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8" r:id="rId4"/>
    <p:sldId id="282" r:id="rId5"/>
    <p:sldId id="307" r:id="rId6"/>
    <p:sldId id="284" r:id="rId7"/>
    <p:sldId id="286" r:id="rId8"/>
    <p:sldId id="259" r:id="rId9"/>
    <p:sldId id="260" r:id="rId10"/>
    <p:sldId id="302" r:id="rId11"/>
    <p:sldId id="303" r:id="rId12"/>
    <p:sldId id="261" r:id="rId13"/>
    <p:sldId id="305" r:id="rId14"/>
    <p:sldId id="270" r:id="rId15"/>
    <p:sldId id="271" r:id="rId16"/>
    <p:sldId id="298" r:id="rId17"/>
    <p:sldId id="293" r:id="rId18"/>
    <p:sldId id="294" r:id="rId19"/>
    <p:sldId id="295" r:id="rId20"/>
    <p:sldId id="262" r:id="rId21"/>
    <p:sldId id="273" r:id="rId22"/>
    <p:sldId id="274" r:id="rId23"/>
    <p:sldId id="275" r:id="rId24"/>
    <p:sldId id="276" r:id="rId25"/>
    <p:sldId id="277" r:id="rId26"/>
    <p:sldId id="263" r:id="rId27"/>
    <p:sldId id="278" r:id="rId28"/>
    <p:sldId id="279" r:id="rId29"/>
    <p:sldId id="306" r:id="rId30"/>
    <p:sldId id="280" r:id="rId31"/>
    <p:sldId id="264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C4D38-45A2-4352-A9CA-AF269EB3918F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F991E-47C3-45A5-B2DB-EE2DCD04A2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997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120AE-14DE-4C78-88DF-75DBE001A425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76F98-A18D-48DE-B88D-BD0C0DEB0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56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6F98-A18D-48DE-B88D-BD0C0DEB0A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72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1A3B-69F0-42CB-8ECF-E525396869F5}" type="datetime1">
              <a:rPr lang="cs-CZ" smtClean="0"/>
              <a:t>09.11.2017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4AEA7F-E7E8-4AD6-A73C-2BA46397A23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77DC-1C0E-4113-8B7C-CAC58E3FCE02}" type="datetime1">
              <a:rPr lang="cs-CZ" smtClean="0"/>
              <a:t>09.11.2017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74AEA7F-E7E8-4AD6-A73C-2BA46397A23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5E6E-F5B5-499A-AD30-3CBB3D291D82}" type="datetime1">
              <a:rPr lang="cs-CZ" smtClean="0"/>
              <a:t>09.11.2017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CD8C-9814-4A67-A74E-9833F3CC3A3D}" type="datetime1">
              <a:rPr lang="cs-CZ" smtClean="0"/>
              <a:t>09.11.2017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74AEA7F-E7E8-4AD6-A73C-2BA46397A23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CB6F-4646-441E-8F79-7AF9344B12EE}" type="datetime1">
              <a:rPr lang="cs-CZ" smtClean="0"/>
              <a:t>09.11.2017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4AEA7F-E7E8-4AD6-A73C-2BA46397A23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E21F5C-45E7-434F-8F0B-7A60C75B9480}" type="datetime1">
              <a:rPr lang="cs-CZ" smtClean="0"/>
              <a:t>09.11.2017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3881-F896-49C8-AAD5-432F23A8E3B4}" type="datetime1">
              <a:rPr lang="cs-CZ" smtClean="0"/>
              <a:t>09.11.2017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74AEA7F-E7E8-4AD6-A73C-2BA46397A238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011-FEAA-49CE-B7A6-B0865D0982D1}" type="datetime1">
              <a:rPr lang="cs-CZ" smtClean="0"/>
              <a:t>09.11.2017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74AEA7F-E7E8-4AD6-A73C-2BA46397A2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6B31-DF8E-45E7-992F-EF412510508E}" type="datetime1">
              <a:rPr lang="cs-CZ" smtClean="0"/>
              <a:t>09.11.2017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4AEA7F-E7E8-4AD6-A73C-2BA46397A2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4AEA7F-E7E8-4AD6-A73C-2BA46397A238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8E15-0B2A-4C24-AB82-143C1C352776}" type="datetime1">
              <a:rPr lang="cs-CZ" smtClean="0"/>
              <a:t>09.11.2017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74AEA7F-E7E8-4AD6-A73C-2BA46397A23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BBE0A21-756C-44CE-963D-D36A13FB0B02}" type="datetime1">
              <a:rPr lang="cs-CZ" smtClean="0"/>
              <a:t>09.11.2017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5931C4-5AC0-4D90-93F6-10B5C35968C3}" type="datetime1">
              <a:rPr lang="cs-CZ" smtClean="0"/>
              <a:t>09.11.2017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4AEA7F-E7E8-4AD6-A73C-2BA46397A238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solsobe@ph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korpus.cz/doku.php/pojmy:srovnateln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ke.fi.muni.cz/auth/create_corpus/" TargetMode="External"/><Relationship Id="rId2" Type="http://schemas.openxmlformats.org/officeDocument/2006/relationships/hyperlink" Target="https://nlp.fi.muni.cz/cs/JakVytvoritKorpus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Klára </a:t>
            </a:r>
            <a:r>
              <a:rPr lang="cs-CZ" dirty="0" smtClean="0"/>
              <a:t>Osolsobě</a:t>
            </a:r>
          </a:p>
          <a:p>
            <a:r>
              <a:rPr lang="cs-CZ" dirty="0" err="1" smtClean="0">
                <a:hlinkClick r:id="rId3"/>
              </a:rPr>
              <a:t>Osolsobe</a:t>
            </a:r>
            <a:r>
              <a:rPr lang="fr-CA" dirty="0" smtClean="0">
                <a:hlinkClick r:id="rId3"/>
              </a:rPr>
              <a:t>@</a:t>
            </a:r>
            <a:r>
              <a:rPr lang="cs-CZ" dirty="0" smtClean="0">
                <a:hlinkClick r:id="rId3"/>
              </a:rPr>
              <a:t>phil.muni.cz</a:t>
            </a:r>
            <a:endParaRPr lang="cs-CZ" dirty="0" smtClean="0"/>
          </a:p>
          <a:p>
            <a:r>
              <a:rPr lang="cs-CZ" dirty="0"/>
              <a:t>G 32 </a:t>
            </a:r>
            <a:r>
              <a:rPr lang="cs-CZ" dirty="0" smtClean="0"/>
              <a:t>9.10-10.50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Jazykové korpusy (lingvistika, filologie, výuka jazyků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9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600" dirty="0"/>
              <a:t>Maskulina mají v češtině v gen. </a:t>
            </a:r>
            <a:r>
              <a:rPr lang="cs-CZ" sz="1600" dirty="0" err="1"/>
              <a:t>pl</a:t>
            </a:r>
            <a:r>
              <a:rPr lang="cs-CZ" sz="1600" dirty="0"/>
              <a:t>. koncovku </a:t>
            </a:r>
            <a:r>
              <a:rPr lang="cs-CZ" sz="1600" b="1" dirty="0"/>
              <a:t>–ů</a:t>
            </a:r>
            <a:r>
              <a:rPr lang="cs-CZ" sz="1600" dirty="0"/>
              <a:t> (</a:t>
            </a:r>
            <a:r>
              <a:rPr lang="cs-CZ" sz="1600" b="1" dirty="0"/>
              <a:t>pánů, hradů, mužů, strojů, předsedů, soudců</a:t>
            </a:r>
            <a:r>
              <a:rPr lang="cs-CZ" sz="1600" dirty="0"/>
              <a:t>). Z tohoto pravidla existují výjimky. Které</a:t>
            </a:r>
            <a:r>
              <a:rPr lang="cs-CZ" sz="1600" dirty="0" smtClean="0"/>
              <a:t>? Kolik?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b="1" dirty="0">
                <a:solidFill>
                  <a:srgbClr val="FF0000"/>
                </a:solidFill>
              </a:rPr>
              <a:t>[</a:t>
            </a:r>
            <a:r>
              <a:rPr lang="cs-CZ" sz="1600" b="1" dirty="0" err="1">
                <a:solidFill>
                  <a:srgbClr val="FF0000"/>
                </a:solidFill>
              </a:rPr>
              <a:t>lc</a:t>
            </a:r>
            <a:r>
              <a:rPr lang="cs-CZ" sz="1600" b="1" dirty="0">
                <a:solidFill>
                  <a:srgbClr val="FF0000"/>
                </a:solidFill>
              </a:rPr>
              <a:t>!=".*ů" &amp; </a:t>
            </a:r>
            <a:r>
              <a:rPr lang="cs-CZ" sz="1600" b="1" dirty="0" err="1">
                <a:solidFill>
                  <a:srgbClr val="FF0000"/>
                </a:solidFill>
              </a:rPr>
              <a:t>tag</a:t>
            </a:r>
            <a:r>
              <a:rPr lang="cs-CZ" sz="1600" b="1" dirty="0">
                <a:solidFill>
                  <a:srgbClr val="FF0000"/>
                </a:solidFill>
              </a:rPr>
              <a:t>="NN[MI]P2.*"]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10</a:t>
            </a:fld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812" y="4245071"/>
            <a:ext cx="33813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1484784"/>
            <a:ext cx="936307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245071"/>
            <a:ext cx="3315041" cy="26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600" b="1" dirty="0" smtClean="0"/>
              <a:t>Jaké je mínění o Češích?</a:t>
            </a:r>
            <a:br>
              <a:rPr lang="cs-CZ" sz="1600" b="1" dirty="0" smtClean="0"/>
            </a:br>
            <a:r>
              <a:rPr lang="cs-CZ" sz="1600" dirty="0" smtClean="0"/>
              <a:t>Kolokace na pozici 1-3 vpravo od KWIC </a:t>
            </a:r>
            <a:r>
              <a:rPr lang="en-US" sz="1600" b="1" dirty="0" smtClean="0">
                <a:solidFill>
                  <a:srgbClr val="FF0000"/>
                </a:solidFill>
              </a:rPr>
              <a:t>&lt;</a:t>
            </a:r>
            <a:r>
              <a:rPr lang="cs-CZ" sz="1600" b="1" dirty="0" smtClean="0">
                <a:solidFill>
                  <a:srgbClr val="FF0000"/>
                </a:solidFill>
              </a:rPr>
              <a:t>Češi jsou</a:t>
            </a:r>
            <a:r>
              <a:rPr lang="en-US" sz="1600" b="1" dirty="0" smtClean="0">
                <a:solidFill>
                  <a:srgbClr val="FF0000"/>
                </a:solidFill>
              </a:rPr>
              <a:t>&gt; </a:t>
            </a:r>
            <a:r>
              <a:rPr lang="cs-CZ" sz="1600" dirty="0" smtClean="0"/>
              <a:t>seřazené podle míry </a:t>
            </a:r>
            <a:r>
              <a:rPr lang="cs-CZ" sz="1600" b="1" dirty="0" smtClean="0">
                <a:solidFill>
                  <a:srgbClr val="FF0000"/>
                </a:solidFill>
              </a:rPr>
              <a:t>MI-</a:t>
            </a:r>
            <a:r>
              <a:rPr lang="cs-CZ" sz="1600" b="1" dirty="0" err="1" smtClean="0">
                <a:solidFill>
                  <a:srgbClr val="FF0000"/>
                </a:solidFill>
              </a:rPr>
              <a:t>score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11</a:t>
            </a:fld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01771" y="1527175"/>
            <a:ext cx="45039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Dva pohledy na korpus (lingvista a informatik)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12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Nástroje NLP a korpusy</a:t>
            </a:r>
          </a:p>
          <a:p>
            <a:r>
              <a:rPr lang="cs-CZ" dirty="0" smtClean="0"/>
              <a:t>Konverzní programy, vertikál, </a:t>
            </a:r>
            <a:r>
              <a:rPr lang="cs-CZ" dirty="0" err="1" smtClean="0"/>
              <a:t>tokenizér</a:t>
            </a:r>
            <a:endParaRPr lang="cs-CZ" dirty="0" smtClean="0"/>
          </a:p>
          <a:p>
            <a:r>
              <a:rPr lang="cs-CZ" dirty="0" smtClean="0"/>
              <a:t>Korpusové manažery</a:t>
            </a:r>
          </a:p>
          <a:p>
            <a:r>
              <a:rPr lang="cs-CZ" dirty="0" smtClean="0"/>
              <a:t>Automatické analyzátory</a:t>
            </a:r>
          </a:p>
          <a:p>
            <a:r>
              <a:rPr lang="cs-CZ" dirty="0" smtClean="0"/>
              <a:t>Lingvistické interpretace v korpusech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9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Vyhledání slovního tvaru </a:t>
            </a:r>
            <a:r>
              <a:rPr lang="cs-CZ" i="1" dirty="0" smtClean="0"/>
              <a:t>jít</a:t>
            </a:r>
            <a:endParaRPr lang="cs-CZ" i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13</a:t>
            </a:fld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464942"/>
            <a:ext cx="8504238" cy="2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Vyhledání lemmatu </a:t>
            </a:r>
            <a:r>
              <a:rPr lang="cs-CZ" i="1" dirty="0" smtClean="0"/>
              <a:t>jít (</a:t>
            </a:r>
            <a:r>
              <a:rPr lang="cs-CZ" i="1" dirty="0" err="1" smtClean="0"/>
              <a:t>KWIC+lemma+tag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14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919529"/>
            <a:ext cx="8504238" cy="37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desambiguace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15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Pánové, </a:t>
            </a:r>
            <a:r>
              <a:rPr lang="cs-CZ" i="1" smtClean="0"/>
              <a:t>nežeňte</a:t>
            </a:r>
            <a:r>
              <a:rPr lang="cs-CZ" smtClean="0"/>
              <a:t> </a:t>
            </a:r>
            <a:r>
              <a:rPr lang="cs-CZ" i="1" smtClean="0"/>
              <a:t>se.</a:t>
            </a:r>
            <a:endParaRPr lang="cs-CZ" dirty="0" smtClean="0"/>
          </a:p>
          <a:p>
            <a:r>
              <a:rPr lang="cs-CZ" dirty="0" smtClean="0"/>
              <a:t>Nemluv a </a:t>
            </a:r>
            <a:r>
              <a:rPr lang="cs-CZ" i="1" dirty="0" smtClean="0"/>
              <a:t>rožni</a:t>
            </a:r>
            <a:r>
              <a:rPr lang="cs-CZ" dirty="0" smtClean="0"/>
              <a:t>.</a:t>
            </a:r>
          </a:p>
          <a:p>
            <a:r>
              <a:rPr lang="cs-CZ" dirty="0" smtClean="0"/>
              <a:t>Jan </a:t>
            </a:r>
            <a:r>
              <a:rPr lang="cs-CZ" i="1" dirty="0" smtClean="0"/>
              <a:t>je osel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8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Víceznačné tvary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16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n</a:t>
            </a:r>
            <a:r>
              <a:rPr lang="cs-CZ" i="1" dirty="0" smtClean="0"/>
              <a:t>ežeňte/(ne)</a:t>
            </a:r>
            <a:r>
              <a:rPr lang="cs-CZ" i="1" dirty="0" err="1" smtClean="0"/>
              <a:t>hnat</a:t>
            </a:r>
            <a:r>
              <a:rPr lang="cs-CZ" i="1" dirty="0" smtClean="0"/>
              <a:t>/V</a:t>
            </a:r>
          </a:p>
          <a:p>
            <a:r>
              <a:rPr lang="cs-CZ" i="1" dirty="0" smtClean="0"/>
              <a:t>nežeňte/(ne)ženit/V</a:t>
            </a:r>
          </a:p>
          <a:p>
            <a:r>
              <a:rPr lang="cs-CZ" i="1" dirty="0" smtClean="0"/>
              <a:t>se/se/P</a:t>
            </a:r>
          </a:p>
          <a:p>
            <a:r>
              <a:rPr lang="cs-CZ" i="1" dirty="0"/>
              <a:t>s</a:t>
            </a:r>
            <a:r>
              <a:rPr lang="cs-CZ" i="1" dirty="0" smtClean="0"/>
              <a:t>e/s/R</a:t>
            </a:r>
          </a:p>
          <a:p>
            <a:r>
              <a:rPr lang="cs-CZ" i="1" dirty="0" smtClean="0"/>
              <a:t>rožni/rožnit/V</a:t>
            </a:r>
          </a:p>
          <a:p>
            <a:r>
              <a:rPr lang="cs-CZ" i="1" dirty="0" smtClean="0"/>
              <a:t>rožni/rozžehnout/V</a:t>
            </a:r>
          </a:p>
          <a:p>
            <a:r>
              <a:rPr lang="cs-CZ" i="1" dirty="0" smtClean="0"/>
              <a:t>rožni/rožeň/N</a:t>
            </a:r>
          </a:p>
          <a:p>
            <a:r>
              <a:rPr lang="cs-CZ" i="1" dirty="0" smtClean="0"/>
              <a:t>je/být/V</a:t>
            </a:r>
          </a:p>
          <a:p>
            <a:r>
              <a:rPr lang="cs-CZ" i="1" dirty="0" smtClean="0"/>
              <a:t>je/on/P</a:t>
            </a:r>
          </a:p>
          <a:p>
            <a:r>
              <a:rPr lang="cs-CZ" i="1" dirty="0" smtClean="0"/>
              <a:t>osel/osel/N</a:t>
            </a:r>
          </a:p>
          <a:p>
            <a:r>
              <a:rPr lang="cs-CZ" i="1" dirty="0" smtClean="0"/>
              <a:t>osel/osít/V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676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nát/ženit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17</a:t>
            </a:fld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2056955"/>
            <a:ext cx="8504238" cy="3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2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ýt/on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18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2467514"/>
            <a:ext cx="8504238" cy="269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0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r</a:t>
            </a:r>
            <a:r>
              <a:rPr lang="cs-CZ" i="1" dirty="0" smtClean="0"/>
              <a:t>ožeň/rožnit/rozžehnout</a:t>
            </a:r>
            <a:endParaRPr lang="cs-CZ" i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19</a:t>
            </a:fld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2374710"/>
            <a:ext cx="8504238" cy="287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6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budeme mluvit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2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Krátký historický exkurz</a:t>
            </a:r>
          </a:p>
          <a:p>
            <a:r>
              <a:rPr lang="cs-CZ" dirty="0" smtClean="0"/>
              <a:t>Definice korpusu v moderním slova smyslu</a:t>
            </a:r>
          </a:p>
          <a:p>
            <a:r>
              <a:rPr lang="cs-CZ" dirty="0" smtClean="0"/>
              <a:t>Dva metodologické přístupy k vytěžování korpusu</a:t>
            </a:r>
          </a:p>
          <a:p>
            <a:r>
              <a:rPr lang="cs-CZ" dirty="0" smtClean="0"/>
              <a:t>Dva pohledy na korpus (lingvista a informatik)</a:t>
            </a:r>
          </a:p>
          <a:p>
            <a:r>
              <a:rPr lang="cs-CZ" dirty="0" smtClean="0"/>
              <a:t>Filologie a korpusy</a:t>
            </a:r>
          </a:p>
          <a:p>
            <a:r>
              <a:rPr lang="cs-CZ" dirty="0" smtClean="0"/>
              <a:t>Výuka jazyků a korpusy</a:t>
            </a:r>
          </a:p>
        </p:txBody>
      </p:sp>
    </p:spTree>
    <p:extLst>
      <p:ext uri="{BB962C8B-B14F-4D97-AF65-F5344CB8AC3E}">
        <p14:creationId xmlns:p14="http://schemas.microsoft.com/office/powerpoint/2010/main" val="26533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Filologie a korpusy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20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Obecné a specializované korpusy</a:t>
            </a:r>
          </a:p>
          <a:p>
            <a:r>
              <a:rPr lang="cs-CZ" dirty="0" smtClean="0"/>
              <a:t>Příklady z českého prostředí</a:t>
            </a:r>
          </a:p>
          <a:p>
            <a:r>
              <a:rPr lang="cs-CZ" dirty="0" smtClean="0"/>
              <a:t>Tvorba vlastního korpusu</a:t>
            </a:r>
          </a:p>
        </p:txBody>
      </p:sp>
    </p:spTree>
    <p:extLst>
      <p:ext uri="{BB962C8B-B14F-4D97-AF65-F5344CB8AC3E}">
        <p14:creationId xmlns:p14="http://schemas.microsoft.com/office/powerpoint/2010/main" val="14659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ÚČNK </a:t>
            </a:r>
            <a:r>
              <a:rPr lang="cs-CZ" dirty="0">
                <a:solidFill>
                  <a:srgbClr val="0070C0"/>
                </a:solidFill>
              </a:rPr>
              <a:t>http://ucnk.ff.cuni.cz/cs/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21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akademický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systematicky mapuje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češtinu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jazyky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bezplatné registraci otevřeny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zájemcům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Korpusy </a:t>
            </a:r>
            <a:r>
              <a:rPr lang="cs-CZ" dirty="0"/>
              <a:t>ÚČNK </a:t>
            </a:r>
            <a:r>
              <a:rPr lang="cs-CZ" sz="2000" dirty="0">
                <a:solidFill>
                  <a:srgbClr val="0070C0"/>
                </a:solidFill>
              </a:rPr>
              <a:t>https://kontext.korpus.cz/first_form?corpname=omezeni%2Fsyn2015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22</a:t>
            </a:fld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911300"/>
            <a:ext cx="8504238" cy="18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Specializovaný - příklad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23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Korpus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Jerome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jednojazyčný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pojmy:srovnatelny"/>
              </a:rPr>
              <a:t>srovnatelný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korpus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monolingual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comparable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speciálně sestavený pro zkoumání překladové češtiny (tedy textů přeložených do češtiny z jiných jazyků) v porovnání s češtinou nepřekladovou (původní česky psanou)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3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autorský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24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Karel Čapek</a:t>
            </a:r>
          </a:p>
          <a:p>
            <a:r>
              <a:rPr lang="cs-CZ" dirty="0"/>
              <a:t>Bohumil Hrabal</a:t>
            </a:r>
          </a:p>
          <a:p>
            <a:r>
              <a:rPr lang="cs-CZ" dirty="0"/>
              <a:t>Korespondence Karla Havlíčka </a:t>
            </a:r>
            <a:r>
              <a:rPr lang="cs-CZ" dirty="0" smtClean="0"/>
              <a:t>Borovského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vlastního korpusu - DIY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25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nlp.fi.muni.cz/cs/JakVytvoritKorpus1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https://ske.fi.muni.cz/auth/create_corpus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1" y="3140968"/>
            <a:ext cx="706878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4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Výuka jazyků a korpusy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26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Metoda </a:t>
            </a:r>
            <a:r>
              <a:rPr lang="cs-CZ" dirty="0"/>
              <a:t>DDL </a:t>
            </a:r>
            <a:r>
              <a:rPr lang="cs-CZ" dirty="0" smtClean="0"/>
              <a:t>(</a:t>
            </a:r>
            <a:r>
              <a:rPr lang="cs-CZ" dirty="0" err="1" smtClean="0"/>
              <a:t>Tim</a:t>
            </a:r>
            <a:r>
              <a:rPr lang="cs-CZ" dirty="0" smtClean="0"/>
              <a:t> </a:t>
            </a:r>
            <a:r>
              <a:rPr lang="cs-CZ" dirty="0" err="1" smtClean="0"/>
              <a:t>Johnes</a:t>
            </a:r>
            <a:r>
              <a:rPr lang="cs-CZ" dirty="0" smtClean="0"/>
              <a:t>)</a:t>
            </a:r>
          </a:p>
          <a:p>
            <a:r>
              <a:rPr lang="cs-CZ" dirty="0" smtClean="0"/>
              <a:t>Žákovské korpusy (</a:t>
            </a:r>
            <a:r>
              <a:rPr lang="cs-CZ" dirty="0" err="1" smtClean="0"/>
              <a:t>Learner</a:t>
            </a:r>
            <a:r>
              <a:rPr lang="cs-CZ" dirty="0" smtClean="0"/>
              <a:t> </a:t>
            </a:r>
            <a:r>
              <a:rPr lang="cs-CZ" dirty="0" err="1" smtClean="0"/>
              <a:t>Corpora</a:t>
            </a:r>
            <a:r>
              <a:rPr lang="cs-CZ" dirty="0" smtClean="0"/>
              <a:t>)</a:t>
            </a:r>
          </a:p>
          <a:p>
            <a:r>
              <a:rPr lang="cs-CZ" dirty="0" smtClean="0"/>
              <a:t>Učebnicové korpusy</a:t>
            </a:r>
          </a:p>
        </p:txBody>
      </p:sp>
    </p:spTree>
    <p:extLst>
      <p:ext uri="{BB962C8B-B14F-4D97-AF65-F5344CB8AC3E}">
        <p14:creationId xmlns:p14="http://schemas.microsoft.com/office/powerpoint/2010/main" val="415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Žákovské korpusy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27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Texty mluvčích L2</a:t>
            </a:r>
          </a:p>
          <a:p>
            <a:r>
              <a:rPr lang="cs-CZ" dirty="0" smtClean="0"/>
              <a:t>Výzkum </a:t>
            </a:r>
            <a:r>
              <a:rPr lang="cs-CZ" dirty="0" err="1" smtClean="0"/>
              <a:t>interlanguage</a:t>
            </a:r>
            <a:endParaRPr lang="cs-CZ" dirty="0" smtClean="0"/>
          </a:p>
          <a:p>
            <a:r>
              <a:rPr lang="cs-CZ" dirty="0" smtClean="0"/>
              <a:t>Zpětná vazba na základě analýzy chyb</a:t>
            </a:r>
          </a:p>
          <a:p>
            <a:r>
              <a:rPr lang="cs-CZ" dirty="0" smtClean="0"/>
              <a:t>Sledování růstu jazykových kompetencí</a:t>
            </a:r>
          </a:p>
        </p:txBody>
      </p:sp>
    </p:spTree>
    <p:extLst>
      <p:ext uri="{BB962C8B-B14F-4D97-AF65-F5344CB8AC3E}">
        <p14:creationId xmlns:p14="http://schemas.microsoft.com/office/powerpoint/2010/main" val="933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Učebnicový korpus </a:t>
            </a:r>
            <a:r>
              <a:rPr lang="cs-CZ" dirty="0" err="1" smtClean="0"/>
              <a:t>Učko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28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527048"/>
            <a:ext cx="7439025" cy="20701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1" y="3576605"/>
            <a:ext cx="73056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088" y="375232"/>
            <a:ext cx="8534400" cy="758952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c</a:t>
            </a:r>
            <a:r>
              <a:rPr lang="cs-CZ" sz="2000" b="1" dirty="0" smtClean="0">
                <a:solidFill>
                  <a:srgbClr val="FF0000"/>
                </a:solidFill>
              </a:rPr>
              <a:t>hodit do/na </a:t>
            </a:r>
            <a:r>
              <a:rPr lang="cs-CZ" sz="2000" dirty="0" smtClean="0"/>
              <a:t>(porovnání obecného a učebnicového korpusu)</a:t>
            </a:r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29</a:t>
            </a:fld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4153" y="1628800"/>
            <a:ext cx="4584735" cy="457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330472"/>
            <a:ext cx="4067175" cy="487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Krátký historický exkurz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3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Myšlenka korpusu</a:t>
            </a:r>
          </a:p>
          <a:p>
            <a:r>
              <a:rPr lang="cs-CZ" dirty="0" smtClean="0"/>
              <a:t>Korpusová lingvistika – empirická disciplína</a:t>
            </a:r>
          </a:p>
          <a:p>
            <a:r>
              <a:rPr lang="cs-CZ" dirty="0" smtClean="0"/>
              <a:t>Data a introspekce</a:t>
            </a:r>
          </a:p>
          <a:p>
            <a:r>
              <a:rPr lang="cs-CZ" dirty="0" smtClean="0"/>
              <a:t>Technický pokrok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9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30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istorie </a:t>
            </a:r>
            <a:r>
              <a:rPr lang="cs-CZ" dirty="0"/>
              <a:t>a</a:t>
            </a:r>
            <a:r>
              <a:rPr lang="cs-CZ" dirty="0" smtClean="0"/>
              <a:t> současnost – technický pokrok a </a:t>
            </a:r>
            <a:r>
              <a:rPr lang="cs-CZ" smtClean="0"/>
              <a:t>metodologické přístupy</a:t>
            </a:r>
            <a:endParaRPr lang="cs-CZ" dirty="0" smtClean="0"/>
          </a:p>
          <a:p>
            <a:r>
              <a:rPr lang="cs-CZ" dirty="0" smtClean="0"/>
              <a:t>Rychlost- spolehlivost – opakovatelnost experimentu</a:t>
            </a:r>
          </a:p>
          <a:p>
            <a:r>
              <a:rPr lang="cs-CZ" dirty="0" smtClean="0"/>
              <a:t>Zdroje nespolehlivosti </a:t>
            </a:r>
          </a:p>
          <a:p>
            <a:r>
              <a:rPr lang="cs-CZ" dirty="0" smtClean="0"/>
              <a:t>Co je k dispozici a co si mohu sám udělat</a:t>
            </a:r>
          </a:p>
          <a:p>
            <a:r>
              <a:rPr lang="cs-CZ" dirty="0" smtClean="0"/>
              <a:t>Na co nezbyl čas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8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za pozornost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7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Konkordance – KWIC</a:t>
            </a:r>
            <a:r>
              <a:rPr lang="cs-CZ" sz="1800" dirty="0" smtClean="0"/>
              <a:t>(</a:t>
            </a:r>
            <a:r>
              <a:rPr lang="cs-CZ" sz="1800" b="1" dirty="0" err="1" smtClean="0"/>
              <a:t>K</a:t>
            </a:r>
            <a:r>
              <a:rPr lang="cs-CZ" sz="1800" dirty="0" err="1" smtClean="0"/>
              <a:t>ey</a:t>
            </a:r>
            <a:r>
              <a:rPr lang="cs-CZ" sz="1800" dirty="0" smtClean="0"/>
              <a:t> </a:t>
            </a:r>
            <a:r>
              <a:rPr lang="cs-CZ" sz="1800" b="1" dirty="0" smtClean="0"/>
              <a:t>W</a:t>
            </a:r>
            <a:r>
              <a:rPr lang="cs-CZ" sz="1800" dirty="0" smtClean="0"/>
              <a:t>ord </a:t>
            </a:r>
            <a:r>
              <a:rPr lang="cs-CZ" sz="1800" b="1" dirty="0" smtClean="0"/>
              <a:t>I</a:t>
            </a:r>
            <a:r>
              <a:rPr lang="cs-CZ" sz="1800" dirty="0" smtClean="0"/>
              <a:t>n </a:t>
            </a:r>
            <a:r>
              <a:rPr lang="cs-CZ" sz="1800" b="1" dirty="0" err="1" smtClean="0"/>
              <a:t>C</a:t>
            </a:r>
            <a:r>
              <a:rPr lang="cs-CZ" sz="1800" dirty="0" err="1" smtClean="0"/>
              <a:t>ontext</a:t>
            </a:r>
            <a:r>
              <a:rPr lang="cs-CZ" sz="1800" dirty="0" smtClean="0"/>
              <a:t>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4</a:t>
            </a:fld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032" y="1527175"/>
            <a:ext cx="822542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5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PSJČ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5</a:t>
            </a:fld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220105"/>
            <a:ext cx="8504238" cy="318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1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SEU (</a:t>
            </a:r>
            <a:r>
              <a:rPr lang="cs-CZ" b="1" dirty="0"/>
              <a:t>SURVEY OF ENGLISH </a:t>
            </a:r>
            <a:r>
              <a:rPr lang="cs-CZ" b="1" dirty="0" smtClean="0"/>
              <a:t>USAGE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6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144" y="1993900"/>
            <a:ext cx="65532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7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/>
              <a:t>BROWN CORPUS</a:t>
            </a:r>
            <a:br>
              <a:rPr lang="cs-CZ" sz="2000" b="1" dirty="0"/>
            </a:br>
            <a:r>
              <a:rPr lang="cs-CZ" sz="2000" b="1" dirty="0"/>
              <a:t>W. Nelson Francis - Henry </a:t>
            </a:r>
            <a:r>
              <a:rPr lang="cs-CZ" sz="2000" b="1" dirty="0" err="1" smtClean="0"/>
              <a:t>Kucera</a:t>
            </a:r>
            <a:endParaRPr lang="cs-CZ" sz="20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1964</a:t>
            </a:r>
          </a:p>
          <a:p>
            <a:r>
              <a:rPr lang="cs-CZ" dirty="0" smtClean="0"/>
              <a:t>1. elektronicky zpracovaný korpus</a:t>
            </a:r>
          </a:p>
          <a:p>
            <a:r>
              <a:rPr lang="cs-CZ" dirty="0" smtClean="0"/>
              <a:t>1 milion slovních tvarů</a:t>
            </a:r>
          </a:p>
          <a:p>
            <a:r>
              <a:rPr lang="cs-CZ" dirty="0"/>
              <a:t>b</a:t>
            </a:r>
            <a:r>
              <a:rPr lang="cs-CZ" dirty="0" smtClean="0"/>
              <a:t>ritská a americká angličtina</a:t>
            </a:r>
          </a:p>
          <a:p>
            <a:r>
              <a:rPr lang="cs-CZ" dirty="0"/>
              <a:t>p</a:t>
            </a:r>
            <a:r>
              <a:rPr lang="cs-CZ" dirty="0" smtClean="0"/>
              <a:t>ečlivý výběr textů</a:t>
            </a:r>
          </a:p>
          <a:p>
            <a:r>
              <a:rPr lang="cs-CZ" dirty="0"/>
              <a:t>v</a:t>
            </a:r>
            <a:r>
              <a:rPr lang="cs-CZ" dirty="0" smtClean="0"/>
              <a:t>zorky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Definice korpusu v moderním slova smyslu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8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Elektronické uložení </a:t>
            </a:r>
          </a:p>
          <a:p>
            <a:r>
              <a:rPr lang="cs-CZ" dirty="0" smtClean="0"/>
              <a:t>Elektronická přístupnost</a:t>
            </a:r>
          </a:p>
          <a:p>
            <a:r>
              <a:rPr lang="cs-CZ" dirty="0" smtClean="0"/>
              <a:t>Definovaný obsah (ČEHO) a rozsah (KOLIK)</a:t>
            </a:r>
          </a:p>
          <a:p>
            <a:r>
              <a:rPr lang="cs-CZ" dirty="0" smtClean="0"/>
              <a:t>Standardní anotace – </a:t>
            </a:r>
            <a:r>
              <a:rPr lang="cs-CZ" dirty="0" err="1" smtClean="0"/>
              <a:t>metada</a:t>
            </a:r>
            <a:r>
              <a:rPr lang="cs-CZ" dirty="0" smtClean="0"/>
              <a:t> a interpretace jazykových jednotek</a:t>
            </a:r>
            <a:endParaRPr lang="cs-CZ" dirty="0"/>
          </a:p>
          <a:p>
            <a:r>
              <a:rPr lang="cs-CZ" dirty="0" smtClean="0"/>
              <a:t>Rychlost, spolehlivost a opakovatelnost vyhledávání a kvantifikace nalezeného</a:t>
            </a:r>
          </a:p>
        </p:txBody>
      </p:sp>
    </p:spTree>
    <p:extLst>
      <p:ext uri="{BB962C8B-B14F-4D97-AF65-F5344CB8AC3E}">
        <p14:creationId xmlns:p14="http://schemas.microsoft.com/office/powerpoint/2010/main" val="21442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Dva metodologické přístupy k vytěžování korpusu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EA7F-E7E8-4AD6-A73C-2BA46397A238}" type="slidenum">
              <a:rPr lang="cs-CZ" smtClean="0"/>
              <a:t>9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Corpus </a:t>
            </a:r>
            <a:r>
              <a:rPr lang="cs-CZ" dirty="0" err="1" smtClean="0"/>
              <a:t>based</a:t>
            </a:r>
            <a:r>
              <a:rPr lang="cs-CZ" dirty="0" smtClean="0"/>
              <a:t> / korpusem ověřovaný, na korpusu založený výzkum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Pravidlo/výjimka – otevřený/uzavřený seznam, frekvence</a:t>
            </a:r>
          </a:p>
          <a:p>
            <a:r>
              <a:rPr lang="cs-CZ" dirty="0" smtClean="0"/>
              <a:t>Corpus </a:t>
            </a:r>
            <a:r>
              <a:rPr lang="cs-CZ" dirty="0" err="1" smtClean="0"/>
              <a:t>driven</a:t>
            </a:r>
            <a:r>
              <a:rPr lang="cs-CZ" dirty="0" smtClean="0"/>
              <a:t> / </a:t>
            </a:r>
            <a:r>
              <a:rPr lang="cs-CZ" dirty="0"/>
              <a:t>korpusem inspirovaný výzkum, korpusem řízený </a:t>
            </a:r>
            <a:r>
              <a:rPr lang="cs-CZ" dirty="0" smtClean="0"/>
              <a:t>výzkum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Výzkum kolokací /</a:t>
            </a:r>
            <a:r>
              <a:rPr lang="cs-CZ" dirty="0" err="1" smtClean="0">
                <a:solidFill>
                  <a:srgbClr val="FF0000"/>
                </a:solidFill>
              </a:rPr>
              <a:t>lexical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bundles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4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502</Words>
  <Application>Microsoft Office PowerPoint</Application>
  <PresentationFormat>Předvádění na obrazovce (4:3)</PresentationFormat>
  <Paragraphs>165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Calibri</vt:lpstr>
      <vt:lpstr>Georgia</vt:lpstr>
      <vt:lpstr>Times New Roman</vt:lpstr>
      <vt:lpstr>Wingdings</vt:lpstr>
      <vt:lpstr>Wingdings 2</vt:lpstr>
      <vt:lpstr>Administrativní</vt:lpstr>
      <vt:lpstr>Jazykové korpusy (lingvistika, filologie, výuka jazyků)</vt:lpstr>
      <vt:lpstr>O čem budeme mluvit</vt:lpstr>
      <vt:lpstr>Krátký historický exkurz</vt:lpstr>
      <vt:lpstr>Konkordance – KWIC(Key Word In Context)</vt:lpstr>
      <vt:lpstr>PSJČ</vt:lpstr>
      <vt:lpstr>SEU (SURVEY OF ENGLISH USAGE)</vt:lpstr>
      <vt:lpstr>BROWN CORPUS W. Nelson Francis - Henry Kucera</vt:lpstr>
      <vt:lpstr>Definice korpusu v moderním slova smyslu</vt:lpstr>
      <vt:lpstr>Dva metodologické přístupy k vytěžování korpusu</vt:lpstr>
      <vt:lpstr>Maskulina mají v češtině v gen. pl. koncovku –ů (pánů, hradů, mužů, strojů, předsedů, soudců). Z tohoto pravidla existují výjimky. Které? Kolik? [lc!=".*ů" &amp; tag="NN[MI]P2.*"]</vt:lpstr>
      <vt:lpstr>Jaké je mínění o Češích? Kolokace na pozici 1-3 vpravo od KWIC &lt;Češi jsou&gt; seřazené podle míry MI-score</vt:lpstr>
      <vt:lpstr>Dva pohledy na korpus (lingvista a informatik)</vt:lpstr>
      <vt:lpstr>Vyhledání slovního tvaru jít</vt:lpstr>
      <vt:lpstr>Vyhledání lemmatu jít (KWIC+lemma+tag)</vt:lpstr>
      <vt:lpstr>desambiguace</vt:lpstr>
      <vt:lpstr>Víceznačné tvary</vt:lpstr>
      <vt:lpstr>hnát/ženit</vt:lpstr>
      <vt:lpstr>být/on</vt:lpstr>
      <vt:lpstr>rožeň/rožnit/rozžehnout</vt:lpstr>
      <vt:lpstr>Filologie a korpusy</vt:lpstr>
      <vt:lpstr>ÚČNK http://ucnk.ff.cuni.cz/cs/</vt:lpstr>
      <vt:lpstr>Korpusy ÚČNK https://kontext.korpus.cz/first_form?corpname=omezeni%2Fsyn2015</vt:lpstr>
      <vt:lpstr>Specializovaný - příklad</vt:lpstr>
      <vt:lpstr>autorský</vt:lpstr>
      <vt:lpstr>Tvorba vlastního korpusu - DIY</vt:lpstr>
      <vt:lpstr>Výuka jazyků a korpusy</vt:lpstr>
      <vt:lpstr>Žákovské korpusy</vt:lpstr>
      <vt:lpstr>Učebnicový korpus Učko</vt:lpstr>
      <vt:lpstr>chodit do/na (porovnání obecného a učebnicového korpusu)</vt:lpstr>
      <vt:lpstr>Závěr</vt:lpstr>
      <vt:lpstr>Děkuji vám za pozornost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Jazykové korpusy (lingvistika, filologie, výuka jazyků)</dc:title>
  <dc:creator>Klára Osolsobě</dc:creator>
  <cp:lastModifiedBy>Uživatel systému Windows</cp:lastModifiedBy>
  <cp:revision>44</cp:revision>
  <cp:lastPrinted>2017-11-09T09:32:06Z</cp:lastPrinted>
  <dcterms:created xsi:type="dcterms:W3CDTF">2017-10-19T08:50:48Z</dcterms:created>
  <dcterms:modified xsi:type="dcterms:W3CDTF">2017-11-09T19:29:42Z</dcterms:modified>
</cp:coreProperties>
</file>