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82" r:id="rId2"/>
    <p:sldId id="284" r:id="rId3"/>
    <p:sldId id="286" r:id="rId4"/>
    <p:sldId id="285" r:id="rId5"/>
    <p:sldId id="287" r:id="rId6"/>
    <p:sldId id="288" r:id="rId7"/>
    <p:sldId id="289" r:id="rId8"/>
    <p:sldId id="301" r:id="rId9"/>
    <p:sldId id="304" r:id="rId10"/>
    <p:sldId id="302" r:id="rId11"/>
    <p:sldId id="293" r:id="rId12"/>
    <p:sldId id="303" r:id="rId13"/>
    <p:sldId id="295" r:id="rId14"/>
    <p:sldId id="305" r:id="rId15"/>
    <p:sldId id="290" r:id="rId16"/>
    <p:sldId id="300" r:id="rId17"/>
    <p:sldId id="298" r:id="rId18"/>
    <p:sldId id="306" r:id="rId19"/>
    <p:sldId id="292" r:id="rId20"/>
    <p:sldId id="291" r:id="rId21"/>
    <p:sldId id="299" r:id="rId22"/>
    <p:sldId id="307" r:id="rId2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624" autoAdjust="0"/>
  </p:normalViewPr>
  <p:slideViewPr>
    <p:cSldViewPr>
      <p:cViewPr varScale="1">
        <p:scale>
          <a:sx n="69" d="100"/>
          <a:sy n="69" d="100"/>
        </p:scale>
        <p:origin x="-690" y="-102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pPr/>
              <a:t>10/12/2017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pPr/>
              <a:t>10/12/2017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xmlns="" val="674356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10/12/2017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126793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10/12/2017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211791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10/12/2017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614472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cs-CZ"/>
              <a:t>Klepnutím lze upravit styl předlohy nadpisů.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10/12/2017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058797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10/12/2017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683294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10/12/2017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182491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10/12/2017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31561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10/12/2017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405966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cs-CZ"/>
              <a:t>Klepnutím lze upravit styl předlohy nadpisů.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10/12/2017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962116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cs-CZ"/>
              <a:t>Klepnutím lze upravit styl předlohy nadpisů.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10/12/2017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617694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Klepnutím lze upravit styl předlohy nadpisů.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10/12/2017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ŠKOLNÍ PEDAGOGIKA</a:t>
            </a:r>
            <a:b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</a:b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ZÁKLADY PEDAGOGIKY</a:t>
            </a:r>
            <a:b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</a:b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DPS002					PS 2017</a:t>
            </a:r>
            <a:endParaRPr lang="cs-CZ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4869160"/>
            <a:ext cx="9143999" cy="1584176"/>
          </a:xfrm>
        </p:spPr>
        <p:txBody>
          <a:bodyPr>
            <a:normAutofit/>
          </a:bodyPr>
          <a:lstStyle/>
          <a:p>
            <a:pPr algn="r"/>
            <a:r>
              <a:rPr lang="cs-CZ" sz="3600" b="1" dirty="0" err="1" smtClean="0">
                <a:latin typeface="Garamond" pitchFamily="18" charset="0"/>
              </a:rPr>
              <a:t>cejkova</a:t>
            </a:r>
            <a:r>
              <a:rPr lang="cs-CZ" sz="3600" b="1" dirty="0" smtClean="0">
                <a:latin typeface="Garamond" pitchFamily="18" charset="0"/>
              </a:rPr>
              <a:t>@</a:t>
            </a:r>
            <a:r>
              <a:rPr lang="cs-CZ" sz="3600" b="1" dirty="0" err="1" smtClean="0">
                <a:latin typeface="Garamond" pitchFamily="18" charset="0"/>
              </a:rPr>
              <a:t>phil.muni.cz</a:t>
            </a:r>
            <a:endParaRPr lang="cs-CZ" sz="3600" b="1" dirty="0">
              <a:latin typeface="Garamon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Věda je…</a:t>
            </a:r>
            <a:endParaRPr lang="cs-CZ" sz="54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3068960"/>
            <a:ext cx="9144000" cy="31032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000" b="1" dirty="0" smtClean="0">
                <a:latin typeface="Garamond" pitchFamily="18" charset="0"/>
              </a:rPr>
              <a:t>S</a:t>
            </a:r>
            <a:r>
              <a:rPr lang="cs-CZ" sz="4000" b="1" dirty="0" smtClean="0">
                <a:latin typeface="Garamond" pitchFamily="18" charset="0"/>
              </a:rPr>
              <a:t>ystematické poznávání reality.</a:t>
            </a:r>
            <a:endParaRPr lang="cs-CZ" sz="4000" b="1" dirty="0">
              <a:latin typeface="Garamon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Pedagogika jako věda</a:t>
            </a:r>
            <a:endParaRPr lang="cs-CZ" sz="54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latin typeface="Garamond" pitchFamily="18" charset="0"/>
              </a:rPr>
              <a:t>	Má-li </a:t>
            </a:r>
            <a:r>
              <a:rPr lang="cs-CZ" b="1" dirty="0" smtClean="0">
                <a:latin typeface="Garamond" pitchFamily="18" charset="0"/>
              </a:rPr>
              <a:t>být pedagogika vědou, neobejde se bez teorie a musí se opírat </a:t>
            </a:r>
            <a:r>
              <a:rPr lang="cs-CZ" b="1" dirty="0" smtClean="0">
                <a:latin typeface="Garamond" pitchFamily="18" charset="0"/>
              </a:rPr>
              <a:t>i o </a:t>
            </a:r>
            <a:r>
              <a:rPr lang="cs-CZ" b="1" dirty="0" smtClean="0">
                <a:latin typeface="Garamond" pitchFamily="18" charset="0"/>
              </a:rPr>
              <a:t>výzkum. </a:t>
            </a:r>
            <a:endParaRPr lang="cs-CZ" b="1" dirty="0" smtClean="0">
              <a:latin typeface="Garamond" pitchFamily="18" charset="0"/>
            </a:endParaRPr>
          </a:p>
          <a:p>
            <a:pPr>
              <a:buNone/>
            </a:pPr>
            <a:r>
              <a:rPr lang="cs-CZ" b="1" dirty="0" smtClean="0">
                <a:latin typeface="Garamond" pitchFamily="18" charset="0"/>
              </a:rPr>
              <a:t>Pedagogika má charakter</a:t>
            </a:r>
          </a:p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a) Explorativní: </a:t>
            </a:r>
            <a:r>
              <a:rPr lang="cs-CZ" b="1" dirty="0" smtClean="0">
                <a:solidFill>
                  <a:srgbClr val="FF0000"/>
                </a:solidFill>
                <a:latin typeface="Garamond" pitchFamily="18" charset="0"/>
              </a:rPr>
              <a:t>jaké to je:</a:t>
            </a:r>
            <a:r>
              <a:rPr lang="cs-CZ" b="1" dirty="0" smtClean="0">
                <a:latin typeface="Garamond" pitchFamily="18" charset="0"/>
              </a:rPr>
              <a:t> poskytuje </a:t>
            </a:r>
            <a:r>
              <a:rPr lang="cs-CZ" b="1" dirty="0" smtClean="0">
                <a:latin typeface="Garamond" pitchFamily="18" charset="0"/>
              </a:rPr>
              <a:t>data a zdůvodnění pro popis a </a:t>
            </a:r>
            <a:r>
              <a:rPr lang="cs-CZ" b="1" dirty="0" smtClean="0">
                <a:latin typeface="Garamond" pitchFamily="18" charset="0"/>
              </a:rPr>
              <a:t>explanaci</a:t>
            </a:r>
            <a:endParaRPr lang="cs-CZ" b="1" dirty="0" smtClean="0">
              <a:latin typeface="Garamond" pitchFamily="18" charset="0"/>
            </a:endParaRPr>
          </a:p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b</a:t>
            </a: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) Explanační : </a:t>
            </a:r>
            <a:r>
              <a:rPr lang="cs-CZ" b="1" dirty="0" smtClean="0">
                <a:solidFill>
                  <a:srgbClr val="FF0000"/>
                </a:solidFill>
                <a:latin typeface="Garamond" pitchFamily="18" charset="0"/>
              </a:rPr>
              <a:t>proč je to takové:</a:t>
            </a:r>
            <a:r>
              <a:rPr lang="cs-CZ" b="1" dirty="0" smtClean="0">
                <a:latin typeface="Garamond" pitchFamily="18" charset="0"/>
              </a:rPr>
              <a:t> objasňování </a:t>
            </a:r>
            <a:r>
              <a:rPr lang="cs-CZ" b="1" dirty="0" smtClean="0">
                <a:latin typeface="Garamond" pitchFamily="18" charset="0"/>
              </a:rPr>
              <a:t>procesů a jevů edukační </a:t>
            </a:r>
            <a:r>
              <a:rPr lang="cs-CZ" b="1" dirty="0" smtClean="0">
                <a:latin typeface="Garamond" pitchFamily="18" charset="0"/>
              </a:rPr>
              <a:t>reality</a:t>
            </a:r>
          </a:p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c</a:t>
            </a: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) Normativní: </a:t>
            </a:r>
            <a:r>
              <a:rPr lang="cs-CZ" b="1" dirty="0" smtClean="0">
                <a:solidFill>
                  <a:srgbClr val="FF0000"/>
                </a:solidFill>
                <a:latin typeface="Garamond" pitchFamily="18" charset="0"/>
              </a:rPr>
              <a:t>jaké by to mělo být: </a:t>
            </a:r>
            <a:r>
              <a:rPr lang="cs-CZ" b="1" dirty="0" smtClean="0">
                <a:latin typeface="Garamond" pitchFamily="18" charset="0"/>
              </a:rPr>
              <a:t>normy</a:t>
            </a:r>
            <a:r>
              <a:rPr lang="cs-CZ" b="1" dirty="0" smtClean="0">
                <a:latin typeface="Garamond" pitchFamily="18" charset="0"/>
              </a:rPr>
              <a:t>, ideály, vzory, doporučení, jak realizovat </a:t>
            </a:r>
            <a:r>
              <a:rPr lang="cs-CZ" b="1" dirty="0" smtClean="0">
                <a:latin typeface="Garamond" pitchFamily="18" charset="0"/>
              </a:rPr>
              <a:t>edukaci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Pedagogický výzkum</a:t>
            </a:r>
            <a:endParaRPr lang="cs-CZ" sz="54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sz="3600" b="1" dirty="0" smtClean="0">
                <a:solidFill>
                  <a:srgbClr val="FFC000"/>
                </a:solidFill>
                <a:latin typeface="Garamond" pitchFamily="18" charset="0"/>
              </a:rPr>
              <a:t>Kvalitativní výzkum</a:t>
            </a:r>
          </a:p>
          <a:p>
            <a:pPr algn="ctr">
              <a:buNone/>
            </a:pPr>
            <a:r>
              <a:rPr lang="cs-CZ" sz="2800" b="1" dirty="0" smtClean="0">
                <a:solidFill>
                  <a:srgbClr val="FF0000"/>
                </a:solidFill>
                <a:latin typeface="Garamond" pitchFamily="18" charset="0"/>
              </a:rPr>
              <a:t>Objevování neobjeveného</a:t>
            </a:r>
          </a:p>
          <a:p>
            <a:pPr algn="ctr">
              <a:buFontTx/>
              <a:buChar char="-"/>
            </a:pPr>
            <a:r>
              <a:rPr lang="cs-CZ" sz="2800" b="1" dirty="0" smtClean="0">
                <a:latin typeface="Garamond" pitchFamily="18" charset="0"/>
              </a:rPr>
              <a:t>Rozhovory</a:t>
            </a:r>
          </a:p>
          <a:p>
            <a:pPr algn="ctr">
              <a:buFontTx/>
              <a:buChar char="-"/>
            </a:pPr>
            <a:r>
              <a:rPr lang="cs-CZ" sz="2800" b="1" dirty="0" smtClean="0">
                <a:latin typeface="Garamond" pitchFamily="18" charset="0"/>
              </a:rPr>
              <a:t>Pozorování</a:t>
            </a:r>
          </a:p>
          <a:p>
            <a:pPr algn="ctr">
              <a:buFontTx/>
              <a:buChar char="-"/>
            </a:pPr>
            <a:r>
              <a:rPr lang="cs-CZ" sz="2800" b="1" dirty="0" smtClean="0">
                <a:latin typeface="Garamond" pitchFamily="18" charset="0"/>
              </a:rPr>
              <a:t>Experiment</a:t>
            </a:r>
          </a:p>
          <a:p>
            <a:pPr algn="ctr">
              <a:buFontTx/>
              <a:buChar char="-"/>
            </a:pPr>
            <a:r>
              <a:rPr lang="cs-CZ" sz="2800" b="1" dirty="0" smtClean="0">
                <a:latin typeface="Garamond" pitchFamily="18" charset="0"/>
              </a:rPr>
              <a:t>…</a:t>
            </a:r>
          </a:p>
          <a:p>
            <a:pPr>
              <a:buFontTx/>
              <a:buChar char="-"/>
            </a:pPr>
            <a:endParaRPr lang="cs-CZ" sz="2800" b="1" dirty="0" smtClean="0">
              <a:latin typeface="Garamond" pitchFamily="18" charset="0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cs-CZ" sz="3600" b="1" dirty="0" smtClean="0">
                <a:solidFill>
                  <a:srgbClr val="FFC000"/>
                </a:solidFill>
                <a:latin typeface="Garamond" pitchFamily="18" charset="0"/>
              </a:rPr>
              <a:t>Kvantitativní výzkum</a:t>
            </a:r>
          </a:p>
          <a:p>
            <a:pPr algn="ctr">
              <a:buNone/>
            </a:pPr>
            <a:r>
              <a:rPr lang="cs-CZ" sz="2800" b="1" dirty="0" smtClean="0">
                <a:solidFill>
                  <a:srgbClr val="FF0000"/>
                </a:solidFill>
                <a:latin typeface="Garamond" pitchFamily="18" charset="0"/>
              </a:rPr>
              <a:t>Ověřování objeveného</a:t>
            </a:r>
          </a:p>
          <a:p>
            <a:pPr algn="ctr">
              <a:buFontTx/>
              <a:buChar char="-"/>
            </a:pPr>
            <a:r>
              <a:rPr lang="cs-CZ" sz="2800" b="1" dirty="0" smtClean="0">
                <a:latin typeface="Garamond" pitchFamily="18" charset="0"/>
              </a:rPr>
              <a:t>Dotazníky</a:t>
            </a:r>
          </a:p>
          <a:p>
            <a:pPr algn="ctr">
              <a:buFontTx/>
              <a:buChar char="-"/>
            </a:pPr>
            <a:r>
              <a:rPr lang="cs-CZ" sz="2800" b="1" dirty="0" smtClean="0">
                <a:latin typeface="Garamond" pitchFamily="18" charset="0"/>
              </a:rPr>
              <a:t>Pozorování</a:t>
            </a:r>
          </a:p>
          <a:p>
            <a:pPr algn="ctr">
              <a:buFontTx/>
              <a:buChar char="-"/>
            </a:pPr>
            <a:r>
              <a:rPr lang="cs-CZ" sz="2800" b="1" dirty="0" smtClean="0">
                <a:latin typeface="Garamond" pitchFamily="18" charset="0"/>
              </a:rPr>
              <a:t>Experiment</a:t>
            </a:r>
          </a:p>
          <a:p>
            <a:pPr algn="ctr">
              <a:buFontTx/>
              <a:buChar char="-"/>
            </a:pPr>
            <a:r>
              <a:rPr lang="cs-CZ" sz="2800" b="1" dirty="0" smtClean="0">
                <a:latin typeface="Garamond" pitchFamily="18" charset="0"/>
              </a:rPr>
              <a:t>…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Dělení </a:t>
            </a:r>
            <a:r>
              <a:rPr lang="cs-CZ" sz="5400" b="1" dirty="0" err="1" smtClean="0">
                <a:solidFill>
                  <a:srgbClr val="FFC000"/>
                </a:solidFill>
                <a:latin typeface="Garamond" pitchFamily="18" charset="0"/>
              </a:rPr>
              <a:t>pg</a:t>
            </a:r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 disciplín</a:t>
            </a:r>
            <a:endParaRPr lang="cs-CZ" sz="54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Základní</a:t>
            </a:r>
          </a:p>
          <a:p>
            <a:pPr>
              <a:buNone/>
            </a:pPr>
            <a:r>
              <a:rPr lang="cs-CZ" b="1" dirty="0" smtClean="0">
                <a:latin typeface="Garamond" pitchFamily="18" charset="0"/>
              </a:rPr>
              <a:t>- např. obecná pedagogika, dějiny pedagogiky, metodologie </a:t>
            </a:r>
            <a:r>
              <a:rPr lang="cs-CZ" b="1" dirty="0" err="1" smtClean="0">
                <a:latin typeface="Garamond" pitchFamily="18" charset="0"/>
              </a:rPr>
              <a:t>pg</a:t>
            </a:r>
            <a:r>
              <a:rPr lang="cs-CZ" b="1" dirty="0" smtClean="0">
                <a:latin typeface="Garamond" pitchFamily="18" charset="0"/>
              </a:rPr>
              <a:t> </a:t>
            </a:r>
            <a:r>
              <a:rPr lang="cs-CZ" b="1" dirty="0" smtClean="0">
                <a:latin typeface="Garamond" pitchFamily="18" charset="0"/>
              </a:rPr>
              <a:t>výzkumu, srovnávací pedagogika, pedagogické teorie, obecná didaktika…</a:t>
            </a:r>
          </a:p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Aplikované</a:t>
            </a:r>
          </a:p>
          <a:p>
            <a:pPr>
              <a:buNone/>
            </a:pPr>
            <a:r>
              <a:rPr lang="cs-CZ" b="1" dirty="0" smtClean="0">
                <a:latin typeface="Garamond" pitchFamily="18" charset="0"/>
              </a:rPr>
              <a:t>- např. </a:t>
            </a:r>
            <a:r>
              <a:rPr lang="cs-CZ" b="1" dirty="0" smtClean="0">
                <a:latin typeface="Garamond" pitchFamily="18" charset="0"/>
              </a:rPr>
              <a:t>p</a:t>
            </a:r>
            <a:r>
              <a:rPr lang="cs-CZ" b="1" dirty="0" smtClean="0">
                <a:latin typeface="Garamond" pitchFamily="18" charset="0"/>
              </a:rPr>
              <a:t>ředškolní </a:t>
            </a:r>
            <a:r>
              <a:rPr lang="cs-CZ" b="1" dirty="0" smtClean="0">
                <a:latin typeface="Garamond" pitchFamily="18" charset="0"/>
              </a:rPr>
              <a:t>pedagogika, </a:t>
            </a:r>
            <a:r>
              <a:rPr lang="cs-CZ" b="1" dirty="0" smtClean="0">
                <a:latin typeface="Garamond" pitchFamily="18" charset="0"/>
              </a:rPr>
              <a:t>školní pedagogika, </a:t>
            </a:r>
            <a:r>
              <a:rPr lang="cs-CZ" b="1" dirty="0" smtClean="0">
                <a:latin typeface="Garamond" pitchFamily="18" charset="0"/>
              </a:rPr>
              <a:t>andragogika, </a:t>
            </a:r>
            <a:r>
              <a:rPr lang="cs-CZ" b="1" dirty="0" err="1" smtClean="0">
                <a:latin typeface="Garamond" pitchFamily="18" charset="0"/>
              </a:rPr>
              <a:t>gerontopedagogika</a:t>
            </a:r>
            <a:r>
              <a:rPr lang="cs-CZ" b="1" dirty="0" smtClean="0">
                <a:latin typeface="Garamond" pitchFamily="18" charset="0"/>
              </a:rPr>
              <a:t>, muzejní </a:t>
            </a:r>
            <a:r>
              <a:rPr lang="cs-CZ" b="1" dirty="0" smtClean="0">
                <a:latin typeface="Garamond" pitchFamily="18" charset="0"/>
              </a:rPr>
              <a:t>pedagogika, </a:t>
            </a:r>
            <a:r>
              <a:rPr lang="cs-CZ" b="1" dirty="0" err="1" smtClean="0">
                <a:latin typeface="Garamond" pitchFamily="18" charset="0"/>
              </a:rPr>
              <a:t>pedagogika</a:t>
            </a:r>
            <a:r>
              <a:rPr lang="cs-CZ" b="1" dirty="0" smtClean="0">
                <a:latin typeface="Garamond" pitchFamily="18" charset="0"/>
              </a:rPr>
              <a:t> </a:t>
            </a:r>
            <a:r>
              <a:rPr lang="cs-CZ" b="1" dirty="0" smtClean="0">
                <a:latin typeface="Garamond" pitchFamily="18" charset="0"/>
              </a:rPr>
              <a:t>volného času, </a:t>
            </a:r>
            <a:r>
              <a:rPr lang="cs-CZ" b="1" dirty="0" smtClean="0">
                <a:latin typeface="Garamond" pitchFamily="18" charset="0"/>
              </a:rPr>
              <a:t>pedagogika rodiny, speciální pedagogika, oborové didaktiky…</a:t>
            </a:r>
          </a:p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Hraniční</a:t>
            </a:r>
          </a:p>
          <a:p>
            <a:pPr>
              <a:buNone/>
            </a:pPr>
            <a:r>
              <a:rPr lang="cs-CZ" b="1" dirty="0" smtClean="0">
                <a:latin typeface="Garamond" pitchFamily="18" charset="0"/>
              </a:rPr>
              <a:t>- např. </a:t>
            </a:r>
            <a:r>
              <a:rPr lang="cs-CZ" b="1" dirty="0" smtClean="0">
                <a:latin typeface="Garamond" pitchFamily="18" charset="0"/>
              </a:rPr>
              <a:t>s</a:t>
            </a:r>
            <a:r>
              <a:rPr lang="cs-CZ" b="1" dirty="0" smtClean="0">
                <a:latin typeface="Garamond" pitchFamily="18" charset="0"/>
              </a:rPr>
              <a:t>ociální pedagogika, filozofie výchovy, vzdělávací politika,  pedagogická psychologie…</a:t>
            </a:r>
            <a:endParaRPr lang="cs-CZ" b="1" dirty="0" smtClean="0">
              <a:latin typeface="Garamond" pitchFamily="18" charset="0"/>
            </a:endParaRPr>
          </a:p>
          <a:p>
            <a:pPr>
              <a:buNone/>
            </a:pPr>
            <a:endParaRPr lang="cs-CZ" b="1" dirty="0" smtClean="0">
              <a:latin typeface="Garamon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Pedagogika je</a:t>
            </a:r>
            <a:r>
              <a:rPr lang="cs-CZ" sz="5400" dirty="0" smtClean="0">
                <a:solidFill>
                  <a:srgbClr val="FFC000"/>
                </a:solidFill>
                <a:latin typeface="Garamond" pitchFamily="18" charset="0"/>
              </a:rPr>
              <a:t>…</a:t>
            </a:r>
            <a:endParaRPr lang="cs-CZ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3068960"/>
            <a:ext cx="9144000" cy="31032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5400" b="1" dirty="0" smtClean="0">
                <a:latin typeface="Garamond" pitchFamily="18" charset="0"/>
              </a:rPr>
              <a:t>Věda o </a:t>
            </a:r>
            <a:r>
              <a:rPr lang="cs-CZ" sz="5400" b="1" dirty="0" smtClean="0">
                <a:solidFill>
                  <a:srgbClr val="FF0000"/>
                </a:solidFill>
                <a:latin typeface="Garamond" pitchFamily="18" charset="0"/>
              </a:rPr>
              <a:t>výchově </a:t>
            </a:r>
            <a:r>
              <a:rPr lang="cs-CZ" sz="5400" b="1" dirty="0" smtClean="0">
                <a:latin typeface="Garamond" pitchFamily="18" charset="0"/>
              </a:rPr>
              <a:t>a vzdělávání.</a:t>
            </a:r>
            <a:endParaRPr lang="cs-CZ" sz="5400" b="1" dirty="0">
              <a:latin typeface="Garamon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Výchova je…</a:t>
            </a:r>
            <a:endParaRPr lang="cs-CZ" sz="54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522414" y="2060848"/>
            <a:ext cx="9144000" cy="4111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dirty="0" smtClean="0">
                <a:latin typeface="Garamond" pitchFamily="18" charset="0"/>
              </a:rPr>
              <a:t>	… proces </a:t>
            </a:r>
            <a:r>
              <a:rPr lang="cs-CZ" sz="3200" b="1" dirty="0" smtClean="0">
                <a:latin typeface="Garamond" pitchFamily="18" charset="0"/>
              </a:rPr>
              <a:t>záměrného a cílevědomého vytváření a ovlivňování podmínek umožňujících optimální rozvoj každého jedince v souladu s jeho individuálními dispozicemi a stimulujících jeho vlastní snahu stát se autentickou vnitřně integrovanou a socializovanou </a:t>
            </a:r>
            <a:r>
              <a:rPr lang="cs-CZ" sz="3200" b="1" dirty="0" smtClean="0">
                <a:latin typeface="Garamond" pitchFamily="18" charset="0"/>
              </a:rPr>
              <a:t>osobností.</a:t>
            </a:r>
          </a:p>
          <a:p>
            <a:pPr>
              <a:buNone/>
            </a:pPr>
            <a:endParaRPr lang="cs-CZ" sz="3200" b="1" dirty="0" smtClean="0">
              <a:latin typeface="Garamond" pitchFamily="18" charset="0"/>
            </a:endParaRPr>
          </a:p>
          <a:p>
            <a:pPr algn="r">
              <a:buNone/>
            </a:pPr>
            <a:r>
              <a:rPr lang="cs-CZ" sz="3200" b="1" dirty="0" smtClean="0">
                <a:latin typeface="Garamond" pitchFamily="18" charset="0"/>
              </a:rPr>
              <a:t> </a:t>
            </a: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(volně dle Průcha</a:t>
            </a: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, </a:t>
            </a:r>
            <a:r>
              <a:rPr lang="cs-CZ" b="1" dirty="0" err="1" smtClean="0">
                <a:solidFill>
                  <a:srgbClr val="FFC000"/>
                </a:solidFill>
                <a:latin typeface="Garamond" pitchFamily="18" charset="0"/>
              </a:rPr>
              <a:t>Walterová</a:t>
            </a: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, </a:t>
            </a: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&amp; Mareš, 2003</a:t>
            </a: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, s. 277 – 278).</a:t>
            </a:r>
            <a:endParaRPr lang="cs-CZ" sz="3200" b="1" dirty="0">
              <a:solidFill>
                <a:srgbClr val="FFC000"/>
              </a:solidFill>
              <a:latin typeface="Garamon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Co je to výchova?</a:t>
            </a:r>
            <a:endParaRPr lang="cs-CZ" sz="54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pic>
        <p:nvPicPr>
          <p:cNvPr id="7" name="Zástupný symbol pro obsah 6" descr="torch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20950547">
            <a:off x="996016" y="2256282"/>
            <a:ext cx="5214014" cy="3476010"/>
          </a:xfrm>
          <a:ln cap="rnd">
            <a:solidFill>
              <a:srgbClr val="FFC000"/>
            </a:solidFill>
          </a:ln>
        </p:spPr>
      </p:pic>
      <p:pic>
        <p:nvPicPr>
          <p:cNvPr id="8" name="Zástupný symbol pro obsah 7" descr="Tapety_Príroda_Strom_3278.jpg.large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 rot="840857">
            <a:off x="6617276" y="2398911"/>
            <a:ext cx="4984571" cy="3323047"/>
          </a:xfrm>
          <a:ln>
            <a:solidFill>
              <a:srgbClr val="FFC000"/>
            </a:solidFill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Výchova jako…</a:t>
            </a:r>
            <a:endParaRPr lang="cs-CZ" sz="54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>
                <a:solidFill>
                  <a:srgbClr val="FFC000"/>
                </a:solidFill>
                <a:latin typeface="Garamond" pitchFamily="18" charset="0"/>
              </a:rPr>
              <a:t>	A</a:t>
            </a:r>
            <a:r>
              <a:rPr lang="cs-CZ" sz="2800" b="1" dirty="0" smtClean="0">
                <a:solidFill>
                  <a:srgbClr val="FFC000"/>
                </a:solidFill>
                <a:latin typeface="Garamond" pitchFamily="18" charset="0"/>
              </a:rPr>
              <a:t>) Rozvoj přirozených </a:t>
            </a:r>
            <a:r>
              <a:rPr lang="cs-CZ" sz="2800" b="1" dirty="0" smtClean="0">
                <a:solidFill>
                  <a:srgbClr val="FFC000"/>
                </a:solidFill>
                <a:latin typeface="Garamond" pitchFamily="18" charset="0"/>
              </a:rPr>
              <a:t>vloh: </a:t>
            </a:r>
            <a:r>
              <a:rPr lang="cs-CZ" sz="2800" b="1" dirty="0" smtClean="0">
                <a:latin typeface="Garamond" pitchFamily="18" charset="0"/>
              </a:rPr>
              <a:t>výchova </a:t>
            </a:r>
            <a:r>
              <a:rPr lang="cs-CZ" sz="2800" b="1" dirty="0" smtClean="0">
                <a:latin typeface="Garamond" pitchFamily="18" charset="0"/>
              </a:rPr>
              <a:t>rozvíjí potence jedince -svobodný rozvoj dětské přirozenosti bez společenských zásahů a nátlaku -„Vše vychází dobré z rukou stvořitelových, vše se kazí v rukou člověka.“ </a:t>
            </a:r>
            <a:r>
              <a:rPr lang="cs-CZ" sz="2800" b="1" dirty="0" smtClean="0">
                <a:solidFill>
                  <a:srgbClr val="FFC000"/>
                </a:solidFill>
                <a:latin typeface="Garamond" pitchFamily="18" charset="0"/>
              </a:rPr>
              <a:t>(</a:t>
            </a:r>
            <a:r>
              <a:rPr lang="cs-CZ" sz="2800" b="1" dirty="0" smtClean="0">
                <a:solidFill>
                  <a:srgbClr val="FFC000"/>
                </a:solidFill>
                <a:latin typeface="Garamond" pitchFamily="18" charset="0"/>
              </a:rPr>
              <a:t>R</a:t>
            </a:r>
            <a:r>
              <a:rPr lang="cs-CZ" sz="2800" b="1" dirty="0" smtClean="0">
                <a:solidFill>
                  <a:srgbClr val="FFC000"/>
                </a:solidFill>
                <a:latin typeface="Garamond" pitchFamily="18" charset="0"/>
              </a:rPr>
              <a:t>ousseau) </a:t>
            </a:r>
          </a:p>
          <a:p>
            <a:pPr>
              <a:buNone/>
            </a:pPr>
            <a:r>
              <a:rPr lang="cs-CZ" sz="2800" b="1" dirty="0" smtClean="0">
                <a:solidFill>
                  <a:srgbClr val="FFC000"/>
                </a:solidFill>
                <a:latin typeface="Garamond" pitchFamily="18" charset="0"/>
              </a:rPr>
              <a:t>	B) Překonávání </a:t>
            </a:r>
            <a:r>
              <a:rPr lang="cs-CZ" sz="2800" b="1" dirty="0" smtClean="0">
                <a:solidFill>
                  <a:srgbClr val="FFC000"/>
                </a:solidFill>
                <a:latin typeface="Garamond" pitchFamily="18" charset="0"/>
              </a:rPr>
              <a:t>přirozených sklonů a jejich nahrazování </a:t>
            </a:r>
            <a:r>
              <a:rPr lang="cs-CZ" sz="2800" b="1" dirty="0" smtClean="0">
                <a:solidFill>
                  <a:srgbClr val="FFC000"/>
                </a:solidFill>
                <a:latin typeface="Garamond" pitchFamily="18" charset="0"/>
              </a:rPr>
              <a:t>návyky:</a:t>
            </a:r>
            <a:r>
              <a:rPr lang="cs-CZ" sz="2800" b="1" dirty="0" smtClean="0">
                <a:latin typeface="Garamond" pitchFamily="18" charset="0"/>
              </a:rPr>
              <a:t> výchova </a:t>
            </a:r>
            <a:r>
              <a:rPr lang="cs-CZ" sz="2800" b="1" dirty="0" smtClean="0">
                <a:latin typeface="Garamond" pitchFamily="18" charset="0"/>
              </a:rPr>
              <a:t>je formativní činnost </a:t>
            </a:r>
            <a:r>
              <a:rPr lang="cs-CZ" sz="2800" b="1" dirty="0" smtClean="0">
                <a:latin typeface="Garamond" pitchFamily="18" charset="0"/>
              </a:rPr>
              <a:t>- výchova </a:t>
            </a:r>
            <a:r>
              <a:rPr lang="cs-CZ" sz="2800" b="1" dirty="0" smtClean="0">
                <a:latin typeface="Garamond" pitchFamily="18" charset="0"/>
              </a:rPr>
              <a:t>je konverze lidské přirozenosti (dětská nehotovost) </a:t>
            </a:r>
            <a:r>
              <a:rPr lang="cs-CZ" sz="2800" b="1" dirty="0" smtClean="0">
                <a:latin typeface="Garamond" pitchFamily="18" charset="0"/>
              </a:rPr>
              <a:t>a vše</a:t>
            </a:r>
            <a:r>
              <a:rPr lang="cs-CZ" sz="2800" b="1" dirty="0" smtClean="0">
                <a:latin typeface="Garamond" pitchFamily="18" charset="0"/>
              </a:rPr>
              <a:t>, co člověka dělá člověkem, je společenského </a:t>
            </a:r>
            <a:r>
              <a:rPr lang="cs-CZ" sz="2800" b="1" dirty="0" smtClean="0">
                <a:latin typeface="Garamond" pitchFamily="18" charset="0"/>
              </a:rPr>
              <a:t>původu </a:t>
            </a:r>
            <a:r>
              <a:rPr lang="cs-CZ" sz="2800" b="1" dirty="0" smtClean="0">
                <a:solidFill>
                  <a:srgbClr val="FFC000"/>
                </a:solidFill>
                <a:latin typeface="Garamond" pitchFamily="18" charset="0"/>
              </a:rPr>
              <a:t>(</a:t>
            </a:r>
            <a:r>
              <a:rPr lang="cs-CZ" sz="2800" b="1" dirty="0" err="1" smtClean="0">
                <a:solidFill>
                  <a:srgbClr val="FFC000"/>
                </a:solidFill>
                <a:latin typeface="Garamond" pitchFamily="18" charset="0"/>
              </a:rPr>
              <a:t>Durkheim</a:t>
            </a:r>
            <a:r>
              <a:rPr lang="cs-CZ" sz="2800" b="1" dirty="0" smtClean="0">
                <a:solidFill>
                  <a:srgbClr val="FFC000"/>
                </a:solidFill>
                <a:latin typeface="Garamond" pitchFamily="18" charset="0"/>
              </a:rPr>
              <a:t>)</a:t>
            </a:r>
            <a:endParaRPr lang="cs-CZ" sz="2800" b="1" dirty="0">
              <a:solidFill>
                <a:srgbClr val="FFC000"/>
              </a:solidFill>
              <a:latin typeface="Garamon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Pedagogika je</a:t>
            </a:r>
            <a:r>
              <a:rPr lang="cs-CZ" sz="5400" dirty="0" smtClean="0">
                <a:solidFill>
                  <a:srgbClr val="FFC000"/>
                </a:solidFill>
                <a:latin typeface="Garamond" pitchFamily="18" charset="0"/>
              </a:rPr>
              <a:t>…</a:t>
            </a:r>
            <a:endParaRPr lang="cs-CZ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3068960"/>
            <a:ext cx="9144000" cy="31032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5400" b="1" dirty="0" smtClean="0">
                <a:latin typeface="Garamond" pitchFamily="18" charset="0"/>
              </a:rPr>
              <a:t>Věda o výchově a </a:t>
            </a:r>
            <a:r>
              <a:rPr lang="cs-CZ" sz="5400" b="1" dirty="0" smtClean="0">
                <a:solidFill>
                  <a:srgbClr val="FF0000"/>
                </a:solidFill>
                <a:latin typeface="Garamond" pitchFamily="18" charset="0"/>
              </a:rPr>
              <a:t>vzdělávání</a:t>
            </a:r>
            <a:r>
              <a:rPr lang="cs-CZ" sz="5400" b="1" dirty="0" smtClean="0">
                <a:latin typeface="Garamond" pitchFamily="18" charset="0"/>
              </a:rPr>
              <a:t>.</a:t>
            </a:r>
            <a:endParaRPr lang="cs-CZ" sz="5400" b="1" dirty="0">
              <a:latin typeface="Garamon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Vzdělávání je…</a:t>
            </a:r>
            <a:endParaRPr lang="cs-CZ" sz="54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3200" b="1" dirty="0" smtClean="0">
                <a:latin typeface="Garamond" pitchFamily="18" charset="0"/>
              </a:rPr>
              <a:t>	</a:t>
            </a:r>
          </a:p>
          <a:p>
            <a:pPr>
              <a:buNone/>
            </a:pPr>
            <a:r>
              <a:rPr lang="cs-CZ" sz="3200" b="1" dirty="0" smtClean="0">
                <a:latin typeface="Garamond" pitchFamily="18" charset="0"/>
              </a:rPr>
              <a:t>… je proces </a:t>
            </a:r>
            <a:r>
              <a:rPr lang="cs-CZ" sz="3200" b="1" dirty="0" smtClean="0">
                <a:latin typeface="Garamond" pitchFamily="18" charset="0"/>
              </a:rPr>
              <a:t>záměrného získávání a osvojování vědomostí, dovednosti </a:t>
            </a:r>
            <a:r>
              <a:rPr lang="cs-CZ" sz="3200" b="1" dirty="0" smtClean="0">
                <a:latin typeface="Garamond" pitchFamily="18" charset="0"/>
              </a:rPr>
              <a:t>a postojů v dlouhodobém </a:t>
            </a:r>
            <a:r>
              <a:rPr lang="cs-CZ" sz="3200" b="1" dirty="0" smtClean="0">
                <a:latin typeface="Garamond" pitchFamily="18" charset="0"/>
              </a:rPr>
              <a:t>časovém </a:t>
            </a:r>
            <a:r>
              <a:rPr lang="cs-CZ" sz="3200" b="1" dirty="0" smtClean="0">
                <a:latin typeface="Garamond" pitchFamily="18" charset="0"/>
              </a:rPr>
              <a:t>horizontu.</a:t>
            </a:r>
            <a:endParaRPr lang="cs-CZ" sz="3200" b="1" dirty="0" smtClean="0">
              <a:latin typeface="Garamond" pitchFamily="18" charset="0"/>
            </a:endParaRP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r">
              <a:buNone/>
            </a:pP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(volně dle Průcha, </a:t>
            </a:r>
            <a:r>
              <a:rPr lang="cs-CZ" b="1" dirty="0" err="1" smtClean="0">
                <a:solidFill>
                  <a:srgbClr val="FFC000"/>
                </a:solidFill>
                <a:latin typeface="Garamond" pitchFamily="18" charset="0"/>
              </a:rPr>
              <a:t>Walterová</a:t>
            </a: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, &amp; Mareš, 2003, s. 277 – 278).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>
                <a:solidFill>
                  <a:srgbClr val="FFC000"/>
                </a:solidFill>
                <a:latin typeface="Garamond" pitchFamily="18" charset="0"/>
              </a:rPr>
              <a:t>Organizace kurzu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522414" y="1700808"/>
            <a:ext cx="9684566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609600" indent="-609600">
              <a:buClr>
                <a:schemeClr val="accent2"/>
              </a:buClr>
              <a:buFont typeface="Wingdings" charset="2"/>
              <a:buChar char="n"/>
            </a:pPr>
            <a:r>
              <a:rPr lang="cs-CZ" b="1" dirty="0" smtClean="0">
                <a:latin typeface="Garamond" pitchFamily="18" charset="0"/>
              </a:rPr>
              <a:t>13.10.  Mgr. Ingrid Čejková – Pedagogika</a:t>
            </a:r>
          </a:p>
          <a:p>
            <a:pPr marL="609600" indent="-609600">
              <a:buClr>
                <a:schemeClr val="accent2"/>
              </a:buClr>
              <a:buFont typeface="Wingdings" charset="2"/>
              <a:buChar char="n"/>
            </a:pPr>
            <a:r>
              <a:rPr lang="cs-CZ" b="1" dirty="0" smtClean="0">
                <a:latin typeface="Garamond" pitchFamily="18" charset="0"/>
              </a:rPr>
              <a:t>13.10. Mgr. Martin Sedláček, Ph.D. – Škola</a:t>
            </a:r>
          </a:p>
          <a:p>
            <a:pPr marL="609600" indent="-609600">
              <a:buClr>
                <a:schemeClr val="accent2"/>
              </a:buClr>
              <a:buFont typeface="Wingdings" charset="2"/>
              <a:buChar char="n"/>
            </a:pPr>
            <a:r>
              <a:rPr lang="cs-CZ" b="1" dirty="0" smtClean="0">
                <a:latin typeface="Garamond" pitchFamily="18" charset="0"/>
              </a:rPr>
              <a:t>3.11. Mgr. Ingrid Čejková – Žáci</a:t>
            </a:r>
          </a:p>
          <a:p>
            <a:pPr marL="609600" indent="-609600">
              <a:buClr>
                <a:schemeClr val="accent2"/>
              </a:buClr>
              <a:buFont typeface="Wingdings" charset="2"/>
              <a:buChar char="n"/>
            </a:pPr>
            <a:r>
              <a:rPr lang="cs-CZ" b="1" dirty="0" smtClean="0">
                <a:latin typeface="Garamond" pitchFamily="18" charset="0"/>
              </a:rPr>
              <a:t>10.11. Mgr. Petr Sucháček – Pedagogická komunikace</a:t>
            </a:r>
          </a:p>
          <a:p>
            <a:pPr marL="609600" indent="-609600">
              <a:buClr>
                <a:schemeClr val="accent2"/>
              </a:buClr>
              <a:buFont typeface="Wingdings" charset="2"/>
              <a:buChar char="n"/>
            </a:pPr>
            <a:r>
              <a:rPr lang="cs-CZ" b="1" dirty="0" smtClean="0">
                <a:latin typeface="Garamond" pitchFamily="18" charset="0"/>
              </a:rPr>
              <a:t>1.12. Mgr. Roman Švaříček, Ph.D. – Učitelství</a:t>
            </a:r>
          </a:p>
          <a:p>
            <a:pPr marL="609600" indent="-609600">
              <a:buClr>
                <a:schemeClr val="accent2"/>
              </a:buClr>
              <a:buFont typeface="Wingdings" charset="2"/>
              <a:buChar char="n"/>
            </a:pPr>
            <a:r>
              <a:rPr lang="cs-CZ" b="1" dirty="0" smtClean="0">
                <a:latin typeface="Garamond" pitchFamily="18" charset="0"/>
              </a:rPr>
              <a:t>1.12. Mgr. Ingrid Čejková – Kurikulum</a:t>
            </a:r>
          </a:p>
          <a:p>
            <a:pPr marL="609600" indent="-609600">
              <a:buClr>
                <a:schemeClr val="accent2"/>
              </a:buClr>
              <a:buFont typeface="Wingdings" charset="2"/>
              <a:buChar char="n"/>
            </a:pPr>
            <a:r>
              <a:rPr lang="cs-CZ" b="1" dirty="0" smtClean="0">
                <a:latin typeface="Garamond" pitchFamily="18" charset="0"/>
              </a:rPr>
              <a:t>1.12. Prof. Milada Rabušicová – Vzdělávací politika</a:t>
            </a:r>
          </a:p>
          <a:p>
            <a:pPr marL="609600" indent="-609600">
              <a:buClr>
                <a:schemeClr val="accent2"/>
              </a:buClr>
              <a:buNone/>
            </a:pPr>
            <a:endParaRPr lang="cs-CZ" dirty="0" smtClean="0">
              <a:latin typeface="Garamond" pitchFamily="18" charset="0"/>
            </a:endParaRPr>
          </a:p>
          <a:p>
            <a:pPr marL="609600" indent="-609600">
              <a:buClr>
                <a:schemeClr val="accent2"/>
              </a:buClr>
              <a:buFont typeface="Wingdings" charset="2"/>
              <a:buChar char="n"/>
            </a:pPr>
            <a:endParaRPr lang="cs-CZ" dirty="0">
              <a:latin typeface="Garamond" pitchFamily="18" charset="0"/>
            </a:endParaRPr>
          </a:p>
          <a:p>
            <a:pPr marL="274320" lvl="1" indent="0">
              <a:buClr>
                <a:schemeClr val="accent2"/>
              </a:buClr>
              <a:buNone/>
            </a:pPr>
            <a:endParaRPr lang="cs-CZ" i="1" dirty="0"/>
          </a:p>
          <a:p>
            <a:pPr marL="274320" lvl="1" indent="0">
              <a:buClr>
                <a:schemeClr val="accent2"/>
              </a:buClr>
              <a:buNone/>
            </a:pPr>
            <a:endParaRPr lang="cs-CZ" i="1" dirty="0"/>
          </a:p>
          <a:p>
            <a:pPr marL="883920" lvl="1" indent="-609600">
              <a:buClr>
                <a:schemeClr val="accent2"/>
              </a:buClr>
              <a:buFont typeface="Wingdings" charset="2"/>
              <a:buChar char="n"/>
            </a:pPr>
            <a:endParaRPr lang="cs-CZ" i="1" dirty="0">
              <a:latin typeface="Garamond" pitchFamily="18" charset="0"/>
            </a:endParaRPr>
          </a:p>
          <a:p>
            <a:pPr marL="609600" indent="-609600">
              <a:buClr>
                <a:schemeClr val="accent2"/>
              </a:buClr>
              <a:buFont typeface="Wingdings" charset="2"/>
              <a:buChar char="n"/>
            </a:pPr>
            <a:endParaRPr lang="cs-CZ" dirty="0">
              <a:latin typeface="Garamon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Neplést si vzdělávání s…</a:t>
            </a:r>
            <a:endParaRPr lang="cs-CZ" sz="54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Vzdělanost</a:t>
            </a: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: </a:t>
            </a:r>
            <a:r>
              <a:rPr lang="cs-CZ" b="1" dirty="0" smtClean="0">
                <a:latin typeface="Garamond" pitchFamily="18" charset="0"/>
              </a:rPr>
              <a:t>c</a:t>
            </a:r>
            <a:r>
              <a:rPr lang="cs-CZ" b="1" dirty="0" smtClean="0">
                <a:latin typeface="Garamond" pitchFamily="18" charset="0"/>
              </a:rPr>
              <a:t>elkový </a:t>
            </a:r>
            <a:r>
              <a:rPr lang="cs-CZ" b="1" dirty="0" smtClean="0">
                <a:latin typeface="Garamond" pitchFamily="18" charset="0"/>
              </a:rPr>
              <a:t>stav vzdělání v sociální </a:t>
            </a:r>
            <a:r>
              <a:rPr lang="cs-CZ" b="1" dirty="0" smtClean="0">
                <a:latin typeface="Garamond" pitchFamily="18" charset="0"/>
              </a:rPr>
              <a:t>skupině.</a:t>
            </a:r>
          </a:p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Vzdělání: </a:t>
            </a:r>
            <a:r>
              <a:rPr lang="cs-CZ" b="1" dirty="0" smtClean="0">
                <a:latin typeface="Garamond" pitchFamily="18" charset="0"/>
              </a:rPr>
              <a:t>osvojené vědomosti, dovednosti, </a:t>
            </a:r>
            <a:r>
              <a:rPr lang="cs-CZ" b="1" dirty="0" smtClean="0">
                <a:latin typeface="Garamond" pitchFamily="18" charset="0"/>
              </a:rPr>
              <a:t>postoje.</a:t>
            </a:r>
          </a:p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Vzdělavatelnost</a:t>
            </a:r>
            <a:r>
              <a:rPr lang="cs-CZ" b="1" dirty="0" smtClean="0">
                <a:latin typeface="Garamond" pitchFamily="18" charset="0"/>
              </a:rPr>
              <a:t>: s</a:t>
            </a:r>
            <a:r>
              <a:rPr lang="cs-CZ" b="1" dirty="0" smtClean="0">
                <a:latin typeface="Garamond" pitchFamily="18" charset="0"/>
              </a:rPr>
              <a:t>ouhrn </a:t>
            </a:r>
            <a:r>
              <a:rPr lang="cs-CZ" b="1" dirty="0" smtClean="0">
                <a:latin typeface="Garamond" pitchFamily="18" charset="0"/>
              </a:rPr>
              <a:t>předpokladů s nimiž člověk vstupuje do procesu </a:t>
            </a:r>
            <a:r>
              <a:rPr lang="cs-CZ" b="1" dirty="0" smtClean="0">
                <a:latin typeface="Garamond" pitchFamily="18" charset="0"/>
              </a:rPr>
              <a:t>vzdělávání, neboli schopnost </a:t>
            </a:r>
            <a:r>
              <a:rPr lang="cs-CZ" b="1" dirty="0" smtClean="0">
                <a:latin typeface="Garamond" pitchFamily="18" charset="0"/>
              </a:rPr>
              <a:t>jedince vzdělávat </a:t>
            </a:r>
            <a:r>
              <a:rPr lang="cs-CZ" b="1" dirty="0" smtClean="0">
                <a:latin typeface="Garamond" pitchFamily="18" charset="0"/>
              </a:rPr>
              <a:t>se.</a:t>
            </a:r>
          </a:p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Vyučování</a:t>
            </a:r>
            <a:r>
              <a:rPr lang="cs-CZ" b="1" dirty="0" smtClean="0">
                <a:latin typeface="Garamond" pitchFamily="18" charset="0"/>
              </a:rPr>
              <a:t>: organizační </a:t>
            </a:r>
            <a:r>
              <a:rPr lang="cs-CZ" b="1" dirty="0" smtClean="0">
                <a:latin typeface="Garamond" pitchFamily="18" charset="0"/>
              </a:rPr>
              <a:t>struktura vyznačující se cílevědomostí, systematičností a </a:t>
            </a:r>
            <a:r>
              <a:rPr lang="cs-CZ" b="1" dirty="0" smtClean="0">
                <a:latin typeface="Garamond" pitchFamily="18" charset="0"/>
              </a:rPr>
              <a:t>plánovitostí.</a:t>
            </a:r>
            <a:endParaRPr lang="cs-CZ" b="1" dirty="0" smtClean="0">
              <a:latin typeface="Garamond" pitchFamily="18" charset="0"/>
            </a:endParaRPr>
          </a:p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Výuka: </a:t>
            </a:r>
            <a:r>
              <a:rPr lang="cs-CZ" b="1" dirty="0" smtClean="0">
                <a:latin typeface="Garamond" pitchFamily="18" charset="0"/>
              </a:rPr>
              <a:t>cílevědomý</a:t>
            </a:r>
            <a:r>
              <a:rPr lang="cs-CZ" b="1" dirty="0" smtClean="0">
                <a:latin typeface="Garamond" pitchFamily="18" charset="0"/>
              </a:rPr>
              <a:t>, záměrný, organizovaný a plánovitý proces, při kterém dochází ke zprostředkování poznání, k </a:t>
            </a:r>
            <a:r>
              <a:rPr lang="cs-CZ" b="1" dirty="0" smtClean="0">
                <a:latin typeface="Garamond" pitchFamily="18" charset="0"/>
              </a:rPr>
              <a:t>rozvoji </a:t>
            </a:r>
            <a:r>
              <a:rPr lang="cs-CZ" b="1" dirty="0" smtClean="0">
                <a:latin typeface="Garamond" pitchFamily="18" charset="0"/>
              </a:rPr>
              <a:t>schopností a </a:t>
            </a:r>
            <a:r>
              <a:rPr lang="cs-CZ" b="1" dirty="0" smtClean="0">
                <a:latin typeface="Garamond" pitchFamily="18" charset="0"/>
              </a:rPr>
              <a:t>dovedností.</a:t>
            </a:r>
            <a:endParaRPr lang="cs-CZ" b="1" dirty="0" smtClean="0">
              <a:latin typeface="Garamond" pitchFamily="18" charset="0"/>
            </a:endParaRPr>
          </a:p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Učení: </a:t>
            </a:r>
            <a:r>
              <a:rPr lang="cs-CZ" b="1" dirty="0" smtClean="0">
                <a:latin typeface="Garamond" pitchFamily="18" charset="0"/>
              </a:rPr>
              <a:t>záměrně </a:t>
            </a:r>
            <a:r>
              <a:rPr lang="cs-CZ" b="1" dirty="0" smtClean="0">
                <a:latin typeface="Garamond" pitchFamily="18" charset="0"/>
              </a:rPr>
              <a:t>navozovaná činnost s cílem systematicky získávat jisté vědomosti, dovednosti, návyky, ale také formy chování a osobních </a:t>
            </a:r>
            <a:r>
              <a:rPr lang="cs-CZ" b="1" dirty="0" smtClean="0">
                <a:latin typeface="Garamond" pitchFamily="18" charset="0"/>
              </a:rPr>
              <a:t>vlastností.</a:t>
            </a:r>
            <a:endParaRPr lang="cs-CZ" b="1" dirty="0" smtClean="0">
              <a:latin typeface="Garamond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Co je vzdělávání?</a:t>
            </a:r>
            <a:endParaRPr lang="cs-CZ" sz="54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pic>
        <p:nvPicPr>
          <p:cNvPr id="9" name="Zástupný symbol pro obsah 8" descr="EDISON-led-bulb-4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20394966">
            <a:off x="1053876" y="2503447"/>
            <a:ext cx="4853137" cy="3375869"/>
          </a:xfrm>
          <a:ln>
            <a:solidFill>
              <a:srgbClr val="FFC000"/>
            </a:solidFill>
          </a:ln>
        </p:spPr>
      </p:pic>
      <p:pic>
        <p:nvPicPr>
          <p:cNvPr id="10" name="Zástupný symbol pro obsah 9" descr="stažený soubor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 rot="799705">
            <a:off x="6130675" y="2255912"/>
            <a:ext cx="5215773" cy="3422852"/>
          </a:xfrm>
          <a:ln>
            <a:solidFill>
              <a:srgbClr val="FFC000"/>
            </a:solidFill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Vzdělávání jako…</a:t>
            </a:r>
            <a:endParaRPr lang="cs-CZ" sz="54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522414" y="3284984"/>
            <a:ext cx="9144000" cy="28872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000" b="1" dirty="0" smtClean="0">
                <a:latin typeface="Garamond" pitchFamily="18" charset="0"/>
              </a:rPr>
              <a:t>... to </a:t>
            </a:r>
            <a:r>
              <a:rPr lang="cs-CZ" sz="6000" b="1" dirty="0" err="1" smtClean="0">
                <a:latin typeface="Garamond" pitchFamily="18" charset="0"/>
              </a:rPr>
              <a:t>be</a:t>
            </a:r>
            <a:r>
              <a:rPr lang="cs-CZ" sz="6000" b="1" dirty="0" smtClean="0">
                <a:latin typeface="Garamond" pitchFamily="18" charset="0"/>
              </a:rPr>
              <a:t> </a:t>
            </a:r>
            <a:r>
              <a:rPr lang="cs-CZ" sz="6000" b="1" dirty="0" err="1" smtClean="0">
                <a:latin typeface="Garamond" pitchFamily="18" charset="0"/>
              </a:rPr>
              <a:t>continued</a:t>
            </a:r>
            <a:r>
              <a:rPr lang="cs-CZ" sz="6000" b="1" dirty="0" smtClean="0">
                <a:latin typeface="Garamond" pitchFamily="18" charset="0"/>
              </a:rPr>
              <a:t> …</a:t>
            </a:r>
            <a:endParaRPr lang="cs-CZ" sz="6000" b="1" dirty="0">
              <a:latin typeface="Garamon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Organizace kurzu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Clr>
                <a:schemeClr val="accent2"/>
              </a:buClr>
              <a:buNone/>
            </a:pPr>
            <a:r>
              <a:rPr lang="cs-CZ" sz="2800" b="1" dirty="0" smtClean="0">
                <a:solidFill>
                  <a:srgbClr val="FFC000"/>
                </a:solidFill>
                <a:latin typeface="Garamond" pitchFamily="18" charset="0"/>
              </a:rPr>
              <a:t>Literatura a zdroje </a:t>
            </a:r>
            <a:endParaRPr lang="cs-CZ" sz="2800" b="1" dirty="0" smtClean="0">
              <a:solidFill>
                <a:srgbClr val="FFC000"/>
              </a:solidFill>
              <a:latin typeface="Garamond" pitchFamily="18" charset="0"/>
            </a:endParaRPr>
          </a:p>
          <a:p>
            <a:pPr marL="883920" lvl="1" indent="-609600">
              <a:buClr>
                <a:schemeClr val="accent2"/>
              </a:buClr>
              <a:buNone/>
            </a:pPr>
            <a:r>
              <a:rPr lang="cs-CZ" sz="2800" b="1" dirty="0" smtClean="0">
                <a:latin typeface="Garamond" pitchFamily="18" charset="0"/>
              </a:rPr>
              <a:t>- Jan </a:t>
            </a:r>
            <a:r>
              <a:rPr lang="cs-CZ" sz="2800" b="1" dirty="0" smtClean="0">
                <a:latin typeface="Garamond" pitchFamily="18" charset="0"/>
              </a:rPr>
              <a:t>Průcha – Moderní pedagogika</a:t>
            </a:r>
          </a:p>
          <a:p>
            <a:pPr marL="883920" lvl="1" indent="-609600">
              <a:buClr>
                <a:schemeClr val="accent2"/>
              </a:buClr>
              <a:buNone/>
            </a:pPr>
            <a:r>
              <a:rPr lang="cs-CZ" sz="2800" b="1" dirty="0" smtClean="0">
                <a:latin typeface="Garamond" pitchFamily="18" charset="0"/>
              </a:rPr>
              <a:t>- Texty</a:t>
            </a:r>
            <a:r>
              <a:rPr lang="cs-CZ" sz="2800" b="1" dirty="0" smtClean="0">
                <a:latin typeface="Garamond" pitchFamily="18" charset="0"/>
              </a:rPr>
              <a:t>, které doporučí jednotliví vyučující</a:t>
            </a:r>
          </a:p>
          <a:p>
            <a:pPr marL="883920" lvl="1" indent="-609600">
              <a:buClr>
                <a:schemeClr val="accent2"/>
              </a:buClr>
              <a:buNone/>
            </a:pPr>
            <a:r>
              <a:rPr lang="cs-CZ" sz="2800" b="1" dirty="0" smtClean="0">
                <a:latin typeface="Garamond" pitchFamily="18" charset="0"/>
              </a:rPr>
              <a:t>- Prezentace </a:t>
            </a:r>
            <a:r>
              <a:rPr lang="cs-CZ" sz="2800" b="1" dirty="0" smtClean="0">
                <a:latin typeface="Garamond" pitchFamily="18" charset="0"/>
              </a:rPr>
              <a:t>z </a:t>
            </a:r>
            <a:r>
              <a:rPr lang="cs-CZ" sz="2800" b="1" dirty="0" smtClean="0">
                <a:latin typeface="Garamond" pitchFamily="18" charset="0"/>
              </a:rPr>
              <a:t>výuky</a:t>
            </a:r>
          </a:p>
          <a:p>
            <a:pPr marL="883920" lvl="1" indent="-609600">
              <a:buClr>
                <a:schemeClr val="accent2"/>
              </a:buClr>
              <a:buNone/>
            </a:pPr>
            <a:r>
              <a:rPr lang="cs-CZ" sz="2800" b="1" dirty="0" smtClean="0">
                <a:latin typeface="Garamond" pitchFamily="18" charset="0"/>
              </a:rPr>
              <a:t>	</a:t>
            </a:r>
            <a:r>
              <a:rPr lang="cs-CZ" sz="2800" b="1" dirty="0" smtClean="0">
                <a:solidFill>
                  <a:srgbClr val="FF0000"/>
                </a:solidFill>
                <a:latin typeface="Garamond" pitchFamily="18" charset="0"/>
              </a:rPr>
              <a:t>Vše k nalezení ve studijních materiálech v IS.</a:t>
            </a:r>
          </a:p>
          <a:p>
            <a:pPr marL="883920" lvl="1" indent="-609600">
              <a:buClr>
                <a:schemeClr val="accent2"/>
              </a:buClr>
              <a:buNone/>
            </a:pPr>
            <a:endParaRPr lang="cs-CZ" sz="2800" b="1" dirty="0" smtClean="0">
              <a:latin typeface="Garamond" pitchFamily="18" charset="0"/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FFC000"/>
                </a:solidFill>
                <a:latin typeface="Garamond" pitchFamily="18" charset="0"/>
              </a:rPr>
              <a:t>Závěrečný </a:t>
            </a:r>
            <a:r>
              <a:rPr lang="cs-CZ" sz="2800" b="1" dirty="0" smtClean="0">
                <a:solidFill>
                  <a:srgbClr val="FFC000"/>
                </a:solidFill>
                <a:latin typeface="Garamond" pitchFamily="18" charset="0"/>
              </a:rPr>
              <a:t>test</a:t>
            </a:r>
          </a:p>
          <a:p>
            <a:pPr>
              <a:buNone/>
            </a:pPr>
            <a:r>
              <a:rPr lang="cs-CZ" sz="2800" b="1" dirty="0" smtClean="0">
                <a:latin typeface="Garamond" pitchFamily="18" charset="0"/>
              </a:rPr>
              <a:t>	</a:t>
            </a:r>
            <a:r>
              <a:rPr lang="cs-CZ" sz="2800" b="1" dirty="0" smtClean="0">
                <a:latin typeface="Garamond" pitchFamily="18" charset="0"/>
              </a:rPr>
              <a:t>- 5 </a:t>
            </a:r>
            <a:r>
              <a:rPr lang="cs-CZ" sz="2800" b="1" dirty="0" smtClean="0">
                <a:latin typeface="Garamond" pitchFamily="18" charset="0"/>
              </a:rPr>
              <a:t>otevřených </a:t>
            </a:r>
            <a:r>
              <a:rPr lang="cs-CZ" sz="2800" b="1" dirty="0" smtClean="0">
                <a:latin typeface="Garamond" pitchFamily="18" charset="0"/>
              </a:rPr>
              <a:t>otázek</a:t>
            </a:r>
          </a:p>
          <a:p>
            <a:pPr>
              <a:buNone/>
            </a:pPr>
            <a:r>
              <a:rPr lang="cs-CZ" sz="2800" b="1" dirty="0" smtClean="0">
                <a:latin typeface="Garamond" pitchFamily="18" charset="0"/>
              </a:rPr>
              <a:t>	</a:t>
            </a:r>
            <a:r>
              <a:rPr lang="cs-CZ" sz="2800" b="1" dirty="0" smtClean="0">
                <a:latin typeface="Garamond" pitchFamily="18" charset="0"/>
              </a:rPr>
              <a:t>- hranice úspěšnosti </a:t>
            </a:r>
            <a:r>
              <a:rPr lang="cs-CZ" sz="2800" b="1" dirty="0" smtClean="0">
                <a:latin typeface="Garamond" pitchFamily="18" charset="0"/>
              </a:rPr>
              <a:t>65</a:t>
            </a:r>
            <a:r>
              <a:rPr lang="cs-CZ" sz="2800" b="1" dirty="0" smtClean="0">
                <a:latin typeface="Garamond" pitchFamily="18" charset="0"/>
              </a:rPr>
              <a:t>%</a:t>
            </a:r>
            <a:endParaRPr lang="cs-CZ" sz="2800" b="1" dirty="0" smtClean="0">
              <a:latin typeface="Garamond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Organizace kurzu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>
                <a:latin typeface="Garamond" pitchFamily="18" charset="0"/>
              </a:rPr>
              <a:t>	</a:t>
            </a:r>
            <a:r>
              <a:rPr lang="cs-CZ" sz="3200" b="1" dirty="0" smtClean="0">
                <a:solidFill>
                  <a:srgbClr val="FFC000"/>
                </a:solidFill>
                <a:latin typeface="Garamond" pitchFamily="18" charset="0"/>
              </a:rPr>
              <a:t>Musím sem chodit?</a:t>
            </a:r>
          </a:p>
          <a:p>
            <a:pPr lvl="1" algn="ctr">
              <a:buNone/>
            </a:pPr>
            <a:r>
              <a:rPr lang="cs-CZ" sz="3200" b="1" dirty="0" smtClean="0">
                <a:latin typeface="Garamond" pitchFamily="18" charset="0"/>
              </a:rPr>
              <a:t>	</a:t>
            </a:r>
            <a:r>
              <a:rPr lang="cs-CZ" sz="3200" b="1" dirty="0" smtClean="0">
                <a:latin typeface="Garamond" pitchFamily="18" charset="0"/>
              </a:rPr>
              <a:t>NE</a:t>
            </a:r>
          </a:p>
          <a:p>
            <a:pPr lvl="1" algn="ctr">
              <a:buNone/>
            </a:pPr>
            <a:endParaRPr lang="cs-CZ" sz="3200" b="1" dirty="0" smtClean="0">
              <a:latin typeface="Garamond" pitchFamily="18" charset="0"/>
            </a:endParaRPr>
          </a:p>
          <a:p>
            <a:pPr lvl="1" algn="ctr">
              <a:buNone/>
            </a:pPr>
            <a:r>
              <a:rPr lang="cs-CZ" sz="3200" b="1" dirty="0" smtClean="0">
                <a:solidFill>
                  <a:srgbClr val="FFC000"/>
                </a:solidFill>
                <a:latin typeface="Garamond" pitchFamily="18" charset="0"/>
              </a:rPr>
              <a:t>Chci sem chodit?</a:t>
            </a:r>
          </a:p>
          <a:p>
            <a:pPr lvl="1" algn="ctr">
              <a:buNone/>
            </a:pPr>
            <a:r>
              <a:rPr lang="cs-CZ" sz="3200" b="1" dirty="0" smtClean="0">
                <a:latin typeface="Garamond" pitchFamily="18" charset="0"/>
              </a:rPr>
              <a:t>ANO</a:t>
            </a:r>
          </a:p>
          <a:p>
            <a:pPr lvl="1" algn="ctr">
              <a:buNone/>
            </a:pPr>
            <a:endParaRPr lang="cs-CZ" sz="3200" b="1" dirty="0" smtClean="0">
              <a:latin typeface="Garamond" pitchFamily="18" charset="0"/>
            </a:endParaRPr>
          </a:p>
          <a:p>
            <a:pPr lvl="1" algn="ctr">
              <a:buNone/>
            </a:pPr>
            <a:r>
              <a:rPr lang="cs-CZ" sz="3200" b="1" dirty="0" smtClean="0">
                <a:solidFill>
                  <a:srgbClr val="FFC000"/>
                </a:solidFill>
                <a:latin typeface="Garamond" pitchFamily="18" charset="0"/>
              </a:rPr>
              <a:t>Co dál?</a:t>
            </a:r>
          </a:p>
          <a:p>
            <a:pPr lvl="1" algn="ctr">
              <a:buNone/>
            </a:pPr>
            <a:r>
              <a:rPr lang="cs-CZ" sz="3200" b="1" dirty="0" smtClean="0">
                <a:latin typeface="Garamond" pitchFamily="18" charset="0"/>
              </a:rPr>
              <a:t>Školní didaktika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748136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SEZNAMOVÁNÍ…</a:t>
            </a:r>
            <a:endParaRPr lang="cs-CZ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FFC000"/>
                </a:solidFill>
                <a:latin typeface="Garamond" pitchFamily="18" charset="0"/>
              </a:rPr>
              <a:t>CO JE TO PEDAGOGIKA?</a:t>
            </a:r>
            <a:endParaRPr lang="cs-CZ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Výsledek obrázku pro jiří bab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14037"/>
            <a:ext cx="12188825" cy="688576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Pedagogika je</a:t>
            </a:r>
            <a:r>
              <a:rPr lang="cs-CZ" sz="5400" dirty="0" smtClean="0">
                <a:solidFill>
                  <a:srgbClr val="FFC000"/>
                </a:solidFill>
                <a:latin typeface="Garamond" pitchFamily="18" charset="0"/>
              </a:rPr>
              <a:t>…</a:t>
            </a:r>
            <a:endParaRPr lang="cs-CZ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3068960"/>
            <a:ext cx="9144000" cy="31032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5400" b="1" dirty="0" smtClean="0">
                <a:latin typeface="Garamond" pitchFamily="18" charset="0"/>
              </a:rPr>
              <a:t>Věda o výchově a vzdělávání.</a:t>
            </a:r>
            <a:endParaRPr lang="cs-CZ" sz="5400" b="1" dirty="0">
              <a:latin typeface="Garamon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5400" b="1" dirty="0" smtClean="0">
                <a:solidFill>
                  <a:srgbClr val="FFC000"/>
                </a:solidFill>
                <a:latin typeface="Garamond" pitchFamily="18" charset="0"/>
              </a:rPr>
              <a:t>Pedagogika je</a:t>
            </a:r>
            <a:r>
              <a:rPr lang="cs-CZ" sz="5400" dirty="0" smtClean="0">
                <a:solidFill>
                  <a:srgbClr val="FFC000"/>
                </a:solidFill>
                <a:latin typeface="Garamond" pitchFamily="18" charset="0"/>
              </a:rPr>
              <a:t>…</a:t>
            </a:r>
            <a:endParaRPr lang="cs-CZ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3068960"/>
            <a:ext cx="9144000" cy="31032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5400" b="1" dirty="0" smtClean="0">
                <a:solidFill>
                  <a:srgbClr val="FF0000"/>
                </a:solidFill>
                <a:latin typeface="Garamond" pitchFamily="18" charset="0"/>
              </a:rPr>
              <a:t>Věda</a:t>
            </a:r>
            <a:r>
              <a:rPr lang="cs-CZ" sz="5400" b="1" dirty="0" smtClean="0">
                <a:latin typeface="Garamond" pitchFamily="18" charset="0"/>
              </a:rPr>
              <a:t> o výchově a vzdělávání.</a:t>
            </a:r>
            <a:endParaRPr lang="cs-CZ" sz="5400" b="1" dirty="0">
              <a:latin typeface="Garamond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f02804846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tf02804846</Template>
  <TotalTime>650</TotalTime>
  <Words>363</Words>
  <Application>Microsoft Office PowerPoint</Application>
  <PresentationFormat>Vlastní</PresentationFormat>
  <Paragraphs>97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tf02804846</vt:lpstr>
      <vt:lpstr>ŠKOLNÍ PEDAGOGIKA ZÁKLADY PEDAGOGIKY DPS002     PS 2017</vt:lpstr>
      <vt:lpstr>Organizace kurzu</vt:lpstr>
      <vt:lpstr>Organizace kurzu</vt:lpstr>
      <vt:lpstr>Organizace kurzu</vt:lpstr>
      <vt:lpstr>SEZNAMOVÁNÍ…</vt:lpstr>
      <vt:lpstr>CO JE TO PEDAGOGIKA?</vt:lpstr>
      <vt:lpstr>Snímek 7</vt:lpstr>
      <vt:lpstr>Pedagogika je…</vt:lpstr>
      <vt:lpstr>Pedagogika je…</vt:lpstr>
      <vt:lpstr>Věda je…</vt:lpstr>
      <vt:lpstr>Pedagogika jako věda</vt:lpstr>
      <vt:lpstr>Pedagogický výzkum</vt:lpstr>
      <vt:lpstr>Dělení pg disciplín</vt:lpstr>
      <vt:lpstr>Pedagogika je…</vt:lpstr>
      <vt:lpstr>Výchova je…</vt:lpstr>
      <vt:lpstr>Co je to výchova?</vt:lpstr>
      <vt:lpstr>Výchova jako…</vt:lpstr>
      <vt:lpstr>Pedagogika je…</vt:lpstr>
      <vt:lpstr>Vzdělávání je…</vt:lpstr>
      <vt:lpstr>Neplést si vzdělávání s…</vt:lpstr>
      <vt:lpstr>Co je vzdělávání?</vt:lpstr>
      <vt:lpstr>Vzdělávání jako…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Výukové cíle</dc:title>
  <dc:creator>Ingrid Čejková</dc:creator>
  <cp:lastModifiedBy>Ingrid Čejková</cp:lastModifiedBy>
  <cp:revision>60</cp:revision>
  <dcterms:created xsi:type="dcterms:W3CDTF">2017-02-26T14:27:59Z</dcterms:created>
  <dcterms:modified xsi:type="dcterms:W3CDTF">2017-10-12T20:15:27Z</dcterms:modified>
</cp:coreProperties>
</file>