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306" r:id="rId4"/>
    <p:sldId id="307" r:id="rId5"/>
    <p:sldId id="308" r:id="rId6"/>
    <p:sldId id="309" r:id="rId7"/>
    <p:sldId id="310" r:id="rId8"/>
    <p:sldId id="257" r:id="rId9"/>
    <p:sldId id="275" r:id="rId10"/>
    <p:sldId id="276" r:id="rId11"/>
    <p:sldId id="277" r:id="rId12"/>
    <p:sldId id="278" r:id="rId13"/>
    <p:sldId id="279" r:id="rId14"/>
    <p:sldId id="280" r:id="rId15"/>
    <p:sldId id="286" r:id="rId16"/>
    <p:sldId id="287" r:id="rId17"/>
    <p:sldId id="288" r:id="rId18"/>
    <p:sldId id="282" r:id="rId19"/>
    <p:sldId id="283" r:id="rId20"/>
    <p:sldId id="284" r:id="rId21"/>
    <p:sldId id="290" r:id="rId22"/>
    <p:sldId id="285" r:id="rId23"/>
    <p:sldId id="291" r:id="rId24"/>
    <p:sldId id="292" r:id="rId25"/>
    <p:sldId id="293" r:id="rId26"/>
    <p:sldId id="294" r:id="rId27"/>
    <p:sldId id="295" r:id="rId28"/>
    <p:sldId id="296" r:id="rId29"/>
    <p:sldId id="297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11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70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8042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63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42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14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99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4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19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40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511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26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A83BA-F93A-4C6B-9387-7EF4EB5547F8}" type="datetimeFigureOut">
              <a:rPr lang="cs-CZ" smtClean="0"/>
              <a:t>10.11.2017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10BDB-39D9-4759-A669-C6786DEDAC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72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cs-CZ" sz="8800" b="1" dirty="0" smtClean="0"/>
              <a:t>PEDAGOGICKÁ KOMUNIKACE</a:t>
            </a:r>
            <a:endParaRPr lang="cs-CZ" sz="8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Petr Sucháček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708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interakce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sociální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pedagogická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výuková komunikace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3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interakce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sociální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pedagogická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výuková komunikace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5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interakce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sociální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pedagogická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výuková komunikace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interakce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sociální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pedagogická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výuková komunikace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9535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Dává to nyní větší smysl?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b="1" dirty="0" smtClean="0"/>
          </a:p>
          <a:p>
            <a:r>
              <a:rPr lang="cs-CZ" b="1" dirty="0" smtClean="0"/>
              <a:t>komunikace</a:t>
            </a:r>
          </a:p>
          <a:p>
            <a:endParaRPr lang="cs-CZ" b="1" dirty="0"/>
          </a:p>
          <a:p>
            <a:r>
              <a:rPr lang="cs-CZ" b="1" dirty="0" smtClean="0"/>
              <a:t>interakce</a:t>
            </a:r>
          </a:p>
          <a:p>
            <a:endParaRPr lang="cs-CZ" b="1" dirty="0"/>
          </a:p>
          <a:p>
            <a:r>
              <a:rPr lang="cs-CZ" b="1" dirty="0" smtClean="0"/>
              <a:t>sociální komunikace</a:t>
            </a:r>
          </a:p>
          <a:p>
            <a:endParaRPr lang="cs-CZ" b="1" dirty="0"/>
          </a:p>
          <a:p>
            <a:r>
              <a:rPr lang="cs-CZ" b="1" dirty="0" smtClean="0"/>
              <a:t>pedagogická komunikace</a:t>
            </a:r>
          </a:p>
          <a:p>
            <a:endParaRPr lang="cs-CZ" b="1" dirty="0"/>
          </a:p>
          <a:p>
            <a:r>
              <a:rPr lang="cs-CZ" b="1" dirty="0" smtClean="0"/>
              <a:t>výuková komunikace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36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jaké otázky jsou?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4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K čemu jaké otázky jsou?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ve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bg1">
                    <a:lumMod val="85000"/>
                  </a:schemeClr>
                </a:solidFill>
              </a:rPr>
              <a:t>Proč učitel klade otázky?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Typy otázek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b="1" dirty="0" smtClean="0"/>
              <a:t>K čemu jaké otázky jsou?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3985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Uzavřené (recitační)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zkontrolování vědomostí </a:t>
            </a:r>
          </a:p>
          <a:p>
            <a:pPr marL="0" indent="0">
              <a:buNone/>
            </a:pPr>
            <a:r>
              <a:rPr lang="cs-CZ" dirty="0"/>
              <a:t>- zjištění, zda studenti udělali za </a:t>
            </a:r>
            <a:r>
              <a:rPr lang="cs-CZ" dirty="0" smtClean="0"/>
              <a:t>DÚ </a:t>
            </a:r>
            <a:r>
              <a:rPr lang="cs-CZ" dirty="0"/>
              <a:t>to, co měli</a:t>
            </a:r>
          </a:p>
          <a:p>
            <a:pPr marL="0" indent="0">
              <a:buNone/>
            </a:pPr>
            <a:r>
              <a:rPr lang="cs-CZ" dirty="0"/>
              <a:t>- zjištění znalostí před započetím výkladu o určitém tématu</a:t>
            </a:r>
          </a:p>
          <a:p>
            <a:pPr marL="0" indent="0">
              <a:buNone/>
            </a:pPr>
            <a:r>
              <a:rPr lang="cs-CZ" dirty="0"/>
              <a:t>- zjištění, zda studenti rozuměli určité pasáži</a:t>
            </a:r>
          </a:p>
          <a:p>
            <a:pPr marL="0" indent="0">
              <a:buNone/>
            </a:pPr>
            <a:r>
              <a:rPr lang="cs-CZ" dirty="0"/>
              <a:t>- upozornění studentů na klíčové informace</a:t>
            </a:r>
          </a:p>
          <a:p>
            <a:pPr marL="0" indent="0">
              <a:buNone/>
            </a:pPr>
            <a:r>
              <a:rPr lang="cs-CZ" dirty="0"/>
              <a:t>- drilování a cvičení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6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Otevřené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- umožnění myšlení nahlas</a:t>
            </a:r>
          </a:p>
          <a:p>
            <a:pPr marL="0" indent="0">
              <a:buNone/>
            </a:pPr>
            <a:r>
              <a:rPr lang="cs-CZ" dirty="0"/>
              <a:t>- povzbuzení studentů (vyučující dává najevo zájem a respekt)</a:t>
            </a:r>
          </a:p>
          <a:p>
            <a:pPr marL="0" indent="0">
              <a:buNone/>
            </a:pPr>
            <a:r>
              <a:rPr lang="cs-CZ" dirty="0"/>
              <a:t>- pomáhají porozumět tématu v jazyce studentů</a:t>
            </a:r>
          </a:p>
          <a:p>
            <a:pPr marL="0" indent="0">
              <a:buNone/>
            </a:pPr>
            <a:r>
              <a:rPr lang="cs-CZ" dirty="0"/>
              <a:t>- zlepšení schopnosti naslouchat</a:t>
            </a:r>
          </a:p>
          <a:p>
            <a:pPr marL="0" indent="0">
              <a:buNone/>
            </a:pPr>
            <a:r>
              <a:rPr lang="cs-CZ" dirty="0"/>
              <a:t>- vedou k lepšímu zapamatování</a:t>
            </a:r>
          </a:p>
          <a:p>
            <a:pPr marL="0" indent="0">
              <a:buNone/>
            </a:pPr>
            <a:r>
              <a:rPr lang="cs-CZ" dirty="0"/>
              <a:t>- umožňují přenášet naučené do jiných kontextů</a:t>
            </a:r>
          </a:p>
          <a:p>
            <a:pPr marL="0" indent="0">
              <a:buNone/>
            </a:pPr>
            <a:r>
              <a:rPr lang="cs-CZ" dirty="0"/>
              <a:t>- umožňují vyšší kognitivní operace</a:t>
            </a:r>
            <a:r>
              <a:rPr lang="cs-CZ" b="1" i="1" dirty="0"/>
              <a:t>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375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(MOŽNÁ)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cs-CZ" b="1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BABYLONIE POJMŮ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OTÁZKY VE VÝUCE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ZPĚTNÁ VAZBA</a:t>
            </a:r>
          </a:p>
          <a:p>
            <a:pPr marL="514350" indent="-514350">
              <a:buFont typeface="+mj-lt"/>
              <a:buAutoNum type="arabicPeriod"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DIALOGICKÉ VYUČOVÁNÍ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1703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otevřených otázek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i="1" dirty="0"/>
              <a:t>„Víte někdo, co asi po vás budu chtít, když jsem řekl malování a zeměpis? Zkuste vymyslet?“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„Nakreslit zeměkouli.“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“ No, nakreslit zeměkouli, to by byla práce dost složitá. Něco jednoduššího.“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„Globus.“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„No, globus by šlo nakreslit, ale zase ...“ (gestikulací naznačuje kouli a krčí rameny)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</a:t>
            </a:r>
            <a:r>
              <a:rPr lang="cs-CZ" sz="2000" i="1" dirty="0"/>
              <a:t>: „Planety.“ / Ž: „soustavu.“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„Sluneční? No, to by se kreslilo špatně. Něco jednoduššího.“ ...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 </a:t>
            </a:r>
            <a:r>
              <a:rPr lang="cs-CZ" sz="2000" i="1" dirty="0"/>
              <a:t>“Vy teď děláte v zeměpise sluneční soustavu, já jsem myslel něco jednoduššího. Něco, co jste dělali ve vlastivědě ve čtvrté v páté třídě. Abyste namalovali? (ukazuje rukama obdélník)“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Ž </a:t>
            </a:r>
            <a:r>
              <a:rPr lang="cs-CZ" sz="2000" i="1" dirty="0"/>
              <a:t>neví. </a:t>
            </a:r>
            <a:endParaRPr lang="cs-CZ" sz="2000" i="1" dirty="0" smtClean="0"/>
          </a:p>
          <a:p>
            <a:pPr marL="0" indent="0">
              <a:buNone/>
            </a:pPr>
            <a:r>
              <a:rPr lang="cs-CZ" sz="2000" i="1" dirty="0" smtClean="0"/>
              <a:t>U</a:t>
            </a:r>
            <a:r>
              <a:rPr lang="cs-CZ" sz="2000" i="1" dirty="0"/>
              <a:t>: „Vlajku</a:t>
            </a:r>
            <a:r>
              <a:rPr lang="cs-CZ" sz="2000" i="1" dirty="0" smtClean="0"/>
              <a:t>.“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1127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0305"/>
          </a:xfrm>
          <a:custGeom>
            <a:avLst/>
            <a:gdLst/>
            <a:ahLst/>
            <a:cxnLst/>
            <a:rect l="l" t="t" r="r" b="b"/>
            <a:pathLst>
              <a:path w="9144000" h="1170305">
                <a:moveTo>
                  <a:pt x="0" y="1169987"/>
                </a:moveTo>
                <a:lnTo>
                  <a:pt x="9144000" y="1169987"/>
                </a:lnTo>
                <a:lnTo>
                  <a:pt x="9144000" y="0"/>
                </a:lnTo>
                <a:lnTo>
                  <a:pt x="0" y="0"/>
                </a:lnTo>
                <a:lnTo>
                  <a:pt x="0" y="1169987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74747" y="233655"/>
            <a:ext cx="43948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" dirty="0"/>
              <a:t>Bloomova</a:t>
            </a:r>
            <a:r>
              <a:rPr sz="4000" spc="-75" dirty="0"/>
              <a:t> </a:t>
            </a:r>
            <a:r>
              <a:rPr sz="4000" spc="-25" dirty="0"/>
              <a:t>taxonomie</a:t>
            </a:r>
            <a:endParaRPr sz="4000" dirty="0"/>
          </a:p>
        </p:txBody>
      </p:sp>
      <p:sp>
        <p:nvSpPr>
          <p:cNvPr id="4" name="object 4"/>
          <p:cNvSpPr/>
          <p:nvPr/>
        </p:nvSpPr>
        <p:spPr>
          <a:xfrm>
            <a:off x="927100" y="1430861"/>
            <a:ext cx="6299200" cy="8974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200" y="1388538"/>
            <a:ext cx="1718729" cy="10710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1471142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4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7100" y="2218262"/>
            <a:ext cx="6299200" cy="8974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38200" y="2171696"/>
            <a:ext cx="2311400" cy="1071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90600" y="2256789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4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27100" y="3001432"/>
            <a:ext cx="6299200" cy="8974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38200" y="2959096"/>
            <a:ext cx="2662770" cy="107103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90600" y="3042437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5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927100" y="3788833"/>
            <a:ext cx="6299200" cy="89746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8200" y="3746496"/>
            <a:ext cx="2366429" cy="107103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90600" y="3828084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5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927100" y="4576233"/>
            <a:ext cx="6299200" cy="897467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38200" y="4529666"/>
            <a:ext cx="2671229" cy="107103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990600" y="4613719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5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27100" y="5359400"/>
            <a:ext cx="6299200" cy="89746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38200" y="5317066"/>
            <a:ext cx="3081870" cy="10710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0600" y="5399366"/>
            <a:ext cx="6172835" cy="772795"/>
          </a:xfrm>
          <a:custGeom>
            <a:avLst/>
            <a:gdLst/>
            <a:ahLst/>
            <a:cxnLst/>
            <a:rect l="l" t="t" r="r" b="b"/>
            <a:pathLst>
              <a:path w="6172834" h="772795">
                <a:moveTo>
                  <a:pt x="0" y="128804"/>
                </a:moveTo>
                <a:lnTo>
                  <a:pt x="10122" y="78667"/>
                </a:lnTo>
                <a:lnTo>
                  <a:pt x="37725" y="37725"/>
                </a:lnTo>
                <a:lnTo>
                  <a:pt x="78667" y="10122"/>
                </a:lnTo>
                <a:lnTo>
                  <a:pt x="128804" y="0"/>
                </a:lnTo>
                <a:lnTo>
                  <a:pt x="6043403" y="0"/>
                </a:lnTo>
                <a:lnTo>
                  <a:pt x="6093536" y="10122"/>
                </a:lnTo>
                <a:lnTo>
                  <a:pt x="6134477" y="37725"/>
                </a:lnTo>
                <a:lnTo>
                  <a:pt x="6162081" y="78667"/>
                </a:lnTo>
                <a:lnTo>
                  <a:pt x="6172203" y="128804"/>
                </a:lnTo>
                <a:lnTo>
                  <a:pt x="6172203" y="643991"/>
                </a:lnTo>
                <a:lnTo>
                  <a:pt x="6162081" y="694127"/>
                </a:lnTo>
                <a:lnTo>
                  <a:pt x="6134477" y="735068"/>
                </a:lnTo>
                <a:lnTo>
                  <a:pt x="6093536" y="762672"/>
                </a:lnTo>
                <a:lnTo>
                  <a:pt x="6043403" y="772794"/>
                </a:lnTo>
                <a:lnTo>
                  <a:pt x="128804" y="772794"/>
                </a:lnTo>
                <a:lnTo>
                  <a:pt x="78667" y="762672"/>
                </a:lnTo>
                <a:lnTo>
                  <a:pt x="37725" y="735068"/>
                </a:lnTo>
                <a:lnTo>
                  <a:pt x="10122" y="694127"/>
                </a:lnTo>
                <a:lnTo>
                  <a:pt x="0" y="643991"/>
                </a:lnTo>
                <a:lnTo>
                  <a:pt x="0" y="128804"/>
                </a:lnTo>
                <a:close/>
              </a:path>
            </a:pathLst>
          </a:custGeom>
          <a:ln w="31750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152785" y="1280464"/>
            <a:ext cx="5026025" cy="5348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578100">
              <a:lnSpc>
                <a:spcPct val="143200"/>
              </a:lnSpc>
              <a:spcBef>
                <a:spcPts val="100"/>
              </a:spcBef>
            </a:pPr>
            <a:r>
              <a:rPr sz="3600" spc="-40" dirty="0">
                <a:latin typeface="Calibri"/>
                <a:cs typeface="Calibri"/>
              </a:rPr>
              <a:t>Tvořit  </a:t>
            </a:r>
            <a:r>
              <a:rPr sz="3600" dirty="0">
                <a:latin typeface="Calibri"/>
                <a:cs typeface="Calibri"/>
              </a:rPr>
              <a:t>Hodnotit  </a:t>
            </a:r>
            <a:r>
              <a:rPr sz="3600" spc="-25" dirty="0">
                <a:latin typeface="Calibri"/>
                <a:cs typeface="Calibri"/>
              </a:rPr>
              <a:t>Analyzovat  </a:t>
            </a:r>
            <a:r>
              <a:rPr sz="3600" spc="-30" dirty="0">
                <a:latin typeface="Calibri"/>
                <a:cs typeface="Calibri"/>
              </a:rPr>
              <a:t>Aplikovat  Porozumět  </a:t>
            </a:r>
            <a:r>
              <a:rPr sz="3600" spc="-15" dirty="0">
                <a:latin typeface="Calibri"/>
                <a:cs typeface="Calibri"/>
              </a:rPr>
              <a:t>Z</a:t>
            </a:r>
            <a:r>
              <a:rPr sz="3600" spc="-5" dirty="0">
                <a:latin typeface="Calibri"/>
                <a:cs typeface="Calibri"/>
              </a:rPr>
              <a:t>a</a:t>
            </a:r>
            <a:r>
              <a:rPr sz="3600" dirty="0">
                <a:latin typeface="Calibri"/>
                <a:cs typeface="Calibri"/>
              </a:rPr>
              <a:t>p</a:t>
            </a:r>
            <a:r>
              <a:rPr sz="3600" spc="-5" dirty="0">
                <a:latin typeface="Calibri"/>
                <a:cs typeface="Calibri"/>
              </a:rPr>
              <a:t>am</a:t>
            </a:r>
            <a:r>
              <a:rPr sz="3600" spc="-35" dirty="0">
                <a:latin typeface="Calibri"/>
                <a:cs typeface="Calibri"/>
              </a:rPr>
              <a:t>at</a:t>
            </a:r>
            <a:r>
              <a:rPr sz="3600" spc="-15" dirty="0">
                <a:latin typeface="Calibri"/>
                <a:cs typeface="Calibri"/>
              </a:rPr>
              <a:t>o</a:t>
            </a:r>
            <a:r>
              <a:rPr sz="3600" spc="-55" dirty="0">
                <a:latin typeface="Calibri"/>
                <a:cs typeface="Calibri"/>
              </a:rPr>
              <a:t>v</a:t>
            </a:r>
            <a:r>
              <a:rPr sz="3600" spc="-35" dirty="0">
                <a:latin typeface="Calibri"/>
                <a:cs typeface="Calibri"/>
              </a:rPr>
              <a:t>a</a:t>
            </a:r>
            <a:r>
              <a:rPr sz="3600" dirty="0">
                <a:latin typeface="Calibri"/>
                <a:cs typeface="Calibri"/>
              </a:rPr>
              <a:t>t</a:t>
            </a:r>
          </a:p>
          <a:p>
            <a:pPr marL="1697355">
              <a:lnSpc>
                <a:spcPct val="100000"/>
              </a:lnSpc>
              <a:spcBef>
                <a:spcPts val="2635"/>
              </a:spcBef>
            </a:pPr>
            <a:r>
              <a:rPr sz="1800" spc="-5" dirty="0">
                <a:latin typeface="Calibri"/>
                <a:cs typeface="Calibri"/>
              </a:rPr>
              <a:t>Anderson, </a:t>
            </a:r>
            <a:r>
              <a:rPr sz="1800" spc="-15" dirty="0">
                <a:latin typeface="Calibri"/>
                <a:cs typeface="Calibri"/>
              </a:rPr>
              <a:t>Krathwohl, </a:t>
            </a:r>
            <a:r>
              <a:rPr sz="1800" spc="-5" dirty="0">
                <a:latin typeface="Calibri"/>
                <a:cs typeface="Calibri"/>
              </a:rPr>
              <a:t>Bloom (2001)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772400" y="1676400"/>
            <a:ext cx="762000" cy="4267200"/>
          </a:xfrm>
          <a:custGeom>
            <a:avLst/>
            <a:gdLst/>
            <a:ahLst/>
            <a:cxnLst/>
            <a:rect l="l" t="t" r="r" b="b"/>
            <a:pathLst>
              <a:path w="762000" h="4267200">
                <a:moveTo>
                  <a:pt x="571500" y="381000"/>
                </a:moveTo>
                <a:lnTo>
                  <a:pt x="190500" y="381000"/>
                </a:lnTo>
                <a:lnTo>
                  <a:pt x="190500" y="4267200"/>
                </a:lnTo>
                <a:lnTo>
                  <a:pt x="571500" y="4267200"/>
                </a:lnTo>
                <a:lnTo>
                  <a:pt x="571500" y="381000"/>
                </a:lnTo>
                <a:close/>
              </a:path>
              <a:path w="762000" h="4267200">
                <a:moveTo>
                  <a:pt x="381000" y="0"/>
                </a:moveTo>
                <a:lnTo>
                  <a:pt x="0" y="381000"/>
                </a:lnTo>
                <a:lnTo>
                  <a:pt x="762000" y="381000"/>
                </a:lnTo>
                <a:lnTo>
                  <a:pt x="381000" y="0"/>
                </a:lnTo>
                <a:close/>
              </a:path>
            </a:pathLst>
          </a:custGeom>
          <a:solidFill>
            <a:srgbClr val="00408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353948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školní realita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755576" y="1916832"/>
          <a:ext cx="7344816" cy="3528392"/>
        </p:xfrm>
        <a:graphic>
          <a:graphicData uri="http://schemas.openxmlformats.org/drawingml/2006/table">
            <a:tbl>
              <a:tblPr firstRow="1" firstCol="1" bandRow="1"/>
              <a:tblGrid>
                <a:gridCol w="4813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8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9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5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Typ otázek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Absolutní četnost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Relativní četnost (%)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72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Uzavřené otázky nižší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720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52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69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Uzavřené otázky vyšší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352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669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Otevřené otázky nižší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122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9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4722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+mj-lt"/>
                        <a:buAutoNum type="alphaUcPeriod"/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Otevřené otázky vyšší kognitivní náročnosti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201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14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916430"/>
          </a:xfrm>
          <a:custGeom>
            <a:avLst/>
            <a:gdLst/>
            <a:ahLst/>
            <a:cxnLst/>
            <a:rect l="l" t="t" r="r" b="b"/>
            <a:pathLst>
              <a:path w="9144000" h="1916430">
                <a:moveTo>
                  <a:pt x="0" y="1916112"/>
                </a:moveTo>
                <a:lnTo>
                  <a:pt x="9144000" y="1916112"/>
                </a:lnTo>
                <a:lnTo>
                  <a:pt x="9144000" y="0"/>
                </a:lnTo>
                <a:lnTo>
                  <a:pt x="0" y="0"/>
                </a:lnTo>
                <a:lnTo>
                  <a:pt x="0" y="19161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2016" y="541503"/>
            <a:ext cx="330009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Zpětná</a:t>
            </a:r>
            <a:r>
              <a:rPr sz="4800" spc="-75" dirty="0"/>
              <a:t> </a:t>
            </a:r>
            <a:r>
              <a:rPr sz="4800" spc="-20" dirty="0"/>
              <a:t>vazba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5940" y="2208974"/>
            <a:ext cx="8043545" cy="408368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10160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30" dirty="0">
                <a:latin typeface="Calibri"/>
                <a:cs typeface="Calibri"/>
              </a:rPr>
              <a:t>Reakce </a:t>
            </a:r>
            <a:r>
              <a:rPr sz="3600" spc="-10" dirty="0">
                <a:latin typeface="Calibri"/>
                <a:cs typeface="Calibri"/>
              </a:rPr>
              <a:t>učitele </a:t>
            </a:r>
            <a:r>
              <a:rPr sz="3600" spc="-5" dirty="0">
                <a:latin typeface="Calibri"/>
                <a:cs typeface="Calibri"/>
              </a:rPr>
              <a:t>na </a:t>
            </a:r>
            <a:r>
              <a:rPr sz="3600" spc="-40" dirty="0">
                <a:latin typeface="Calibri"/>
                <a:cs typeface="Calibri"/>
              </a:rPr>
              <a:t>žákovskou </a:t>
            </a:r>
            <a:r>
              <a:rPr sz="3600" spc="-20" dirty="0">
                <a:latin typeface="Calibri"/>
                <a:cs typeface="Calibri"/>
              </a:rPr>
              <a:t>repliku </a:t>
            </a:r>
            <a:r>
              <a:rPr sz="3600" spc="-5" dirty="0">
                <a:latin typeface="Calibri"/>
                <a:cs typeface="Calibri"/>
              </a:rPr>
              <a:t>nebo  </a:t>
            </a:r>
            <a:r>
              <a:rPr sz="3600" spc="-20" dirty="0">
                <a:latin typeface="Calibri"/>
                <a:cs typeface="Calibri"/>
              </a:rPr>
              <a:t>výkon.</a:t>
            </a:r>
            <a:endParaRPr sz="3600">
              <a:latin typeface="Calibri"/>
              <a:cs typeface="Calibri"/>
            </a:endParaRPr>
          </a:p>
          <a:p>
            <a:pPr marL="12700" marR="1510665">
              <a:lnSpc>
                <a:spcPts val="4300"/>
              </a:lnSpc>
              <a:spcBef>
                <a:spcPts val="900"/>
              </a:spcBef>
            </a:pPr>
            <a:r>
              <a:rPr sz="3200" spc="-105" dirty="0">
                <a:solidFill>
                  <a:srgbClr val="C0504D"/>
                </a:solidFill>
                <a:latin typeface="Arial"/>
                <a:cs typeface="Arial"/>
              </a:rPr>
              <a:t>§</a:t>
            </a:r>
            <a:r>
              <a:rPr sz="3600" spc="-105" dirty="0">
                <a:latin typeface="Calibri"/>
                <a:cs typeface="Calibri"/>
              </a:rPr>
              <a:t>Je </a:t>
            </a:r>
            <a:r>
              <a:rPr sz="3600" spc="-10" dirty="0">
                <a:latin typeface="Calibri"/>
                <a:cs typeface="Calibri"/>
              </a:rPr>
              <a:t>pevně </a:t>
            </a:r>
            <a:r>
              <a:rPr sz="3600" spc="-15" dirty="0">
                <a:latin typeface="Calibri"/>
                <a:cs typeface="Calibri"/>
              </a:rPr>
              <a:t>zabudovaná </a:t>
            </a:r>
            <a:r>
              <a:rPr sz="3600" spc="-5" dirty="0">
                <a:latin typeface="Calibri"/>
                <a:cs typeface="Calibri"/>
              </a:rPr>
              <a:t>do </a:t>
            </a:r>
            <a:r>
              <a:rPr sz="3600" spc="-15" dirty="0">
                <a:latin typeface="Calibri"/>
                <a:cs typeface="Calibri"/>
              </a:rPr>
              <a:t>struktury  </a:t>
            </a:r>
            <a:r>
              <a:rPr sz="3600" spc="-25" dirty="0">
                <a:latin typeface="Calibri"/>
                <a:cs typeface="Calibri"/>
              </a:rPr>
              <a:t>výukové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komunikace.</a:t>
            </a:r>
            <a:endParaRPr sz="3600">
              <a:latin typeface="Calibri"/>
              <a:cs typeface="Calibri"/>
            </a:endParaRPr>
          </a:p>
          <a:p>
            <a:pPr marL="12700" marR="5080">
              <a:lnSpc>
                <a:spcPct val="99900"/>
              </a:lnSpc>
              <a:spcBef>
                <a:spcPts val="74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25" dirty="0">
                <a:latin typeface="Calibri"/>
                <a:cs typeface="Calibri"/>
              </a:rPr>
              <a:t>Může </a:t>
            </a:r>
            <a:r>
              <a:rPr sz="3600" spc="-15" dirty="0">
                <a:latin typeface="Calibri"/>
                <a:cs typeface="Calibri"/>
              </a:rPr>
              <a:t>nést informaci určenou </a:t>
            </a:r>
            <a:r>
              <a:rPr sz="3600" spc="-35" dirty="0">
                <a:latin typeface="Calibri"/>
                <a:cs typeface="Calibri"/>
              </a:rPr>
              <a:t>žákovi </a:t>
            </a:r>
            <a:r>
              <a:rPr sz="3600" dirty="0">
                <a:latin typeface="Calibri"/>
                <a:cs typeface="Calibri"/>
              </a:rPr>
              <a:t>o  </a:t>
            </a:r>
            <a:r>
              <a:rPr sz="3600" spc="-15" dirty="0">
                <a:latin typeface="Calibri"/>
                <a:cs typeface="Calibri"/>
              </a:rPr>
              <a:t>tom, </a:t>
            </a:r>
            <a:r>
              <a:rPr sz="3600" dirty="0">
                <a:latin typeface="Calibri"/>
                <a:cs typeface="Calibri"/>
              </a:rPr>
              <a:t>jak </a:t>
            </a:r>
            <a:r>
              <a:rPr sz="3600" spc="-10" dirty="0">
                <a:latin typeface="Calibri"/>
                <a:cs typeface="Calibri"/>
              </a:rPr>
              <a:t>zvládl </a:t>
            </a:r>
            <a:r>
              <a:rPr sz="3600" spc="-20" dirty="0">
                <a:latin typeface="Calibri"/>
                <a:cs typeface="Calibri"/>
              </a:rPr>
              <a:t>daný </a:t>
            </a:r>
            <a:r>
              <a:rPr sz="3600" spc="-35" dirty="0">
                <a:latin typeface="Calibri"/>
                <a:cs typeface="Calibri"/>
              </a:rPr>
              <a:t>úkol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spc="-20" dirty="0">
                <a:latin typeface="Calibri"/>
                <a:cs typeface="Calibri"/>
              </a:rPr>
              <a:t>vodítka </a:t>
            </a:r>
            <a:r>
              <a:rPr sz="3600" spc="-25" dirty="0">
                <a:latin typeface="Calibri"/>
                <a:cs typeface="Calibri"/>
              </a:rPr>
              <a:t>pro </a:t>
            </a:r>
            <a:r>
              <a:rPr sz="3600" spc="-5" dirty="0">
                <a:latin typeface="Calibri"/>
                <a:cs typeface="Calibri"/>
              </a:rPr>
              <a:t>další  učení.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4864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08707" y="217653"/>
            <a:ext cx="45262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65" dirty="0"/>
              <a:t>Typy </a:t>
            </a:r>
            <a:r>
              <a:rPr sz="4800" spc="-5" dirty="0"/>
              <a:t>zpětné</a:t>
            </a:r>
            <a:r>
              <a:rPr sz="4800" spc="-10" dirty="0"/>
              <a:t> </a:t>
            </a:r>
            <a:r>
              <a:rPr sz="4800" spc="-20" dirty="0"/>
              <a:t>vazby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5940" y="2173376"/>
            <a:ext cx="5172710" cy="3594735"/>
          </a:xfrm>
          <a:prstGeom prst="rect">
            <a:avLst/>
          </a:prstGeom>
        </p:spPr>
        <p:txBody>
          <a:bodyPr vert="horz" wrap="square" lIns="0" tIns="179070" rIns="0" bIns="0" rtlCol="0">
            <a:spAutoFit/>
          </a:bodyPr>
          <a:lstStyle/>
          <a:p>
            <a:pPr marL="304800" indent="-292100">
              <a:lnSpc>
                <a:spcPct val="100000"/>
              </a:lnSpc>
              <a:spcBef>
                <a:spcPts val="1410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30" dirty="0">
                <a:latin typeface="Calibri"/>
                <a:cs typeface="Calibri"/>
              </a:rPr>
              <a:t>Verifikační</a:t>
            </a:r>
            <a:endParaRPr sz="3600">
              <a:latin typeface="Calibri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31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15" dirty="0">
                <a:latin typeface="Calibri"/>
                <a:cs typeface="Calibri"/>
              </a:rPr>
              <a:t>Formativní </a:t>
            </a:r>
            <a:r>
              <a:rPr sz="3600" spc="-5" dirty="0">
                <a:latin typeface="Calibri"/>
                <a:cs typeface="Calibri"/>
              </a:rPr>
              <a:t>hodnotící</a:t>
            </a:r>
            <a:endParaRPr sz="3600">
              <a:latin typeface="Calibri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280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15" dirty="0">
                <a:latin typeface="Calibri"/>
                <a:cs typeface="Calibri"/>
              </a:rPr>
              <a:t>Formativní</a:t>
            </a:r>
            <a:r>
              <a:rPr sz="3600" spc="-20" dirty="0">
                <a:latin typeface="Calibri"/>
                <a:cs typeface="Calibri"/>
              </a:rPr>
              <a:t> metakognitivní</a:t>
            </a:r>
            <a:endParaRPr sz="3600">
              <a:latin typeface="Calibri"/>
              <a:cs typeface="Calibri"/>
            </a:endParaRPr>
          </a:p>
          <a:p>
            <a:pPr marL="304800" indent="-292100">
              <a:lnSpc>
                <a:spcPct val="100000"/>
              </a:lnSpc>
              <a:spcBef>
                <a:spcPts val="131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04800" algn="l"/>
              </a:tabLst>
            </a:pPr>
            <a:r>
              <a:rPr sz="3600" spc="-15" dirty="0">
                <a:latin typeface="Calibri"/>
                <a:cs typeface="Calibri"/>
              </a:rPr>
              <a:t>Formativní </a:t>
            </a:r>
            <a:r>
              <a:rPr sz="3600" dirty="0">
                <a:latin typeface="Calibri"/>
                <a:cs typeface="Calibri"/>
              </a:rPr>
              <a:t>s</a:t>
            </a:r>
            <a:r>
              <a:rPr sz="3600" spc="-5" dirty="0">
                <a:latin typeface="Calibri"/>
                <a:cs typeface="Calibri"/>
              </a:rPr>
              <a:t> lešením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3200" spc="-75" dirty="0">
                <a:solidFill>
                  <a:srgbClr val="C0504D"/>
                </a:solidFill>
                <a:latin typeface="Arial"/>
                <a:cs typeface="Arial"/>
              </a:rPr>
              <a:t>§</a:t>
            </a:r>
            <a:r>
              <a:rPr sz="3600" spc="-75" dirty="0">
                <a:latin typeface="Calibri"/>
                <a:cs typeface="Calibri"/>
              </a:rPr>
              <a:t>Uptake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6975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8440" y="217653"/>
            <a:ext cx="6568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5. </a:t>
            </a:r>
            <a:r>
              <a:rPr sz="4800" spc="-5" dirty="0"/>
              <a:t>Zpětná </a:t>
            </a:r>
            <a:r>
              <a:rPr sz="4800" spc="-15" dirty="0"/>
              <a:t>vazba</a:t>
            </a:r>
            <a:r>
              <a:rPr sz="4800" spc="-75" dirty="0"/>
              <a:t> </a:t>
            </a:r>
            <a:r>
              <a:rPr sz="4800" spc="-15" dirty="0"/>
              <a:t>verifikační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5940" y="2263940"/>
            <a:ext cx="7566025" cy="29870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5"/>
              </a:spcBef>
            </a:pPr>
            <a:r>
              <a:rPr sz="3600" dirty="0">
                <a:latin typeface="Calibri"/>
                <a:cs typeface="Calibri"/>
              </a:rPr>
              <a:t>U: </a:t>
            </a:r>
            <a:r>
              <a:rPr sz="3600" spc="-20" dirty="0">
                <a:latin typeface="Calibri"/>
                <a:cs typeface="Calibri"/>
              </a:rPr>
              <a:t>Jaká </a:t>
            </a:r>
            <a:r>
              <a:rPr sz="3600" dirty="0">
                <a:latin typeface="Calibri"/>
                <a:cs typeface="Calibri"/>
              </a:rPr>
              <a:t>je </a:t>
            </a:r>
            <a:r>
              <a:rPr sz="3600" spc="-10" dirty="0">
                <a:latin typeface="Calibri"/>
                <a:cs typeface="Calibri"/>
              </a:rPr>
              <a:t>lepší pozice, </a:t>
            </a:r>
            <a:r>
              <a:rPr sz="3600" spc="-25" dirty="0">
                <a:latin typeface="Calibri"/>
                <a:cs typeface="Calibri"/>
              </a:rPr>
              <a:t>pro </a:t>
            </a:r>
            <a:r>
              <a:rPr sz="3600" spc="-20" dirty="0">
                <a:latin typeface="Calibri"/>
                <a:cs typeface="Calibri"/>
              </a:rPr>
              <a:t>žadatele </a:t>
            </a:r>
            <a:r>
              <a:rPr sz="3600" dirty="0">
                <a:latin typeface="Calibri"/>
                <a:cs typeface="Calibri"/>
              </a:rPr>
              <a:t>o  </a:t>
            </a:r>
            <a:r>
              <a:rPr sz="3600" spc="-20" dirty="0">
                <a:latin typeface="Calibri"/>
                <a:cs typeface="Calibri"/>
              </a:rPr>
              <a:t>hypotéku? </a:t>
            </a:r>
            <a:r>
              <a:rPr sz="3600" spc="-5" dirty="0">
                <a:latin typeface="Calibri"/>
                <a:cs typeface="Calibri"/>
              </a:rPr>
              <a:t>Mít smlouvu na dobu </a:t>
            </a:r>
            <a:r>
              <a:rPr sz="3600" spc="-15" dirty="0">
                <a:latin typeface="Calibri"/>
                <a:cs typeface="Calibri"/>
              </a:rPr>
              <a:t>určitou,  </a:t>
            </a:r>
            <a:r>
              <a:rPr sz="3600" spc="-5" dirty="0">
                <a:latin typeface="Calibri"/>
                <a:cs typeface="Calibri"/>
              </a:rPr>
              <a:t>nebo </a:t>
            </a:r>
            <a:r>
              <a:rPr sz="3600" spc="-15" dirty="0">
                <a:latin typeface="Calibri"/>
                <a:cs typeface="Calibri"/>
              </a:rPr>
              <a:t>neurčitou?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3600" dirty="0">
                <a:latin typeface="Calibri"/>
                <a:cs typeface="Calibri"/>
              </a:rPr>
              <a:t>Ž: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Neurčitou.</a:t>
            </a:r>
            <a:endParaRPr sz="3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3600" dirty="0">
                <a:latin typeface="Calibri"/>
                <a:cs typeface="Calibri"/>
              </a:rPr>
              <a:t>U: </a:t>
            </a:r>
            <a:r>
              <a:rPr sz="3600" spc="-25" dirty="0">
                <a:latin typeface="Calibri"/>
                <a:cs typeface="Calibri"/>
              </a:rPr>
              <a:t>No, </a:t>
            </a:r>
            <a:r>
              <a:rPr sz="3600" spc="-15" dirty="0">
                <a:latin typeface="Calibri"/>
                <a:cs typeface="Calibri"/>
              </a:rPr>
              <a:t>neurčitou,</a:t>
            </a:r>
            <a:r>
              <a:rPr sz="3600" spc="10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samozřejmě.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24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88440" y="217653"/>
            <a:ext cx="6568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5. </a:t>
            </a:r>
            <a:r>
              <a:rPr sz="4800" spc="-5" dirty="0"/>
              <a:t>Zpětná </a:t>
            </a:r>
            <a:r>
              <a:rPr sz="4800" spc="-15" dirty="0"/>
              <a:t>vazba</a:t>
            </a:r>
            <a:r>
              <a:rPr sz="4800" spc="-75" dirty="0"/>
              <a:t> </a:t>
            </a:r>
            <a:r>
              <a:rPr sz="4800" spc="-15" dirty="0"/>
              <a:t>verifikační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5940" y="2263940"/>
            <a:ext cx="7513320" cy="1780539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355600" marR="5080" indent="-34290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Obsahuje </a:t>
            </a:r>
            <a:r>
              <a:rPr sz="3600" spc="-30" dirty="0">
                <a:latin typeface="Calibri"/>
                <a:cs typeface="Calibri"/>
              </a:rPr>
              <a:t>prosté </a:t>
            </a:r>
            <a:r>
              <a:rPr sz="3600" spc="-15" dirty="0">
                <a:latin typeface="Calibri"/>
                <a:cs typeface="Calibri"/>
              </a:rPr>
              <a:t>potvrzení </a:t>
            </a:r>
            <a:r>
              <a:rPr sz="3600" dirty="0">
                <a:latin typeface="Calibri"/>
                <a:cs typeface="Calibri"/>
              </a:rPr>
              <a:t>či </a:t>
            </a:r>
            <a:r>
              <a:rPr sz="3600" spc="-10" dirty="0">
                <a:latin typeface="Calibri"/>
                <a:cs typeface="Calibri"/>
              </a:rPr>
              <a:t>vyvrácení  </a:t>
            </a:r>
            <a:r>
              <a:rPr sz="3600" spc="-20" dirty="0">
                <a:latin typeface="Calibri"/>
                <a:cs typeface="Calibri"/>
              </a:rPr>
              <a:t>správnosti</a:t>
            </a:r>
            <a:r>
              <a:rPr sz="3600" spc="-10" dirty="0">
                <a:latin typeface="Calibri"/>
                <a:cs typeface="Calibri"/>
              </a:rPr>
              <a:t> odpovědi.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C0504D"/>
              </a:buClr>
              <a:buFont typeface="Arial"/>
              <a:buChar char="§"/>
              <a:tabLst>
                <a:tab pos="355600" algn="l"/>
              </a:tabLst>
            </a:pPr>
            <a:r>
              <a:rPr sz="3600" dirty="0">
                <a:latin typeface="Calibri"/>
                <a:cs typeface="Calibri"/>
              </a:rPr>
              <a:t>Je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rychlá.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340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2824" y="260007"/>
            <a:ext cx="814070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6. </a:t>
            </a:r>
            <a:r>
              <a:rPr spc="-10" dirty="0"/>
              <a:t>Zpětná </a:t>
            </a:r>
            <a:r>
              <a:rPr spc="-15" dirty="0"/>
              <a:t>vazba formativní</a:t>
            </a:r>
            <a:r>
              <a:rPr spc="25" dirty="0"/>
              <a:t> </a:t>
            </a:r>
            <a:r>
              <a:rPr spc="-5" dirty="0"/>
              <a:t>hodnoticí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912620"/>
            <a:ext cx="7950200" cy="404939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285750" indent="-342900">
              <a:lnSpc>
                <a:spcPct val="79900"/>
              </a:lnSpc>
              <a:spcBef>
                <a:spcPts val="675"/>
              </a:spcBef>
            </a:pPr>
            <a:r>
              <a:rPr sz="2400" b="1" spc="-5" dirty="0">
                <a:latin typeface="Calibri"/>
                <a:cs typeface="Calibri"/>
              </a:rPr>
              <a:t>U: </a:t>
            </a:r>
            <a:r>
              <a:rPr sz="2400" spc="-50" dirty="0">
                <a:latin typeface="Calibri"/>
                <a:cs typeface="Calibri"/>
              </a:rPr>
              <a:t>Takže </a:t>
            </a:r>
            <a:r>
              <a:rPr sz="2400" spc="-5" dirty="0">
                <a:latin typeface="Calibri"/>
                <a:cs typeface="Calibri"/>
              </a:rPr>
              <a:t>můžu </a:t>
            </a:r>
            <a:r>
              <a:rPr sz="2400" spc="-15" dirty="0">
                <a:latin typeface="Calibri"/>
                <a:cs typeface="Calibri"/>
              </a:rPr>
              <a:t>někoho </a:t>
            </a:r>
            <a:r>
              <a:rPr sz="2400" spc="-10" dirty="0">
                <a:latin typeface="Calibri"/>
                <a:cs typeface="Calibri"/>
              </a:rPr>
              <a:t>poprosit, </a:t>
            </a:r>
            <a:r>
              <a:rPr sz="2400" spc="-5" dirty="0">
                <a:latin typeface="Calibri"/>
                <a:cs typeface="Calibri"/>
              </a:rPr>
              <a:t>aby </a:t>
            </a:r>
            <a:r>
              <a:rPr sz="2400" dirty="0">
                <a:latin typeface="Calibri"/>
                <a:cs typeface="Calibri"/>
              </a:rPr>
              <a:t>nás </a:t>
            </a:r>
            <a:r>
              <a:rPr sz="2400" spc="-5" dirty="0">
                <a:latin typeface="Calibri"/>
                <a:cs typeface="Calibri"/>
              </a:rPr>
              <a:t>seznámil se </a:t>
            </a:r>
            <a:r>
              <a:rPr sz="2400" spc="-10" dirty="0">
                <a:latin typeface="Calibri"/>
                <a:cs typeface="Calibri"/>
              </a:rPr>
              <a:t>životem  </a:t>
            </a:r>
            <a:r>
              <a:rPr sz="2400" spc="-20" dirty="0">
                <a:latin typeface="Calibri"/>
                <a:cs typeface="Calibri"/>
              </a:rPr>
              <a:t>této </a:t>
            </a:r>
            <a:r>
              <a:rPr sz="2400" spc="-10" dirty="0">
                <a:latin typeface="Calibri"/>
                <a:cs typeface="Calibri"/>
              </a:rPr>
              <a:t>spisovatelky? </a:t>
            </a:r>
            <a:r>
              <a:rPr sz="2400" spc="-50" dirty="0">
                <a:latin typeface="Calibri"/>
                <a:cs typeface="Calibri"/>
              </a:rPr>
              <a:t>Terezko, </a:t>
            </a:r>
            <a:r>
              <a:rPr sz="2400" spc="-10" dirty="0">
                <a:latin typeface="Calibri"/>
                <a:cs typeface="Calibri"/>
              </a:rPr>
              <a:t>zkus. (vyvolává </a:t>
            </a:r>
            <a:r>
              <a:rPr sz="2400" spc="-5" dirty="0">
                <a:latin typeface="Calibri"/>
                <a:cs typeface="Calibri"/>
              </a:rPr>
              <a:t>hlásící se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žákyni)</a:t>
            </a:r>
            <a:endParaRPr sz="2400">
              <a:latin typeface="Calibri"/>
              <a:cs typeface="Calibri"/>
            </a:endParaRPr>
          </a:p>
          <a:p>
            <a:pPr marL="355600" marR="600710" indent="-342900">
              <a:lnSpc>
                <a:spcPct val="79900"/>
              </a:lnSpc>
              <a:spcBef>
                <a:spcPts val="600"/>
              </a:spcBef>
            </a:pPr>
            <a:r>
              <a:rPr sz="2400" b="1" dirty="0">
                <a:latin typeface="Calibri"/>
                <a:cs typeface="Calibri"/>
              </a:rPr>
              <a:t>Ž </a:t>
            </a:r>
            <a:r>
              <a:rPr sz="2400" b="1" spc="-40" dirty="0">
                <a:latin typeface="Calibri"/>
                <a:cs typeface="Calibri"/>
              </a:rPr>
              <a:t>Terezka: </a:t>
            </a:r>
            <a:r>
              <a:rPr sz="2400" spc="-10" dirty="0">
                <a:latin typeface="Calibri"/>
                <a:cs typeface="Calibri"/>
              </a:rPr>
              <a:t>Narodila </a:t>
            </a:r>
            <a:r>
              <a:rPr sz="2400" spc="-5" dirty="0">
                <a:latin typeface="Calibri"/>
                <a:cs typeface="Calibri"/>
              </a:rPr>
              <a:t>se </a:t>
            </a:r>
            <a:r>
              <a:rPr sz="2400" spc="-20" dirty="0">
                <a:latin typeface="Calibri"/>
                <a:cs typeface="Calibri"/>
              </a:rPr>
              <a:t>roku </a:t>
            </a:r>
            <a:r>
              <a:rPr sz="2400" spc="-5" dirty="0">
                <a:latin typeface="Calibri"/>
                <a:cs typeface="Calibri"/>
              </a:rPr>
              <a:t>1953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5" dirty="0">
                <a:latin typeface="Calibri"/>
                <a:cs typeface="Calibri"/>
              </a:rPr>
              <a:t>Olomouci, </a:t>
            </a:r>
            <a:r>
              <a:rPr sz="2400" spc="-10" dirty="0">
                <a:latin typeface="Calibri"/>
                <a:cs typeface="Calibri"/>
              </a:rPr>
              <a:t>dětství </a:t>
            </a:r>
            <a:r>
              <a:rPr sz="2400" spc="-15" dirty="0">
                <a:latin typeface="Calibri"/>
                <a:cs typeface="Calibri"/>
              </a:rPr>
              <a:t>kromě  </a:t>
            </a:r>
            <a:r>
              <a:rPr sz="2400" dirty="0">
                <a:latin typeface="Calibri"/>
                <a:cs typeface="Calibri"/>
              </a:rPr>
              <a:t>prvních </a:t>
            </a:r>
            <a:r>
              <a:rPr sz="2400" spc="-5" dirty="0">
                <a:latin typeface="Calibri"/>
                <a:cs typeface="Calibri"/>
              </a:rPr>
              <a:t>tří let </a:t>
            </a:r>
            <a:r>
              <a:rPr sz="2400" spc="-15" dirty="0">
                <a:latin typeface="Calibri"/>
                <a:cs typeface="Calibri"/>
              </a:rPr>
              <a:t>prožila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20" dirty="0">
                <a:latin typeface="Calibri"/>
                <a:cs typeface="Calibri"/>
              </a:rPr>
              <a:t>Praze,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15" dirty="0">
                <a:latin typeface="Calibri"/>
                <a:cs typeface="Calibri"/>
              </a:rPr>
              <a:t>roce </a:t>
            </a:r>
            <a:r>
              <a:rPr sz="2400" spc="-5" dirty="0">
                <a:latin typeface="Calibri"/>
                <a:cs typeface="Calibri"/>
              </a:rPr>
              <a:t>1983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emigrovala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ts val="2010"/>
              </a:lnSpc>
            </a:pPr>
            <a:r>
              <a:rPr sz="2400" dirty="0">
                <a:latin typeface="Calibri"/>
                <a:cs typeface="Calibri"/>
              </a:rPr>
              <a:t>s </a:t>
            </a:r>
            <a:r>
              <a:rPr sz="2400" spc="-10" dirty="0">
                <a:latin typeface="Calibri"/>
                <a:cs typeface="Calibri"/>
              </a:rPr>
              <a:t>rodinou </a:t>
            </a:r>
            <a:r>
              <a:rPr sz="2400" dirty="0">
                <a:latin typeface="Calibri"/>
                <a:cs typeface="Calibri"/>
              </a:rPr>
              <a:t>do </a:t>
            </a:r>
            <a:r>
              <a:rPr sz="2400" spc="-20" dirty="0">
                <a:latin typeface="Calibri"/>
                <a:cs typeface="Calibri"/>
              </a:rPr>
              <a:t>Rakouska. </a:t>
            </a:r>
            <a:r>
              <a:rPr sz="2400" spc="-10" dirty="0">
                <a:latin typeface="Calibri"/>
                <a:cs typeface="Calibri"/>
              </a:rPr>
              <a:t>Psala </a:t>
            </a:r>
            <a:r>
              <a:rPr sz="2400" spc="-5" dirty="0">
                <a:latin typeface="Calibri"/>
                <a:cs typeface="Calibri"/>
              </a:rPr>
              <a:t>divadelní </a:t>
            </a:r>
            <a:r>
              <a:rPr sz="2400" dirty="0">
                <a:latin typeface="Calibri"/>
                <a:cs typeface="Calibri"/>
              </a:rPr>
              <a:t>hry a </a:t>
            </a:r>
            <a:r>
              <a:rPr sz="2400" spc="-40" dirty="0">
                <a:latin typeface="Calibri"/>
                <a:cs typeface="Calibri"/>
              </a:rPr>
              <a:t>knihy,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především</a:t>
            </a:r>
            <a:endParaRPr sz="2400">
              <a:latin typeface="Calibri"/>
              <a:cs typeface="Calibri"/>
            </a:endParaRPr>
          </a:p>
          <a:p>
            <a:pPr marL="355600" marR="220345">
              <a:lnSpc>
                <a:spcPct val="79900"/>
              </a:lnSpc>
              <a:spcBef>
                <a:spcPts val="290"/>
              </a:spcBef>
            </a:pPr>
            <a:r>
              <a:rPr sz="2400" spc="-15" dirty="0">
                <a:latin typeface="Calibri"/>
                <a:cs typeface="Calibri"/>
              </a:rPr>
              <a:t>pro </a:t>
            </a:r>
            <a:r>
              <a:rPr sz="2400" spc="-5" dirty="0">
                <a:latin typeface="Calibri"/>
                <a:cs typeface="Calibri"/>
              </a:rPr>
              <a:t>děti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mládež. </a:t>
            </a:r>
            <a:r>
              <a:rPr sz="2400" dirty="0">
                <a:latin typeface="Calibri"/>
                <a:cs typeface="Calibri"/>
              </a:rPr>
              <a:t>V </a:t>
            </a:r>
            <a:r>
              <a:rPr sz="2400" spc="-15" dirty="0">
                <a:latin typeface="Calibri"/>
                <a:cs typeface="Calibri"/>
              </a:rPr>
              <a:t>roce </a:t>
            </a:r>
            <a:r>
              <a:rPr sz="2400" spc="-5" dirty="0">
                <a:latin typeface="Calibri"/>
                <a:cs typeface="Calibri"/>
              </a:rPr>
              <a:t>1995 se </a:t>
            </a:r>
            <a:r>
              <a:rPr sz="2400" spc="-15" dirty="0">
                <a:latin typeface="Calibri"/>
                <a:cs typeface="Calibri"/>
              </a:rPr>
              <a:t>vrátila </a:t>
            </a:r>
            <a:r>
              <a:rPr sz="2400" spc="-10" dirty="0">
                <a:latin typeface="Calibri"/>
                <a:cs typeface="Calibri"/>
              </a:rPr>
              <a:t>zpátky </a:t>
            </a:r>
            <a:r>
              <a:rPr sz="2400" dirty="0">
                <a:latin typeface="Calibri"/>
                <a:cs typeface="Calibri"/>
              </a:rPr>
              <a:t>do </a:t>
            </a:r>
            <a:r>
              <a:rPr sz="2400" spc="-10" dirty="0">
                <a:latin typeface="Calibri"/>
                <a:cs typeface="Calibri"/>
              </a:rPr>
              <a:t>Česka,  </a:t>
            </a:r>
            <a:r>
              <a:rPr sz="2400" dirty="0">
                <a:latin typeface="Calibri"/>
                <a:cs typeface="Calibri"/>
              </a:rPr>
              <a:t>dnes </a:t>
            </a:r>
            <a:r>
              <a:rPr sz="2400" spc="-10" dirty="0">
                <a:latin typeface="Calibri"/>
                <a:cs typeface="Calibri"/>
              </a:rPr>
              <a:t>pracuje </a:t>
            </a:r>
            <a:r>
              <a:rPr sz="2400" spc="-25" dirty="0">
                <a:latin typeface="Calibri"/>
                <a:cs typeface="Calibri"/>
              </a:rPr>
              <a:t>jako </a:t>
            </a:r>
            <a:r>
              <a:rPr sz="2400" spc="-15" dirty="0">
                <a:latin typeface="Calibri"/>
                <a:cs typeface="Calibri"/>
              </a:rPr>
              <a:t>spisovatelka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scénáristka. </a:t>
            </a:r>
            <a:r>
              <a:rPr sz="2400" spc="-30" dirty="0">
                <a:latin typeface="Calibri"/>
                <a:cs typeface="Calibri"/>
              </a:rPr>
              <a:t>Po </a:t>
            </a:r>
            <a:r>
              <a:rPr sz="2400" spc="-10" dirty="0">
                <a:latin typeface="Calibri"/>
                <a:cs typeface="Calibri"/>
              </a:rPr>
              <a:t>maturitě </a:t>
            </a:r>
            <a:r>
              <a:rPr sz="2400" dirty="0">
                <a:latin typeface="Calibri"/>
                <a:cs typeface="Calibri"/>
              </a:rPr>
              <a:t>na  </a:t>
            </a:r>
            <a:r>
              <a:rPr sz="2400" spc="-5" dirty="0">
                <a:latin typeface="Calibri"/>
                <a:cs typeface="Calibri"/>
              </a:rPr>
              <a:t>gymnáziu Jana </a:t>
            </a:r>
            <a:r>
              <a:rPr sz="2400" dirty="0">
                <a:latin typeface="Calibri"/>
                <a:cs typeface="Calibri"/>
              </a:rPr>
              <a:t>Nerudy </a:t>
            </a:r>
            <a:r>
              <a:rPr sz="2400" spc="-5" dirty="0">
                <a:latin typeface="Calibri"/>
                <a:cs typeface="Calibri"/>
              </a:rPr>
              <a:t>nemohla dále </a:t>
            </a:r>
            <a:r>
              <a:rPr sz="2400" dirty="0">
                <a:latin typeface="Calibri"/>
                <a:cs typeface="Calibri"/>
              </a:rPr>
              <a:t>z </a:t>
            </a:r>
            <a:r>
              <a:rPr sz="2400" spc="-10" dirty="0">
                <a:latin typeface="Calibri"/>
                <a:cs typeface="Calibri"/>
              </a:rPr>
              <a:t>politických </a:t>
            </a:r>
            <a:r>
              <a:rPr sz="2400" spc="-5" dirty="0">
                <a:latin typeface="Calibri"/>
                <a:cs typeface="Calibri"/>
              </a:rPr>
              <a:t>důvodů  </a:t>
            </a:r>
            <a:r>
              <a:rPr sz="2400" spc="-15" dirty="0">
                <a:latin typeface="Calibri"/>
                <a:cs typeface="Calibri"/>
              </a:rPr>
              <a:t>studovat.</a:t>
            </a:r>
            <a:endParaRPr sz="2400">
              <a:latin typeface="Calibri"/>
              <a:cs typeface="Calibri"/>
            </a:endParaRPr>
          </a:p>
          <a:p>
            <a:pPr marL="355600" marR="136525" indent="-342900">
              <a:lnSpc>
                <a:spcPct val="79900"/>
              </a:lnSpc>
              <a:spcBef>
                <a:spcPts val="600"/>
              </a:spcBef>
            </a:pPr>
            <a:r>
              <a:rPr sz="2400" b="1" spc="-5" dirty="0">
                <a:latin typeface="Calibri"/>
                <a:cs typeface="Calibri"/>
              </a:rPr>
              <a:t>U: </a:t>
            </a:r>
            <a:r>
              <a:rPr sz="2400" spc="-10" dirty="0">
                <a:latin typeface="Calibri"/>
                <a:cs typeface="Calibri"/>
              </a:rPr>
              <a:t>Výborně. </a:t>
            </a:r>
            <a:r>
              <a:rPr sz="2400" spc="-5" dirty="0">
                <a:latin typeface="Calibri"/>
                <a:cs typeface="Calibri"/>
              </a:rPr>
              <a:t>Já </a:t>
            </a:r>
            <a:r>
              <a:rPr sz="2400" spc="-15" dirty="0">
                <a:latin typeface="Calibri"/>
                <a:cs typeface="Calibri"/>
              </a:rPr>
              <a:t>myslím, </a:t>
            </a:r>
            <a:r>
              <a:rPr sz="2400" spc="-30" dirty="0">
                <a:latin typeface="Calibri"/>
                <a:cs typeface="Calibri"/>
              </a:rPr>
              <a:t>že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bylo úplně </a:t>
            </a:r>
            <a:r>
              <a:rPr sz="2400" spc="-10" dirty="0">
                <a:latin typeface="Calibri"/>
                <a:cs typeface="Calibri"/>
              </a:rPr>
              <a:t>úžasné. </a:t>
            </a:r>
            <a:r>
              <a:rPr sz="2400" spc="-5" dirty="0">
                <a:latin typeface="Calibri"/>
                <a:cs typeface="Calibri"/>
              </a:rPr>
              <a:t>Jenom </a:t>
            </a:r>
            <a:r>
              <a:rPr sz="2400" dirty="0">
                <a:latin typeface="Calibri"/>
                <a:cs typeface="Calibri"/>
              </a:rPr>
              <a:t>jde o </a:t>
            </a:r>
            <a:r>
              <a:rPr sz="2400" spc="-30" dirty="0">
                <a:latin typeface="Calibri"/>
                <a:cs typeface="Calibri"/>
              </a:rPr>
              <a:t>to,  </a:t>
            </a:r>
            <a:r>
              <a:rPr sz="2400" spc="-25" dirty="0">
                <a:latin typeface="Calibri"/>
                <a:cs typeface="Calibri"/>
              </a:rPr>
              <a:t>když </a:t>
            </a:r>
            <a:r>
              <a:rPr sz="2400" spc="-10" dirty="0">
                <a:latin typeface="Calibri"/>
                <a:cs typeface="Calibri"/>
              </a:rPr>
              <a:t>teď </a:t>
            </a:r>
            <a:r>
              <a:rPr sz="2400" spc="-5" dirty="0">
                <a:latin typeface="Calibri"/>
                <a:cs typeface="Calibri"/>
              </a:rPr>
              <a:t>mluvíš </a:t>
            </a:r>
            <a:r>
              <a:rPr sz="2400" dirty="0">
                <a:latin typeface="Calibri"/>
                <a:cs typeface="Calibri"/>
              </a:rPr>
              <a:t>o </a:t>
            </a:r>
            <a:r>
              <a:rPr sz="2400" spc="-10" dirty="0">
                <a:latin typeface="Calibri"/>
                <a:cs typeface="Calibri"/>
              </a:rPr>
              <a:t>současnosti, </a:t>
            </a:r>
            <a:r>
              <a:rPr sz="2400" spc="-15" dirty="0">
                <a:latin typeface="Calibri"/>
                <a:cs typeface="Calibri"/>
              </a:rPr>
              <a:t>tak to </a:t>
            </a:r>
            <a:r>
              <a:rPr sz="2400" spc="-5" dirty="0">
                <a:latin typeface="Calibri"/>
                <a:cs typeface="Calibri"/>
              </a:rPr>
              <a:t>gymnázium ona </a:t>
            </a:r>
            <a:r>
              <a:rPr sz="2400" spc="-15" dirty="0">
                <a:latin typeface="Calibri"/>
                <a:cs typeface="Calibri"/>
              </a:rPr>
              <a:t>určitě  </a:t>
            </a:r>
            <a:r>
              <a:rPr sz="2400" spc="-10" dirty="0">
                <a:latin typeface="Calibri"/>
                <a:cs typeface="Calibri"/>
              </a:rPr>
              <a:t>studovala před </a:t>
            </a:r>
            <a:r>
              <a:rPr sz="2400" spc="-35" dirty="0">
                <a:latin typeface="Calibri"/>
                <a:cs typeface="Calibri"/>
              </a:rPr>
              <a:t>lety. </a:t>
            </a:r>
            <a:r>
              <a:rPr sz="2400" spc="-50" dirty="0">
                <a:latin typeface="Calibri"/>
                <a:cs typeface="Calibri"/>
              </a:rPr>
              <a:t>Takže </a:t>
            </a:r>
            <a:r>
              <a:rPr sz="2400" dirty="0">
                <a:latin typeface="Calibri"/>
                <a:cs typeface="Calibri"/>
              </a:rPr>
              <a:t>je </a:t>
            </a:r>
            <a:r>
              <a:rPr sz="2400" spc="-10" dirty="0">
                <a:latin typeface="Calibri"/>
                <a:cs typeface="Calibri"/>
              </a:rPr>
              <a:t>potřeba </a:t>
            </a:r>
            <a:r>
              <a:rPr sz="2400" spc="-5" dirty="0">
                <a:latin typeface="Calibri"/>
                <a:cs typeface="Calibri"/>
              </a:rPr>
              <a:t>ty </a:t>
            </a:r>
            <a:r>
              <a:rPr sz="2400" spc="-10" dirty="0">
                <a:latin typeface="Calibri"/>
                <a:cs typeface="Calibri"/>
              </a:rPr>
              <a:t>informace </a:t>
            </a:r>
            <a:r>
              <a:rPr sz="2400" spc="-5" dirty="0">
                <a:latin typeface="Calibri"/>
                <a:cs typeface="Calibri"/>
              </a:rPr>
              <a:t>pěkně  </a:t>
            </a:r>
            <a:r>
              <a:rPr sz="2400" spc="-10" dirty="0">
                <a:latin typeface="Calibri"/>
                <a:cs typeface="Calibri"/>
              </a:rPr>
              <a:t>seřadit </a:t>
            </a:r>
            <a:r>
              <a:rPr sz="2400" spc="-20" dirty="0">
                <a:latin typeface="Calibri"/>
                <a:cs typeface="Calibri"/>
              </a:rPr>
              <a:t>chronologicky, </a:t>
            </a:r>
            <a:r>
              <a:rPr sz="2400" dirty="0">
                <a:latin typeface="Calibri"/>
                <a:cs typeface="Calibri"/>
              </a:rPr>
              <a:t>jak </a:t>
            </a:r>
            <a:r>
              <a:rPr sz="2400" spc="-5" dirty="0">
                <a:latin typeface="Calibri"/>
                <a:cs typeface="Calibri"/>
              </a:rPr>
              <a:t>jdou </a:t>
            </a:r>
            <a:r>
              <a:rPr sz="2400" spc="-20" dirty="0">
                <a:latin typeface="Calibri"/>
                <a:cs typeface="Calibri"/>
              </a:rPr>
              <a:t>za</a:t>
            </a:r>
            <a:r>
              <a:rPr sz="2400" spc="-5" dirty="0">
                <a:latin typeface="Calibri"/>
                <a:cs typeface="Calibri"/>
              </a:rPr>
              <a:t> sebou.</a:t>
            </a:r>
            <a:endParaRPr sz="24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69360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2824" y="260007"/>
            <a:ext cx="814070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6. </a:t>
            </a:r>
            <a:r>
              <a:rPr spc="-10" dirty="0"/>
              <a:t>Zpětná </a:t>
            </a:r>
            <a:r>
              <a:rPr spc="-15" dirty="0"/>
              <a:t>vazba formativní</a:t>
            </a:r>
            <a:r>
              <a:rPr spc="25" dirty="0"/>
              <a:t> </a:t>
            </a:r>
            <a:r>
              <a:rPr spc="-5" dirty="0"/>
              <a:t>hodnoticí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263940"/>
            <a:ext cx="7588884" cy="2437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C0504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Má silnou hodnoticí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složku.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C0504D"/>
              </a:buClr>
              <a:buFont typeface="Arial"/>
              <a:buChar char="§"/>
            </a:pPr>
            <a:endParaRPr sz="535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4300"/>
              </a:lnSpc>
              <a:buClr>
                <a:srgbClr val="C0504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Obsahuje </a:t>
            </a:r>
            <a:r>
              <a:rPr sz="3600" spc="-15" dirty="0">
                <a:latin typeface="Calibri"/>
                <a:cs typeface="Calibri"/>
              </a:rPr>
              <a:t>informace </a:t>
            </a:r>
            <a:r>
              <a:rPr sz="3600" dirty="0">
                <a:latin typeface="Calibri"/>
                <a:cs typeface="Calibri"/>
              </a:rPr>
              <a:t>o </a:t>
            </a:r>
            <a:r>
              <a:rPr sz="3600" spc="-15" dirty="0">
                <a:latin typeface="Calibri"/>
                <a:cs typeface="Calibri"/>
              </a:rPr>
              <a:t>tom, </a:t>
            </a:r>
            <a:r>
              <a:rPr sz="3600" spc="-30" dirty="0">
                <a:latin typeface="Calibri"/>
                <a:cs typeface="Calibri"/>
              </a:rPr>
              <a:t>jaké </a:t>
            </a:r>
            <a:r>
              <a:rPr sz="3600" spc="-20" dirty="0">
                <a:latin typeface="Calibri"/>
                <a:cs typeface="Calibri"/>
              </a:rPr>
              <a:t>změny  </a:t>
            </a:r>
            <a:r>
              <a:rPr sz="3600" spc="-25" dirty="0">
                <a:latin typeface="Calibri"/>
                <a:cs typeface="Calibri"/>
              </a:rPr>
              <a:t>provést, </a:t>
            </a:r>
            <a:r>
              <a:rPr sz="3600" spc="-10" dirty="0">
                <a:latin typeface="Calibri"/>
                <a:cs typeface="Calibri"/>
              </a:rPr>
              <a:t>aby byl </a:t>
            </a:r>
            <a:r>
              <a:rPr sz="3600" spc="-25" dirty="0">
                <a:latin typeface="Calibri"/>
                <a:cs typeface="Calibri"/>
              </a:rPr>
              <a:t>výkon </a:t>
            </a:r>
            <a:r>
              <a:rPr sz="3600" spc="-30" dirty="0">
                <a:latin typeface="Calibri"/>
                <a:cs typeface="Calibri"/>
              </a:rPr>
              <a:t>žáka</a:t>
            </a:r>
            <a:r>
              <a:rPr sz="3600" spc="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lepší.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2375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7905" y="260007"/>
            <a:ext cx="811022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7. </a:t>
            </a:r>
            <a:r>
              <a:rPr spc="-10" dirty="0"/>
              <a:t>Zpětná </a:t>
            </a:r>
            <a:r>
              <a:rPr spc="-15" dirty="0"/>
              <a:t>vazba formativní </a:t>
            </a:r>
            <a:r>
              <a:rPr dirty="0"/>
              <a:t>s</a:t>
            </a:r>
            <a:r>
              <a:rPr spc="30" dirty="0"/>
              <a:t> </a:t>
            </a:r>
            <a:r>
              <a:rPr spc="-5" dirty="0"/>
              <a:t>lešením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44320"/>
            <a:ext cx="7922259" cy="474980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5600" marR="5080" indent="-342900">
              <a:lnSpc>
                <a:spcPts val="2400"/>
              </a:lnSpc>
              <a:spcBef>
                <a:spcPts val="680"/>
              </a:spcBef>
            </a:pPr>
            <a:r>
              <a:rPr sz="2500" b="1" dirty="0">
                <a:latin typeface="Calibri"/>
                <a:cs typeface="Calibri"/>
              </a:rPr>
              <a:t>Ž </a:t>
            </a:r>
            <a:r>
              <a:rPr sz="2500" b="1" spc="-10" dirty="0">
                <a:latin typeface="Calibri"/>
                <a:cs typeface="Calibri"/>
              </a:rPr>
              <a:t>Matěj: </a:t>
            </a:r>
            <a:r>
              <a:rPr sz="2500" spc="-5" dirty="0">
                <a:latin typeface="Calibri"/>
                <a:cs typeface="Calibri"/>
              </a:rPr>
              <a:t>Naše </a:t>
            </a:r>
            <a:r>
              <a:rPr sz="2500" spc="-25" dirty="0">
                <a:latin typeface="Calibri"/>
                <a:cs typeface="Calibri"/>
              </a:rPr>
              <a:t>soustava </a:t>
            </a:r>
            <a:r>
              <a:rPr sz="2500" spc="-5" dirty="0">
                <a:latin typeface="Calibri"/>
                <a:cs typeface="Calibri"/>
              </a:rPr>
              <a:t>se skládá </a:t>
            </a:r>
            <a:r>
              <a:rPr sz="2500" dirty="0">
                <a:latin typeface="Calibri"/>
                <a:cs typeface="Calibri"/>
              </a:rPr>
              <a:t>z </a:t>
            </a:r>
            <a:r>
              <a:rPr sz="2500" spc="-5" dirty="0">
                <a:latin typeface="Calibri"/>
                <a:cs typeface="Calibri"/>
              </a:rPr>
              <a:t>osmi planet </a:t>
            </a:r>
            <a:r>
              <a:rPr sz="2500" dirty="0">
                <a:latin typeface="Calibri"/>
                <a:cs typeface="Calibri"/>
              </a:rPr>
              <a:t>a z </a:t>
            </a:r>
            <a:r>
              <a:rPr sz="2500" spc="-10" dirty="0">
                <a:latin typeface="Calibri"/>
                <a:cs typeface="Calibri"/>
              </a:rPr>
              <a:t>toho </a:t>
            </a:r>
            <a:r>
              <a:rPr sz="2500" spc="-5" dirty="0">
                <a:latin typeface="Calibri"/>
                <a:cs typeface="Calibri"/>
              </a:rPr>
              <a:t>jedna  </a:t>
            </a:r>
            <a:r>
              <a:rPr sz="2500" dirty="0">
                <a:latin typeface="Calibri"/>
                <a:cs typeface="Calibri"/>
              </a:rPr>
              <a:t>je </a:t>
            </a:r>
            <a:r>
              <a:rPr sz="2500" spc="-10" dirty="0">
                <a:latin typeface="Calibri"/>
                <a:cs typeface="Calibri"/>
              </a:rPr>
              <a:t>Země. </a:t>
            </a:r>
            <a:r>
              <a:rPr sz="2500" spc="-5" dirty="0">
                <a:latin typeface="Calibri"/>
                <a:cs typeface="Calibri"/>
              </a:rPr>
              <a:t>Planety obíhají </a:t>
            </a:r>
            <a:r>
              <a:rPr sz="2500" spc="-20" dirty="0">
                <a:latin typeface="Calibri"/>
                <a:cs typeface="Calibri"/>
              </a:rPr>
              <a:t>kolem </a:t>
            </a:r>
            <a:r>
              <a:rPr sz="2500" spc="-60" dirty="0">
                <a:latin typeface="Calibri"/>
                <a:cs typeface="Calibri"/>
              </a:rPr>
              <a:t>osy, </a:t>
            </a:r>
            <a:r>
              <a:rPr sz="2500" spc="-10" dirty="0">
                <a:latin typeface="Calibri"/>
                <a:cs typeface="Calibri"/>
              </a:rPr>
              <a:t>středem </a:t>
            </a:r>
            <a:r>
              <a:rPr sz="2500" spc="-5" dirty="0">
                <a:latin typeface="Calibri"/>
                <a:cs typeface="Calibri"/>
              </a:rPr>
              <a:t>Sluneční  </a:t>
            </a:r>
            <a:r>
              <a:rPr sz="2500" spc="-20" dirty="0">
                <a:latin typeface="Calibri"/>
                <a:cs typeface="Calibri"/>
              </a:rPr>
              <a:t>soustavy </a:t>
            </a:r>
            <a:r>
              <a:rPr sz="2500" dirty="0">
                <a:latin typeface="Calibri"/>
                <a:cs typeface="Calibri"/>
              </a:rPr>
              <a:t>je </a:t>
            </a:r>
            <a:r>
              <a:rPr sz="2500" spc="-5" dirty="0">
                <a:latin typeface="Calibri"/>
                <a:cs typeface="Calibri"/>
              </a:rPr>
              <a:t>Slunce. Planety jsou </a:t>
            </a:r>
            <a:r>
              <a:rPr sz="2500" dirty="0">
                <a:latin typeface="Calibri"/>
                <a:cs typeface="Calibri"/>
              </a:rPr>
              <a:t>v </a:t>
            </a:r>
            <a:r>
              <a:rPr sz="2500" spc="-20" dirty="0">
                <a:latin typeface="Calibri"/>
                <a:cs typeface="Calibri"/>
              </a:rPr>
              <a:t>tomto </a:t>
            </a:r>
            <a:r>
              <a:rPr sz="2500" spc="-10" dirty="0">
                <a:latin typeface="Calibri"/>
                <a:cs typeface="Calibri"/>
              </a:rPr>
              <a:t>pořadí: </a:t>
            </a:r>
            <a:r>
              <a:rPr sz="2500" spc="-40" dirty="0">
                <a:latin typeface="Calibri"/>
                <a:cs typeface="Calibri"/>
              </a:rPr>
              <a:t>Merkur,  </a:t>
            </a:r>
            <a:r>
              <a:rPr sz="2500" spc="-25" dirty="0">
                <a:latin typeface="Calibri"/>
                <a:cs typeface="Calibri"/>
              </a:rPr>
              <a:t>Venuše, </a:t>
            </a:r>
            <a:r>
              <a:rPr sz="2500" spc="-10" dirty="0">
                <a:latin typeface="Calibri"/>
                <a:cs typeface="Calibri"/>
              </a:rPr>
              <a:t>Země, Mars, </a:t>
            </a:r>
            <a:r>
              <a:rPr sz="2500" spc="-5" dirty="0">
                <a:latin typeface="Calibri"/>
                <a:cs typeface="Calibri"/>
              </a:rPr>
              <a:t>Jupiter Saturn, </a:t>
            </a:r>
            <a:r>
              <a:rPr sz="2500" spc="-15" dirty="0">
                <a:latin typeface="Calibri"/>
                <a:cs typeface="Calibri"/>
              </a:rPr>
              <a:t>Uran,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Neptun.</a:t>
            </a:r>
            <a:endParaRPr sz="2500">
              <a:latin typeface="Calibri"/>
              <a:cs typeface="Calibri"/>
            </a:endParaRPr>
          </a:p>
          <a:p>
            <a:pPr marL="355600" marR="15875" indent="-342900">
              <a:lnSpc>
                <a:spcPts val="2400"/>
              </a:lnSpc>
              <a:spcBef>
                <a:spcPts val="600"/>
              </a:spcBef>
            </a:pPr>
            <a:r>
              <a:rPr sz="2500" b="1" dirty="0">
                <a:latin typeface="Calibri"/>
                <a:cs typeface="Calibri"/>
              </a:rPr>
              <a:t>U: </a:t>
            </a:r>
            <a:r>
              <a:rPr sz="2500" spc="-20" dirty="0">
                <a:latin typeface="Calibri"/>
                <a:cs typeface="Calibri"/>
              </a:rPr>
              <a:t>No, </a:t>
            </a:r>
            <a:r>
              <a:rPr sz="2500" spc="-5" dirty="0">
                <a:latin typeface="Calibri"/>
                <a:cs typeface="Calibri"/>
              </a:rPr>
              <a:t>není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5" dirty="0">
                <a:latin typeface="Calibri"/>
                <a:cs typeface="Calibri"/>
              </a:rPr>
              <a:t>zlé, </a:t>
            </a:r>
            <a:r>
              <a:rPr sz="2500" dirty="0">
                <a:latin typeface="Calibri"/>
                <a:cs typeface="Calibri"/>
              </a:rPr>
              <a:t>ale </a:t>
            </a:r>
            <a:r>
              <a:rPr sz="2500" spc="-15" dirty="0">
                <a:latin typeface="Calibri"/>
                <a:cs typeface="Calibri"/>
              </a:rPr>
              <a:t>vadí </a:t>
            </a:r>
            <a:r>
              <a:rPr sz="2500" dirty="0">
                <a:latin typeface="Calibri"/>
                <a:cs typeface="Calibri"/>
              </a:rPr>
              <a:t>mi, </a:t>
            </a:r>
            <a:r>
              <a:rPr sz="2500" spc="-30" dirty="0">
                <a:latin typeface="Calibri"/>
                <a:cs typeface="Calibri"/>
              </a:rPr>
              <a:t>že </a:t>
            </a:r>
            <a:r>
              <a:rPr sz="2500" spc="-5" dirty="0">
                <a:latin typeface="Calibri"/>
                <a:cs typeface="Calibri"/>
              </a:rPr>
              <a:t>se </a:t>
            </a:r>
            <a:r>
              <a:rPr sz="2500" spc="-10" dirty="0">
                <a:latin typeface="Calibri"/>
                <a:cs typeface="Calibri"/>
              </a:rPr>
              <a:t>otáčí </a:t>
            </a:r>
            <a:r>
              <a:rPr sz="2500" spc="-20" dirty="0">
                <a:latin typeface="Calibri"/>
                <a:cs typeface="Calibri"/>
              </a:rPr>
              <a:t>kolem </a:t>
            </a:r>
            <a:r>
              <a:rPr sz="2500" spc="-60" dirty="0">
                <a:latin typeface="Calibri"/>
                <a:cs typeface="Calibri"/>
              </a:rPr>
              <a:t>osy, </a:t>
            </a:r>
            <a:r>
              <a:rPr sz="2500" spc="-5" dirty="0">
                <a:latin typeface="Calibri"/>
                <a:cs typeface="Calibri"/>
              </a:rPr>
              <a:t>jo. </a:t>
            </a:r>
            <a:r>
              <a:rPr sz="2500" dirty="0">
                <a:latin typeface="Calibri"/>
                <a:cs typeface="Calibri"/>
              </a:rPr>
              <a:t>Ale  </a:t>
            </a:r>
            <a:r>
              <a:rPr sz="2500" spc="-10" dirty="0">
                <a:latin typeface="Calibri"/>
                <a:cs typeface="Calibri"/>
              </a:rPr>
              <a:t>tam, </a:t>
            </a:r>
            <a:r>
              <a:rPr sz="2500" spc="-20" dirty="0">
                <a:latin typeface="Calibri"/>
                <a:cs typeface="Calibri"/>
              </a:rPr>
              <a:t>představ </a:t>
            </a:r>
            <a:r>
              <a:rPr sz="2500" spc="-5" dirty="0">
                <a:latin typeface="Calibri"/>
                <a:cs typeface="Calibri"/>
              </a:rPr>
              <a:t>si, </a:t>
            </a:r>
            <a:r>
              <a:rPr sz="2500" spc="-30" dirty="0">
                <a:latin typeface="Calibri"/>
                <a:cs typeface="Calibri"/>
              </a:rPr>
              <a:t>že </a:t>
            </a:r>
            <a:r>
              <a:rPr sz="2500" dirty="0">
                <a:latin typeface="Calibri"/>
                <a:cs typeface="Calibri"/>
              </a:rPr>
              <a:t>máš </a:t>
            </a:r>
            <a:r>
              <a:rPr sz="2500" spc="-5" dirty="0">
                <a:latin typeface="Calibri"/>
                <a:cs typeface="Calibri"/>
              </a:rPr>
              <a:t>planetu </a:t>
            </a:r>
            <a:r>
              <a:rPr sz="2500" dirty="0">
                <a:latin typeface="Calibri"/>
                <a:cs typeface="Calibri"/>
              </a:rPr>
              <a:t>a máš </a:t>
            </a:r>
            <a:r>
              <a:rPr sz="2500" spc="-5" dirty="0">
                <a:latin typeface="Calibri"/>
                <a:cs typeface="Calibri"/>
              </a:rPr>
              <a:t>osu </a:t>
            </a:r>
            <a:r>
              <a:rPr sz="2500" spc="-40" dirty="0">
                <a:latin typeface="Calibri"/>
                <a:cs typeface="Calibri"/>
              </a:rPr>
              <a:t>tady. </a:t>
            </a:r>
            <a:r>
              <a:rPr sz="2500" dirty="0">
                <a:latin typeface="Calibri"/>
                <a:cs typeface="Calibri"/>
              </a:rPr>
              <a:t>(</a:t>
            </a:r>
            <a:r>
              <a:rPr sz="2500" i="1" dirty="0">
                <a:latin typeface="Calibri"/>
                <a:cs typeface="Calibri"/>
              </a:rPr>
              <a:t>kreslí na  </a:t>
            </a:r>
            <a:r>
              <a:rPr sz="2500" i="1" spc="-10" dirty="0">
                <a:latin typeface="Calibri"/>
                <a:cs typeface="Calibri"/>
              </a:rPr>
              <a:t>tabuli </a:t>
            </a:r>
            <a:r>
              <a:rPr sz="2500" i="1" spc="-5" dirty="0">
                <a:latin typeface="Calibri"/>
                <a:cs typeface="Calibri"/>
              </a:rPr>
              <a:t>planetu </a:t>
            </a:r>
            <a:r>
              <a:rPr sz="2500" i="1" dirty="0">
                <a:latin typeface="Calibri"/>
                <a:cs typeface="Calibri"/>
              </a:rPr>
              <a:t>a </a:t>
            </a:r>
            <a:r>
              <a:rPr sz="2500" i="1" spc="-5" dirty="0">
                <a:latin typeface="Calibri"/>
                <a:cs typeface="Calibri"/>
              </a:rPr>
              <a:t>mimo </a:t>
            </a:r>
            <a:r>
              <a:rPr sz="2500" i="1" dirty="0">
                <a:latin typeface="Calibri"/>
                <a:cs typeface="Calibri"/>
              </a:rPr>
              <a:t>ni kreslí osu</a:t>
            </a:r>
            <a:r>
              <a:rPr sz="2500" dirty="0">
                <a:latin typeface="Calibri"/>
                <a:cs typeface="Calibri"/>
              </a:rPr>
              <a:t>) </a:t>
            </a:r>
            <a:r>
              <a:rPr sz="2500" spc="-5" dirty="0">
                <a:latin typeface="Calibri"/>
                <a:cs typeface="Calibri"/>
              </a:rPr>
              <a:t>Myslíš, </a:t>
            </a:r>
            <a:r>
              <a:rPr sz="2500" spc="-30" dirty="0">
                <a:latin typeface="Calibri"/>
                <a:cs typeface="Calibri"/>
              </a:rPr>
              <a:t>že </a:t>
            </a:r>
            <a:r>
              <a:rPr sz="2500" spc="-5" dirty="0">
                <a:latin typeface="Calibri"/>
                <a:cs typeface="Calibri"/>
              </a:rPr>
              <a:t>se </a:t>
            </a:r>
            <a:r>
              <a:rPr sz="2500" spc="-15" dirty="0">
                <a:latin typeface="Calibri"/>
                <a:cs typeface="Calibri"/>
              </a:rPr>
              <a:t>ta </a:t>
            </a:r>
            <a:r>
              <a:rPr sz="2500" spc="-10" dirty="0">
                <a:latin typeface="Calibri"/>
                <a:cs typeface="Calibri"/>
              </a:rPr>
              <a:t>planeta  otáčí </a:t>
            </a:r>
            <a:r>
              <a:rPr sz="2500" spc="-5" dirty="0">
                <a:latin typeface="Calibri"/>
                <a:cs typeface="Calibri"/>
              </a:rPr>
              <a:t>takhle </a:t>
            </a:r>
            <a:r>
              <a:rPr sz="2500" spc="-20" dirty="0">
                <a:latin typeface="Calibri"/>
                <a:cs typeface="Calibri"/>
              </a:rPr>
              <a:t>dokola? </a:t>
            </a:r>
            <a:r>
              <a:rPr sz="2500" i="1" spc="-15" dirty="0">
                <a:latin typeface="Calibri"/>
                <a:cs typeface="Calibri"/>
              </a:rPr>
              <a:t>(ukazuje, </a:t>
            </a:r>
            <a:r>
              <a:rPr sz="2500" i="1" dirty="0">
                <a:latin typeface="Calibri"/>
                <a:cs typeface="Calibri"/>
              </a:rPr>
              <a:t>jak </a:t>
            </a:r>
            <a:r>
              <a:rPr sz="2500" i="1" spc="-5" dirty="0">
                <a:latin typeface="Calibri"/>
                <a:cs typeface="Calibri"/>
              </a:rPr>
              <a:t>by </a:t>
            </a:r>
            <a:r>
              <a:rPr sz="2500" i="1" dirty="0">
                <a:latin typeface="Calibri"/>
                <a:cs typeface="Calibri"/>
              </a:rPr>
              <a:t>se </a:t>
            </a:r>
            <a:r>
              <a:rPr sz="2500" i="1" spc="-10" dirty="0">
                <a:latin typeface="Calibri"/>
                <a:cs typeface="Calibri"/>
              </a:rPr>
              <a:t>planeta </a:t>
            </a:r>
            <a:r>
              <a:rPr sz="2500" i="1" spc="-5" dirty="0">
                <a:latin typeface="Calibri"/>
                <a:cs typeface="Calibri"/>
              </a:rPr>
              <a:t>mohla  </a:t>
            </a:r>
            <a:r>
              <a:rPr sz="2500" i="1" spc="-10" dirty="0">
                <a:latin typeface="Calibri"/>
                <a:cs typeface="Calibri"/>
              </a:rPr>
              <a:t>otáčet)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2500" b="1" dirty="0">
                <a:latin typeface="Calibri"/>
                <a:cs typeface="Calibri"/>
              </a:rPr>
              <a:t>Ž </a:t>
            </a:r>
            <a:r>
              <a:rPr sz="2500" b="1" spc="-10" dirty="0">
                <a:latin typeface="Calibri"/>
                <a:cs typeface="Calibri"/>
              </a:rPr>
              <a:t>Matěj: </a:t>
            </a:r>
            <a:r>
              <a:rPr sz="2500" spc="-5" dirty="0">
                <a:latin typeface="Calibri"/>
                <a:cs typeface="Calibri"/>
              </a:rPr>
              <a:t>Ne.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latin typeface="Calibri"/>
                <a:cs typeface="Calibri"/>
              </a:rPr>
              <a:t>U: </a:t>
            </a:r>
            <a:r>
              <a:rPr sz="2500" spc="-55" dirty="0">
                <a:latin typeface="Calibri"/>
                <a:cs typeface="Calibri"/>
              </a:rPr>
              <a:t>Takže </a:t>
            </a:r>
            <a:r>
              <a:rPr sz="2500" spc="-20" dirty="0">
                <a:latin typeface="Calibri"/>
                <a:cs typeface="Calibri"/>
              </a:rPr>
              <a:t>kolem jaké</a:t>
            </a:r>
            <a:r>
              <a:rPr sz="2500" spc="6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osy?</a:t>
            </a:r>
            <a:endParaRPr sz="2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500" b="1" dirty="0">
                <a:latin typeface="Calibri"/>
                <a:cs typeface="Calibri"/>
              </a:rPr>
              <a:t>Ž </a:t>
            </a:r>
            <a:r>
              <a:rPr sz="2500" b="1" spc="-10" dirty="0">
                <a:latin typeface="Calibri"/>
                <a:cs typeface="Calibri"/>
              </a:rPr>
              <a:t>Matěj: </a:t>
            </a:r>
            <a:r>
              <a:rPr sz="2500" spc="-10" dirty="0">
                <a:latin typeface="Calibri"/>
                <a:cs typeface="Calibri"/>
              </a:rPr>
              <a:t>Kolem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své.</a:t>
            </a:r>
            <a:endParaRPr sz="2500">
              <a:latin typeface="Calibri"/>
              <a:cs typeface="Calibri"/>
            </a:endParaRPr>
          </a:p>
          <a:p>
            <a:pPr marL="355600" marR="70485" indent="-342900">
              <a:lnSpc>
                <a:spcPts val="2400"/>
              </a:lnSpc>
              <a:spcBef>
                <a:spcPts val="580"/>
              </a:spcBef>
            </a:pPr>
            <a:r>
              <a:rPr sz="2500" b="1" dirty="0">
                <a:latin typeface="Calibri"/>
                <a:cs typeface="Calibri"/>
              </a:rPr>
              <a:t>U: </a:t>
            </a:r>
            <a:r>
              <a:rPr sz="2500" spc="-70" dirty="0">
                <a:latin typeface="Calibri"/>
                <a:cs typeface="Calibri"/>
              </a:rPr>
              <a:t>Tam </a:t>
            </a:r>
            <a:r>
              <a:rPr sz="2500" spc="-5" dirty="0">
                <a:latin typeface="Calibri"/>
                <a:cs typeface="Calibri"/>
              </a:rPr>
              <a:t>musí být </a:t>
            </a:r>
            <a:r>
              <a:rPr sz="2500" spc="-20" dirty="0">
                <a:latin typeface="Calibri"/>
                <a:cs typeface="Calibri"/>
              </a:rPr>
              <a:t>kolem </a:t>
            </a:r>
            <a:r>
              <a:rPr sz="2500" spc="-25" dirty="0">
                <a:latin typeface="Calibri"/>
                <a:cs typeface="Calibri"/>
              </a:rPr>
              <a:t>své </a:t>
            </a:r>
            <a:r>
              <a:rPr sz="2500" spc="-60" dirty="0">
                <a:latin typeface="Calibri"/>
                <a:cs typeface="Calibri"/>
              </a:rPr>
              <a:t>osy, </a:t>
            </a:r>
            <a:r>
              <a:rPr sz="2500" spc="-5" dirty="0">
                <a:latin typeface="Calibri"/>
                <a:cs typeface="Calibri"/>
              </a:rPr>
              <a:t>jo? </a:t>
            </a:r>
            <a:r>
              <a:rPr sz="2500" spc="-55" dirty="0">
                <a:latin typeface="Calibri"/>
                <a:cs typeface="Calibri"/>
              </a:rPr>
              <a:t>Takže </a:t>
            </a:r>
            <a:r>
              <a:rPr sz="2500" dirty="0">
                <a:latin typeface="Calibri"/>
                <a:cs typeface="Calibri"/>
              </a:rPr>
              <a:t>… </a:t>
            </a:r>
            <a:r>
              <a:rPr sz="2500" spc="-20" dirty="0">
                <a:latin typeface="Calibri"/>
                <a:cs typeface="Calibri"/>
              </a:rPr>
              <a:t>kolem </a:t>
            </a:r>
            <a:r>
              <a:rPr sz="2500" spc="-60" dirty="0">
                <a:latin typeface="Calibri"/>
                <a:cs typeface="Calibri"/>
              </a:rPr>
              <a:t>osy, </a:t>
            </a:r>
            <a:r>
              <a:rPr sz="2500" spc="-10" dirty="0">
                <a:latin typeface="Calibri"/>
                <a:cs typeface="Calibri"/>
              </a:rPr>
              <a:t>točí </a:t>
            </a:r>
            <a:r>
              <a:rPr sz="2500" spc="-5" dirty="0">
                <a:latin typeface="Calibri"/>
                <a:cs typeface="Calibri"/>
              </a:rPr>
              <a:t>se  </a:t>
            </a:r>
            <a:r>
              <a:rPr sz="2500" spc="-20" dirty="0">
                <a:latin typeface="Calibri"/>
                <a:cs typeface="Calibri"/>
              </a:rPr>
              <a:t>kolem osy </a:t>
            </a:r>
            <a:r>
              <a:rPr sz="2500" dirty="0">
                <a:latin typeface="Calibri"/>
                <a:cs typeface="Calibri"/>
              </a:rPr>
              <a:t>… </a:t>
            </a:r>
            <a:r>
              <a:rPr sz="2500" spc="-5" dirty="0">
                <a:latin typeface="Calibri"/>
                <a:cs typeface="Calibri"/>
              </a:rPr>
              <a:t>musí </a:t>
            </a:r>
            <a:r>
              <a:rPr sz="2500" spc="-15" dirty="0">
                <a:latin typeface="Calibri"/>
                <a:cs typeface="Calibri"/>
              </a:rPr>
              <a:t>to </a:t>
            </a:r>
            <a:r>
              <a:rPr sz="2500" spc="-5" dirty="0">
                <a:latin typeface="Calibri"/>
                <a:cs typeface="Calibri"/>
              </a:rPr>
              <a:t>být </a:t>
            </a:r>
            <a:r>
              <a:rPr sz="2500" spc="-10" dirty="0">
                <a:latin typeface="Calibri"/>
                <a:cs typeface="Calibri"/>
              </a:rPr>
              <a:t>tedy </a:t>
            </a:r>
            <a:r>
              <a:rPr sz="2500" spc="-15" dirty="0">
                <a:latin typeface="Calibri"/>
                <a:cs typeface="Calibri"/>
              </a:rPr>
              <a:t>naprosto</a:t>
            </a:r>
            <a:r>
              <a:rPr sz="2500" spc="2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přesné.</a:t>
            </a:r>
            <a:endParaRPr sz="25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91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700" y="1600200"/>
            <a:ext cx="3222600" cy="4525963"/>
          </a:xfrm>
        </p:spPr>
      </p:pic>
    </p:spTree>
    <p:extLst>
      <p:ext uri="{BB962C8B-B14F-4D97-AF65-F5344CB8AC3E}">
        <p14:creationId xmlns:p14="http://schemas.microsoft.com/office/powerpoint/2010/main" val="547851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7905" y="260007"/>
            <a:ext cx="811022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7. </a:t>
            </a:r>
            <a:r>
              <a:rPr spc="-10" dirty="0"/>
              <a:t>Zpětná </a:t>
            </a:r>
            <a:r>
              <a:rPr spc="-15" dirty="0"/>
              <a:t>vazba formativní </a:t>
            </a:r>
            <a:r>
              <a:rPr dirty="0"/>
              <a:t>s</a:t>
            </a:r>
            <a:r>
              <a:rPr spc="30" dirty="0"/>
              <a:t> </a:t>
            </a:r>
            <a:r>
              <a:rPr spc="-5" dirty="0"/>
              <a:t>lešením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03566"/>
            <a:ext cx="7820659" cy="441388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55600" marR="589915" indent="-342900">
              <a:lnSpc>
                <a:spcPct val="100299"/>
              </a:lnSpc>
              <a:spcBef>
                <a:spcPts val="8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10" dirty="0">
                <a:latin typeface="Calibri"/>
                <a:cs typeface="Calibri"/>
              </a:rPr>
              <a:t>Učitel </a:t>
            </a:r>
            <a:r>
              <a:rPr sz="3600" spc="-5" dirty="0">
                <a:latin typeface="Calibri"/>
                <a:cs typeface="Calibri"/>
              </a:rPr>
              <a:t>na </a:t>
            </a:r>
            <a:r>
              <a:rPr sz="3600" spc="-40" dirty="0">
                <a:latin typeface="Calibri"/>
                <a:cs typeface="Calibri"/>
              </a:rPr>
              <a:t>žákovskou </a:t>
            </a:r>
            <a:r>
              <a:rPr sz="3600" spc="-10" dirty="0">
                <a:latin typeface="Calibri"/>
                <a:cs typeface="Calibri"/>
              </a:rPr>
              <a:t>odpověď reaguje  </a:t>
            </a:r>
            <a:r>
              <a:rPr sz="3600" spc="-15" dirty="0">
                <a:latin typeface="Calibri"/>
                <a:cs typeface="Calibri"/>
              </a:rPr>
              <a:t>novou </a:t>
            </a:r>
            <a:r>
              <a:rPr sz="3600" spc="-25" dirty="0">
                <a:latin typeface="Calibri"/>
                <a:cs typeface="Calibri"/>
              </a:rPr>
              <a:t>otázkou.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C0504D"/>
              </a:buClr>
              <a:buFont typeface="Arial"/>
              <a:buChar char="§"/>
            </a:pPr>
            <a:endParaRPr sz="37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10" dirty="0">
                <a:latin typeface="Calibri"/>
                <a:cs typeface="Calibri"/>
              </a:rPr>
              <a:t>Poskytuje </a:t>
            </a:r>
            <a:r>
              <a:rPr sz="3600" spc="-15" dirty="0">
                <a:latin typeface="Calibri"/>
                <a:cs typeface="Calibri"/>
              </a:rPr>
              <a:t>nové </a:t>
            </a:r>
            <a:r>
              <a:rPr sz="3600" spc="-25" dirty="0">
                <a:latin typeface="Calibri"/>
                <a:cs typeface="Calibri"/>
              </a:rPr>
              <a:t>vodítko </a:t>
            </a:r>
            <a:r>
              <a:rPr sz="3600" dirty="0">
                <a:latin typeface="Calibri"/>
                <a:cs typeface="Calibri"/>
              </a:rPr>
              <a:t>k </a:t>
            </a:r>
            <a:r>
              <a:rPr sz="3600" spc="-20" dirty="0">
                <a:latin typeface="Calibri"/>
                <a:cs typeface="Calibri"/>
              </a:rPr>
              <a:t>přemýšlení.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C0504D"/>
              </a:buClr>
              <a:buFont typeface="Arial"/>
              <a:buChar char="§"/>
            </a:pPr>
            <a:endParaRPr sz="37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9900"/>
              </a:lnSpc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5" dirty="0">
                <a:latin typeface="Calibri"/>
                <a:cs typeface="Calibri"/>
              </a:rPr>
              <a:t>Cílem </a:t>
            </a:r>
            <a:r>
              <a:rPr sz="3600" dirty="0">
                <a:latin typeface="Calibri"/>
                <a:cs typeface="Calibri"/>
              </a:rPr>
              <a:t>je </a:t>
            </a:r>
            <a:r>
              <a:rPr sz="3600" spc="-10" dirty="0">
                <a:latin typeface="Calibri"/>
                <a:cs typeface="Calibri"/>
              </a:rPr>
              <a:t>přimět </a:t>
            </a:r>
            <a:r>
              <a:rPr sz="3600" spc="-35" dirty="0">
                <a:latin typeface="Calibri"/>
                <a:cs typeface="Calibri"/>
              </a:rPr>
              <a:t>žáka </a:t>
            </a:r>
            <a:r>
              <a:rPr sz="3600" dirty="0">
                <a:latin typeface="Calibri"/>
                <a:cs typeface="Calibri"/>
              </a:rPr>
              <a:t>k </a:t>
            </a:r>
            <a:r>
              <a:rPr sz="3600" spc="-10" dirty="0">
                <a:latin typeface="Calibri"/>
                <a:cs typeface="Calibri"/>
              </a:rPr>
              <a:t>přesnější </a:t>
            </a:r>
            <a:r>
              <a:rPr sz="3600" spc="-5" dirty="0">
                <a:latin typeface="Calibri"/>
                <a:cs typeface="Calibri"/>
              </a:rPr>
              <a:t>nebo  </a:t>
            </a:r>
            <a:r>
              <a:rPr sz="3600" spc="-20" dirty="0">
                <a:latin typeface="Calibri"/>
                <a:cs typeface="Calibri"/>
              </a:rPr>
              <a:t>promyšlenější </a:t>
            </a:r>
            <a:r>
              <a:rPr sz="3600" spc="-10" dirty="0">
                <a:latin typeface="Calibri"/>
                <a:cs typeface="Calibri"/>
              </a:rPr>
              <a:t>odpovědi. </a:t>
            </a:r>
            <a:r>
              <a:rPr sz="3600" spc="-5" dirty="0">
                <a:latin typeface="Calibri"/>
                <a:cs typeface="Calibri"/>
              </a:rPr>
              <a:t>Cílem </a:t>
            </a:r>
            <a:r>
              <a:rPr sz="3600" dirty="0">
                <a:latin typeface="Calibri"/>
                <a:cs typeface="Calibri"/>
              </a:rPr>
              <a:t>je </a:t>
            </a:r>
            <a:r>
              <a:rPr sz="3600" spc="-10" dirty="0">
                <a:latin typeface="Calibri"/>
                <a:cs typeface="Calibri"/>
              </a:rPr>
              <a:t>přimět  </a:t>
            </a:r>
            <a:r>
              <a:rPr sz="3600" spc="-35" dirty="0">
                <a:latin typeface="Calibri"/>
                <a:cs typeface="Calibri"/>
              </a:rPr>
              <a:t>žáka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25" dirty="0">
                <a:latin typeface="Calibri"/>
                <a:cs typeface="Calibri"/>
              </a:rPr>
              <a:t>argumentovat.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516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1385" marR="5080" indent="112141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8. </a:t>
            </a:r>
            <a:r>
              <a:rPr spc="-10" dirty="0"/>
              <a:t>Zpětná </a:t>
            </a:r>
            <a:r>
              <a:rPr spc="-15" dirty="0"/>
              <a:t>vazba  formativní</a:t>
            </a:r>
            <a:r>
              <a:rPr spc="-80" dirty="0"/>
              <a:t> </a:t>
            </a:r>
            <a:r>
              <a:rPr spc="-20" dirty="0"/>
              <a:t>metakognitivní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523174"/>
            <a:ext cx="7920990" cy="493903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355600" marR="5080" indent="-342900">
              <a:lnSpc>
                <a:spcPct val="80200"/>
              </a:lnSpc>
              <a:spcBef>
                <a:spcPts val="835"/>
              </a:spcBef>
            </a:pPr>
            <a:r>
              <a:rPr sz="3100" i="1" spc="-30" dirty="0">
                <a:latin typeface="Calibri"/>
                <a:cs typeface="Calibri"/>
              </a:rPr>
              <a:t>Variace </a:t>
            </a:r>
            <a:r>
              <a:rPr sz="3100" i="1" dirty="0">
                <a:latin typeface="Calibri"/>
                <a:cs typeface="Calibri"/>
              </a:rPr>
              <a:t>v </a:t>
            </a:r>
            <a:r>
              <a:rPr sz="3100" i="1" spc="-10" dirty="0">
                <a:latin typeface="Calibri"/>
                <a:cs typeface="Calibri"/>
              </a:rPr>
              <a:t>matematice: </a:t>
            </a:r>
            <a:r>
              <a:rPr sz="3100" i="1" spc="-15" dirty="0">
                <a:latin typeface="Calibri"/>
                <a:cs typeface="Calibri"/>
              </a:rPr>
              <a:t>žáci </a:t>
            </a:r>
            <a:r>
              <a:rPr sz="3100" i="1" spc="-10" dirty="0">
                <a:latin typeface="Calibri"/>
                <a:cs typeface="Calibri"/>
              </a:rPr>
              <a:t>sestavují </a:t>
            </a:r>
            <a:r>
              <a:rPr sz="3100" i="1" spc="-25" dirty="0">
                <a:latin typeface="Calibri"/>
                <a:cs typeface="Calibri"/>
              </a:rPr>
              <a:t>ze </a:t>
            </a:r>
            <a:r>
              <a:rPr sz="3100" i="1" spc="-5" dirty="0">
                <a:latin typeface="Calibri"/>
                <a:cs typeface="Calibri"/>
              </a:rPr>
              <a:t>tří </a:t>
            </a:r>
            <a:r>
              <a:rPr sz="3100" i="1" spc="-10" dirty="0">
                <a:latin typeface="Calibri"/>
                <a:cs typeface="Calibri"/>
              </a:rPr>
              <a:t>barev  </a:t>
            </a:r>
            <a:r>
              <a:rPr sz="3100" i="1" spc="-5" dirty="0">
                <a:latin typeface="Calibri"/>
                <a:cs typeface="Calibri"/>
              </a:rPr>
              <a:t>různé </a:t>
            </a:r>
            <a:r>
              <a:rPr sz="3100" i="1" dirty="0">
                <a:latin typeface="Calibri"/>
                <a:cs typeface="Calibri"/>
              </a:rPr>
              <a:t>šály </a:t>
            </a:r>
            <a:r>
              <a:rPr sz="3100" i="1" spc="-15" dirty="0">
                <a:latin typeface="Calibri"/>
                <a:cs typeface="Calibri"/>
              </a:rPr>
              <a:t>tak, </a:t>
            </a:r>
            <a:r>
              <a:rPr sz="3100" i="1" spc="-25" dirty="0">
                <a:latin typeface="Calibri"/>
                <a:cs typeface="Calibri"/>
              </a:rPr>
              <a:t>že </a:t>
            </a:r>
            <a:r>
              <a:rPr sz="3100" i="1" spc="0" dirty="0">
                <a:latin typeface="Calibri"/>
                <a:cs typeface="Calibri"/>
              </a:rPr>
              <a:t>barvy </a:t>
            </a:r>
            <a:r>
              <a:rPr sz="3100" i="1" spc="-5" dirty="0">
                <a:latin typeface="Calibri"/>
                <a:cs typeface="Calibri"/>
              </a:rPr>
              <a:t>kladou </a:t>
            </a:r>
            <a:r>
              <a:rPr sz="3100" i="1" dirty="0">
                <a:latin typeface="Calibri"/>
                <a:cs typeface="Calibri"/>
              </a:rPr>
              <a:t>v </a:t>
            </a:r>
            <a:r>
              <a:rPr sz="3100" i="1" spc="-5" dirty="0">
                <a:latin typeface="Calibri"/>
                <a:cs typeface="Calibri"/>
              </a:rPr>
              <a:t>různém pořadí  </a:t>
            </a:r>
            <a:r>
              <a:rPr sz="3100" i="1" spc="-30" dirty="0">
                <a:latin typeface="Calibri"/>
                <a:cs typeface="Calibri"/>
              </a:rPr>
              <a:t>za </a:t>
            </a:r>
            <a:r>
              <a:rPr sz="3100" i="1" spc="-5" dirty="0">
                <a:latin typeface="Calibri"/>
                <a:cs typeface="Calibri"/>
              </a:rPr>
              <a:t>sebe. Aleš </a:t>
            </a:r>
            <a:r>
              <a:rPr sz="3100" i="1" dirty="0">
                <a:latin typeface="Calibri"/>
                <a:cs typeface="Calibri"/>
              </a:rPr>
              <a:t>vytvořil </a:t>
            </a:r>
            <a:r>
              <a:rPr sz="3100" i="1" spc="-10" dirty="0">
                <a:latin typeface="Calibri"/>
                <a:cs typeface="Calibri"/>
              </a:rPr>
              <a:t>čtvrtou</a:t>
            </a:r>
            <a:r>
              <a:rPr sz="3100" i="1" spc="50" dirty="0">
                <a:latin typeface="Calibri"/>
                <a:cs typeface="Calibri"/>
              </a:rPr>
              <a:t> </a:t>
            </a:r>
            <a:r>
              <a:rPr sz="3100" i="1" dirty="0">
                <a:latin typeface="Calibri"/>
                <a:cs typeface="Calibri"/>
              </a:rPr>
              <a:t>šálu.</a:t>
            </a:r>
            <a:endParaRPr sz="3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850">
              <a:latin typeface="Times New Roman"/>
              <a:cs typeface="Times New Roman"/>
            </a:endParaRPr>
          </a:p>
          <a:p>
            <a:pPr marL="355600" marR="254635" indent="-342900">
              <a:lnSpc>
                <a:spcPct val="79700"/>
              </a:lnSpc>
            </a:pPr>
            <a:r>
              <a:rPr sz="3100" b="1" dirty="0">
                <a:latin typeface="Calibri"/>
                <a:cs typeface="Calibri"/>
              </a:rPr>
              <a:t>U: </a:t>
            </a:r>
            <a:r>
              <a:rPr sz="3100" spc="-10" dirty="0">
                <a:latin typeface="Calibri"/>
                <a:cs typeface="Calibri"/>
              </a:rPr>
              <a:t>Děkuji, </a:t>
            </a:r>
            <a:r>
              <a:rPr sz="3100" spc="-60" dirty="0">
                <a:latin typeface="Calibri"/>
                <a:cs typeface="Calibri"/>
              </a:rPr>
              <a:t>super. </a:t>
            </a:r>
            <a:r>
              <a:rPr sz="3100" spc="-5" dirty="0">
                <a:latin typeface="Calibri"/>
                <a:cs typeface="Calibri"/>
              </a:rPr>
              <a:t>Mohu se </a:t>
            </a:r>
            <a:r>
              <a:rPr sz="3100" spc="-20" dirty="0">
                <a:latin typeface="Calibri"/>
                <a:cs typeface="Calibri"/>
              </a:rPr>
              <a:t>tě </a:t>
            </a:r>
            <a:r>
              <a:rPr sz="3100" spc="-25" dirty="0">
                <a:latin typeface="Calibri"/>
                <a:cs typeface="Calibri"/>
              </a:rPr>
              <a:t>zeptat, </a:t>
            </a:r>
            <a:r>
              <a:rPr sz="3100" spc="-5" dirty="0">
                <a:latin typeface="Calibri"/>
                <a:cs typeface="Calibri"/>
              </a:rPr>
              <a:t>jak jsi  </a:t>
            </a:r>
            <a:r>
              <a:rPr sz="3100" spc="-10" dirty="0">
                <a:latin typeface="Calibri"/>
                <a:cs typeface="Calibri"/>
              </a:rPr>
              <a:t>postupoval, </a:t>
            </a:r>
            <a:r>
              <a:rPr sz="3100" spc="-15" dirty="0">
                <a:latin typeface="Calibri"/>
                <a:cs typeface="Calibri"/>
              </a:rPr>
              <a:t>abys </a:t>
            </a:r>
            <a:r>
              <a:rPr sz="3100" spc="-10" dirty="0">
                <a:latin typeface="Calibri"/>
                <a:cs typeface="Calibri"/>
              </a:rPr>
              <a:t>věděl, </a:t>
            </a:r>
            <a:r>
              <a:rPr sz="3100" spc="-35" dirty="0">
                <a:latin typeface="Calibri"/>
                <a:cs typeface="Calibri"/>
              </a:rPr>
              <a:t>že </a:t>
            </a:r>
            <a:r>
              <a:rPr sz="3100" spc="-20" dirty="0">
                <a:latin typeface="Calibri"/>
                <a:cs typeface="Calibri"/>
              </a:rPr>
              <a:t>ta </a:t>
            </a:r>
            <a:r>
              <a:rPr sz="3100" spc="-5" dirty="0">
                <a:latin typeface="Calibri"/>
                <a:cs typeface="Calibri"/>
              </a:rPr>
              <a:t>šála už tu </a:t>
            </a:r>
            <a:r>
              <a:rPr sz="3100" spc="-10" dirty="0">
                <a:latin typeface="Calibri"/>
                <a:cs typeface="Calibri"/>
              </a:rPr>
              <a:t>nebyla  použitá?</a:t>
            </a:r>
            <a:endParaRPr sz="3100">
              <a:latin typeface="Calibri"/>
              <a:cs typeface="Calibri"/>
            </a:endParaRPr>
          </a:p>
          <a:p>
            <a:pPr marL="355600" marR="20320" indent="-342900">
              <a:lnSpc>
                <a:spcPct val="80000"/>
              </a:lnSpc>
              <a:spcBef>
                <a:spcPts val="760"/>
              </a:spcBef>
            </a:pPr>
            <a:r>
              <a:rPr sz="3100" b="1" spc="-10" dirty="0">
                <a:latin typeface="Calibri"/>
                <a:cs typeface="Calibri"/>
              </a:rPr>
              <a:t>Student </a:t>
            </a:r>
            <a:r>
              <a:rPr sz="3100" b="1" spc="-5" dirty="0">
                <a:latin typeface="Calibri"/>
                <a:cs typeface="Calibri"/>
              </a:rPr>
              <a:t>Aleš: </a:t>
            </a:r>
            <a:r>
              <a:rPr sz="3100" spc="-85" dirty="0">
                <a:latin typeface="Calibri"/>
                <a:cs typeface="Calibri"/>
              </a:rPr>
              <a:t>Tak </a:t>
            </a:r>
            <a:r>
              <a:rPr sz="3100" spc="-10" dirty="0">
                <a:latin typeface="Calibri"/>
                <a:cs typeface="Calibri"/>
              </a:rPr>
              <a:t>zvolím </a:t>
            </a:r>
            <a:r>
              <a:rPr sz="3100" spc="-5" dirty="0">
                <a:latin typeface="Calibri"/>
                <a:cs typeface="Calibri"/>
              </a:rPr>
              <a:t>si </a:t>
            </a:r>
            <a:r>
              <a:rPr sz="3100" spc="-20" dirty="0">
                <a:latin typeface="Calibri"/>
                <a:cs typeface="Calibri"/>
              </a:rPr>
              <a:t>nějakou </a:t>
            </a:r>
            <a:r>
              <a:rPr sz="3100" dirty="0">
                <a:latin typeface="Calibri"/>
                <a:cs typeface="Calibri"/>
              </a:rPr>
              <a:t>barvu.  </a:t>
            </a:r>
            <a:r>
              <a:rPr sz="3100" i="1" spc="-20" dirty="0">
                <a:latin typeface="Calibri"/>
                <a:cs typeface="Calibri"/>
              </a:rPr>
              <a:t>(Ukazuje </a:t>
            </a:r>
            <a:r>
              <a:rPr sz="3100" i="1" dirty="0">
                <a:latin typeface="Calibri"/>
                <a:cs typeface="Calibri"/>
              </a:rPr>
              <a:t>do prvního </a:t>
            </a:r>
            <a:r>
              <a:rPr sz="3100" i="1" spc="-5" dirty="0">
                <a:latin typeface="Calibri"/>
                <a:cs typeface="Calibri"/>
              </a:rPr>
              <a:t>sloupce </a:t>
            </a:r>
            <a:r>
              <a:rPr sz="3100" i="1" spc="-40" dirty="0">
                <a:latin typeface="Calibri"/>
                <a:cs typeface="Calibri"/>
              </a:rPr>
              <a:t>barev, </a:t>
            </a:r>
            <a:r>
              <a:rPr sz="3100" i="1" spc="-25" dirty="0">
                <a:latin typeface="Calibri"/>
                <a:cs typeface="Calibri"/>
              </a:rPr>
              <a:t>že </a:t>
            </a:r>
            <a:r>
              <a:rPr sz="3100" i="1" spc="-5" dirty="0">
                <a:latin typeface="Calibri"/>
                <a:cs typeface="Calibri"/>
              </a:rPr>
              <a:t>před </a:t>
            </a:r>
            <a:r>
              <a:rPr sz="3100" i="1" dirty="0">
                <a:latin typeface="Calibri"/>
                <a:cs typeface="Calibri"/>
              </a:rPr>
              <a:t>ním  </a:t>
            </a:r>
            <a:r>
              <a:rPr sz="3100" i="1" spc="-5" dirty="0">
                <a:latin typeface="Calibri"/>
                <a:cs typeface="Calibri"/>
              </a:rPr>
              <a:t>byly </a:t>
            </a:r>
            <a:r>
              <a:rPr sz="3100" i="1" dirty="0">
                <a:latin typeface="Calibri"/>
                <a:cs typeface="Calibri"/>
              </a:rPr>
              <a:t>v prvním </a:t>
            </a:r>
            <a:r>
              <a:rPr sz="3100" i="1" spc="-5" dirty="0">
                <a:latin typeface="Calibri"/>
                <a:cs typeface="Calibri"/>
              </a:rPr>
              <a:t>sloupci </a:t>
            </a:r>
            <a:r>
              <a:rPr sz="3100" i="1" spc="-10" dirty="0">
                <a:latin typeface="Calibri"/>
                <a:cs typeface="Calibri"/>
              </a:rPr>
              <a:t>použité </a:t>
            </a:r>
            <a:r>
              <a:rPr sz="3100" i="1" spc="-5" dirty="0">
                <a:latin typeface="Calibri"/>
                <a:cs typeface="Calibri"/>
              </a:rPr>
              <a:t>již </a:t>
            </a:r>
            <a:r>
              <a:rPr sz="3100" i="1" spc="-15" dirty="0">
                <a:latin typeface="Calibri"/>
                <a:cs typeface="Calibri"/>
              </a:rPr>
              <a:t>všechny </a:t>
            </a:r>
            <a:r>
              <a:rPr sz="3100" i="1" spc="-20" dirty="0">
                <a:latin typeface="Calibri"/>
                <a:cs typeface="Calibri"/>
              </a:rPr>
              <a:t>barvy.)  </a:t>
            </a:r>
            <a:r>
              <a:rPr sz="3100" dirty="0">
                <a:latin typeface="Calibri"/>
                <a:cs typeface="Calibri"/>
              </a:rPr>
              <a:t>A </a:t>
            </a:r>
            <a:r>
              <a:rPr sz="3100" spc="-5" dirty="0">
                <a:latin typeface="Calibri"/>
                <a:cs typeface="Calibri"/>
              </a:rPr>
              <a:t>pak se </a:t>
            </a:r>
            <a:r>
              <a:rPr sz="3100" spc="-10" dirty="0">
                <a:latin typeface="Calibri"/>
                <a:cs typeface="Calibri"/>
              </a:rPr>
              <a:t>podívám, </a:t>
            </a:r>
            <a:r>
              <a:rPr sz="3100" spc="-20" dirty="0">
                <a:latin typeface="Calibri"/>
                <a:cs typeface="Calibri"/>
              </a:rPr>
              <a:t>ta </a:t>
            </a:r>
            <a:r>
              <a:rPr sz="3100" spc="-5" dirty="0">
                <a:latin typeface="Calibri"/>
                <a:cs typeface="Calibri"/>
              </a:rPr>
              <a:t>druhá, </a:t>
            </a:r>
            <a:r>
              <a:rPr sz="3100" spc="-10" dirty="0">
                <a:latin typeface="Calibri"/>
                <a:cs typeface="Calibri"/>
              </a:rPr>
              <a:t>jestli </a:t>
            </a:r>
            <a:r>
              <a:rPr sz="3100" spc="-5" dirty="0">
                <a:latin typeface="Calibri"/>
                <a:cs typeface="Calibri"/>
              </a:rPr>
              <a:t>už se </a:t>
            </a:r>
            <a:r>
              <a:rPr sz="3100" spc="-15" dirty="0">
                <a:latin typeface="Calibri"/>
                <a:cs typeface="Calibri"/>
              </a:rPr>
              <a:t>tam  </a:t>
            </a:r>
            <a:r>
              <a:rPr sz="3100" spc="-10" dirty="0">
                <a:latin typeface="Calibri"/>
                <a:cs typeface="Calibri"/>
              </a:rPr>
              <a:t>vyskytovala. </a:t>
            </a:r>
            <a:r>
              <a:rPr sz="3100" dirty="0">
                <a:latin typeface="Calibri"/>
                <a:cs typeface="Calibri"/>
              </a:rPr>
              <a:t>A </a:t>
            </a:r>
            <a:r>
              <a:rPr sz="3100" spc="-15" dirty="0">
                <a:latin typeface="Calibri"/>
                <a:cs typeface="Calibri"/>
              </a:rPr>
              <a:t>tak to</a:t>
            </a:r>
            <a:r>
              <a:rPr sz="3100" spc="0" dirty="0">
                <a:latin typeface="Calibri"/>
                <a:cs typeface="Calibri"/>
              </a:rPr>
              <a:t> </a:t>
            </a:r>
            <a:r>
              <a:rPr sz="3100" spc="-10" dirty="0">
                <a:latin typeface="Calibri"/>
                <a:cs typeface="Calibri"/>
              </a:rPr>
              <a:t>promíchám.</a:t>
            </a:r>
            <a:endParaRPr sz="31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8844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9790" marR="5080" indent="-129603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8. </a:t>
            </a:r>
            <a:r>
              <a:rPr spc="-10" dirty="0"/>
              <a:t>Zpětná </a:t>
            </a:r>
            <a:r>
              <a:rPr spc="-15" dirty="0"/>
              <a:t>vazba formativní  </a:t>
            </a:r>
            <a:r>
              <a:rPr spc="-20" dirty="0"/>
              <a:t>metakognitivní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2263940"/>
            <a:ext cx="7669530" cy="243713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355600" marR="5080" indent="-342900">
              <a:lnSpc>
                <a:spcPts val="4300"/>
              </a:lnSpc>
              <a:spcBef>
                <a:spcPts val="259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55" dirty="0">
                <a:latin typeface="Calibri"/>
                <a:cs typeface="Calibri"/>
              </a:rPr>
              <a:t>Vede </a:t>
            </a:r>
            <a:r>
              <a:rPr sz="3600" dirty="0">
                <a:latin typeface="Calibri"/>
                <a:cs typeface="Calibri"/>
              </a:rPr>
              <a:t>k </a:t>
            </a:r>
            <a:r>
              <a:rPr sz="3600" spc="-20" dirty="0">
                <a:latin typeface="Calibri"/>
                <a:cs typeface="Calibri"/>
              </a:rPr>
              <a:t>přemýšlení </a:t>
            </a:r>
            <a:r>
              <a:rPr sz="3600" dirty="0">
                <a:latin typeface="Calibri"/>
                <a:cs typeface="Calibri"/>
              </a:rPr>
              <a:t>o </a:t>
            </a:r>
            <a:r>
              <a:rPr sz="3600" spc="-15" dirty="0">
                <a:latin typeface="Calibri"/>
                <a:cs typeface="Calibri"/>
              </a:rPr>
              <a:t>tom, </a:t>
            </a:r>
            <a:r>
              <a:rPr sz="3600" dirty="0">
                <a:latin typeface="Calibri"/>
                <a:cs typeface="Calibri"/>
              </a:rPr>
              <a:t>jak </a:t>
            </a:r>
            <a:r>
              <a:rPr sz="3600" spc="-20" dirty="0">
                <a:latin typeface="Calibri"/>
                <a:cs typeface="Calibri"/>
              </a:rPr>
              <a:t>myslíme </a:t>
            </a:r>
            <a:r>
              <a:rPr sz="3600" dirty="0">
                <a:latin typeface="Calibri"/>
                <a:cs typeface="Calibri"/>
              </a:rPr>
              <a:t>a  jak se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učíme.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40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15" dirty="0">
                <a:latin typeface="Calibri"/>
                <a:cs typeface="Calibri"/>
              </a:rPr>
              <a:t>Zviditelňuje proces</a:t>
            </a:r>
            <a:r>
              <a:rPr sz="3600" spc="5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myšlení.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355600" algn="l"/>
              </a:tabLst>
            </a:pPr>
            <a:r>
              <a:rPr sz="3600" spc="-10" dirty="0">
                <a:latin typeface="Calibri"/>
                <a:cs typeface="Calibri"/>
              </a:rPr>
              <a:t>Umožňuje </a:t>
            </a:r>
            <a:r>
              <a:rPr sz="3600" spc="-5" dirty="0">
                <a:latin typeface="Calibri"/>
                <a:cs typeface="Calibri"/>
              </a:rPr>
              <a:t>učit </a:t>
            </a:r>
            <a:r>
              <a:rPr sz="3600" dirty="0">
                <a:latin typeface="Calibri"/>
                <a:cs typeface="Calibri"/>
              </a:rPr>
              <a:t>se od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20" dirty="0">
                <a:latin typeface="Calibri"/>
                <a:cs typeface="Calibri"/>
              </a:rPr>
              <a:t>ostatních.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89851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2805" y="217653"/>
            <a:ext cx="79381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5" dirty="0"/>
              <a:t>Výhody </a:t>
            </a:r>
            <a:r>
              <a:rPr sz="4800" spc="-20" dirty="0"/>
              <a:t>formativní </a:t>
            </a:r>
            <a:r>
              <a:rPr sz="4800" spc="-5" dirty="0"/>
              <a:t>zpětné</a:t>
            </a:r>
            <a:r>
              <a:rPr sz="4800" dirty="0"/>
              <a:t> </a:t>
            </a:r>
            <a:r>
              <a:rPr sz="4800" spc="-20" dirty="0"/>
              <a:t>vazby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535940" y="2156345"/>
            <a:ext cx="7842884" cy="3094990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944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621665" algn="l"/>
                <a:tab pos="622300" algn="l"/>
              </a:tabLst>
            </a:pPr>
            <a:r>
              <a:rPr sz="3600" spc="-5" dirty="0">
                <a:latin typeface="Calibri"/>
                <a:cs typeface="Calibri"/>
              </a:rPr>
              <a:t>Stimuluje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spc="-60" dirty="0">
                <a:latin typeface="Calibri"/>
                <a:cs typeface="Calibri"/>
              </a:rPr>
              <a:t>žáky.</a:t>
            </a:r>
            <a:endParaRPr sz="3600">
              <a:latin typeface="Calibri"/>
              <a:cs typeface="Calibri"/>
            </a:endParaRPr>
          </a:p>
          <a:p>
            <a:pPr marL="622300" marR="935990" indent="-609600">
              <a:lnSpc>
                <a:spcPct val="100299"/>
              </a:lnSpc>
              <a:spcBef>
                <a:spcPts val="83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621665" algn="l"/>
                <a:tab pos="622300" algn="l"/>
              </a:tabLst>
            </a:pPr>
            <a:r>
              <a:rPr sz="3600" spc="-10" dirty="0">
                <a:latin typeface="Calibri"/>
                <a:cs typeface="Calibri"/>
              </a:rPr>
              <a:t>Učitel </a:t>
            </a:r>
            <a:r>
              <a:rPr sz="3600" spc="-25" dirty="0">
                <a:latin typeface="Calibri"/>
                <a:cs typeface="Calibri"/>
              </a:rPr>
              <a:t>může </a:t>
            </a:r>
            <a:r>
              <a:rPr sz="3600" spc="-5" dirty="0">
                <a:latin typeface="Calibri"/>
                <a:cs typeface="Calibri"/>
              </a:rPr>
              <a:t>lépe </a:t>
            </a:r>
            <a:r>
              <a:rPr sz="3600" spc="-15" dirty="0">
                <a:latin typeface="Calibri"/>
                <a:cs typeface="Calibri"/>
              </a:rPr>
              <a:t>ovlivňovat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spc="-5" dirty="0">
                <a:latin typeface="Calibri"/>
                <a:cs typeface="Calibri"/>
              </a:rPr>
              <a:t>řídit  </a:t>
            </a:r>
            <a:r>
              <a:rPr sz="3600" spc="-45" dirty="0">
                <a:latin typeface="Calibri"/>
                <a:cs typeface="Calibri"/>
              </a:rPr>
              <a:t>žákovské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spc="-5" dirty="0">
                <a:latin typeface="Calibri"/>
                <a:cs typeface="Calibri"/>
              </a:rPr>
              <a:t>učení.</a:t>
            </a:r>
            <a:endParaRPr sz="3600">
              <a:latin typeface="Calibri"/>
              <a:cs typeface="Calibri"/>
            </a:endParaRPr>
          </a:p>
          <a:p>
            <a:pPr marL="622300" marR="5080" indent="-609600">
              <a:lnSpc>
                <a:spcPct val="100299"/>
              </a:lnSpc>
              <a:spcBef>
                <a:spcPts val="835"/>
              </a:spcBef>
              <a:buClr>
                <a:srgbClr val="C0504D"/>
              </a:buClr>
              <a:buSzPct val="88888"/>
              <a:buFont typeface="Arial"/>
              <a:buChar char="§"/>
              <a:tabLst>
                <a:tab pos="621665" algn="l"/>
                <a:tab pos="622300" algn="l"/>
              </a:tabLst>
            </a:pPr>
            <a:r>
              <a:rPr sz="3600" spc="-5" dirty="0">
                <a:latin typeface="Calibri"/>
                <a:cs typeface="Calibri"/>
              </a:rPr>
              <a:t>Žáci </a:t>
            </a:r>
            <a:r>
              <a:rPr sz="3600" spc="-20" dirty="0">
                <a:latin typeface="Calibri"/>
                <a:cs typeface="Calibri"/>
              </a:rPr>
              <a:t>ve </a:t>
            </a:r>
            <a:r>
              <a:rPr sz="3600" spc="-5" dirty="0">
                <a:latin typeface="Calibri"/>
                <a:cs typeface="Calibri"/>
              </a:rPr>
              <a:t>třídě mohou </a:t>
            </a:r>
            <a:r>
              <a:rPr sz="3600" spc="-15" dirty="0">
                <a:latin typeface="Calibri"/>
                <a:cs typeface="Calibri"/>
              </a:rPr>
              <a:t>vzájemně sledovat  svůj </a:t>
            </a:r>
            <a:r>
              <a:rPr sz="3600" spc="-10" dirty="0">
                <a:latin typeface="Calibri"/>
                <a:cs typeface="Calibri"/>
              </a:rPr>
              <a:t>postup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spc="-20" dirty="0">
                <a:latin typeface="Calibri"/>
                <a:cs typeface="Calibri"/>
              </a:rPr>
              <a:t>inspirovat </a:t>
            </a:r>
            <a:r>
              <a:rPr sz="3600" spc="-5" dirty="0">
                <a:latin typeface="Calibri"/>
                <a:cs typeface="Calibri"/>
              </a:rPr>
              <a:t>se.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74215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81759"/>
            <a:ext cx="7947659" cy="30099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b="1" spc="-10" dirty="0">
                <a:latin typeface="Calibri"/>
                <a:cs typeface="Calibri"/>
              </a:rPr>
              <a:t>Učitel: </a:t>
            </a:r>
            <a:r>
              <a:rPr sz="2800" spc="-80" dirty="0">
                <a:latin typeface="Calibri"/>
                <a:cs typeface="Calibri"/>
              </a:rPr>
              <a:t>Tak </a:t>
            </a:r>
            <a:r>
              <a:rPr sz="2800" spc="-25" dirty="0">
                <a:latin typeface="Calibri"/>
                <a:cs typeface="Calibri"/>
              </a:rPr>
              <a:t>co, </a:t>
            </a:r>
            <a:r>
              <a:rPr sz="2800" spc="-5" dirty="0">
                <a:latin typeface="Calibri"/>
                <a:cs typeface="Calibri"/>
              </a:rPr>
              <a:t>šli </a:t>
            </a:r>
            <a:r>
              <a:rPr sz="2800" spc="-20" dirty="0">
                <a:latin typeface="Calibri"/>
                <a:cs typeface="Calibri"/>
              </a:rPr>
              <a:t>byste </a:t>
            </a:r>
            <a:r>
              <a:rPr sz="2800" dirty="0">
                <a:latin typeface="Calibri"/>
                <a:cs typeface="Calibri"/>
              </a:rPr>
              <a:t>se </a:t>
            </a:r>
            <a:r>
              <a:rPr sz="2800" spc="-15" dirty="0">
                <a:latin typeface="Calibri"/>
                <a:cs typeface="Calibri"/>
              </a:rPr>
              <a:t>podívat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1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corridu?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5" dirty="0">
                <a:latin typeface="Calibri"/>
                <a:cs typeface="Calibri"/>
              </a:rPr>
              <a:t>Student: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Jo.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800" b="1" spc="-10" dirty="0">
                <a:latin typeface="Calibri"/>
                <a:cs typeface="Calibri"/>
              </a:rPr>
              <a:t>Učitel: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Proč</a:t>
            </a:r>
            <a:r>
              <a:rPr sz="2800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ano?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800" b="1" spc="-5" dirty="0">
                <a:latin typeface="Calibri"/>
                <a:cs typeface="Calibri"/>
              </a:rPr>
              <a:t>Student: </a:t>
            </a:r>
            <a:r>
              <a:rPr sz="2800" dirty="0">
                <a:latin typeface="Calibri"/>
                <a:cs typeface="Calibri"/>
              </a:rPr>
              <a:t>Mm, </a:t>
            </a:r>
            <a:r>
              <a:rPr sz="2800" spc="-30" dirty="0">
                <a:latin typeface="Calibri"/>
                <a:cs typeface="Calibri"/>
              </a:rPr>
              <a:t>protože </a:t>
            </a:r>
            <a:r>
              <a:rPr sz="2800" dirty="0">
                <a:latin typeface="Calibri"/>
                <a:cs typeface="Calibri"/>
              </a:rPr>
              <a:t>je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hezký.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640"/>
              </a:spcBef>
            </a:pPr>
            <a:r>
              <a:rPr sz="2800" b="1" spc="-10" dirty="0">
                <a:latin typeface="Calibri"/>
                <a:cs typeface="Calibri"/>
              </a:rPr>
              <a:t>Učitel: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A v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čem,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v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čem?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Zkus,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zkus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mně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říct,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v </a:t>
            </a:r>
            <a:r>
              <a:rPr sz="2800" spc="-5" dirty="0">
                <a:solidFill>
                  <a:srgbClr val="FF0000"/>
                </a:solidFill>
                <a:latin typeface="Calibri"/>
                <a:cs typeface="Calibri"/>
              </a:rPr>
              <a:t>čem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je </a:t>
            </a:r>
            <a:r>
              <a:rPr sz="2800" spc="-15" dirty="0">
                <a:solidFill>
                  <a:srgbClr val="FF0000"/>
                </a:solidFill>
                <a:latin typeface="Calibri"/>
                <a:cs typeface="Calibri"/>
              </a:rPr>
              <a:t>to 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hezký?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412875"/>
          </a:xfrm>
          <a:custGeom>
            <a:avLst/>
            <a:gdLst/>
            <a:ahLst/>
            <a:cxnLst/>
            <a:rect l="l" t="t" r="r" b="b"/>
            <a:pathLst>
              <a:path w="9144000" h="1412875">
                <a:moveTo>
                  <a:pt x="0" y="1412773"/>
                </a:moveTo>
                <a:lnTo>
                  <a:pt x="9144000" y="1412773"/>
                </a:lnTo>
                <a:lnTo>
                  <a:pt x="9144000" y="0"/>
                </a:lnTo>
                <a:lnTo>
                  <a:pt x="0" y="0"/>
                </a:lnTo>
                <a:lnTo>
                  <a:pt x="0" y="1412773"/>
                </a:lnTo>
                <a:close/>
              </a:path>
            </a:pathLst>
          </a:custGeom>
          <a:solidFill>
            <a:schemeClr val="bg1">
              <a:alpha val="917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31959" y="239852"/>
            <a:ext cx="26803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dirty="0"/>
              <a:t>9.</a:t>
            </a:r>
            <a:r>
              <a:rPr sz="5400" spc="-70" dirty="0"/>
              <a:t> </a:t>
            </a:r>
            <a:r>
              <a:rPr sz="5400" spc="-50" dirty="0"/>
              <a:t>Uptake</a:t>
            </a:r>
            <a:endParaRPr sz="5400"/>
          </a:p>
        </p:txBody>
      </p:sp>
    </p:spTree>
    <p:extLst>
      <p:ext uri="{BB962C8B-B14F-4D97-AF65-F5344CB8AC3E}">
        <p14:creationId xmlns:p14="http://schemas.microsoft.com/office/powerpoint/2010/main" val="2700661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IRF struktura</a:t>
            </a:r>
            <a:br>
              <a:rPr lang="cs-CZ" dirty="0" smtClean="0"/>
            </a:br>
            <a:r>
              <a:rPr lang="cs-CZ" dirty="0" smtClean="0"/>
              <a:t>Dialogické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 – iniciace</a:t>
            </a:r>
          </a:p>
          <a:p>
            <a:r>
              <a:rPr lang="cs-CZ" dirty="0" smtClean="0"/>
              <a:t>R – replika</a:t>
            </a:r>
          </a:p>
          <a:p>
            <a:r>
              <a:rPr lang="cs-CZ" dirty="0" smtClean="0"/>
              <a:t>F – feedback</a:t>
            </a:r>
          </a:p>
          <a:p>
            <a:endParaRPr lang="cs-CZ" dirty="0"/>
          </a:p>
          <a:p>
            <a:r>
              <a:rPr lang="cs-CZ" dirty="0" err="1" smtClean="0"/>
              <a:t>Flandersovo</a:t>
            </a:r>
            <a:r>
              <a:rPr lang="cs-CZ" dirty="0" smtClean="0"/>
              <a:t> pravidlo dvou třetin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5265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268730"/>
          </a:xfrm>
          <a:custGeom>
            <a:avLst/>
            <a:gdLst/>
            <a:ahLst/>
            <a:cxnLst/>
            <a:rect l="l" t="t" r="r" b="b"/>
            <a:pathLst>
              <a:path w="9144000" h="1268730">
                <a:moveTo>
                  <a:pt x="0" y="1268412"/>
                </a:moveTo>
                <a:lnTo>
                  <a:pt x="9144000" y="1268412"/>
                </a:lnTo>
                <a:lnTo>
                  <a:pt x="9144000" y="0"/>
                </a:lnTo>
                <a:lnTo>
                  <a:pt x="0" y="0"/>
                </a:lnTo>
                <a:lnTo>
                  <a:pt x="0" y="1268412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1190" y="217653"/>
            <a:ext cx="837310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20" dirty="0"/>
              <a:t>Indikátory </a:t>
            </a:r>
            <a:r>
              <a:rPr sz="4800" spc="-15" dirty="0"/>
              <a:t>dialogického</a:t>
            </a:r>
            <a:r>
              <a:rPr sz="4800" spc="0" dirty="0"/>
              <a:t> </a:t>
            </a:r>
            <a:r>
              <a:rPr sz="4800" spc="-15" dirty="0"/>
              <a:t>vyučování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258127" y="1778660"/>
            <a:ext cx="8345805" cy="3213100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80"/>
              </a:spcBef>
              <a:buClr>
                <a:srgbClr val="4F81B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20" dirty="0">
                <a:latin typeface="Calibri"/>
                <a:cs typeface="Calibri"/>
              </a:rPr>
              <a:t>Otevřené </a:t>
            </a:r>
            <a:r>
              <a:rPr sz="3600" spc="-10" dirty="0">
                <a:latin typeface="Calibri"/>
                <a:cs typeface="Calibri"/>
              </a:rPr>
              <a:t>otázky vyšší </a:t>
            </a:r>
            <a:r>
              <a:rPr sz="3600" spc="-20" dirty="0">
                <a:latin typeface="Calibri"/>
                <a:cs typeface="Calibri"/>
              </a:rPr>
              <a:t>kognitivní</a:t>
            </a:r>
            <a:r>
              <a:rPr sz="3600" spc="2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náročnosti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80"/>
              </a:spcBef>
              <a:buClr>
                <a:srgbClr val="4F81B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35" dirty="0">
                <a:latin typeface="Calibri"/>
                <a:cs typeface="Calibri"/>
              </a:rPr>
              <a:t>Uptake</a:t>
            </a:r>
            <a:endParaRPr sz="3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844"/>
              </a:spcBef>
              <a:buClr>
                <a:srgbClr val="4F81B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20" dirty="0">
                <a:latin typeface="Calibri"/>
                <a:cs typeface="Calibri"/>
              </a:rPr>
              <a:t>Otevřená</a:t>
            </a:r>
            <a:r>
              <a:rPr sz="3600" spc="-10" dirty="0">
                <a:latin typeface="Calibri"/>
                <a:cs typeface="Calibri"/>
              </a:rPr>
              <a:t> diskuse</a:t>
            </a:r>
            <a:endParaRPr sz="3600">
              <a:latin typeface="Calibri"/>
              <a:cs typeface="Calibri"/>
            </a:endParaRPr>
          </a:p>
          <a:p>
            <a:pPr marL="355600" marR="1355090" indent="-342900">
              <a:lnSpc>
                <a:spcPct val="100299"/>
              </a:lnSpc>
              <a:spcBef>
                <a:spcPts val="865"/>
              </a:spcBef>
              <a:buClr>
                <a:srgbClr val="4F81BD"/>
              </a:buClr>
              <a:buFont typeface="Arial"/>
              <a:buChar char="§"/>
              <a:tabLst>
                <a:tab pos="355600" algn="l"/>
              </a:tabLst>
            </a:pPr>
            <a:r>
              <a:rPr sz="3600" spc="-45" dirty="0">
                <a:latin typeface="Calibri"/>
                <a:cs typeface="Calibri"/>
              </a:rPr>
              <a:t>Kvalita </a:t>
            </a:r>
            <a:r>
              <a:rPr sz="3600" spc="-15" dirty="0">
                <a:latin typeface="Calibri"/>
                <a:cs typeface="Calibri"/>
              </a:rPr>
              <a:t>promluv studentů </a:t>
            </a:r>
            <a:r>
              <a:rPr sz="3600" spc="-10" dirty="0">
                <a:latin typeface="Calibri"/>
                <a:cs typeface="Calibri"/>
              </a:rPr>
              <a:t>(promluvy  </a:t>
            </a:r>
            <a:r>
              <a:rPr sz="3600" dirty="0">
                <a:latin typeface="Calibri"/>
                <a:cs typeface="Calibri"/>
              </a:rPr>
              <a:t>s</a:t>
            </a:r>
            <a:r>
              <a:rPr sz="3600" spc="-5" dirty="0">
                <a:latin typeface="Calibri"/>
                <a:cs typeface="Calibri"/>
              </a:rPr>
              <a:t> </a:t>
            </a:r>
            <a:r>
              <a:rPr sz="3600" spc="-15" dirty="0">
                <a:latin typeface="Calibri"/>
                <a:cs typeface="Calibri"/>
              </a:rPr>
              <a:t>argumentem)</a:t>
            </a:r>
            <a:endParaRPr sz="3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50509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75" y="0"/>
            <a:ext cx="9143365" cy="1412875"/>
          </a:xfrm>
          <a:custGeom>
            <a:avLst/>
            <a:gdLst/>
            <a:ahLst/>
            <a:cxnLst/>
            <a:rect l="l" t="t" r="r" b="b"/>
            <a:pathLst>
              <a:path w="9143365" h="1412875">
                <a:moveTo>
                  <a:pt x="0" y="1412773"/>
                </a:moveTo>
                <a:lnTo>
                  <a:pt x="9142818" y="1412773"/>
                </a:lnTo>
                <a:lnTo>
                  <a:pt x="9142818" y="0"/>
                </a:lnTo>
                <a:lnTo>
                  <a:pt x="0" y="0"/>
                </a:lnTo>
                <a:lnTo>
                  <a:pt x="0" y="1412773"/>
                </a:lnTo>
                <a:close/>
              </a:path>
            </a:pathLst>
          </a:custGeom>
          <a:solidFill>
            <a:schemeClr val="bg1">
              <a:alpha val="92158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2366" y="289827"/>
            <a:ext cx="78498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" dirty="0"/>
              <a:t>Principy </a:t>
            </a:r>
            <a:r>
              <a:rPr sz="4800" spc="-15" dirty="0"/>
              <a:t>dialogického</a:t>
            </a:r>
            <a:r>
              <a:rPr sz="4800" spc="-60" dirty="0"/>
              <a:t> </a:t>
            </a:r>
            <a:r>
              <a:rPr sz="4800" spc="-15" dirty="0"/>
              <a:t>vyučování</a:t>
            </a:r>
            <a:endParaRPr sz="4800"/>
          </a:p>
        </p:txBody>
      </p:sp>
      <p:sp>
        <p:nvSpPr>
          <p:cNvPr id="4" name="object 4"/>
          <p:cNvSpPr txBox="1"/>
          <p:nvPr/>
        </p:nvSpPr>
        <p:spPr>
          <a:xfrm>
            <a:off x="402267" y="1949793"/>
            <a:ext cx="2918460" cy="3827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050" indent="-514350">
              <a:lnSpc>
                <a:spcPct val="100000"/>
              </a:lnSpc>
              <a:spcBef>
                <a:spcPts val="100"/>
              </a:spcBef>
              <a:buClr>
                <a:srgbClr val="1F497D"/>
              </a:buClr>
              <a:buSzPct val="89062"/>
              <a:buAutoNum type="arabicPeriod"/>
              <a:tabLst>
                <a:tab pos="526415" algn="l"/>
                <a:tab pos="527050" algn="l"/>
              </a:tabLst>
            </a:pPr>
            <a:r>
              <a:rPr sz="3200" spc="-15" dirty="0">
                <a:latin typeface="Calibri"/>
                <a:cs typeface="Calibri"/>
              </a:rPr>
              <a:t>Kolektivita</a:t>
            </a:r>
            <a:endParaRPr sz="32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2660"/>
              </a:spcBef>
              <a:buClr>
                <a:srgbClr val="1F497D"/>
              </a:buClr>
              <a:buSzPct val="89062"/>
              <a:buAutoNum type="arabicPeriod"/>
              <a:tabLst>
                <a:tab pos="526415" algn="l"/>
                <a:tab pos="527050" algn="l"/>
              </a:tabLst>
            </a:pPr>
            <a:r>
              <a:rPr sz="3200" spc="-20" dirty="0">
                <a:latin typeface="Calibri"/>
                <a:cs typeface="Calibri"/>
              </a:rPr>
              <a:t>Reciprocita</a:t>
            </a:r>
            <a:endParaRPr sz="32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2690"/>
              </a:spcBef>
              <a:buClr>
                <a:srgbClr val="1F497D"/>
              </a:buClr>
              <a:buSzPct val="89062"/>
              <a:buAutoNum type="arabicPeriod"/>
              <a:tabLst>
                <a:tab pos="526415" algn="l"/>
                <a:tab pos="527050" algn="l"/>
              </a:tabLst>
            </a:pPr>
            <a:r>
              <a:rPr sz="3200" spc="-15" dirty="0">
                <a:latin typeface="Calibri"/>
                <a:cs typeface="Calibri"/>
              </a:rPr>
              <a:t>Podpůrnost</a:t>
            </a:r>
            <a:endParaRPr sz="32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2695"/>
              </a:spcBef>
              <a:buClr>
                <a:srgbClr val="1F497D"/>
              </a:buClr>
              <a:buSzPct val="89062"/>
              <a:buAutoNum type="arabicPeriod"/>
              <a:tabLst>
                <a:tab pos="526415" algn="l"/>
                <a:tab pos="527050" algn="l"/>
              </a:tabLst>
            </a:pPr>
            <a:r>
              <a:rPr sz="3200" spc="-10" dirty="0">
                <a:latin typeface="Calibri"/>
                <a:cs typeface="Calibri"/>
              </a:rPr>
              <a:t>Kumulativnost</a:t>
            </a:r>
            <a:endParaRPr sz="3200">
              <a:latin typeface="Calibri"/>
              <a:cs typeface="Calibri"/>
            </a:endParaRPr>
          </a:p>
          <a:p>
            <a:pPr marL="527050" indent="-514350">
              <a:lnSpc>
                <a:spcPct val="100000"/>
              </a:lnSpc>
              <a:spcBef>
                <a:spcPts val="2695"/>
              </a:spcBef>
              <a:buClr>
                <a:srgbClr val="1F497D"/>
              </a:buClr>
              <a:buSzPct val="89062"/>
              <a:buAutoNum type="arabicPeriod"/>
              <a:tabLst>
                <a:tab pos="526415" algn="l"/>
                <a:tab pos="527050" algn="l"/>
              </a:tabLst>
            </a:pPr>
            <a:r>
              <a:rPr sz="3200" spc="-10" dirty="0">
                <a:latin typeface="Calibri"/>
                <a:cs typeface="Calibri"/>
              </a:rPr>
              <a:t>Účelnost</a:t>
            </a:r>
            <a:endParaRPr sz="3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207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5568"/>
            <a:ext cx="4680520" cy="6726865"/>
          </a:xfrm>
        </p:spPr>
      </p:pic>
    </p:spTree>
    <p:extLst>
      <p:ext uri="{BB962C8B-B14F-4D97-AF65-F5344CB8AC3E}">
        <p14:creationId xmlns:p14="http://schemas.microsoft.com/office/powerpoint/2010/main" val="1813170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2577306"/>
            <a:ext cx="2571750" cy="2571750"/>
          </a:xfrm>
        </p:spPr>
      </p:pic>
    </p:spTree>
    <p:extLst>
      <p:ext uri="{BB962C8B-B14F-4D97-AF65-F5344CB8AC3E}">
        <p14:creationId xmlns:p14="http://schemas.microsoft.com/office/powerpoint/2010/main" val="219433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25" y="1796256"/>
            <a:ext cx="2571750" cy="4133850"/>
          </a:xfrm>
        </p:spPr>
      </p:pic>
    </p:spTree>
    <p:extLst>
      <p:ext uri="{BB962C8B-B14F-4D97-AF65-F5344CB8AC3E}">
        <p14:creationId xmlns:p14="http://schemas.microsoft.com/office/powerpoint/2010/main" val="374195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887" y="1672431"/>
            <a:ext cx="3324225" cy="4381500"/>
          </a:xfrm>
        </p:spPr>
      </p:pic>
    </p:spTree>
    <p:extLst>
      <p:ext uri="{BB962C8B-B14F-4D97-AF65-F5344CB8AC3E}">
        <p14:creationId xmlns:p14="http://schemas.microsoft.com/office/powerpoint/2010/main" val="2423262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65568"/>
            <a:ext cx="4680520" cy="6726865"/>
          </a:xfrm>
        </p:spPr>
      </p:pic>
    </p:spTree>
    <p:extLst>
      <p:ext uri="{BB962C8B-B14F-4D97-AF65-F5344CB8AC3E}">
        <p14:creationId xmlns:p14="http://schemas.microsoft.com/office/powerpoint/2010/main" val="2137722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Babylonie pojmů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komunikace</a:t>
            </a:r>
          </a:p>
          <a:p>
            <a:endParaRPr lang="cs-CZ" b="1" dirty="0"/>
          </a:p>
          <a:p>
            <a:r>
              <a:rPr lang="cs-CZ" b="1" dirty="0" smtClean="0"/>
              <a:t>interakce</a:t>
            </a:r>
          </a:p>
          <a:p>
            <a:endParaRPr lang="cs-CZ" b="1" dirty="0"/>
          </a:p>
          <a:p>
            <a:r>
              <a:rPr lang="cs-CZ" b="1" dirty="0" smtClean="0"/>
              <a:t>sociální komunikace</a:t>
            </a:r>
          </a:p>
          <a:p>
            <a:endParaRPr lang="cs-CZ" b="1" dirty="0"/>
          </a:p>
          <a:p>
            <a:r>
              <a:rPr lang="cs-CZ" b="1" dirty="0" smtClean="0"/>
              <a:t>pedagogická komunikace</a:t>
            </a:r>
          </a:p>
          <a:p>
            <a:endParaRPr lang="cs-CZ" b="1" dirty="0"/>
          </a:p>
          <a:p>
            <a:r>
              <a:rPr lang="cs-CZ" b="1" dirty="0" smtClean="0"/>
              <a:t>výuková komunikace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790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r>
              <a:rPr lang="cs-CZ" b="1" dirty="0" smtClean="0"/>
              <a:t>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interakce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sociální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pedagogická komunikace</a:t>
            </a:r>
          </a:p>
          <a:p>
            <a:endParaRPr lang="cs-CZ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cs-CZ" dirty="0" smtClean="0">
                <a:solidFill>
                  <a:schemeClr val="bg1">
                    <a:lumMod val="85000"/>
                  </a:schemeClr>
                </a:solidFill>
              </a:rPr>
              <a:t>výuková komunikace</a:t>
            </a:r>
            <a:endParaRPr lang="cs-CZ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7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1149</Words>
  <Application>Microsoft Office PowerPoint</Application>
  <PresentationFormat>Předvádění na obrazovce (4:3)</PresentationFormat>
  <Paragraphs>227</Paragraphs>
  <Slides>38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2" baseType="lpstr">
      <vt:lpstr>Arial</vt:lpstr>
      <vt:lpstr>Calibri</vt:lpstr>
      <vt:lpstr>Times New Roman</vt:lpstr>
      <vt:lpstr>Motiv systému Office</vt:lpstr>
      <vt:lpstr>PEDAGOGICKÁ KOMUNIKACE</vt:lpstr>
      <vt:lpstr>CO NÁS DNES (MOŽNÁ) ČEKÁ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1. Babylonie pojmů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Dává to nyní větší smysl?</vt:lpstr>
      <vt:lpstr>2. Otázky ve výuce</vt:lpstr>
      <vt:lpstr>Otázky ve výuce</vt:lpstr>
      <vt:lpstr>Otázky ve výuce</vt:lpstr>
      <vt:lpstr>Uzavřené (recitační) otázky</vt:lpstr>
      <vt:lpstr>Otevřené otázky</vt:lpstr>
      <vt:lpstr>Nebezpečí otevřených otázek</vt:lpstr>
      <vt:lpstr>Bloomova taxonomie</vt:lpstr>
      <vt:lpstr>Otázky a školní realita</vt:lpstr>
      <vt:lpstr>Zpětná vazba</vt:lpstr>
      <vt:lpstr>Typy zpětné vazby</vt:lpstr>
      <vt:lpstr>5. Zpětná vazba verifikační</vt:lpstr>
      <vt:lpstr>5. Zpětná vazba verifikační</vt:lpstr>
      <vt:lpstr>6. Zpětná vazba formativní hodnoticí</vt:lpstr>
      <vt:lpstr>6. Zpětná vazba formativní hodnoticí</vt:lpstr>
      <vt:lpstr>7. Zpětná vazba formativní s lešením</vt:lpstr>
      <vt:lpstr>7. Zpětná vazba formativní s lešením</vt:lpstr>
      <vt:lpstr>8. Zpětná vazba  formativní metakognitivní</vt:lpstr>
      <vt:lpstr>8. Zpětná vazba formativní  metakognitivní</vt:lpstr>
      <vt:lpstr>Výhody formativní zpětné vazby</vt:lpstr>
      <vt:lpstr>9. Uptake</vt:lpstr>
      <vt:lpstr>IRF struktura Dialogické vyučování</vt:lpstr>
      <vt:lpstr>Indikátory dialogického vyučování</vt:lpstr>
      <vt:lpstr>Principy dialogického vyučování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  zpětná vazba triadická interakce</dc:title>
  <dc:creator>Petr Sucháček</dc:creator>
  <cp:lastModifiedBy>user</cp:lastModifiedBy>
  <cp:revision>9</cp:revision>
  <dcterms:created xsi:type="dcterms:W3CDTF">2016-10-12T08:38:22Z</dcterms:created>
  <dcterms:modified xsi:type="dcterms:W3CDTF">2017-11-10T11:20:24Z</dcterms:modified>
</cp:coreProperties>
</file>