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9"/>
  </p:notesMasterIdLst>
  <p:sldIdLst>
    <p:sldId id="256" r:id="rId2"/>
    <p:sldId id="257" r:id="rId3"/>
    <p:sldId id="260" r:id="rId4"/>
    <p:sldId id="261" r:id="rId5"/>
    <p:sldId id="258" r:id="rId6"/>
    <p:sldId id="262" r:id="rId7"/>
    <p:sldId id="259" r:id="rId8"/>
    <p:sldId id="280" r:id="rId9"/>
    <p:sldId id="281" r:id="rId10"/>
    <p:sldId id="282" r:id="rId11"/>
    <p:sldId id="371" r:id="rId12"/>
    <p:sldId id="372" r:id="rId13"/>
    <p:sldId id="283" r:id="rId14"/>
    <p:sldId id="373" r:id="rId15"/>
    <p:sldId id="374" r:id="rId16"/>
    <p:sldId id="375" r:id="rId17"/>
    <p:sldId id="376" r:id="rId18"/>
    <p:sldId id="284" r:id="rId19"/>
    <p:sldId id="377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378" r:id="rId34"/>
    <p:sldId id="388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266" r:id="rId51"/>
    <p:sldId id="267" r:id="rId52"/>
    <p:sldId id="268" r:id="rId53"/>
    <p:sldId id="269" r:id="rId54"/>
    <p:sldId id="278" r:id="rId55"/>
    <p:sldId id="277" r:id="rId56"/>
    <p:sldId id="276" r:id="rId57"/>
    <p:sldId id="279" r:id="rId58"/>
    <p:sldId id="379" r:id="rId59"/>
    <p:sldId id="270" r:id="rId60"/>
    <p:sldId id="274" r:id="rId61"/>
    <p:sldId id="271" r:id="rId62"/>
    <p:sldId id="380" r:id="rId63"/>
    <p:sldId id="381" r:id="rId64"/>
    <p:sldId id="275" r:id="rId65"/>
    <p:sldId id="272" r:id="rId66"/>
    <p:sldId id="315" r:id="rId67"/>
    <p:sldId id="314" r:id="rId68"/>
    <p:sldId id="316" r:id="rId69"/>
    <p:sldId id="317" r:id="rId70"/>
    <p:sldId id="318" r:id="rId71"/>
    <p:sldId id="320" r:id="rId72"/>
    <p:sldId id="321" r:id="rId73"/>
    <p:sldId id="322" r:id="rId74"/>
    <p:sldId id="323" r:id="rId75"/>
    <p:sldId id="324" r:id="rId76"/>
    <p:sldId id="326" r:id="rId77"/>
    <p:sldId id="328" r:id="rId78"/>
    <p:sldId id="329" r:id="rId79"/>
    <p:sldId id="383" r:id="rId80"/>
    <p:sldId id="385" r:id="rId81"/>
    <p:sldId id="384" r:id="rId82"/>
    <p:sldId id="386" r:id="rId83"/>
    <p:sldId id="330" r:id="rId84"/>
    <p:sldId id="347" r:id="rId85"/>
    <p:sldId id="348" r:id="rId86"/>
    <p:sldId id="382" r:id="rId87"/>
    <p:sldId id="359" r:id="rId88"/>
    <p:sldId id="360" r:id="rId89"/>
    <p:sldId id="361" r:id="rId90"/>
    <p:sldId id="332" r:id="rId91"/>
    <p:sldId id="333" r:id="rId92"/>
    <p:sldId id="340" r:id="rId93"/>
    <p:sldId id="341" r:id="rId94"/>
    <p:sldId id="334" r:id="rId95"/>
    <p:sldId id="343" r:id="rId96"/>
    <p:sldId id="344" r:id="rId97"/>
    <p:sldId id="345" r:id="rId98"/>
    <p:sldId id="346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62" r:id="rId110"/>
    <p:sldId id="365" r:id="rId111"/>
    <p:sldId id="366" r:id="rId112"/>
    <p:sldId id="367" r:id="rId113"/>
    <p:sldId id="368" r:id="rId114"/>
    <p:sldId id="369" r:id="rId115"/>
    <p:sldId id="364" r:id="rId116"/>
    <p:sldId id="370" r:id="rId117"/>
    <p:sldId id="387" r:id="rId1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ED301-C5CE-40E4-8C84-EADFD9A74484}" type="datetimeFigureOut">
              <a:rPr lang="cs-CZ" smtClean="0"/>
              <a:t>9. 11. 2017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4E751-7B6F-4F22-808F-6E18A38042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732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5BE4F1-9576-4AED-B99D-8CDB836E7D0B}" type="slidenum">
              <a:rPr lang="en-US" altLang="cs-CZ"/>
              <a:pPr/>
              <a:t>10</a:t>
            </a:fld>
            <a:endParaRPr lang="en-US" altLang="cs-CZ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798000-A826-4247-A2ED-3AD49FFDCBC6}" type="slidenum">
              <a:rPr lang="en-US" altLang="cs-CZ"/>
              <a:pPr/>
              <a:t>31</a:t>
            </a:fld>
            <a:endParaRPr lang="en-US" altLang="cs-CZ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EAF795-F36C-4CB4-8A23-B1D68A9D4276}" type="slidenum">
              <a:rPr lang="en-US" altLang="cs-CZ"/>
              <a:pPr/>
              <a:t>36</a:t>
            </a:fld>
            <a:endParaRPr lang="en-US" altLang="cs-CZ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D7E495-EDF1-4A1D-8112-4684D87AEFE4}" type="slidenum">
              <a:rPr lang="en-US" altLang="cs-CZ"/>
              <a:pPr/>
              <a:t>38</a:t>
            </a:fld>
            <a:endParaRPr lang="en-US" altLang="cs-CZ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181302-3643-44DF-8BCE-4C934F2A4935}" type="slidenum">
              <a:rPr lang="en-US" altLang="cs-CZ"/>
              <a:pPr/>
              <a:t>41</a:t>
            </a:fld>
            <a:endParaRPr lang="en-US" altLang="cs-CZ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A9875D-34FA-41A8-AFC4-094EB05DC3E1}" type="slidenum">
              <a:rPr lang="en-US" altLang="cs-CZ"/>
              <a:pPr/>
              <a:t>43</a:t>
            </a:fld>
            <a:endParaRPr lang="en-US" altLang="cs-CZ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A6A9FE-D969-486A-ABDA-8EE20F059122}" type="slidenum">
              <a:rPr lang="en-US" altLang="cs-CZ"/>
              <a:pPr/>
              <a:t>44</a:t>
            </a:fld>
            <a:endParaRPr lang="en-US" altLang="cs-CZ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5DAAEC-400A-416F-B474-F2D7E2541723}" type="slidenum">
              <a:rPr lang="en-US" altLang="cs-CZ"/>
              <a:pPr/>
              <a:t>46</a:t>
            </a:fld>
            <a:endParaRPr lang="en-US" altLang="cs-CZ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6B1B7-4860-4E05-9EBA-20F57B3A4D10}" type="slidenum">
              <a:rPr lang="en-US" altLang="cs-CZ"/>
              <a:pPr/>
              <a:t>47</a:t>
            </a:fld>
            <a:endParaRPr lang="en-US" altLang="cs-CZ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6C65AB-00A9-44F7-9343-B1D999F5E933}" type="slidenum">
              <a:rPr lang="en-US" altLang="cs-CZ"/>
              <a:pPr/>
              <a:t>48</a:t>
            </a:fld>
            <a:endParaRPr lang="en-US" altLang="cs-CZ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8F63F-4521-44D9-B210-B568CEC591C8}" type="slidenum">
              <a:rPr lang="en-US" altLang="cs-CZ"/>
              <a:pPr/>
              <a:t>55</a:t>
            </a:fld>
            <a:endParaRPr lang="en-US" altLang="cs-CZ"/>
          </a:p>
        </p:txBody>
      </p:sp>
      <p:sp>
        <p:nvSpPr>
          <p:cNvPr id="325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45A6F3-36FE-4F9E-AE8D-843B7E6397DE}" type="slidenum">
              <a:rPr lang="en-US" altLang="cs-CZ"/>
              <a:pPr/>
              <a:t>13</a:t>
            </a:fld>
            <a:endParaRPr lang="en-US" altLang="cs-CZ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5166FD-D44E-4697-8147-A9699DE3D9E5}" type="slidenum">
              <a:rPr lang="en-US" altLang="cs-CZ"/>
              <a:pPr/>
              <a:t>56</a:t>
            </a:fld>
            <a:endParaRPr lang="en-US" altLang="cs-CZ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793DC-A41B-4BE6-8F05-493DD6B5FCD0}" type="slidenum">
              <a:rPr lang="en-US" altLang="cs-CZ"/>
              <a:pPr/>
              <a:t>57</a:t>
            </a:fld>
            <a:endParaRPr lang="en-US" altLang="cs-CZ"/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Raw </a:t>
            </a:r>
            <a:r>
              <a:rPr lang="cs-CZ" dirty="0" smtClean="0"/>
              <a:t>zápas</a:t>
            </a:r>
            <a:r>
              <a:rPr lang="cs-CZ" baseline="0" dirty="0" smtClean="0"/>
              <a:t> byl</a:t>
            </a:r>
            <a:r>
              <a:rPr lang="cs-CZ" dirty="0" smtClean="0"/>
              <a:t> více hrubý a divoký </a:t>
            </a:r>
          </a:p>
          <a:p>
            <a:pPr marL="171450" indent="-171450">
              <a:buFontTx/>
              <a:buChar char="-"/>
            </a:pPr>
            <a:r>
              <a:rPr lang="cs-CZ" dirty="0" smtClean="0"/>
              <a:t>Vodní zápas ve vodě, cílem bylo podržet soupeři hlavu pod vodou než se vzdal, i několik hodin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9E573-0B54-4A54-8529-56804F9DD2DA}" type="slidenum">
              <a:rPr lang="cs-CZ" smtClean="0"/>
              <a:t>110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015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6F21B4-0F48-420D-B036-CFB482E5B4E0}" type="slidenum">
              <a:rPr lang="en-US" altLang="cs-CZ"/>
              <a:pPr/>
              <a:t>18</a:t>
            </a:fld>
            <a:endParaRPr lang="en-US" altLang="cs-CZ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F94D87-380C-40BF-B409-EC99641E1F77}" type="slidenum">
              <a:rPr lang="en-US" altLang="cs-CZ"/>
              <a:pPr/>
              <a:t>23</a:t>
            </a:fld>
            <a:endParaRPr lang="en-US" altLang="cs-CZ"/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F58800-3D7B-4959-BFE8-97424C20AC48}" type="slidenum">
              <a:rPr lang="en-US" altLang="cs-CZ"/>
              <a:pPr/>
              <a:t>24</a:t>
            </a:fld>
            <a:endParaRPr lang="en-US" altLang="cs-CZ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75666-12AE-4F2F-854C-5FA29CA82102}" type="slidenum">
              <a:rPr lang="en-US" altLang="cs-CZ"/>
              <a:pPr/>
              <a:t>25</a:t>
            </a:fld>
            <a:endParaRPr lang="en-US" altLang="cs-CZ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E48378-309F-4FDF-A03B-C44A194558C8}" type="slidenum">
              <a:rPr lang="en-US" altLang="cs-CZ"/>
              <a:pPr/>
              <a:t>26</a:t>
            </a:fld>
            <a:endParaRPr lang="en-US" altLang="cs-CZ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E394F2-8FE0-483A-8CE2-AE84BCD5CD9B}" type="slidenum">
              <a:rPr lang="en-US" altLang="cs-CZ"/>
              <a:pPr/>
              <a:t>27</a:t>
            </a:fld>
            <a:endParaRPr lang="en-US" altLang="cs-CZ"/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AA020F-4F11-42FF-8658-A787335F494C}" type="slidenum">
              <a:rPr lang="en-US" altLang="cs-CZ"/>
              <a:pPr/>
              <a:t>30</a:t>
            </a:fld>
            <a:endParaRPr lang="en-US" altLang="cs-CZ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9. 11. 2017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9. 11. 2017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9. 11. 2017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9. 11. 2017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9. 11. 2017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9. 11. 2017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9. 11. 2017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50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eg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emf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63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YZsal7JXPE" TargetMode="External"/><Relationship Id="rId2" Type="http://schemas.openxmlformats.org/officeDocument/2006/relationships/hyperlink" Target="https://www.youtube.com/watch?v=RSnP9z99I9M" TargetMode="Externa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54.jpeg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06.jpe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w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microsoft.com/office/2007/relationships/hdphoto" Target="../media/hdphoto4.wdp"/><Relationship Id="rId7" Type="http://schemas.openxmlformats.org/officeDocument/2006/relationships/image" Target="../media/image138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43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ří\Desktop\Nová složka\100_3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0553"/>
            <a:ext cx="9144000" cy="1470025"/>
          </a:xfrm>
        </p:spPr>
        <p:txBody>
          <a:bodyPr>
            <a:normAutofit/>
          </a:bodyPr>
          <a:lstStyle/>
          <a:p>
            <a:r>
              <a:rPr lang="cs-CZ" b="1" dirty="0" smtClean="0"/>
              <a:t>DSBcB030 Dějiny a rekonstrukce antického sportu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5949280"/>
            <a:ext cx="9144000" cy="90872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PhDr. Jiří Kouřil, Ph.D. &amp; Bc. Jakub Benech </a:t>
            </a:r>
            <a:endParaRPr lang="cs-CZ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4449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závaží (</a:t>
            </a:r>
            <a:r>
              <a:rPr lang="cs-CZ" altLang="cs-CZ" b="1" dirty="0" err="1" smtClean="0"/>
              <a:t>haltérés</a:t>
            </a:r>
            <a:r>
              <a:rPr lang="cs-CZ" altLang="cs-CZ" b="1" dirty="0" smtClean="0"/>
              <a:t>)</a:t>
            </a:r>
            <a:endParaRPr lang="en-US" altLang="cs-CZ" b="1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776"/>
            <a:ext cx="8229600" cy="4525963"/>
          </a:xfrm>
        </p:spPr>
        <p:txBody>
          <a:bodyPr/>
          <a:lstStyle/>
          <a:p>
            <a:r>
              <a:rPr lang="cs-CZ" altLang="cs-CZ" dirty="0" smtClean="0"/>
              <a:t>různé </a:t>
            </a:r>
            <a:r>
              <a:rPr lang="cs-CZ" altLang="cs-CZ" dirty="0"/>
              <a:t>tvary a velikosti</a:t>
            </a:r>
            <a:endParaRPr lang="en-US" altLang="cs-CZ" dirty="0"/>
          </a:p>
          <a:p>
            <a:r>
              <a:rPr lang="cs-CZ" altLang="cs-CZ" dirty="0" smtClean="0"/>
              <a:t>hmotnost </a:t>
            </a:r>
            <a:r>
              <a:rPr lang="en-US" altLang="cs-CZ" dirty="0" smtClean="0"/>
              <a:t>1-4 </a:t>
            </a:r>
            <a:r>
              <a:rPr lang="en-US" altLang="cs-CZ" dirty="0"/>
              <a:t>kg</a:t>
            </a:r>
          </a:p>
          <a:p>
            <a:r>
              <a:rPr lang="cs-CZ" altLang="cs-CZ" dirty="0" smtClean="0"/>
              <a:t>kámen</a:t>
            </a:r>
          </a:p>
          <a:p>
            <a:pPr>
              <a:lnSpc>
                <a:spcPct val="80000"/>
              </a:lnSpc>
            </a:pPr>
            <a:r>
              <a:rPr lang="cs-CZ" altLang="cs-CZ" dirty="0" smtClean="0"/>
              <a:t>pomáhala </a:t>
            </a:r>
            <a:r>
              <a:rPr lang="cs-CZ" altLang="cs-CZ" dirty="0"/>
              <a:t>závaží </a:t>
            </a:r>
            <a:endParaRPr lang="en-US" altLang="cs-CZ" dirty="0"/>
          </a:p>
          <a:p>
            <a:pPr lvl="1"/>
            <a:r>
              <a:rPr lang="en-US" altLang="cs-CZ" dirty="0" err="1"/>
              <a:t>Aristote</a:t>
            </a:r>
            <a:r>
              <a:rPr lang="cs-CZ" altLang="cs-CZ" dirty="0"/>
              <a:t>les</a:t>
            </a:r>
            <a:r>
              <a:rPr lang="en-US" altLang="cs-CZ" dirty="0"/>
              <a:t> </a:t>
            </a:r>
            <a:r>
              <a:rPr lang="cs-CZ" altLang="cs-CZ" dirty="0"/>
              <a:t>ano</a:t>
            </a:r>
            <a:endParaRPr lang="en-US" altLang="cs-CZ" dirty="0"/>
          </a:p>
          <a:p>
            <a:pPr lvl="1"/>
            <a:r>
              <a:rPr lang="en-US" altLang="cs-CZ" dirty="0"/>
              <a:t>Newton</a:t>
            </a:r>
            <a:r>
              <a:rPr lang="cs-CZ" altLang="cs-CZ" dirty="0" err="1"/>
              <a:t>ův</a:t>
            </a:r>
            <a:r>
              <a:rPr lang="cs-CZ" altLang="cs-CZ" dirty="0"/>
              <a:t> třetí zákon ne</a:t>
            </a:r>
            <a:endParaRPr lang="en-US" altLang="cs-CZ" dirty="0"/>
          </a:p>
          <a:p>
            <a:r>
              <a:rPr lang="cs-CZ" altLang="cs-CZ" dirty="0" err="1"/>
              <a:t>Fayllos</a:t>
            </a:r>
            <a:r>
              <a:rPr lang="cs-CZ" altLang="cs-CZ" dirty="0"/>
              <a:t> 17 metrů</a:t>
            </a:r>
          </a:p>
          <a:p>
            <a:endParaRPr lang="en-US" altLang="cs-CZ" dirty="0"/>
          </a:p>
        </p:txBody>
      </p:sp>
      <p:pic>
        <p:nvPicPr>
          <p:cNvPr id="4" name="Picture 4" descr="jumpweigh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477" y="2204864"/>
            <a:ext cx="4704523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7864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819"/>
            <a:ext cx="9144000" cy="2701102"/>
          </a:xfrm>
        </p:spPr>
        <p:txBody>
          <a:bodyPr/>
          <a:lstStyle/>
          <a:p>
            <a:pPr marL="0" indent="0" algn="ctr">
              <a:buNone/>
            </a:pPr>
            <a:r>
              <a:rPr lang="cs-CZ" b="1" dirty="0" smtClean="0"/>
              <a:t>X</a:t>
            </a:r>
            <a:r>
              <a:rPr lang="cs-CZ" dirty="0" smtClean="0"/>
              <a:t> sochy –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cs-CZ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kalokagathické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motivy</a:t>
            </a:r>
            <a:endParaRPr lang="cs-CZ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 descr="C:\Users\Jiří\Desktop\j\Dva boxeři na konci souboje, atlet naravo se vzdává, 500-490 př. Kr., červenofigurová malba (Zamarovský, 2003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44" y="3429000"/>
            <a:ext cx="3091884" cy="345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C:\Users\Jiří\Desktop\j\Konec agonu v pygmé (Potter, 2012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64702"/>
            <a:ext cx="2635782" cy="345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C:\Users\Jiří\Desktop\j\panathénajská amfora z konce 5. století př. Kr., konec boxerského agonu (Miller, 2004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21088"/>
            <a:ext cx="3991417" cy="2626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C:\Users\Jiří\Desktop\j\Pygmé, kolem 490 př. Kr. (Olivová, 1979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3"/>
            <a:ext cx="4855572" cy="2664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bdélník 1"/>
          <p:cNvSpPr/>
          <p:nvPr/>
        </p:nvSpPr>
        <p:spPr>
          <a:xfrm>
            <a:off x="611560" y="3613666"/>
            <a:ext cx="8527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vzdání se</a:t>
            </a:r>
          </a:p>
        </p:txBody>
      </p:sp>
    </p:spTree>
    <p:extLst>
      <p:ext uri="{BB962C8B-B14F-4D97-AF65-F5344CB8AC3E}">
        <p14:creationId xmlns:p14="http://schemas.microsoft.com/office/powerpoint/2010/main" val="260914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134076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„snaží se, boxuje, prchá“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Obrázek 3" descr="C:\Users\Jiří\Desktop\j\skyphos v černé figuře (kolem 550-525 př. Kr.) zachycující vítězného boxera, před ním prchá jeho soupeř, ketrý silně krvácí z nosu, zleva můžeme číst nápisy - snaží se, boxuje, prchá (Miller, 200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4" y="1340768"/>
            <a:ext cx="9151074" cy="5544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17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1896" y="0"/>
            <a:ext cx="4491964" cy="836712"/>
          </a:xfrm>
        </p:spPr>
        <p:txBody>
          <a:bodyPr anchor="ctr"/>
          <a:lstStyle/>
          <a:p>
            <a:pPr marL="0" indent="0" algn="ctr">
              <a:buNone/>
            </a:pP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krev a rány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9462" y="3496386"/>
            <a:ext cx="3046482" cy="367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C:\Users\Jiří\Desktop\j\Níkosthenova malba n amfoře z Athén kolem roku 525 př. Kr., boxer vlevo krvácí z nosu (Olivová, 1988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65" y="0"/>
            <a:ext cx="439248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C:\Users\Jiří\Desktop\j\černofigurová amfora, 510-490 př. Kr., oboum boxerům teče mohutně krev z nosu (Miller, 2004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895" y="836712"/>
            <a:ext cx="446449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204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691"/>
            <a:ext cx="8229600" cy="1143000"/>
          </a:xfrm>
        </p:spPr>
        <p:txBody>
          <a:bodyPr/>
          <a:lstStyle/>
          <a:p>
            <a:r>
              <a:rPr lang="cs-CZ" b="1" dirty="0" smtClean="0"/>
              <a:t>hudba - trénink?</a:t>
            </a:r>
            <a:endParaRPr lang="cs-CZ" b="1" dirty="0"/>
          </a:p>
        </p:txBody>
      </p:sp>
      <p:pic>
        <p:nvPicPr>
          <p:cNvPr id="4" name="Picture 3" descr="GP59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128532"/>
            <a:ext cx="9144000" cy="5729468"/>
          </a:xfrm>
        </p:spPr>
      </p:pic>
    </p:spTree>
    <p:extLst>
      <p:ext uri="{BB962C8B-B14F-4D97-AF65-F5344CB8AC3E}">
        <p14:creationId xmlns:p14="http://schemas.microsoft.com/office/powerpoint/2010/main" val="7954896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truscan-vase-showing-boxers-fighting-circa-500-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6" y="0"/>
            <a:ext cx="9130114" cy="685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8427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8064" y="0"/>
            <a:ext cx="3995936" cy="1124744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sochy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48064" y="1124744"/>
            <a:ext cx="3995936" cy="573325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Plini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Secundi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Naturalis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historiae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34.9.16:</a:t>
            </a:r>
          </a:p>
          <a:p>
            <a:pPr marL="0" indent="0" algn="ctr">
              <a:buNone/>
            </a:pPr>
            <a:endParaRPr lang="cs-CZ" sz="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2800" i="1" dirty="0" smtClean="0"/>
              <a:t>„Effigies </a:t>
            </a:r>
            <a:r>
              <a:rPr lang="cs-CZ" sz="2800" i="1" dirty="0" err="1"/>
              <a:t>hominum</a:t>
            </a:r>
            <a:r>
              <a:rPr lang="cs-CZ" sz="2800" i="1" dirty="0"/>
              <a:t> non </a:t>
            </a:r>
            <a:r>
              <a:rPr lang="cs-CZ" sz="2800" i="1" dirty="0" err="1"/>
              <a:t>solebant</a:t>
            </a:r>
            <a:r>
              <a:rPr lang="cs-CZ" sz="2800" i="1" dirty="0"/>
              <a:t> </a:t>
            </a:r>
            <a:r>
              <a:rPr lang="cs-CZ" sz="2800" i="1" dirty="0" err="1"/>
              <a:t>exprimi</a:t>
            </a:r>
            <a:r>
              <a:rPr lang="cs-CZ" sz="2800" i="1" dirty="0"/>
              <a:t> </a:t>
            </a:r>
            <a:r>
              <a:rPr lang="cs-CZ" sz="2800" i="1" dirty="0" err="1"/>
              <a:t>nisi</a:t>
            </a:r>
            <a:r>
              <a:rPr lang="cs-CZ" sz="2800" i="1" dirty="0"/>
              <a:t> </a:t>
            </a:r>
            <a:r>
              <a:rPr lang="cs-CZ" sz="2800" i="1" dirty="0" err="1"/>
              <a:t>aliqua</a:t>
            </a:r>
            <a:r>
              <a:rPr lang="cs-CZ" sz="2800" i="1" dirty="0"/>
              <a:t> </a:t>
            </a:r>
            <a:r>
              <a:rPr lang="cs-CZ" sz="2800" i="1" dirty="0" err="1"/>
              <a:t>inlustri</a:t>
            </a:r>
            <a:r>
              <a:rPr lang="cs-CZ" sz="2800" i="1" dirty="0"/>
              <a:t> causa </a:t>
            </a:r>
            <a:r>
              <a:rPr lang="cs-CZ" sz="2800" i="1" dirty="0" err="1"/>
              <a:t>perpetuitatem</a:t>
            </a:r>
            <a:r>
              <a:rPr lang="cs-CZ" sz="2800" i="1" dirty="0"/>
              <a:t> </a:t>
            </a:r>
            <a:r>
              <a:rPr lang="cs-CZ" sz="2800" i="1" dirty="0" err="1"/>
              <a:t>merentium</a:t>
            </a:r>
            <a:r>
              <a:rPr lang="cs-CZ" sz="2800" i="1" dirty="0"/>
              <a:t>, primo </a:t>
            </a:r>
            <a:r>
              <a:rPr lang="cs-CZ" sz="2800" i="1" dirty="0" err="1"/>
              <a:t>sacrorum</a:t>
            </a:r>
            <a:r>
              <a:rPr lang="cs-CZ" sz="2800" i="1" dirty="0"/>
              <a:t> </a:t>
            </a:r>
            <a:r>
              <a:rPr lang="cs-CZ" sz="2800" i="1" dirty="0" err="1"/>
              <a:t>certaminum</a:t>
            </a:r>
            <a:r>
              <a:rPr lang="cs-CZ" sz="2800" i="1" dirty="0"/>
              <a:t> </a:t>
            </a:r>
            <a:r>
              <a:rPr lang="cs-CZ" sz="2800" i="1" dirty="0" err="1"/>
              <a:t>victoria</a:t>
            </a:r>
            <a:r>
              <a:rPr lang="cs-CZ" sz="2800" i="1" dirty="0"/>
              <a:t> </a:t>
            </a:r>
            <a:r>
              <a:rPr lang="cs-CZ" sz="2800" i="1" dirty="0" err="1"/>
              <a:t>maximeque</a:t>
            </a:r>
            <a:r>
              <a:rPr lang="cs-CZ" sz="2800" i="1" dirty="0"/>
              <a:t> </a:t>
            </a:r>
            <a:r>
              <a:rPr lang="cs-CZ" sz="2800" i="1" dirty="0" err="1"/>
              <a:t>Olympiae</a:t>
            </a:r>
            <a:r>
              <a:rPr lang="cs-CZ" sz="2800" i="1" dirty="0"/>
              <a:t>, </a:t>
            </a:r>
            <a:r>
              <a:rPr lang="cs-CZ" sz="2800" i="1" dirty="0" err="1"/>
              <a:t>ubi</a:t>
            </a:r>
            <a:r>
              <a:rPr lang="cs-CZ" sz="2800" i="1" dirty="0"/>
              <a:t> omnium, qui </a:t>
            </a:r>
            <a:r>
              <a:rPr lang="cs-CZ" sz="2800" i="1" dirty="0" err="1"/>
              <a:t>vicissent</a:t>
            </a:r>
            <a:r>
              <a:rPr lang="cs-CZ" sz="2800" i="1" dirty="0"/>
              <a:t>, </a:t>
            </a:r>
            <a:r>
              <a:rPr lang="cs-CZ" sz="2800" i="1" dirty="0" err="1"/>
              <a:t>statuas</a:t>
            </a:r>
            <a:r>
              <a:rPr lang="cs-CZ" sz="2800" i="1" dirty="0"/>
              <a:t> </a:t>
            </a:r>
            <a:r>
              <a:rPr lang="cs-CZ" sz="2800" i="1" dirty="0" err="1"/>
              <a:t>dicari</a:t>
            </a:r>
            <a:r>
              <a:rPr lang="cs-CZ" sz="2800" i="1" dirty="0"/>
              <a:t> </a:t>
            </a:r>
            <a:r>
              <a:rPr lang="cs-CZ" sz="2800" i="1" dirty="0" err="1"/>
              <a:t>mos</a:t>
            </a:r>
            <a:r>
              <a:rPr lang="cs-CZ" sz="2800" i="1" dirty="0"/>
              <a:t> </a:t>
            </a:r>
            <a:r>
              <a:rPr lang="cs-CZ" sz="2800" i="1" dirty="0" err="1"/>
              <a:t>erat</a:t>
            </a:r>
            <a:r>
              <a:rPr lang="cs-CZ" sz="2800" i="1" dirty="0"/>
              <a:t>, </a:t>
            </a:r>
            <a:r>
              <a:rPr lang="cs-CZ" sz="2800" i="1" dirty="0" err="1"/>
              <a:t>eorum</a:t>
            </a:r>
            <a:r>
              <a:rPr lang="cs-CZ" sz="2800" i="1" dirty="0"/>
              <a:t> vero, qui </a:t>
            </a:r>
            <a:r>
              <a:rPr lang="cs-CZ" sz="2800" i="1" dirty="0" err="1"/>
              <a:t>ter</a:t>
            </a:r>
            <a:r>
              <a:rPr lang="cs-CZ" sz="2800" i="1" dirty="0"/>
              <a:t> </a:t>
            </a:r>
            <a:r>
              <a:rPr lang="cs-CZ" sz="2800" i="1" dirty="0" err="1"/>
              <a:t>ibi</a:t>
            </a:r>
            <a:r>
              <a:rPr lang="cs-CZ" sz="2800" i="1" dirty="0"/>
              <a:t> </a:t>
            </a:r>
            <a:r>
              <a:rPr lang="cs-CZ" sz="2800" i="1" dirty="0" err="1"/>
              <a:t>superavissent</a:t>
            </a:r>
            <a:r>
              <a:rPr lang="cs-CZ" sz="2800" i="1" dirty="0"/>
              <a:t>, ex </a:t>
            </a:r>
            <a:r>
              <a:rPr lang="cs-CZ" sz="2800" i="1" dirty="0" err="1"/>
              <a:t>membris</a:t>
            </a:r>
            <a:r>
              <a:rPr lang="cs-CZ" sz="2800" i="1" dirty="0"/>
              <a:t> </a:t>
            </a:r>
            <a:r>
              <a:rPr lang="cs-CZ" sz="2800" i="1" dirty="0" err="1"/>
              <a:t>ipsorum</a:t>
            </a:r>
            <a:r>
              <a:rPr lang="cs-CZ" sz="2800" i="1" dirty="0"/>
              <a:t> </a:t>
            </a:r>
            <a:r>
              <a:rPr lang="cs-CZ" sz="2800" i="1" dirty="0" err="1"/>
              <a:t>similitudine</a:t>
            </a:r>
            <a:r>
              <a:rPr lang="cs-CZ" sz="2800" i="1" dirty="0"/>
              <a:t> </a:t>
            </a:r>
            <a:r>
              <a:rPr lang="cs-CZ" sz="2800" i="1" dirty="0" err="1"/>
              <a:t>expressa</a:t>
            </a:r>
            <a:r>
              <a:rPr lang="cs-CZ" sz="2800" i="1" dirty="0"/>
              <a:t>, </a:t>
            </a:r>
            <a:r>
              <a:rPr lang="cs-CZ" sz="2800" i="1" dirty="0" err="1"/>
              <a:t>quas</a:t>
            </a:r>
            <a:r>
              <a:rPr lang="cs-CZ" sz="2800" i="1" dirty="0"/>
              <a:t> </a:t>
            </a:r>
            <a:r>
              <a:rPr lang="cs-CZ" sz="2800" i="1" dirty="0" err="1"/>
              <a:t>iconicas</a:t>
            </a:r>
            <a:r>
              <a:rPr lang="cs-CZ" sz="2800" i="1" dirty="0"/>
              <a:t> </a:t>
            </a:r>
            <a:r>
              <a:rPr lang="cs-CZ" sz="2800" i="1" dirty="0" err="1" smtClean="0"/>
              <a:t>vocant</a:t>
            </a:r>
            <a:r>
              <a:rPr lang="cs-CZ" sz="2800" i="1" dirty="0" smtClean="0"/>
              <a:t>.“</a:t>
            </a:r>
            <a:r>
              <a:rPr lang="cs-CZ" sz="2800" dirty="0" smtClean="0"/>
              <a:t> </a:t>
            </a:r>
          </a:p>
        </p:txBody>
      </p:sp>
      <p:pic>
        <p:nvPicPr>
          <p:cNvPr id="4" name="Obrázek 3" descr="C:\Users\Jiří\Desktop\j\Kopie Pythagorova boxera, 5. století př. Kr. (Sábl, 1968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822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20688"/>
            <a:ext cx="4211959" cy="1027615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helénismus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 descr="C:\Users\Jiří\Desktop\rigo - obr\j\3řecko-discipl\zamarovsky18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-14778"/>
            <a:ext cx="5580111" cy="6872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Jiří\Desktop\1280px-Thermae_boxer_Massimo_Inv1055_n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61048"/>
            <a:ext cx="3984880" cy="2791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95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C:\Users\Jiří\Desktop\rigo - obr\j\3řecko-discipl\liberati,bourbon11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63"/>
            <a:ext cx="4274693" cy="6845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C:\Users\Jiří\Desktop\j\Detail hlavy bronzové sochy OB - brutální rysy, přeražený nos, květákové uši (Boardman, 1975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485" y="-11863"/>
            <a:ext cx="2856889" cy="3272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 descr="C:\Users\Jiří\Desktop\rigo - obr\j\3řecko-discipl\miller53c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375" y="-11863"/>
            <a:ext cx="3034625" cy="3272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 descr="C:\Users\Jiří\Desktop\rigo - obr\j\3řecko-discipl\liberati,bourbon11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60188"/>
            <a:ext cx="3275447" cy="3597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420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C:\Users\Jiří\Desktop\rigo - obr\j\3řecko-discipl\olivova,sah15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2656"/>
            <a:ext cx="5019569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C:\Users\Jiří\Desktop\Figure1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4139952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81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572725"/>
              </p:ext>
            </p:extLst>
          </p:nvPr>
        </p:nvGraphicFramePr>
        <p:xfrm>
          <a:off x="0" y="6"/>
          <a:ext cx="9144000" cy="68579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7551"/>
                <a:gridCol w="7066449"/>
              </a:tblGrid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u="sng" dirty="0">
                          <a:effectLst/>
                        </a:rPr>
                        <a:t>data a pořadí her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u="sng">
                          <a:effectLst/>
                        </a:rPr>
                        <a:t>vítězové v πυγμή</a:t>
                      </a:r>
                      <a:r>
                        <a:rPr lang="cs-CZ" sz="800">
                          <a:effectLst/>
                        </a:rPr>
                        <a:t> </a:t>
                      </a:r>
                      <a:r>
                        <a:rPr lang="cs-CZ" sz="800" u="sng">
                          <a:effectLst/>
                        </a:rPr>
                        <a:t>a další údaje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688 př. Kr./ 23.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Onomastos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ze Smyrny (zavedení π</a:t>
                      </a:r>
                      <a:r>
                        <a:rPr lang="cs-CZ" sz="800" dirty="0" err="1">
                          <a:effectLst/>
                        </a:rPr>
                        <a:t>υγμή</a:t>
                      </a:r>
                      <a:r>
                        <a:rPr lang="cs-CZ" sz="800" dirty="0">
                          <a:effectLst/>
                        </a:rPr>
                        <a:t> do programu her)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672 př. Kr./ 27.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Daippos  z Krotónu (2x)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616 př. Kr./ 41.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Filétás ze Sybaridy mezi dorostenci (zavedení πυγμή dorostenců) 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588 př. Kr./ 48.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Pýthagorás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ze Samu mezi dorostenci, později známý trenér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572 př. Kr./ 52.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Tísandros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Naxu (4x)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556 př. Kr./ 56.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Dámagétos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ze Sparty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552 př. Kr./ 57.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Eurymenés ze Samu, svěřenec Pýthagora, masná dieta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544 př. Kr./ 59.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Práxidamantés z Aigíny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520 př. Kr./ 65.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„boxer od pluhu“ </a:t>
                      </a: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Glaukos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</a:t>
                      </a:r>
                      <a:r>
                        <a:rPr lang="cs-CZ" sz="800" dirty="0" err="1">
                          <a:effectLst/>
                        </a:rPr>
                        <a:t>Karystu</a:t>
                      </a:r>
                      <a:r>
                        <a:rPr lang="cs-CZ" sz="800" dirty="0">
                          <a:effectLst/>
                        </a:rPr>
                        <a:t> (2x)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516 př. Kr./ 66.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Eualkidés z Élidy mezi dorostenci, později i mezi muži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496 př. Kr./ 71.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Ikkos z Epidamnu (ve finálovém ἀγών s Kleomenem z Asypalaie zemřel) 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492 př. Kr./ 72.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Filón (Tilón) z Korkýry mezi dorostenci (nebo dromos), později zvítězil i mezi muži, syn boxera Glauka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488 př. Kr./ 73.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Diognétés z Kréty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484 př. Kr./ 74.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Euthýmos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</a:t>
                      </a:r>
                      <a:r>
                        <a:rPr lang="cs-CZ" sz="800" dirty="0" err="1">
                          <a:effectLst/>
                        </a:rPr>
                        <a:t>Loker</a:t>
                      </a:r>
                      <a:r>
                        <a:rPr lang="cs-CZ" sz="800" dirty="0">
                          <a:effectLst/>
                        </a:rPr>
                        <a:t> (3x), ve vylučovacím zápase s </a:t>
                      </a:r>
                      <a:r>
                        <a:rPr lang="cs-CZ" sz="800" dirty="0" err="1">
                          <a:effectLst/>
                        </a:rPr>
                        <a:t>Diognétem</a:t>
                      </a:r>
                      <a:r>
                        <a:rPr lang="cs-CZ" sz="800" dirty="0">
                          <a:effectLst/>
                        </a:rPr>
                        <a:t> zemřel boxer Hérakles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480 př. Kr./ 75.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Theagenés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</a:t>
                      </a:r>
                      <a:r>
                        <a:rPr lang="cs-CZ" sz="800" dirty="0" err="1">
                          <a:effectLst/>
                        </a:rPr>
                        <a:t>Thasu</a:t>
                      </a:r>
                      <a:r>
                        <a:rPr lang="cs-CZ" sz="800" dirty="0">
                          <a:effectLst/>
                        </a:rPr>
                        <a:t> (2x); ?</a:t>
                      </a:r>
                      <a:r>
                        <a:rPr lang="cs-CZ" sz="800" dirty="0" err="1">
                          <a:effectLst/>
                        </a:rPr>
                        <a:t>phanes</a:t>
                      </a:r>
                      <a:r>
                        <a:rPr lang="cs-CZ" sz="800" dirty="0">
                          <a:effectLst/>
                        </a:rPr>
                        <a:t> z </a:t>
                      </a:r>
                      <a:r>
                        <a:rPr lang="cs-CZ" sz="800" dirty="0" err="1">
                          <a:effectLst/>
                        </a:rPr>
                        <a:t>Héraje</a:t>
                      </a:r>
                      <a:r>
                        <a:rPr lang="cs-CZ" sz="800" dirty="0">
                          <a:effectLst/>
                        </a:rPr>
                        <a:t> mezi dorostenci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476 př. Kr./ 76.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(H)agesidámos z Loker mezi dorostenci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472 př. Kr./ 77.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Tellon z Mainalů mezi dorostenci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468 př. Kr./ 78.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Menalces z Opous; ?nes z Tírynsu mezi dorostenci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464 př. Kr./ 79.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Diagorás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Rhodu; </a:t>
                      </a:r>
                      <a:r>
                        <a:rPr lang="cs-CZ" sz="800" dirty="0" err="1">
                          <a:effectLst/>
                        </a:rPr>
                        <a:t>Charmidés</a:t>
                      </a:r>
                      <a:r>
                        <a:rPr lang="cs-CZ" sz="800" dirty="0">
                          <a:effectLst/>
                        </a:rPr>
                        <a:t> z Élidy mezi dorostenci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456 př. Kr./ 81.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Anthropos z ?; Alkainetos z Leprejí mezi dorostenci, později zvítězil i mezi muži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452 př. Kr./ 82.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Aristión z Epidauru; Apollodóros z ? mezi dorostenci 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cs-CZ" sz="800">
                          <a:effectLst/>
                        </a:rPr>
                        <a:t>448 př. Kr./ 83.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Akúsiláos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(</a:t>
                      </a:r>
                      <a:r>
                        <a:rPr lang="cs-CZ" sz="800" dirty="0" err="1">
                          <a:effectLst/>
                        </a:rPr>
                        <a:t>Agesiláos</a:t>
                      </a:r>
                      <a:r>
                        <a:rPr lang="cs-CZ" sz="800" dirty="0">
                          <a:effectLst/>
                        </a:rPr>
                        <a:t>) z Rhodu, syn </a:t>
                      </a:r>
                      <a:r>
                        <a:rPr lang="cs-CZ" sz="800" dirty="0" err="1">
                          <a:effectLst/>
                        </a:rPr>
                        <a:t>Diagora</a:t>
                      </a:r>
                      <a:r>
                        <a:rPr lang="cs-CZ" sz="800" dirty="0">
                          <a:effectLst/>
                        </a:rPr>
                        <a:t>; </a:t>
                      </a:r>
                      <a:r>
                        <a:rPr lang="cs-CZ" sz="800" dirty="0" err="1">
                          <a:effectLst/>
                        </a:rPr>
                        <a:t>Ariston</a:t>
                      </a:r>
                      <a:r>
                        <a:rPr lang="cs-CZ" sz="800" dirty="0">
                          <a:effectLst/>
                        </a:rPr>
                        <a:t> z A? mezi dorostenci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436 př. Kr./ 86.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Kyniskos z ?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424 př. Kr./ 89.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Hellaníkos z Leprejí mezi dorostenci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420 př. Kr./ 90.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Theantos z Leprejí mezi dorostenci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396 př. Kr./ 96.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Euklés z Rhodu, vnuk Diagora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392 př. Kr./ 97.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Antipatros z Milétu mezi dorostenci 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388 př. Kr./ 98.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effectLst/>
                        </a:rPr>
                        <a:t>Eupolos</a:t>
                      </a:r>
                      <a:r>
                        <a:rPr lang="cs-CZ" sz="800" dirty="0">
                          <a:effectLst/>
                        </a:rPr>
                        <a:t> z </a:t>
                      </a:r>
                      <a:r>
                        <a:rPr lang="cs-CZ" sz="800" dirty="0" err="1">
                          <a:effectLst/>
                        </a:rPr>
                        <a:t>Thessálie</a:t>
                      </a:r>
                      <a:r>
                        <a:rPr lang="cs-CZ" sz="800" dirty="0">
                          <a:effectLst/>
                        </a:rPr>
                        <a:t> (vítěz i přes jeho pokutování za uplácení tří soupeřů); </a:t>
                      </a: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Peisirrhodos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Rhodu mezi dorostenci, vnuk </a:t>
                      </a:r>
                      <a:r>
                        <a:rPr lang="cs-CZ" sz="800" dirty="0" err="1">
                          <a:effectLst/>
                        </a:rPr>
                        <a:t>Diagora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368 př. Kr./ 103.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Satyros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Élidy (2x)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7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336 př. Kr./ 111.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Dióxippos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/</a:t>
                      </a: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Dexippos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Athény (vítěz </a:t>
                      </a:r>
                      <a:r>
                        <a:rPr lang="cs-CZ" sz="800" dirty="0" err="1" smtClean="0">
                          <a:effectLst/>
                        </a:rPr>
                        <a:t>ἀκονῖτί</a:t>
                      </a:r>
                      <a:r>
                        <a:rPr lang="cs-CZ" sz="800" dirty="0" smtClean="0">
                          <a:effectLst/>
                        </a:rPr>
                        <a:t>)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332 př. Kr./ 112.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effectLst/>
                        </a:rPr>
                        <a:t>Cheilón</a:t>
                      </a:r>
                      <a:r>
                        <a:rPr lang="cs-CZ" sz="800" dirty="0">
                          <a:effectLst/>
                        </a:rPr>
                        <a:t> z Pater (2x)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240 př. Kr./ 135.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„Nezranitelný“ </a:t>
                      </a: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Kleoxénos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Alexandrie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7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216 př. Kr./ 141.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Kleitomachos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Théb (2x), vítěz i v πα</a:t>
                      </a:r>
                      <a:r>
                        <a:rPr lang="cs-CZ" sz="800" dirty="0" err="1">
                          <a:effectLst/>
                        </a:rPr>
                        <a:t>γκράτιον</a:t>
                      </a:r>
                      <a:r>
                        <a:rPr lang="cs-CZ" sz="800" dirty="0">
                          <a:effectLst/>
                        </a:rPr>
                        <a:t>, na Isthmu v jednom cyklu v π</a:t>
                      </a:r>
                      <a:r>
                        <a:rPr lang="cs-CZ" sz="800" dirty="0" err="1">
                          <a:effectLst/>
                        </a:rPr>
                        <a:t>υγμή</a:t>
                      </a:r>
                      <a:r>
                        <a:rPr lang="cs-CZ" sz="800" dirty="0">
                          <a:effectLst/>
                        </a:rPr>
                        <a:t>, π</a:t>
                      </a:r>
                      <a:r>
                        <a:rPr lang="cs-CZ" sz="800" dirty="0" err="1">
                          <a:effectLst/>
                        </a:rPr>
                        <a:t>άλη</a:t>
                      </a:r>
                      <a:r>
                        <a:rPr lang="cs-CZ" sz="800" dirty="0">
                          <a:effectLst/>
                        </a:rPr>
                        <a:t> i πα</a:t>
                      </a:r>
                      <a:r>
                        <a:rPr lang="cs-CZ" sz="800" dirty="0" err="1">
                          <a:effectLst/>
                        </a:rPr>
                        <a:t>γκράτιον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200 př. Kr./ 145.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effectLst/>
                        </a:rPr>
                        <a:t>Moschos</a:t>
                      </a:r>
                      <a:r>
                        <a:rPr lang="cs-CZ" sz="800" dirty="0">
                          <a:effectLst/>
                        </a:rPr>
                        <a:t> z </a:t>
                      </a:r>
                      <a:r>
                        <a:rPr lang="cs-CZ" sz="800" dirty="0" err="1">
                          <a:effectLst/>
                        </a:rPr>
                        <a:t>Kolofónu</a:t>
                      </a:r>
                      <a:r>
                        <a:rPr lang="cs-CZ" sz="800" dirty="0">
                          <a:effectLst/>
                        </a:rPr>
                        <a:t> mezi dorostenci, jediný periodoníkés mezi dorostenci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152 př. Kr./ 157.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Epithersés z Iónie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72 př. Kr./ 177.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Atyanadés z Mysie v Malé Asii, během cesty z Olympie domů umírá v boji s piráty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25 po Kr./ 201.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Démokratés z Magnésie (3x)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49 po Kr./ 207.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Melamkomas z Kárie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57 po Kr./ 209.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Aulos z ? (π</a:t>
                      </a:r>
                      <a:r>
                        <a:rPr lang="cs-CZ" sz="800" dirty="0" err="1">
                          <a:effectLst/>
                        </a:rPr>
                        <a:t>υγμή</a:t>
                      </a:r>
                      <a:r>
                        <a:rPr lang="cs-CZ" sz="800" dirty="0">
                          <a:effectLst/>
                        </a:rPr>
                        <a:t>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61 po Kr./ 210.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Androleos z ? (πυγμή)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89 po Kr./ 217.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Sarapión z Alexandrie 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747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93 po Kr./ 218.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Hérákleidés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Alexandrie (vítěz </a:t>
                      </a:r>
                      <a:r>
                        <a:rPr lang="cs-CZ" sz="800" dirty="0" err="1">
                          <a:effectLst/>
                        </a:rPr>
                        <a:t>ἀκονῖτί</a:t>
                      </a:r>
                      <a:r>
                        <a:rPr lang="cs-CZ" sz="800" dirty="0">
                          <a:effectLst/>
                        </a:rPr>
                        <a:t>, poté zbit rozzuřeným sokem </a:t>
                      </a:r>
                      <a:r>
                        <a:rPr lang="cs-CZ" sz="800" dirty="0" err="1">
                          <a:effectLst/>
                        </a:rPr>
                        <a:t>Apollóniem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Rhantém</a:t>
                      </a:r>
                      <a:r>
                        <a:rPr lang="cs-CZ" sz="800" dirty="0">
                          <a:effectLst/>
                        </a:rPr>
                        <a:t> z </a:t>
                      </a:r>
                      <a:r>
                        <a:rPr lang="cs-CZ" sz="800" dirty="0" smtClean="0">
                          <a:effectLst/>
                        </a:rPr>
                        <a:t>Alexandrie)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7335" algn="l"/>
                        </a:tabLst>
                      </a:pPr>
                      <a:r>
                        <a:rPr lang="cs-CZ" sz="800">
                          <a:effectLst/>
                        </a:rPr>
                        <a:t>125 po Kr./ 226.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Didás z Arsinoitina v Egyptě (vítěz i přes jeho pokutování za dohodu o výsledku s jeho krajanem Sarapammónem) 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141 po Kr./ 230.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effectLst/>
                        </a:rPr>
                        <a:t>Tyllios</a:t>
                      </a:r>
                      <a:r>
                        <a:rPr lang="cs-CZ" sz="800" dirty="0">
                          <a:effectLst/>
                        </a:rPr>
                        <a:t> z </a:t>
                      </a:r>
                      <a:r>
                        <a:rPr lang="cs-CZ" sz="800" dirty="0" err="1">
                          <a:effectLst/>
                        </a:rPr>
                        <a:t>Bithýnie</a:t>
                      </a:r>
                      <a:r>
                        <a:rPr lang="cs-CZ" sz="800" dirty="0">
                          <a:effectLst/>
                        </a:rPr>
                        <a:t> (3x)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149 po Kr./ 232.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effectLst/>
                        </a:rPr>
                        <a:t>Sokratés</a:t>
                      </a:r>
                      <a:r>
                        <a:rPr lang="cs-CZ" sz="800" dirty="0">
                          <a:effectLst/>
                        </a:rPr>
                        <a:t> z ? (neprávem mu bylo odebráno vítězství v πα</a:t>
                      </a:r>
                      <a:r>
                        <a:rPr lang="cs-CZ" sz="800" dirty="0" err="1">
                          <a:effectLst/>
                        </a:rPr>
                        <a:t>γκράτιον</a:t>
                      </a:r>
                      <a:r>
                        <a:rPr lang="cs-CZ" sz="800" dirty="0">
                          <a:effectLst/>
                        </a:rPr>
                        <a:t>, a tím i titul „osmý po Héraklovi“)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369 po Kr./ 287.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effectLst/>
                        </a:rPr>
                        <a:t>Barasdatés</a:t>
                      </a:r>
                      <a:r>
                        <a:rPr lang="cs-CZ" sz="800" dirty="0">
                          <a:effectLst/>
                        </a:rPr>
                        <a:t> či </a:t>
                      </a:r>
                      <a:r>
                        <a:rPr lang="cs-CZ" sz="800" dirty="0" err="1" smtClean="0">
                          <a:solidFill>
                            <a:srgbClr val="C00000"/>
                          </a:solidFill>
                          <a:effectLst/>
                        </a:rPr>
                        <a:t>Varastadés</a:t>
                      </a:r>
                      <a:r>
                        <a:rPr lang="cs-CZ" sz="800" dirty="0" smtClean="0"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</a:t>
                      </a:r>
                      <a:r>
                        <a:rPr lang="cs-CZ" sz="800" dirty="0" err="1">
                          <a:effectLst/>
                        </a:rPr>
                        <a:t>Artaxaly</a:t>
                      </a:r>
                      <a:r>
                        <a:rPr lang="cs-CZ" sz="800" dirty="0">
                          <a:effectLst/>
                        </a:rPr>
                        <a:t> v Arménii (poslední známý olympijský vítěz)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27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C:\Users\Jiří\Desktop\rekonstr\halteres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r="21894"/>
          <a:stretch/>
        </p:blipFill>
        <p:spPr bwMode="auto">
          <a:xfrm>
            <a:off x="0" y="17155"/>
            <a:ext cx="3779912" cy="4335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 descr="C:\Users\Jiří\Desktop\rekonstr\IMG_20170527_16164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1" t="52695" r="32035" b="22023"/>
          <a:stretch/>
        </p:blipFill>
        <p:spPr bwMode="auto">
          <a:xfrm>
            <a:off x="1203333" y="4352187"/>
            <a:ext cx="6688455" cy="2501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 descr="C:\Users\Jiří\Desktop\olympie - knihy\IMG_20170530_16154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6" t="5055" r="23803" b="5813"/>
          <a:stretch/>
        </p:blipFill>
        <p:spPr bwMode="auto">
          <a:xfrm>
            <a:off x="3851920" y="-1"/>
            <a:ext cx="5303021" cy="4352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452886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9504" y="0"/>
            <a:ext cx="9163503" cy="692696"/>
          </a:xfrm>
        </p:spPr>
        <p:txBody>
          <a:bodyPr>
            <a:normAutofit fontScale="90000"/>
          </a:bodyPr>
          <a:lstStyle/>
          <a:p>
            <a:r>
              <a:rPr lang="cs-CZ" b="1" dirty="0" err="1" smtClean="0"/>
              <a:t>glíma</a:t>
            </a:r>
            <a:r>
              <a:rPr lang="cs-CZ" b="1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40" y="764704"/>
            <a:ext cx="9137460" cy="6093296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skandinávské </a:t>
            </a:r>
            <a:r>
              <a:rPr lang="cs-CZ" dirty="0"/>
              <a:t>bojové umění</a:t>
            </a:r>
          </a:p>
          <a:p>
            <a:r>
              <a:rPr lang="cs-CZ" dirty="0"/>
              <a:t>nor. pohled, </a:t>
            </a:r>
            <a:r>
              <a:rPr lang="cs-CZ" b="1" dirty="0"/>
              <a:t>blesk </a:t>
            </a:r>
          </a:p>
          <a:p>
            <a:r>
              <a:rPr lang="cs-CZ" dirty="0"/>
              <a:t>790 AD, Island</a:t>
            </a:r>
          </a:p>
          <a:p>
            <a:r>
              <a:rPr lang="cs-CZ" b="1" dirty="0"/>
              <a:t>základem</a:t>
            </a:r>
            <a:r>
              <a:rPr lang="cs-CZ" dirty="0"/>
              <a:t> výcviku vikingského </a:t>
            </a:r>
            <a:r>
              <a:rPr lang="cs-CZ" b="1" dirty="0"/>
              <a:t>bojovníka</a:t>
            </a:r>
          </a:p>
          <a:p>
            <a:r>
              <a:rPr lang="cs-CZ" dirty="0"/>
              <a:t>muži, ženy, děti (od 6/7 let) </a:t>
            </a:r>
          </a:p>
          <a:p>
            <a:r>
              <a:rPr lang="cs-CZ" b="1" dirty="0"/>
              <a:t>Stockholm</a:t>
            </a:r>
            <a:r>
              <a:rPr lang="cs-CZ" dirty="0"/>
              <a:t> (1912)</a:t>
            </a:r>
          </a:p>
          <a:p>
            <a:r>
              <a:rPr lang="cs-CZ" b="1" dirty="0" err="1"/>
              <a:t>Thor</a:t>
            </a:r>
            <a:r>
              <a:rPr lang="cs-CZ" dirty="0"/>
              <a:t> – bůh zápasu, poražen </a:t>
            </a:r>
            <a:r>
              <a:rPr lang="cs-CZ" dirty="0" err="1"/>
              <a:t>Elli</a:t>
            </a:r>
            <a:endParaRPr lang="cs-CZ" dirty="0"/>
          </a:p>
          <a:p>
            <a:r>
              <a:rPr lang="cs-CZ" dirty="0"/>
              <a:t>z</a:t>
            </a:r>
            <a:r>
              <a:rPr lang="cs-CZ" dirty="0" smtClean="0"/>
              <a:t>akázány kopy a údery</a:t>
            </a:r>
          </a:p>
          <a:p>
            <a:r>
              <a:rPr lang="cs-CZ" dirty="0" smtClean="0"/>
              <a:t>cílem dostat soupeře na zem</a:t>
            </a:r>
          </a:p>
          <a:p>
            <a:r>
              <a:rPr lang="cs-CZ" b="1" dirty="0" smtClean="0"/>
              <a:t>varianty:</a:t>
            </a:r>
          </a:p>
          <a:p>
            <a:pPr lvl="1"/>
            <a:r>
              <a:rPr lang="cs-CZ" dirty="0" smtClean="0"/>
              <a:t>zápas </a:t>
            </a:r>
            <a:r>
              <a:rPr lang="cs-CZ" dirty="0" err="1" smtClean="0"/>
              <a:t>glima</a:t>
            </a:r>
            <a:endParaRPr lang="cs-CZ" dirty="0" smtClean="0"/>
          </a:p>
          <a:p>
            <a:pPr lvl="1"/>
            <a:r>
              <a:rPr lang="en-US" dirty="0" err="1"/>
              <a:t>Råbryting</a:t>
            </a:r>
            <a:r>
              <a:rPr lang="en-US" dirty="0"/>
              <a:t> (Raw </a:t>
            </a:r>
            <a:r>
              <a:rPr lang="cs-CZ" dirty="0" smtClean="0"/>
              <a:t>zápas</a:t>
            </a:r>
            <a:r>
              <a:rPr lang="en-US" dirty="0" smtClean="0"/>
              <a:t>) </a:t>
            </a:r>
            <a:endParaRPr lang="cs-CZ" dirty="0"/>
          </a:p>
          <a:p>
            <a:pPr lvl="1"/>
            <a:r>
              <a:rPr lang="cs-CZ" dirty="0" smtClean="0"/>
              <a:t>vodní zápas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000140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6016" y="0"/>
            <a:ext cx="4405033" cy="6858000"/>
          </a:xfrm>
        </p:spPr>
        <p:txBody>
          <a:bodyPr>
            <a:normAutofit/>
          </a:bodyPr>
          <a:lstStyle/>
          <a:p>
            <a:r>
              <a:rPr lang="cs-CZ" sz="2800" dirty="0" err="1" smtClean="0"/>
              <a:t>Elli</a:t>
            </a:r>
            <a:r>
              <a:rPr lang="cs-CZ" sz="2800" dirty="0" smtClean="0"/>
              <a:t> poráží </a:t>
            </a:r>
            <a:r>
              <a:rPr lang="cs-CZ" sz="2800" dirty="0" err="1" smtClean="0"/>
              <a:t>Thora</a:t>
            </a:r>
            <a:endParaRPr lang="cs-CZ" sz="2800" dirty="0" smtClean="0"/>
          </a:p>
          <a:p>
            <a:r>
              <a:rPr lang="cs-CZ" sz="2800" dirty="0" smtClean="0"/>
              <a:t>personifikace starého věku</a:t>
            </a:r>
          </a:p>
          <a:p>
            <a:endParaRPr lang="cs-CZ" sz="2800" dirty="0"/>
          </a:p>
          <a:p>
            <a:endParaRPr lang="cs-CZ" sz="2800" dirty="0" smtClean="0"/>
          </a:p>
          <a:p>
            <a:endParaRPr lang="cs-CZ" sz="2800" dirty="0"/>
          </a:p>
          <a:p>
            <a:endParaRPr lang="cs-CZ" sz="2800" dirty="0" smtClean="0"/>
          </a:p>
          <a:p>
            <a:endParaRPr lang="cs-CZ" sz="2800" dirty="0"/>
          </a:p>
          <a:p>
            <a:endParaRPr lang="cs-CZ" sz="2800" dirty="0" smtClean="0"/>
          </a:p>
          <a:p>
            <a:endParaRPr lang="cs-CZ" sz="2800" dirty="0"/>
          </a:p>
          <a:p>
            <a:endParaRPr lang="cs-CZ" sz="2800" dirty="0" smtClean="0"/>
          </a:p>
          <a:p>
            <a:endParaRPr lang="cs-CZ" sz="2800" dirty="0"/>
          </a:p>
          <a:p>
            <a:endParaRPr lang="cs-CZ" sz="2800" dirty="0" smtClean="0"/>
          </a:p>
          <a:p>
            <a:endParaRPr lang="cs-CZ" sz="1800" dirty="0"/>
          </a:p>
          <a:p>
            <a:pPr marL="0" indent="0">
              <a:buNone/>
            </a:pPr>
            <a:r>
              <a:rPr lang="cs-CZ" sz="2000" dirty="0" smtClean="0"/>
              <a:t>Robert Engels (1919)</a:t>
            </a:r>
            <a:endParaRPr lang="cs-CZ" sz="2000" dirty="0"/>
          </a:p>
        </p:txBody>
      </p:sp>
      <p:pic>
        <p:nvPicPr>
          <p:cNvPr id="2050" name="Picture 2" descr="https://upload.wikimedia.org/wikipedia/commons/b/b4/Elli_and_Thor_by_Robert_Enge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0" y="0"/>
            <a:ext cx="4699426" cy="6809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brázek: glima1ggx.jpg&#10;klikněte pro zobrazení velké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077" y="1268760"/>
            <a:ext cx="4554923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60402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gli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162"/>
            <a:ext cx="9144000" cy="6083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77413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Výsledek obrázku pro gli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" y="620688"/>
            <a:ext cx="3726160" cy="5589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ýsledek obrázku pro gli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745" y="1484784"/>
            <a:ext cx="5417840" cy="3608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84254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39720"/>
            <a:ext cx="6372200" cy="6920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71108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err="1" smtClean="0"/>
              <a:t>kabbadi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709120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>
                <a:hlinkClick r:id="rId2"/>
              </a:rPr>
              <a:t>https</a:t>
            </a:r>
            <a:r>
              <a:rPr lang="cs-CZ" dirty="0">
                <a:hlinkClick r:id="rId2"/>
              </a:rPr>
              <a:t>://</a:t>
            </a:r>
            <a:r>
              <a:rPr lang="cs-CZ" dirty="0" smtClean="0">
                <a:hlinkClick r:id="rId2"/>
              </a:rPr>
              <a:t>www.youtube.com/watch?v=y8Ic1ZTvXrA</a:t>
            </a:r>
          </a:p>
          <a:p>
            <a:pPr marL="0" indent="0" algn="ctr">
              <a:buNone/>
            </a:pPr>
            <a:r>
              <a:rPr lang="cs-CZ" dirty="0" smtClean="0">
                <a:hlinkClick r:id="rId2"/>
              </a:rPr>
              <a:t> </a:t>
            </a:r>
            <a:endParaRPr lang="cs-CZ" dirty="0">
              <a:hlinkClick r:id="rId2"/>
            </a:endParaRPr>
          </a:p>
          <a:p>
            <a:pPr marL="0" indent="0" algn="ctr">
              <a:buNone/>
            </a:pPr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www.youtube.com/watch?v=RSnP9z99I9M</a:t>
            </a:r>
            <a:endParaRPr lang="cs-CZ" dirty="0" smtClean="0"/>
          </a:p>
          <a:p>
            <a:pPr marL="0" indent="0" algn="ctr">
              <a:buNone/>
            </a:pPr>
            <a:r>
              <a:rPr lang="cs-CZ" dirty="0" smtClean="0"/>
              <a:t> </a:t>
            </a:r>
            <a:endParaRPr lang="cs-CZ" dirty="0"/>
          </a:p>
          <a:p>
            <a:pPr marL="0" indent="0" algn="ctr">
              <a:buNone/>
            </a:pPr>
            <a:r>
              <a:rPr lang="cs-CZ" dirty="0">
                <a:hlinkClick r:id="rId3"/>
              </a:rPr>
              <a:t>https://www.youtube.com/watch?v=SYZsal7JXPE</a:t>
            </a:r>
            <a:endParaRPr lang="cs-CZ" dirty="0"/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329790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2281"/>
            <a:ext cx="8229600" cy="938447"/>
          </a:xfrm>
        </p:spPr>
        <p:txBody>
          <a:bodyPr/>
          <a:lstStyle/>
          <a:p>
            <a:r>
              <a:rPr lang="cs-CZ" b="1" dirty="0" smtClean="0"/>
              <a:t>lukostřelba </a:t>
            </a:r>
            <a:endParaRPr lang="cs-CZ" b="1" dirty="0"/>
          </a:p>
        </p:txBody>
      </p:sp>
      <p:pic>
        <p:nvPicPr>
          <p:cNvPr id="5122" name="Picture 2" descr="C:\Users\Jiří\Desktop\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08686"/>
            <a:ext cx="4975262" cy="587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79828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content.fprg2-1.fna.fbcdn.net/v/t34.0-12/22016236_516134742111860_1520722068_n.jpg?oh=e3bf00692861a1785b97aa5c39c72332&amp;oe=59F8ED5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8990" b="21010"/>
          <a:stretch/>
        </p:blipFill>
        <p:spPr bwMode="auto">
          <a:xfrm>
            <a:off x="0" y="1302326"/>
            <a:ext cx="9144000" cy="4114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7259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jumpweights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6" t="6630" r="12982"/>
          <a:stretch/>
        </p:blipFill>
        <p:spPr bwMode="auto">
          <a:xfrm>
            <a:off x="1043608" y="620688"/>
            <a:ext cx="6948264" cy="5517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4348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Greek_jumping_weigh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44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518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C:\Users\Jiří\Desktop\rekonstr\IMG_20170529_143612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8" t="10113" r="20808" b="20319"/>
          <a:stretch/>
        </p:blipFill>
        <p:spPr bwMode="auto">
          <a:xfrm>
            <a:off x="3419872" y="3665855"/>
            <a:ext cx="5743453" cy="3192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 descr="C:\Users\Jiří\Desktop\rekonstr\IMG_20160916_13313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" t="29655" r="5645" b="41028"/>
          <a:stretch/>
        </p:blipFill>
        <p:spPr bwMode="auto">
          <a:xfrm>
            <a:off x="0" y="0"/>
            <a:ext cx="6296660" cy="3665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4803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C:\Users\Jiří\Desktop\rekonstr\halteres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5"/>
          <a:stretch/>
        </p:blipFill>
        <p:spPr bwMode="auto">
          <a:xfrm rot="16200000">
            <a:off x="3710268" y="1410412"/>
            <a:ext cx="3140968" cy="7754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 descr="C:\Users\Jiří\Desktop\rekonstr\IMG_20170527_16164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24751" r="46407" b="32668"/>
          <a:stretch/>
        </p:blipFill>
        <p:spPr bwMode="auto">
          <a:xfrm>
            <a:off x="0" y="0"/>
            <a:ext cx="7236296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724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C:\Users\Jiří\Desktop\rekonstr\IMG_20170504_14005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 t="8250" r="26197" b="53426"/>
          <a:stretch/>
        </p:blipFill>
        <p:spPr bwMode="auto">
          <a:xfrm>
            <a:off x="1355762" y="0"/>
            <a:ext cx="6504305" cy="2829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 descr="C:\Users\Jiří\Desktop\olympie - knihy\IMG_20170530_16155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6" t="16230" r="19013" b="15923"/>
          <a:stretch/>
        </p:blipFill>
        <p:spPr bwMode="auto">
          <a:xfrm>
            <a:off x="1309222" y="2992120"/>
            <a:ext cx="6504305" cy="3865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7059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C:\Users\Jiří\Desktop\rekonstr\IMG_20170504_14010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3" t="27412" r="8084"/>
          <a:stretch/>
        </p:blipFill>
        <p:spPr bwMode="auto">
          <a:xfrm>
            <a:off x="1691680" y="0"/>
            <a:ext cx="576063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8096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p</a:t>
            </a:r>
            <a:r>
              <a:rPr lang="cs-CZ" altLang="cs-CZ" b="1" dirty="0" smtClean="0"/>
              <a:t>ozdější římská </a:t>
            </a:r>
            <a:r>
              <a:rPr lang="cs-CZ" altLang="cs-CZ" b="1" i="1" dirty="0" err="1" smtClean="0"/>
              <a:t>haltérés</a:t>
            </a:r>
            <a:endParaRPr lang="en-US" altLang="cs-CZ" b="1" i="1" dirty="0"/>
          </a:p>
        </p:txBody>
      </p:sp>
      <p:pic>
        <p:nvPicPr>
          <p:cNvPr id="50180" name="Picture 4" descr="p15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6934200" cy="445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470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C:\Users\Jiří\Desktop\rekonstr\halteres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46"/>
          <a:stretch/>
        </p:blipFill>
        <p:spPr bwMode="auto">
          <a:xfrm rot="16200000">
            <a:off x="2638599" y="-1477585"/>
            <a:ext cx="3749040" cy="6650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 descr="C:\Users\Jiří\Desktop\olympie - knihy\IMG_20170530_16153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t="10377" r="14820" b="12465"/>
          <a:stretch/>
        </p:blipFill>
        <p:spPr bwMode="auto">
          <a:xfrm>
            <a:off x="1452778" y="3722431"/>
            <a:ext cx="6120679" cy="3150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9225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základní informace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40060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4 </a:t>
            </a:r>
            <a:r>
              <a:rPr lang="cs-CZ" dirty="0" err="1" smtClean="0"/>
              <a:t>kr.</a:t>
            </a:r>
            <a:endParaRPr lang="cs-CZ" dirty="0" smtClean="0"/>
          </a:p>
          <a:p>
            <a:pPr marL="0" indent="0">
              <a:buNone/>
            </a:pPr>
            <a:endParaRPr lang="cs-CZ" sz="1300" dirty="0" smtClean="0"/>
          </a:p>
          <a:p>
            <a:r>
              <a:rPr lang="cs-CZ" b="1" dirty="0" smtClean="0"/>
              <a:t>rozvrh </a:t>
            </a:r>
          </a:p>
          <a:p>
            <a:pPr lvl="1"/>
            <a:r>
              <a:rPr lang="cs-CZ" dirty="0" smtClean="0"/>
              <a:t>St </a:t>
            </a:r>
            <a:r>
              <a:rPr lang="cs-CZ" dirty="0"/>
              <a:t>1. 11. 9:00–12:00 </a:t>
            </a:r>
          </a:p>
          <a:p>
            <a:pPr lvl="1"/>
            <a:r>
              <a:rPr lang="cs-CZ" dirty="0" smtClean="0"/>
              <a:t>Po </a:t>
            </a:r>
            <a:r>
              <a:rPr lang="cs-CZ" dirty="0"/>
              <a:t>6. 11. 9:00–12:00 </a:t>
            </a:r>
          </a:p>
          <a:p>
            <a:pPr lvl="1"/>
            <a:r>
              <a:rPr lang="cs-CZ" dirty="0" smtClean="0"/>
              <a:t>Út </a:t>
            </a:r>
            <a:r>
              <a:rPr lang="cs-CZ" dirty="0"/>
              <a:t>7. 11. 9:00–12:00 </a:t>
            </a:r>
          </a:p>
          <a:p>
            <a:pPr lvl="1"/>
            <a:r>
              <a:rPr lang="cs-CZ" dirty="0" smtClean="0"/>
              <a:t>Pá </a:t>
            </a:r>
            <a:r>
              <a:rPr lang="cs-CZ" dirty="0"/>
              <a:t>10. 11. 9:00–12:00 </a:t>
            </a:r>
          </a:p>
          <a:p>
            <a:pPr lvl="1"/>
            <a:r>
              <a:rPr lang="cs-CZ" dirty="0" smtClean="0"/>
              <a:t>Čt </a:t>
            </a:r>
            <a:r>
              <a:rPr lang="cs-CZ" dirty="0"/>
              <a:t>16. 11. </a:t>
            </a:r>
            <a:r>
              <a:rPr lang="cs-CZ" dirty="0" smtClean="0"/>
              <a:t>9:00–12:00</a:t>
            </a:r>
          </a:p>
          <a:p>
            <a:pPr marL="457200" lvl="1" indent="0">
              <a:buNone/>
            </a:pPr>
            <a:endParaRPr lang="cs-CZ" sz="1300" dirty="0" smtClean="0"/>
          </a:p>
          <a:p>
            <a:r>
              <a:rPr lang="cs-CZ" b="1" dirty="0" smtClean="0"/>
              <a:t>místo </a:t>
            </a:r>
          </a:p>
          <a:p>
            <a:pPr lvl="1"/>
            <a:r>
              <a:rPr lang="cs-CZ" dirty="0" smtClean="0"/>
              <a:t>Kounicova (dráha, 20 Kč)</a:t>
            </a:r>
          </a:p>
          <a:p>
            <a:pPr lvl="1"/>
            <a:r>
              <a:rPr lang="cs-CZ" dirty="0"/>
              <a:t>Náměstí Míru </a:t>
            </a:r>
          </a:p>
          <a:p>
            <a:pPr lvl="1"/>
            <a:r>
              <a:rPr lang="cs-CZ" dirty="0" smtClean="0"/>
              <a:t>Wilsonův les</a:t>
            </a:r>
          </a:p>
        </p:txBody>
      </p:sp>
    </p:spTree>
    <p:extLst>
      <p:ext uri="{BB962C8B-B14F-4D97-AF65-F5344CB8AC3E}">
        <p14:creationId xmlns:p14="http://schemas.microsoft.com/office/powerpoint/2010/main" val="2695956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Jiří\Desktop\Antický sport\rigo - obr\j\miller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28" y="11818"/>
            <a:ext cx="1904480" cy="1811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Jiří\Desktop\Antický sport\rigo - obr\j\miller65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7" y="2169386"/>
            <a:ext cx="2806307" cy="1729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Jiří\Desktop\Antický sport\rigo - obr\j\miller65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471" y="2205356"/>
            <a:ext cx="2298700" cy="1792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Jiří\Desktop\Antický sport\rigo - obr\j\miller6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471" y="4149081"/>
            <a:ext cx="2542879" cy="2638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Jiří\Desktop\Antický sport\rigo - obr\j\newby77 jp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4149081"/>
            <a:ext cx="2925763" cy="2713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Jiří\Desktop\Antický sport\rigo - obr\j\olivova,sah115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" y="4149081"/>
            <a:ext cx="3670300" cy="2691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:\Users\Jiří\Desktop\Antický sport\rigo - obr\j\zamarovsky164.jpg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0" y="1819639"/>
            <a:ext cx="3732995" cy="1874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Jiří\Desktop\images (2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2" y="112727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32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!Aktuální\01 Moje výuka a texty, materiály\01 Moje přípravy, výuka a materiály\01 antický sport\01 DSS I\Dějiny starověkého sportu I\5. hodina\IMG_20160917_1257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232991" y="-11768"/>
            <a:ext cx="5911008" cy="332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!Aktuální\01 Moje výuka a texty, materiály\01 Moje přípravy, výuka a materiály\01 antický sport\01 DSS I\Dějiny starověkého sportu I\5. hodina\IMG_20160917_1258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232992" y="3533057"/>
            <a:ext cx="5911008" cy="33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!Aktuální\01 Moje výuka a texty, materiály\01 Moje přípravy, výuka a materiály\01 antický sport\01 DSS I\Dějiny starověkého sportu I\5. hodina\IMG_20160916_1331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11769"/>
            <a:ext cx="3851920" cy="684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948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!Aktuální\01 Moje výuka a texty, materiály\01 Moje přípravy, výuka a materiály\01 antický sport\01 DSS I\Dějiny starověkého sportu I\5. hodina\IMG_20160928_145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" y="654612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136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rozběh</a:t>
            </a:r>
            <a:r>
              <a:rPr lang="en-US" altLang="cs-CZ" b="1" dirty="0" smtClean="0"/>
              <a:t>?</a:t>
            </a:r>
            <a:endParaRPr lang="en-US" altLang="cs-CZ" b="1" dirty="0"/>
          </a:p>
        </p:txBody>
      </p:sp>
      <p:pic>
        <p:nvPicPr>
          <p:cNvPr id="58371" name="Picture 3" descr="GP50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5"/>
            <a:ext cx="4968552" cy="52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83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odraz</a:t>
            </a:r>
            <a:endParaRPr lang="en-US" altLang="cs-CZ" b="1" dirty="0"/>
          </a:p>
        </p:txBody>
      </p:sp>
      <p:pic>
        <p:nvPicPr>
          <p:cNvPr id="60419" name="Picture 3" descr="GP4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12776"/>
            <a:ext cx="4896544" cy="528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45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let</a:t>
            </a:r>
            <a:endParaRPr lang="en-US" altLang="cs-CZ" b="1" dirty="0"/>
          </a:p>
        </p:txBody>
      </p:sp>
      <p:pic>
        <p:nvPicPr>
          <p:cNvPr id="53252" name="Picture 4" descr="P00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272808" cy="518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442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dopad</a:t>
            </a:r>
            <a:endParaRPr lang="en-US" altLang="cs-CZ" b="1" dirty="0"/>
          </a:p>
        </p:txBody>
      </p:sp>
      <p:pic>
        <p:nvPicPr>
          <p:cNvPr id="62467" name="Picture 3" descr="GP5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48900"/>
            <a:ext cx="6408712" cy="530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98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46956" y="62489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b="1" dirty="0" smtClean="0"/>
              <a:t>rekonstrukce</a:t>
            </a:r>
            <a:endParaRPr lang="en-US" altLang="cs-CZ" b="1" dirty="0"/>
          </a:p>
        </p:txBody>
      </p:sp>
      <p:pic>
        <p:nvPicPr>
          <p:cNvPr id="64515" name="Picture 3" descr="Untitle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4223"/>
            <a:ext cx="7524328" cy="569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3998" cy="1143000"/>
          </a:xfrm>
        </p:spPr>
        <p:txBody>
          <a:bodyPr>
            <a:normAutofit fontScale="90000"/>
          </a:bodyPr>
          <a:lstStyle/>
          <a:p>
            <a:r>
              <a:rPr lang="cs-CZ" b="1" i="1" dirty="0" smtClean="0">
                <a:solidFill>
                  <a:schemeClr val="bg1"/>
                </a:solidFill>
              </a:rPr>
              <a:t>akon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i="1" dirty="0" err="1" smtClean="0">
                <a:solidFill>
                  <a:schemeClr val="bg1"/>
                </a:solidFill>
              </a:rPr>
              <a:t>apótomeus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i="1" dirty="0" smtClean="0">
                <a:solidFill>
                  <a:schemeClr val="bg1"/>
                </a:solidFill>
              </a:rPr>
              <a:t>doros/ </a:t>
            </a:r>
            <a:r>
              <a:rPr lang="cs-CZ" b="1" dirty="0" smtClean="0">
                <a:solidFill>
                  <a:schemeClr val="bg1"/>
                </a:solidFill>
              </a:rPr>
              <a:t>hod oštěpem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22417" y="1196752"/>
            <a:ext cx="8460431" cy="4525963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>
                <a:solidFill>
                  <a:schemeClr val="bg1"/>
                </a:solidFill>
              </a:rPr>
              <a:t>t</a:t>
            </a:r>
            <a:r>
              <a:rPr lang="cs-CZ" dirty="0" smtClean="0">
                <a:solidFill>
                  <a:schemeClr val="bg1"/>
                </a:solidFill>
              </a:rPr>
              <a:t>opol/ jasan</a:t>
            </a:r>
          </a:p>
          <a:p>
            <a:pPr marL="0" indent="0" algn="ctr">
              <a:buNone/>
            </a:pPr>
            <a:r>
              <a:rPr lang="cs-CZ" dirty="0" smtClean="0">
                <a:solidFill>
                  <a:schemeClr val="bg1"/>
                </a:solidFill>
              </a:rPr>
              <a:t>120-150 cm</a:t>
            </a:r>
          </a:p>
          <a:p>
            <a:pPr marL="0" indent="0" algn="ctr">
              <a:buNone/>
            </a:pPr>
            <a:r>
              <a:rPr lang="cs-CZ" dirty="0" smtClean="0">
                <a:solidFill>
                  <a:schemeClr val="bg1"/>
                </a:solidFill>
              </a:rPr>
              <a:t>4-5 druhů </a:t>
            </a:r>
          </a:p>
          <a:p>
            <a:pPr marL="0" indent="0" algn="ctr">
              <a:buNone/>
            </a:pPr>
            <a:r>
              <a:rPr lang="cs-CZ" i="1" dirty="0" err="1" smtClean="0">
                <a:solidFill>
                  <a:schemeClr val="bg1"/>
                </a:solidFill>
              </a:rPr>
              <a:t>balbis</a:t>
            </a:r>
            <a:endParaRPr lang="cs-CZ" i="1" dirty="0">
              <a:solidFill>
                <a:schemeClr val="bg1"/>
              </a:solidFill>
            </a:endParaRPr>
          </a:p>
        </p:txBody>
      </p:sp>
      <p:pic>
        <p:nvPicPr>
          <p:cNvPr id="5132" name="Picture 12" descr="C:\Users\Jiří\Desktop\Antický sport\rigo - obr\j\zamarovsky1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05329"/>
            <a:ext cx="2511239" cy="3095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Jiří\Desktop\Antický sport\rigo - obr\j\sabl-hrdinove402LI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808"/>
            <a:ext cx="2627782" cy="5138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iří\Desktop\Antický sport\rigo - obr\j\frel-křs100XX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2123728" cy="5157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36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7308304" cy="1143000"/>
          </a:xfrm>
        </p:spPr>
        <p:txBody>
          <a:bodyPr/>
          <a:lstStyle/>
          <a:p>
            <a:r>
              <a:rPr lang="cs-CZ" b="1" i="1" dirty="0" err="1" smtClean="0"/>
              <a:t>ankyle</a:t>
            </a:r>
            <a:endParaRPr lang="cs-CZ" b="1" i="1" dirty="0"/>
          </a:p>
        </p:txBody>
      </p:sp>
      <p:pic>
        <p:nvPicPr>
          <p:cNvPr id="5" name="Picture 5" descr="GP503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9216"/>
            <a:ext cx="4788024" cy="3203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iří\Desktop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" y="4352457"/>
            <a:ext cx="4765144" cy="250554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4" descr="C:\Users\Jiří\Desktop\Javel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250" y="548680"/>
            <a:ext cx="4229750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458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08712"/>
          </a:xfrm>
        </p:spPr>
        <p:txBody>
          <a:bodyPr>
            <a:normAutofit/>
          </a:bodyPr>
          <a:lstStyle/>
          <a:p>
            <a:pPr algn="just"/>
            <a:r>
              <a:rPr lang="cs-CZ" b="1" dirty="0" smtClean="0"/>
              <a:t>sraz </a:t>
            </a:r>
          </a:p>
          <a:p>
            <a:pPr lvl="1" algn="just"/>
            <a:r>
              <a:rPr lang="cs-CZ" dirty="0" smtClean="0"/>
              <a:t>na místě 5 min před začátkem hodiny</a:t>
            </a:r>
          </a:p>
          <a:p>
            <a:pPr lvl="1" algn="just"/>
            <a:r>
              <a:rPr lang="cs-CZ" dirty="0" smtClean="0"/>
              <a:t>před doktorandovou ÚKS (20 min před ZH) </a:t>
            </a:r>
          </a:p>
          <a:p>
            <a:pPr algn="just"/>
            <a:r>
              <a:rPr lang="cs-CZ" b="1" dirty="0" smtClean="0"/>
              <a:t>převlečení</a:t>
            </a:r>
          </a:p>
          <a:p>
            <a:pPr algn="just"/>
            <a:r>
              <a:rPr lang="cs-CZ" b="1" dirty="0" smtClean="0"/>
              <a:t>úschovna</a:t>
            </a:r>
            <a:r>
              <a:rPr lang="cs-CZ" dirty="0" smtClean="0"/>
              <a:t> </a:t>
            </a:r>
            <a:r>
              <a:rPr lang="cs-CZ" b="1" dirty="0" smtClean="0"/>
              <a:t>věcí </a:t>
            </a:r>
          </a:p>
          <a:p>
            <a:pPr algn="just"/>
            <a:r>
              <a:rPr lang="cs-CZ" b="1" dirty="0" smtClean="0"/>
              <a:t>účast</a:t>
            </a:r>
            <a:r>
              <a:rPr lang="cs-CZ" dirty="0" smtClean="0"/>
              <a:t> aktivní/ pasivní </a:t>
            </a:r>
          </a:p>
          <a:p>
            <a:pPr algn="just"/>
            <a:r>
              <a:rPr lang="cs-CZ" dirty="0"/>
              <a:t>p</a:t>
            </a:r>
            <a:r>
              <a:rPr lang="cs-CZ" dirty="0" smtClean="0"/>
              <a:t>oučení o </a:t>
            </a:r>
            <a:r>
              <a:rPr lang="cs-CZ" b="1" dirty="0" smtClean="0"/>
              <a:t>bezpečnosti </a:t>
            </a:r>
          </a:p>
          <a:p>
            <a:pPr algn="just"/>
            <a:r>
              <a:rPr lang="cs-CZ" dirty="0" smtClean="0"/>
              <a:t>od dalšího období </a:t>
            </a:r>
          </a:p>
          <a:p>
            <a:pPr lvl="1" algn="just"/>
            <a:r>
              <a:rPr lang="cs-CZ" dirty="0" smtClean="0"/>
              <a:t>výuka v jarním semestru </a:t>
            </a:r>
          </a:p>
          <a:p>
            <a:pPr lvl="1" algn="just"/>
            <a:r>
              <a:rPr lang="cs-CZ" dirty="0"/>
              <a:t>m</a:t>
            </a:r>
            <a:r>
              <a:rPr lang="cs-CZ" dirty="0" smtClean="0"/>
              <a:t>ožnost vícenásobného zapsání </a:t>
            </a:r>
          </a:p>
          <a:p>
            <a:pPr lvl="1" algn="just"/>
            <a:r>
              <a:rPr lang="cs-CZ" dirty="0" smtClean="0"/>
              <a:t>seminární skupiny 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0941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9805"/>
            <a:ext cx="8229600" cy="1143000"/>
          </a:xfrm>
        </p:spPr>
        <p:txBody>
          <a:bodyPr/>
          <a:lstStyle/>
          <a:p>
            <a:r>
              <a:rPr lang="cs-CZ" altLang="cs-CZ" b="1" i="1" dirty="0" smtClean="0"/>
              <a:t>b</a:t>
            </a:r>
            <a:r>
              <a:rPr lang="en-US" altLang="cs-CZ" b="1" i="1" dirty="0" err="1" smtClean="0"/>
              <a:t>albis</a:t>
            </a:r>
            <a:r>
              <a:rPr lang="en-US" altLang="cs-CZ" b="1" dirty="0"/>
              <a:t>?</a:t>
            </a:r>
          </a:p>
        </p:txBody>
      </p:sp>
      <p:pic>
        <p:nvPicPr>
          <p:cNvPr id="8197" name="Picture 5" descr="GP4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12805"/>
            <a:ext cx="6984776" cy="5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18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75856" y="188640"/>
            <a:ext cx="5868144" cy="1143000"/>
          </a:xfrm>
        </p:spPr>
        <p:txBody>
          <a:bodyPr/>
          <a:lstStyle/>
          <a:p>
            <a:r>
              <a:rPr lang="cs-CZ" altLang="cs-CZ" b="1" dirty="0" smtClean="0"/>
              <a:t>rozběh</a:t>
            </a:r>
            <a:endParaRPr lang="en-US" altLang="cs-CZ" b="1" dirty="0"/>
          </a:p>
        </p:txBody>
      </p:sp>
      <p:pic>
        <p:nvPicPr>
          <p:cNvPr id="32774" name="Picture 6" descr="Untitle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3935138" cy="5140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GP505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66" y="1663916"/>
            <a:ext cx="5225093" cy="5163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53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8492069" cy="836712"/>
          </a:xfrm>
        </p:spPr>
        <p:txBody>
          <a:bodyPr/>
          <a:lstStyle/>
          <a:p>
            <a:r>
              <a:rPr lang="cs-CZ" b="1" dirty="0" smtClean="0"/>
              <a:t>Zeus/ Poseidon, blesk</a:t>
            </a:r>
            <a:endParaRPr lang="cs-CZ" b="1" dirty="0"/>
          </a:p>
        </p:txBody>
      </p:sp>
      <p:pic>
        <p:nvPicPr>
          <p:cNvPr id="4" name="Picture 5" descr="GS3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94576"/>
            <a:ext cx="3541664" cy="584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GS2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6877"/>
            <a:ext cx="4265465" cy="587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070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ude train_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-13678"/>
            <a:ext cx="2627784" cy="6869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8100000" algn="ctr" rotWithShape="0">
              <a:srgbClr val="808080">
                <a:alpha val="75000"/>
              </a:srgbClr>
            </a:outerShdw>
          </a:effectLst>
        </p:spPr>
      </p:pic>
      <p:pic>
        <p:nvPicPr>
          <p:cNvPr id="5" name="Obrázek 4" descr="C:\Users\Jiří\Desktop\olympie - knihy\IMG_20170530_16162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3" t="19292" r="16300" b="36057"/>
          <a:stretch/>
        </p:blipFill>
        <p:spPr bwMode="auto">
          <a:xfrm>
            <a:off x="3851921" y="-1"/>
            <a:ext cx="5292080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77529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ana Benechová\Desktop\Projekt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096344" y="-2547664"/>
            <a:ext cx="2952328" cy="9145016"/>
          </a:xfrm>
          <a:prstGeom prst="rect">
            <a:avLst/>
          </a:prstGeom>
          <a:noFill/>
        </p:spPr>
      </p:pic>
      <p:pic>
        <p:nvPicPr>
          <p:cNvPr id="6147" name="Picture 3" descr="C:\Users\Jana Benechová\Desktop\Projekt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72653" y="326326"/>
            <a:ext cx="2796665" cy="91460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004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Jiří\Desktop\Antický sport\rigo - obr\j\olivova,sah1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379"/>
            <a:ext cx="5616624" cy="3826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:\Users\Jiří\Desktop\Antický sport\rigo - obr\j\zamarovsky1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55543"/>
            <a:ext cx="4179492" cy="3002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Jiří\Desktop\Antický sport\rigo - obr\j\zamarovsky1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55543"/>
            <a:ext cx="3552695" cy="3011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34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129"/>
            <a:ext cx="9144000" cy="1143000"/>
          </a:xfrm>
        </p:spPr>
        <p:txBody>
          <a:bodyPr/>
          <a:lstStyle/>
          <a:p>
            <a:r>
              <a:rPr lang="cs-CZ" altLang="cs-CZ" b="1" dirty="0" smtClean="0"/>
              <a:t>moderní hod</a:t>
            </a:r>
            <a:endParaRPr lang="en-US" altLang="cs-CZ" b="1" dirty="0"/>
          </a:p>
        </p:txBody>
      </p:sp>
      <p:pic>
        <p:nvPicPr>
          <p:cNvPr id="33798" name="Picture 6" descr="Untitle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485"/>
            <a:ext cx="4752528" cy="594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6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5220072" cy="1143000"/>
          </a:xfrm>
        </p:spPr>
        <p:txBody>
          <a:bodyPr/>
          <a:lstStyle/>
          <a:p>
            <a:r>
              <a:rPr lang="cs-CZ" b="1" i="1" dirty="0" err="1" smtClean="0">
                <a:solidFill>
                  <a:schemeClr val="bg1"/>
                </a:solidFill>
              </a:rPr>
              <a:t>diskos</a:t>
            </a:r>
            <a:r>
              <a:rPr lang="cs-CZ" b="1" dirty="0" smtClean="0">
                <a:solidFill>
                  <a:schemeClr val="bg1"/>
                </a:solidFill>
              </a:rPr>
              <a:t>/ hod diskem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12776"/>
            <a:ext cx="8686800" cy="4713387"/>
          </a:xfrm>
        </p:spPr>
        <p:txBody>
          <a:bodyPr/>
          <a:lstStyle/>
          <a:p>
            <a:r>
              <a:rPr lang="cs-CZ" i="1" dirty="0" err="1" smtClean="0">
                <a:solidFill>
                  <a:schemeClr val="bg1"/>
                </a:solidFill>
              </a:rPr>
              <a:t>diskos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i="1" dirty="0" err="1" smtClean="0">
                <a:solidFill>
                  <a:schemeClr val="bg1"/>
                </a:solidFill>
              </a:rPr>
              <a:t>balbis</a:t>
            </a:r>
            <a:endParaRPr lang="cs-CZ" i="1" dirty="0" smtClean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k</a:t>
            </a:r>
            <a:r>
              <a:rPr lang="cs-CZ" dirty="0" smtClean="0">
                <a:solidFill>
                  <a:schemeClr val="bg1"/>
                </a:solidFill>
              </a:rPr>
              <a:t>ámen, železo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pokladnice </a:t>
            </a:r>
            <a:r>
              <a:rPr lang="cs-CZ" dirty="0" err="1" smtClean="0">
                <a:solidFill>
                  <a:schemeClr val="bg1"/>
                </a:solidFill>
              </a:rPr>
              <a:t>Sikyónských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otočka?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z hodu kamenem --- Platón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Jiří\Desktop\Antický sport\rigo - obr\100_33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27624"/>
            <a:ext cx="3240360" cy="2430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7" name="Picture 9" descr="C:\Users\Jiří\Desktop\Antický sport\rigo - obr\j\oliva-sparta160XLII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91448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6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-22626"/>
            <a:ext cx="8229600" cy="6880626"/>
          </a:xfrm>
        </p:spPr>
        <p:txBody>
          <a:bodyPr>
            <a:normAutofit/>
          </a:bodyPr>
          <a:lstStyle/>
          <a:p>
            <a:endParaRPr lang="en-US" altLang="cs-CZ" dirty="0">
              <a:solidFill>
                <a:schemeClr val="bg1"/>
              </a:solidFill>
            </a:endParaRPr>
          </a:p>
          <a:p>
            <a:r>
              <a:rPr lang="cs-CZ" altLang="cs-CZ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Fayllos</a:t>
            </a:r>
            <a:r>
              <a:rPr lang="en-US" alt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 </a:t>
            </a:r>
            <a:r>
              <a:rPr lang="en-US" alt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r>
              <a:rPr lang="cs-CZ" alt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alt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cs-CZ" alt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n-US" altLang="cs-CZ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1896</a:t>
            </a:r>
            <a:endParaRPr lang="en-US" altLang="cs-CZ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altLang="cs-C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oderní hod přes </a:t>
            </a:r>
            <a:r>
              <a:rPr lang="en-US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</a:t>
            </a:r>
            <a:r>
              <a:rPr lang="cs-CZ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n-US" altLang="cs-CZ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cs-CZ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alt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proč tak málo</a:t>
            </a:r>
            <a:r>
              <a:rPr lang="en-US" alt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cs-CZ" altLang="cs-CZ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těžší disk</a:t>
            </a:r>
            <a:r>
              <a:rPr lang="en-US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altLang="cs-CZ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dobrý skokan, ale špatný diskař</a:t>
            </a:r>
            <a:r>
              <a:rPr lang="en-US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altLang="cs-CZ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slabá aerodynamika</a:t>
            </a:r>
            <a:r>
              <a:rPr lang="en-US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altLang="cs-CZ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Skromné vyjádření</a:t>
            </a:r>
            <a:r>
              <a:rPr lang="en-US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altLang="cs-CZ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alt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jiné?</a:t>
            </a:r>
            <a:endParaRPr lang="en-US" altLang="cs-CZ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altLang="cs-CZ" dirty="0">
              <a:solidFill>
                <a:schemeClr val="bg1"/>
              </a:solidFill>
            </a:endParaRPr>
          </a:p>
          <a:p>
            <a:endParaRPr lang="en-US" alt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1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!Aktuální\01 Moje výuka a texty, materiály\01 Moje přípravy, výuka a materiály\01 antický sport\01 DSS I\Dějiny starověkého sportu I\5. hodina\IMG_20160917_1259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59" y="764704"/>
            <a:ext cx="3022433" cy="5373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!Aktuální\01 Moje výuka a texty, materiály\01 Moje přípravy, výuka a materiály\01 antický sport\01 DSS I\Dějiny starověkého sportu I\5. hodina\IMG_20160917_13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729" y="764704"/>
            <a:ext cx="3016691" cy="5363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!Aktuální\01 Moje výuka a texty, materiály\01 Moje přípravy, výuka a materiály\01 antický sport\01 DSS I\Dějiny starověkého sportu I\5. hodina\IMG_20160917_130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567" y="753967"/>
            <a:ext cx="3022433" cy="5373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016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</a:t>
            </a:r>
            <a:r>
              <a:rPr lang="cs-CZ" b="1" dirty="0" smtClean="0"/>
              <a:t>ávaznosti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Tetrády</a:t>
            </a:r>
          </a:p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Sportovně-vojenská exkurze – Řecko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7047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Jiří\Desktop\Antický sport\rigo - obr\j\zamarovsky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" y="0"/>
            <a:ext cx="4408791" cy="3167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Jiří\Desktop\Antický sport\rigo - obr\j\olivova,sah1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11" y="3167495"/>
            <a:ext cx="3472586" cy="3660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Jiří\Desktop\Antický sport\rigo - obr\j\oliva128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701" y="2114542"/>
            <a:ext cx="4621213" cy="4748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44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3388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 smtClean="0"/>
              <a:t>Kopie Diskobola, hlava v jiné pozici</a:t>
            </a:r>
            <a:endParaRPr lang="en-US" altLang="cs-CZ" b="1" dirty="0"/>
          </a:p>
        </p:txBody>
      </p:sp>
      <p:pic>
        <p:nvPicPr>
          <p:cNvPr id="23559" name="Picture 7" descr="GS3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0409"/>
            <a:ext cx="3384376" cy="55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1219200"/>
            <a:ext cx="330358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24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!Aktuální\01 Moje výuka a texty, materiály\01 Moje přípravy, výuka a materiály\01 antický sport\01 DSS I\Dějiny starověkého sportu I\5. hodina\IMG_20160928_150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8589" y="332656"/>
            <a:ext cx="5265411" cy="2961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!Aktuální\01 Moje výuka a texty, materiály\01 Moje přípravy, výuka a materiály\01 antický sport\01 DSS I\Dějiny starověkého sportu I\5. hodina\IMG_20160928_150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8588" y="3645024"/>
            <a:ext cx="5265411" cy="2961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!Aktuální\01 Moje výuka a texty, materiály\01 Moje přípravy, výuka a materiály\01 antický sport\01 DSS I\Dějiny starověkého sportu I\5. hodina\IMG_20160928_1503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962" y="-1"/>
            <a:ext cx="3857627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6270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6946" y="47667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 smtClean="0"/>
              <a:t>Moderní rekonstrukce hodu diskem dle Diskobola</a:t>
            </a:r>
            <a:endParaRPr lang="en-US" altLang="cs-CZ" b="1" dirty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33600"/>
            <a:ext cx="9144000" cy="353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-1" y="609329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3200" dirty="0" smtClean="0"/>
              <a:t>pravděpodobně otáčení disku, ne atleta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22903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0832"/>
            <a:ext cx="6516216" cy="915217"/>
          </a:xfrm>
        </p:spPr>
        <p:txBody>
          <a:bodyPr/>
          <a:lstStyle/>
          <a:p>
            <a:r>
              <a:rPr lang="cs-CZ" altLang="cs-CZ" b="1" dirty="0" smtClean="0"/>
              <a:t>úchop disku</a:t>
            </a:r>
            <a:endParaRPr lang="en-US" altLang="cs-CZ" b="1" dirty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4385"/>
            <a:ext cx="5257800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 descr="C:\!Aktuální\01 Moje výuka a texty, materiály\01 Moje přípravy, výuka a materiály\01 antický sport\01 DSS I\Dějiny starověkého sportu I\5. hodina\IMG_20160928_1537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43223"/>
            <a:ext cx="5004048" cy="2814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iří\Desktop\Antický sport\rigo - obr\100_33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19144"/>
            <a:ext cx="3240360" cy="243037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2" descr="C:\!Aktuální\01 Moje výuka a texty, materiály\01 Moje přípravy, výuka a materiály\01 antický sport\01 DSS I\Dějiny starověkého sportu I\5. hodina\IMG_20160928_1500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8640"/>
            <a:ext cx="2088486" cy="371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11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sz="3600" b="1" dirty="0"/>
              <a:t>p</a:t>
            </a:r>
            <a:r>
              <a:rPr lang="cs-CZ" sz="3600" b="1" dirty="0" smtClean="0"/>
              <a:t>ozice nohou před pohybem ruky vpřed a hodem</a:t>
            </a:r>
            <a:endParaRPr lang="cs-CZ" sz="3600" b="1" dirty="0"/>
          </a:p>
        </p:txBody>
      </p:sp>
      <p:pic>
        <p:nvPicPr>
          <p:cNvPr id="14338" name="Picture 2" descr="C:\!Aktuální\01 Moje výuka a texty, materiály\01 Moje přípravy, výuka a materiály\01 antický sport\01 DSS I\Dějiny starověkého sportu I\5. hodina\IMG_20160928_1537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3907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/>
              <a:t>They Show a Large Discus</a:t>
            </a:r>
          </a:p>
        </p:txBody>
      </p:sp>
      <p:pic>
        <p:nvPicPr>
          <p:cNvPr id="20485" name="Picture 5" descr="GP4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33600"/>
            <a:ext cx="4849813" cy="400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44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hudba?</a:t>
            </a:r>
            <a:endParaRPr lang="en-US" altLang="cs-CZ" b="1" dirty="0"/>
          </a:p>
        </p:txBody>
      </p:sp>
      <p:pic>
        <p:nvPicPr>
          <p:cNvPr id="21509" name="Picture 5" descr="GP4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70973"/>
            <a:ext cx="6552728" cy="545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93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23069" y="0"/>
            <a:ext cx="8229600" cy="1143000"/>
          </a:xfrm>
        </p:spPr>
        <p:txBody>
          <a:bodyPr/>
          <a:lstStyle/>
          <a:p>
            <a:r>
              <a:rPr lang="cs-CZ" altLang="cs-CZ" b="1" dirty="0" smtClean="0"/>
              <a:t>jiná technika hodu</a:t>
            </a:r>
            <a:r>
              <a:rPr lang="en-US" altLang="cs-CZ" b="1" dirty="0" smtClean="0"/>
              <a:t>?</a:t>
            </a:r>
            <a:endParaRPr lang="en-US" altLang="cs-CZ" b="1" dirty="0"/>
          </a:p>
        </p:txBody>
      </p:sp>
      <p:pic>
        <p:nvPicPr>
          <p:cNvPr id="22533" name="Picture 5" descr="GP4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80726"/>
            <a:ext cx="3168352" cy="583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5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</a:t>
            </a:r>
            <a:r>
              <a:rPr lang="cs-CZ" b="1" dirty="0" smtClean="0"/>
              <a:t>oderní hod diskem</a:t>
            </a:r>
            <a:endParaRPr lang="cs-CZ" b="1" dirty="0"/>
          </a:p>
        </p:txBody>
      </p:sp>
      <p:pic>
        <p:nvPicPr>
          <p:cNvPr id="4" name="Picture 4" descr="hi-res-149944790_crop_no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57" y="1306903"/>
            <a:ext cx="8280920" cy="5520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995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388"/>
            <a:ext cx="9144000" cy="1053124"/>
          </a:xfrm>
        </p:spPr>
        <p:txBody>
          <a:bodyPr/>
          <a:lstStyle/>
          <a:p>
            <a:r>
              <a:rPr lang="cs-CZ" b="1" dirty="0" smtClean="0"/>
              <a:t>ukončení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877272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účast</a:t>
            </a:r>
            <a:r>
              <a:rPr lang="cs-CZ" dirty="0" smtClean="0"/>
              <a:t> 4 praktické bloky ze 6</a:t>
            </a:r>
          </a:p>
          <a:p>
            <a:pPr lvl="1"/>
            <a:r>
              <a:rPr lang="cs-CZ" dirty="0" smtClean="0"/>
              <a:t>poslední i zápočtový </a:t>
            </a:r>
          </a:p>
          <a:p>
            <a:r>
              <a:rPr lang="cs-CZ" b="1" dirty="0" smtClean="0"/>
              <a:t>4 varianty ukončení: </a:t>
            </a:r>
          </a:p>
          <a:p>
            <a:pPr lvl="1"/>
            <a:r>
              <a:rPr lang="cs-CZ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test </a:t>
            </a:r>
          </a:p>
          <a:p>
            <a:pPr lvl="2"/>
            <a:r>
              <a:rPr lang="cs-CZ" dirty="0" smtClean="0"/>
              <a:t>obecné informace z první hodiny a studijních materiálů </a:t>
            </a:r>
          </a:p>
          <a:p>
            <a:pPr lvl="2"/>
            <a:r>
              <a:rPr lang="cs-CZ" dirty="0" smtClean="0"/>
              <a:t>další informace vysvětlované během praktických bloků </a:t>
            </a:r>
          </a:p>
          <a:p>
            <a:pPr lvl="1"/>
            <a:r>
              <a:rPr lang="cs-CZ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technická ukázka vybraných disciplín </a:t>
            </a:r>
          </a:p>
          <a:p>
            <a:pPr lvl="2"/>
            <a:r>
              <a:rPr lang="cs-CZ" dirty="0" smtClean="0"/>
              <a:t>uvázání boxerských rukavic, </a:t>
            </a:r>
          </a:p>
          <a:p>
            <a:pPr lvl="2"/>
            <a:r>
              <a:rPr lang="cs-CZ" dirty="0" smtClean="0"/>
              <a:t>skok se závažím, </a:t>
            </a:r>
          </a:p>
          <a:p>
            <a:pPr lvl="2"/>
            <a:r>
              <a:rPr lang="cs-CZ" dirty="0" smtClean="0"/>
              <a:t>hod diskem, </a:t>
            </a:r>
          </a:p>
          <a:p>
            <a:pPr lvl="2"/>
            <a:r>
              <a:rPr lang="cs-CZ" dirty="0" smtClean="0"/>
              <a:t>hod oštěpem, </a:t>
            </a:r>
          </a:p>
          <a:p>
            <a:pPr lvl="2"/>
            <a:r>
              <a:rPr lang="cs-CZ" dirty="0" smtClean="0"/>
              <a:t>pravidla </a:t>
            </a:r>
            <a:r>
              <a:rPr lang="cs-CZ" dirty="0" err="1" smtClean="0"/>
              <a:t>glimy</a:t>
            </a:r>
            <a:r>
              <a:rPr lang="cs-CZ" dirty="0" smtClean="0"/>
              <a:t>/ </a:t>
            </a:r>
            <a:r>
              <a:rPr lang="cs-CZ" dirty="0" err="1" smtClean="0"/>
              <a:t>kabaddi</a:t>
            </a:r>
            <a:r>
              <a:rPr lang="cs-CZ" dirty="0" smtClean="0"/>
              <a:t>, </a:t>
            </a:r>
            <a:endParaRPr lang="cs-CZ" dirty="0" smtClean="0"/>
          </a:p>
          <a:p>
            <a:pPr lvl="2"/>
            <a:r>
              <a:rPr lang="cs-CZ" dirty="0" smtClean="0"/>
              <a:t>pravidla běhu ve zbroji.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6943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i="1" dirty="0" smtClean="0"/>
              <a:t>hoplítodromos</a:t>
            </a:r>
            <a:r>
              <a:rPr lang="cs-CZ" b="1" dirty="0" smtClean="0"/>
              <a:t>/ běh těžkooděnců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520 BC</a:t>
            </a:r>
          </a:p>
          <a:p>
            <a:r>
              <a:rPr lang="cs-CZ" i="1" dirty="0" smtClean="0"/>
              <a:t>o</a:t>
            </a:r>
            <a:r>
              <a:rPr lang="el-GR" i="1" dirty="0" smtClean="0"/>
              <a:t>υδενός χωρίον</a:t>
            </a:r>
            <a:endParaRPr lang="cs-CZ" i="1" dirty="0" smtClean="0"/>
          </a:p>
          <a:p>
            <a:r>
              <a:rPr lang="cs-CZ" i="1" dirty="0" smtClean="0"/>
              <a:t>diaulos</a:t>
            </a:r>
            <a:r>
              <a:rPr lang="cs-CZ" b="1" dirty="0" smtClean="0"/>
              <a:t> </a:t>
            </a:r>
            <a:r>
              <a:rPr lang="cs-CZ" dirty="0" smtClean="0"/>
              <a:t>x </a:t>
            </a:r>
            <a:r>
              <a:rPr lang="cs-CZ" i="1" dirty="0" smtClean="0"/>
              <a:t>dolichos </a:t>
            </a:r>
          </a:p>
          <a:p>
            <a:r>
              <a:rPr lang="cs-CZ" dirty="0" smtClean="0"/>
              <a:t>krunýř – holenice – helma – štít </a:t>
            </a:r>
          </a:p>
          <a:p>
            <a:r>
              <a:rPr lang="cs-CZ" dirty="0" smtClean="0"/>
              <a:t>význam štítu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08038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Jiří\Desktop\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488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40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Jiří\Desktop\Dějiny starověkého sportu I\sabl-hrdinove402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80" y="2636912"/>
            <a:ext cx="4114820" cy="42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iří\Desktop\Dějiny starověkého sportu I\miller33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6052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84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" y="188640"/>
            <a:ext cx="9104080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7990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startovní pozice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r>
              <a:rPr lang="cs-CZ" dirty="0" smtClean="0"/>
              <a:t>Prsty ve žlábcích </a:t>
            </a:r>
          </a:p>
          <a:p>
            <a:r>
              <a:rPr lang="cs-CZ" dirty="0" smtClean="0"/>
              <a:t>Ruce přes bariéru </a:t>
            </a:r>
            <a:endParaRPr lang="cs-CZ" dirty="0"/>
          </a:p>
        </p:txBody>
      </p:sp>
      <p:pic>
        <p:nvPicPr>
          <p:cNvPr id="4" name="Picture 7" descr="C:\Users\Jiří\Desktop\Dějiny starověkého sportu I\miller35 kop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419" y="1700808"/>
            <a:ext cx="5750582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4955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2" name="Picture 4" descr="olympic-starting-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36"/>
            <a:ext cx="5168276" cy="6891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C:\Users\Belisar\Desktop\DS\100_1469.JPG"/>
          <p:cNvPicPr/>
          <p:nvPr/>
        </p:nvPicPr>
        <p:blipFill>
          <a:blip r:embed="rId4" cstate="print"/>
          <a:srcRect l="14256" t="4174" r="17581"/>
          <a:stretch>
            <a:fillRect/>
          </a:stretch>
        </p:blipFill>
        <p:spPr bwMode="auto">
          <a:xfrm>
            <a:off x="5436096" y="0"/>
            <a:ext cx="370790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769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F:\Windows\My Documents\Shared\Figure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626320" cy="682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30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hysplexcordspanathena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025"/>
            <a:ext cx="8352169" cy="683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2" name="Rectangle 4"/>
          <p:cNvSpPr>
            <a:spLocks noChangeArrowheads="1"/>
          </p:cNvSpPr>
          <p:nvPr/>
        </p:nvSpPr>
        <p:spPr bwMode="auto">
          <a:xfrm>
            <a:off x="1828800" y="2895600"/>
            <a:ext cx="13811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cs-CZ">
                <a:latin typeface="Arial" charset="0"/>
              </a:rPr>
              <a:t>&gt;</a:t>
            </a:r>
          </a:p>
          <a:p>
            <a:endParaRPr lang="en-US" altLang="cs-CZ">
              <a:latin typeface="Arial" charset="0"/>
            </a:endParaRPr>
          </a:p>
          <a:p>
            <a:endParaRPr lang="en-US" altLang="cs-CZ">
              <a:latin typeface="Arial" charset="0"/>
            </a:endParaRPr>
          </a:p>
          <a:p>
            <a:r>
              <a:rPr lang="en-US" altLang="cs-CZ">
                <a:latin typeface="Arial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47082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Jiří\Desktop\Dějiny starověkého sportu I\zamarovsky14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0" r="26589"/>
          <a:stretch/>
        </p:blipFill>
        <p:spPr bwMode="auto">
          <a:xfrm>
            <a:off x="-28956" y="0"/>
            <a:ext cx="3277870" cy="4328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brázek 1" descr="C:\Users\Jiří\Desktop\rekonstr\IMG_20170527_16054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t="20759" r="23952" b="23087"/>
          <a:stretch/>
        </p:blipFill>
        <p:spPr bwMode="auto">
          <a:xfrm>
            <a:off x="2527935" y="3573145"/>
            <a:ext cx="6616065" cy="3284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23952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!Aktuální\01 Moje výuka a texty, materiály\01 Moje přípravy, výuka a materiály\01 antický sport\01 DSS I\Dějiny starověkého sportu I\5. hodina\IMG_20160921_1608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56" y="0"/>
            <a:ext cx="4627844" cy="2603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!Aktuální\01 Moje výuka a texty, materiály\01 Moje přípravy, výuka a materiály\01 antický sport\01 DSS I\Dějiny starověkého sportu I\5. hodina\IMG_20160921_1609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21129"/>
            <a:ext cx="2530263" cy="4498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!Aktuální\01 Moje výuka a texty, materiály\01 Moje přípravy, výuka a materiály\01 antický sport\01 DSS I\Dějiny starověkého sportu I\5. hodina\IMG_20160921_1607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65" y="4458541"/>
            <a:ext cx="4288148" cy="2412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!Aktuální\01 Moje výuka a texty, materiály\01 Moje přípravy, výuka a materiály\01 antický sport\01 DSS I\Dějiny starověkého sportu I\5. hodina\IMG_20160921_160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03163"/>
            <a:ext cx="2393346" cy="4254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729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6309320"/>
          </a:xfrm>
        </p:spPr>
        <p:txBody>
          <a:bodyPr/>
          <a:lstStyle/>
          <a:p>
            <a:pPr lvl="1"/>
            <a:r>
              <a:rPr lang="cs-CZ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splnění výkonových limitů </a:t>
            </a:r>
            <a:r>
              <a:rPr lang="cs-CZ" dirty="0" smtClean="0"/>
              <a:t>(bude zveřejněno později) </a:t>
            </a:r>
          </a:p>
          <a:p>
            <a:pPr lvl="2"/>
            <a:r>
              <a:rPr lang="cs-CZ" dirty="0" smtClean="0"/>
              <a:t>skok do dálky s </a:t>
            </a:r>
            <a:r>
              <a:rPr lang="cs-CZ" i="1" dirty="0" err="1" smtClean="0"/>
              <a:t>haltérami</a:t>
            </a:r>
            <a:r>
              <a:rPr lang="cs-CZ" i="1" dirty="0" smtClean="0"/>
              <a:t> </a:t>
            </a:r>
          </a:p>
          <a:p>
            <a:pPr lvl="2"/>
            <a:r>
              <a:rPr lang="cs-CZ" dirty="0" smtClean="0"/>
              <a:t>hod diskem</a:t>
            </a:r>
          </a:p>
          <a:p>
            <a:pPr lvl="2"/>
            <a:r>
              <a:rPr lang="cs-CZ" dirty="0" smtClean="0"/>
              <a:t>hod oštěpem s </a:t>
            </a:r>
            <a:r>
              <a:rPr lang="cs-CZ" i="1" dirty="0" err="1" smtClean="0"/>
              <a:t>ankyle</a:t>
            </a:r>
            <a:endParaRPr lang="cs-CZ" i="1" dirty="0" smtClean="0"/>
          </a:p>
          <a:p>
            <a:pPr lvl="2"/>
            <a:r>
              <a:rPr lang="cs-CZ" dirty="0" smtClean="0"/>
              <a:t>běh </a:t>
            </a:r>
            <a:r>
              <a:rPr lang="cs-CZ" dirty="0"/>
              <a:t>ve zbroji </a:t>
            </a:r>
            <a:r>
              <a:rPr lang="cs-CZ" dirty="0" smtClean="0"/>
              <a:t>(na 380-400 m) </a:t>
            </a:r>
          </a:p>
          <a:p>
            <a:pPr lvl="2"/>
            <a:r>
              <a:rPr lang="cs-CZ" dirty="0" smtClean="0"/>
              <a:t>lukostřelba (30lb/ 105lb) </a:t>
            </a:r>
          </a:p>
          <a:p>
            <a:pPr marL="914400" lvl="2" indent="0">
              <a:buNone/>
            </a:pPr>
            <a:endParaRPr lang="cs-CZ" sz="1200" dirty="0" smtClean="0"/>
          </a:p>
          <a:p>
            <a:pPr lvl="1"/>
            <a:r>
              <a:rPr lang="cs-CZ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účast na měření </a:t>
            </a:r>
          </a:p>
          <a:p>
            <a:pPr lvl="2"/>
            <a:r>
              <a:rPr lang="cs-CZ" dirty="0" smtClean="0"/>
              <a:t>3x skok </a:t>
            </a:r>
            <a:r>
              <a:rPr lang="cs-CZ" dirty="0"/>
              <a:t>do dálky </a:t>
            </a:r>
            <a:r>
              <a:rPr lang="cs-CZ" dirty="0" smtClean="0"/>
              <a:t>(bez závaží x s </a:t>
            </a:r>
            <a:r>
              <a:rPr lang="cs-CZ" i="1" dirty="0" err="1" smtClean="0"/>
              <a:t>haltérami</a:t>
            </a:r>
            <a:r>
              <a:rPr lang="cs-CZ" i="1" dirty="0" smtClean="0"/>
              <a:t> </a:t>
            </a:r>
            <a:r>
              <a:rPr lang="cs-CZ" dirty="0" smtClean="0"/>
              <a:t>--- 1) z místa, 2) s rozběhem 2a) s pohybem </a:t>
            </a:r>
            <a:r>
              <a:rPr lang="cs-CZ" i="1" dirty="0" err="1" smtClean="0"/>
              <a:t>haltér</a:t>
            </a:r>
            <a:r>
              <a:rPr lang="cs-CZ" dirty="0" smtClean="0"/>
              <a:t>, 2b) bez pohybu </a:t>
            </a:r>
            <a:r>
              <a:rPr lang="cs-CZ" i="1" dirty="0" err="1" smtClean="0"/>
              <a:t>haltér</a:t>
            </a:r>
            <a:r>
              <a:rPr lang="cs-CZ" dirty="0" smtClean="0"/>
              <a:t>) </a:t>
            </a:r>
            <a:endParaRPr lang="cs-CZ" dirty="0"/>
          </a:p>
          <a:p>
            <a:pPr lvl="2"/>
            <a:r>
              <a:rPr lang="cs-CZ" dirty="0" smtClean="0"/>
              <a:t>3x hod diskem (současný x antický disk) </a:t>
            </a:r>
            <a:endParaRPr lang="cs-CZ" dirty="0"/>
          </a:p>
          <a:p>
            <a:pPr lvl="2"/>
            <a:r>
              <a:rPr lang="cs-CZ" dirty="0" smtClean="0"/>
              <a:t>3x hod </a:t>
            </a:r>
            <a:r>
              <a:rPr lang="cs-CZ" dirty="0"/>
              <a:t>oštěpem </a:t>
            </a:r>
            <a:r>
              <a:rPr lang="cs-CZ" dirty="0" smtClean="0"/>
              <a:t>(klasicky x s </a:t>
            </a:r>
            <a:r>
              <a:rPr lang="cs-CZ" i="1" dirty="0" err="1" smtClean="0"/>
              <a:t>ankyle</a:t>
            </a:r>
            <a:r>
              <a:rPr lang="cs-CZ" dirty="0" smtClean="0"/>
              <a:t>)</a:t>
            </a:r>
            <a:r>
              <a:rPr lang="cs-CZ" i="1" dirty="0" smtClean="0"/>
              <a:t> </a:t>
            </a:r>
            <a:endParaRPr lang="cs-CZ" i="1" dirty="0"/>
          </a:p>
          <a:p>
            <a:pPr lvl="2"/>
            <a:r>
              <a:rPr lang="cs-CZ" dirty="0"/>
              <a:t>běh ve zbroji (na </a:t>
            </a:r>
            <a:r>
              <a:rPr lang="cs-CZ" dirty="0" smtClean="0"/>
              <a:t>400 m beze zbroje x se štítem a přilbou) </a:t>
            </a:r>
          </a:p>
          <a:p>
            <a:pPr lvl="2"/>
            <a:r>
              <a:rPr lang="cs-CZ" dirty="0" smtClean="0"/>
              <a:t>rekonstrukce pětiboje?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5804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iří\Desktop\22855803_1907168235965711_190187536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4146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frt3-2.xx.fbcdn.net/v/t34.0-12/22855681_1907168245965710_93043017_n.jpg?oh=a0d0cebe7527c44fc9085d2cf15c9bc6&amp;oe=59F7EF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0"/>
            <a:ext cx="9144000" cy="697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0688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C:\Users\Jiří\Desktop\rekonstr\IMG_20170502_19214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 b="26032"/>
          <a:stretch/>
        </p:blipFill>
        <p:spPr bwMode="auto">
          <a:xfrm rot="16200000">
            <a:off x="2182383" y="-472302"/>
            <a:ext cx="4624467" cy="5569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 descr="C:\Users\Jiří\Desktop\rekonstr\IMG_20170502_19215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3" r="30656" b="9647"/>
          <a:stretch/>
        </p:blipFill>
        <p:spPr bwMode="auto">
          <a:xfrm rot="16200000">
            <a:off x="3469486" y="2299266"/>
            <a:ext cx="2060848" cy="7056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17373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!Aktuální\01 Moje výuka a texty, materiály\01 Moje přípravy, výuka a materiály\01 antický sport\01 DSS I\Dějiny starověkého sportu I\5. hodina\IMG_20160921_16083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4901" r="15066" b="5960"/>
          <a:stretch/>
        </p:blipFill>
        <p:spPr bwMode="auto">
          <a:xfrm>
            <a:off x="3282039" y="1412776"/>
            <a:ext cx="5861961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 descr="C:\Users\Jiří\Desktop\rekonstr\IMG_20170502_19201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t="1095" r="7741" b="9014"/>
          <a:stretch/>
        </p:blipFill>
        <p:spPr bwMode="auto">
          <a:xfrm>
            <a:off x="7074" y="0"/>
            <a:ext cx="3384376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68817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iří\Desktop\22855693_1907168255965709_190758093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06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4279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Jiří\Desktop\22883120_1907168242632377_1657407490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605" r="3252" b="-605"/>
          <a:stretch/>
        </p:blipFill>
        <p:spPr bwMode="auto">
          <a:xfrm>
            <a:off x="0" y="-1"/>
            <a:ext cx="4225877" cy="6816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Jiří\Desktop\22855847_1907168232632378_1523507279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495" y="6748"/>
            <a:ext cx="5107505" cy="6810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882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l-G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πυγμή</a:t>
            </a:r>
            <a:r>
              <a:rPr lang="cs-CZ" dirty="0" smtClean="0"/>
              <a:t>,</a:t>
            </a:r>
            <a: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</a:t>
            </a:r>
            <a:r>
              <a:rPr lang="cs-CZ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ύξ</a:t>
            </a:r>
            <a:r>
              <a:rPr lang="cs-CZ" dirty="0" smtClean="0"/>
              <a:t>,</a:t>
            </a:r>
            <a:r>
              <a:rPr lang="cs-CZ" i="1" dirty="0" smtClean="0"/>
              <a:t> </a:t>
            </a:r>
            <a: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cs-CZ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υγμ</a:t>
            </a:r>
            <a: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αχία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7092280" cy="5733256"/>
          </a:xfrm>
        </p:spPr>
        <p:txBody>
          <a:bodyPr>
            <a:normAutofit/>
          </a:bodyPr>
          <a:lstStyle/>
          <a:p>
            <a:r>
              <a:rPr lang="cs-C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Apollón, </a:t>
            </a:r>
            <a:r>
              <a:rPr lang="cs-CZ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Héraklés</a:t>
            </a: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Polydeukés</a:t>
            </a:r>
            <a:r>
              <a:rPr lang="cs-C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Théseus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688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př. Kr. (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23.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Iónové x Sparta</a:t>
            </a:r>
            <a:endParaRPr lang="cs-CZ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Πυγμή</a:t>
            </a:r>
            <a:r>
              <a:rPr lang="cs-CZ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δὲ</a:t>
            </a:r>
            <a:r>
              <a:rPr lang="cs-CZ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Λα</a:t>
            </a:r>
            <a:r>
              <a:rPr lang="cs-CZ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κωνικὸν</a:t>
            </a:r>
            <a:r>
              <a:rPr lang="cs-CZ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εὕρημ</a:t>
            </a:r>
            <a:r>
              <a:rPr lang="cs-CZ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cs-CZ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marL="0" indent="0" algn="ctr">
              <a:buNone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Philostr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Περι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γυμν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αστικης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9.1) </a:t>
            </a: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Onomastos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ze 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Smyrny 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údery</a:t>
            </a:r>
            <a:endParaRPr lang="cs-CZ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κλῖμαξ</a:t>
            </a:r>
            <a:endParaRPr lang="cs-CZ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 descr="C:\Users\Jiří\Desktop\j\Ruka s rukavicí antického boxera (Sábl, 1960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73824" y="2727176"/>
            <a:ext cx="5472608" cy="2267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33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Provazy</a:t>
            </a:r>
          </a:p>
          <a:p>
            <a:r>
              <a:rPr lang="cs-CZ" dirty="0" smtClean="0"/>
              <a:t>Bodový systém</a:t>
            </a:r>
          </a:p>
          <a:p>
            <a:r>
              <a:rPr lang="cs-CZ" dirty="0" smtClean="0"/>
              <a:t>Kola</a:t>
            </a:r>
          </a:p>
          <a:p>
            <a:r>
              <a:rPr lang="cs-CZ" dirty="0" smtClean="0"/>
              <a:t>Váhové kategorie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Pravidla </a:t>
            </a:r>
            <a:r>
              <a:rPr lang="en-US" altLang="cs-CZ" dirty="0"/>
              <a:t>688 BC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18991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906"/>
            <a:ext cx="5759625" cy="67379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s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omatotyp boxerů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66" y="692696"/>
            <a:ext cx="5749459" cy="6165304"/>
          </a:xfrm>
        </p:spPr>
        <p:txBody>
          <a:bodyPr numCol="1">
            <a:normAutofit fontScale="85000" lnSpcReduction="20000"/>
          </a:bodyPr>
          <a:lstStyle/>
          <a:p>
            <a:pPr algn="just"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velké ruce</a:t>
            </a:r>
          </a:p>
          <a:p>
            <a:pPr algn="just"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dobře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stavěné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předloktí</a:t>
            </a:r>
          </a:p>
          <a:p>
            <a:pPr algn="just"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nadloktí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které nepostrádalo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ráznost</a:t>
            </a:r>
          </a:p>
          <a:p>
            <a:pPr algn="just"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silná ramena</a:t>
            </a:r>
          </a:p>
          <a:p>
            <a:pPr algn="just"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vysoký krk</a:t>
            </a:r>
          </a:p>
          <a:p>
            <a:pPr algn="just"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silná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zápěstí dávající tvrdší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ránu</a:t>
            </a:r>
          </a:p>
          <a:p>
            <a:pPr algn="just"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dobře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stavěné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boky</a:t>
            </a:r>
          </a:p>
          <a:p>
            <a:pPr algn="just"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ilná, ale neobjemná lýtka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(kopy pomalé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snadno jim byl kop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vrácen)</a:t>
            </a:r>
          </a:p>
          <a:p>
            <a:pPr algn="just"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stehna dobře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vzdálena a od sebe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oddělena</a:t>
            </a:r>
          </a:p>
          <a:p>
            <a:pPr algn="just"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ubené břicho (</a:t>
            </a:r>
            <a:r>
              <a:rPr lang="cs-CZ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ἀθλητ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αί: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lehčí, lépší dýchání)</a:t>
            </a:r>
          </a:p>
          <a:p>
            <a:pPr marL="0" indent="0" algn="just">
              <a:buNone/>
            </a:pPr>
            <a:endParaRPr lang="cs-CZ" sz="19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Kreugás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Dámoxénos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 descr="C:\Users\Jiří\Desktop\j\panathénajská amfora od Nikomacha zachycující agon v pygmé s těžkými pěstními řemeny (himantes), naúravo bílá Níké držící palmovou větev pro vítěze střetu (Miller, 2004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25" y="7640"/>
            <a:ext cx="3356049" cy="565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 pole 50"/>
          <p:cNvSpPr txBox="1"/>
          <p:nvPr/>
        </p:nvSpPr>
        <p:spPr>
          <a:xfrm>
            <a:off x="5759625" y="5661248"/>
            <a:ext cx="3356049" cy="1196752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1000"/>
              </a:spcAft>
            </a:pPr>
            <a:r>
              <a:rPr lang="cs-CZ" sz="1300" b="1" dirty="0" err="1" smtClean="0">
                <a:effectLst/>
                <a:latin typeface="Times New Roman"/>
                <a:ea typeface="Calibri"/>
                <a:cs typeface="Times New Roman"/>
              </a:rPr>
              <a:t>Panathénajská</a:t>
            </a:r>
            <a:r>
              <a:rPr lang="cs-CZ" sz="13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cs-CZ" sz="1300" b="1" dirty="0">
                <a:effectLst/>
                <a:latin typeface="Times New Roman"/>
                <a:ea typeface="Calibri"/>
                <a:cs typeface="Times New Roman"/>
              </a:rPr>
              <a:t>amfora od </a:t>
            </a:r>
            <a:r>
              <a:rPr lang="cs-CZ" sz="1300" b="1" dirty="0" err="1">
                <a:effectLst/>
                <a:latin typeface="Times New Roman"/>
                <a:ea typeface="Calibri"/>
                <a:cs typeface="Times New Roman"/>
              </a:rPr>
              <a:t>Nikomacha</a:t>
            </a:r>
            <a:r>
              <a:rPr lang="cs-CZ" sz="1300" b="1" dirty="0">
                <a:effectLst/>
                <a:latin typeface="Times New Roman"/>
                <a:ea typeface="Calibri"/>
                <a:cs typeface="Times New Roman"/>
              </a:rPr>
              <a:t> zachycující </a:t>
            </a:r>
            <a:r>
              <a:rPr lang="cs-CZ" sz="1300" b="1" i="1" dirty="0" err="1">
                <a:effectLst/>
                <a:latin typeface="Times New Roman"/>
                <a:ea typeface="Calibri"/>
                <a:cs typeface="Times New Roman"/>
              </a:rPr>
              <a:t>ἀγών</a:t>
            </a:r>
            <a:r>
              <a:rPr lang="cs-CZ" sz="1300" b="1" dirty="0">
                <a:effectLst/>
                <a:latin typeface="Times New Roman"/>
                <a:ea typeface="Calibri"/>
                <a:cs typeface="Times New Roman"/>
              </a:rPr>
              <a:t> v </a:t>
            </a:r>
            <a:r>
              <a:rPr lang="cs-CZ" sz="1300" b="1" i="1" dirty="0">
                <a:effectLst/>
                <a:latin typeface="Times New Roman"/>
                <a:ea typeface="Calibri"/>
                <a:cs typeface="Times New Roman"/>
              </a:rPr>
              <a:t>π</a:t>
            </a:r>
            <a:r>
              <a:rPr lang="cs-CZ" sz="1300" b="1" i="1" dirty="0" err="1">
                <a:effectLst/>
                <a:latin typeface="Times New Roman"/>
                <a:ea typeface="Calibri"/>
                <a:cs typeface="Times New Roman"/>
              </a:rPr>
              <a:t>υγμή</a:t>
            </a:r>
            <a:r>
              <a:rPr lang="cs-CZ" sz="1300" b="1" dirty="0">
                <a:effectLst/>
                <a:latin typeface="Times New Roman"/>
                <a:ea typeface="Calibri"/>
                <a:cs typeface="Times New Roman"/>
              </a:rPr>
              <a:t> s těžkými pěstními řemeny (</a:t>
            </a:r>
            <a:r>
              <a:rPr lang="cs-CZ" sz="1300" b="1" i="1" dirty="0" err="1">
                <a:effectLst/>
                <a:latin typeface="Times New Roman"/>
                <a:ea typeface="Calibri"/>
                <a:cs typeface="Times New Roman"/>
              </a:rPr>
              <a:t>himantes</a:t>
            </a:r>
            <a:r>
              <a:rPr lang="cs-CZ" sz="1300" b="1" dirty="0" smtClean="0">
                <a:effectLst/>
                <a:latin typeface="Times New Roman"/>
                <a:ea typeface="Calibri"/>
                <a:cs typeface="Times New Roman"/>
              </a:rPr>
              <a:t>) a zobrazující ideální proporce antických boxerů; </a:t>
            </a:r>
            <a:r>
              <a:rPr lang="cs-CZ" sz="1300" b="1" dirty="0">
                <a:effectLst/>
                <a:latin typeface="Times New Roman"/>
                <a:ea typeface="Calibri"/>
                <a:cs typeface="Times New Roman"/>
              </a:rPr>
              <a:t>napravo je bílá Níké držící palmovou větev pro vítěze střetu (Miller, 2004).</a:t>
            </a:r>
            <a:endParaRPr lang="cs-CZ" sz="13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846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Foto\Řím 23.-26.5. 2015\DSC_0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Foto\Řím 23.-26.5. 2015\DSC_0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0"/>
            <a:ext cx="457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80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teorie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cs-CZ" dirty="0" smtClean="0"/>
              <a:t>skok do dálky </a:t>
            </a:r>
          </a:p>
          <a:p>
            <a:pPr algn="ctr"/>
            <a:r>
              <a:rPr lang="cs-CZ" dirty="0"/>
              <a:t>hod oštěpem</a:t>
            </a:r>
          </a:p>
          <a:p>
            <a:pPr algn="ctr"/>
            <a:r>
              <a:rPr lang="cs-CZ" dirty="0" smtClean="0"/>
              <a:t>hod diskem</a:t>
            </a:r>
          </a:p>
          <a:p>
            <a:pPr algn="ctr"/>
            <a:r>
              <a:rPr lang="cs-CZ" dirty="0" smtClean="0"/>
              <a:t>běh ve zbroji </a:t>
            </a:r>
          </a:p>
          <a:p>
            <a:pPr algn="ctr"/>
            <a:r>
              <a:rPr lang="cs-CZ" dirty="0" smtClean="0"/>
              <a:t>box </a:t>
            </a:r>
          </a:p>
          <a:p>
            <a:pPr algn="ctr"/>
            <a:r>
              <a:rPr lang="cs-CZ" dirty="0" err="1" smtClean="0"/>
              <a:t>glima</a:t>
            </a:r>
            <a:endParaRPr lang="cs-CZ" dirty="0" smtClean="0"/>
          </a:p>
          <a:p>
            <a:pPr algn="ctr"/>
            <a:r>
              <a:rPr lang="cs-CZ" dirty="0" err="1" smtClean="0"/>
              <a:t>kabaddi</a:t>
            </a:r>
            <a:r>
              <a:rPr lang="cs-CZ" dirty="0" smtClean="0"/>
              <a:t> </a:t>
            </a:r>
          </a:p>
          <a:p>
            <a:pPr algn="ctr"/>
            <a:r>
              <a:rPr lang="cs-CZ" dirty="0" smtClean="0"/>
              <a:t>lukostřelba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33117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Foto\Řím 23.-26.5. 2015\DSC_0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Foto\Řím 23.-26.5. 2015\DSC_0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90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0057"/>
            <a:ext cx="9144000" cy="1166695"/>
          </a:xfrm>
        </p:spPr>
        <p:txBody>
          <a:bodyPr>
            <a:normAutofit/>
          </a:bodyPr>
          <a:lstStyle/>
          <a:p>
            <a:r>
              <a:rPr lang="cs-CZ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t</a:t>
            </a:r>
            <a:r>
              <a:rPr lang="cs-CZ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rénink – metody </a:t>
            </a:r>
            <a:endParaRPr lang="cs-CZ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4800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σκιᾱμ</a:t>
            </a:r>
            <a:r>
              <a:rPr lang="cs-CZ" sz="4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αχεῑν </a:t>
            </a:r>
            <a:endParaRPr lang="cs-CZ" sz="44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Glaukos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Karystu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Platón</a:t>
            </a:r>
          </a:p>
          <a:p>
            <a:pPr lvl="2"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anák</a:t>
            </a:r>
          </a:p>
          <a:p>
            <a:pPr lvl="2">
              <a:buFontTx/>
              <a:buChar char="-"/>
            </a:pPr>
            <a:r>
              <a:rPr lang="cs-CZ" dirty="0" smtClean="0"/>
              <a:t>spolucvičenec </a:t>
            </a:r>
            <a:endParaRPr lang="cs-CZ" dirty="0"/>
          </a:p>
          <a:p>
            <a:pPr lvl="2">
              <a:buFontTx/>
              <a:buChar char="-"/>
            </a:pPr>
            <a:r>
              <a:rPr lang="cs-CZ" i="1" dirty="0" err="1" smtClean="0"/>
              <a:t>σκιᾱ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shadow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-boxer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use not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his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hands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but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his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legs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sometimes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jumping,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times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kicking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Oribasius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6.29.3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Harris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1972, 24). </a:t>
            </a: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22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395"/>
            <a:ext cx="8229600" cy="1411243"/>
          </a:xfrm>
        </p:spPr>
        <p:txBody>
          <a:bodyPr/>
          <a:lstStyle/>
          <a:p>
            <a:r>
              <a:rPr lang="cs-CZ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t</a:t>
            </a:r>
            <a:r>
              <a:rPr lang="cs-CZ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rénink se vzduchem</a:t>
            </a:r>
            <a:endParaRPr lang="cs-CZ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lvl="1">
              <a:buFontTx/>
              <a:buChar char="-"/>
            </a:pPr>
            <a:r>
              <a:rPr lang="cs-CZ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Filostratos</a:t>
            </a:r>
            <a:endParaRPr lang="cs-CZ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cs-CZ" sz="1200" dirty="0" smtClean="0"/>
          </a:p>
          <a:p>
            <a:pPr marL="0" indent="0" algn="ctr">
              <a:buNone/>
            </a:pPr>
            <a:r>
              <a:rPr lang="cs-CZ" sz="2900" b="1" dirty="0" smtClean="0">
                <a:solidFill>
                  <a:srgbClr val="FF0000"/>
                </a:solidFill>
              </a:rPr>
              <a:t>„</a:t>
            </a:r>
            <a:r>
              <a:rPr lang="cs-CZ" sz="2900" b="1" i="1" dirty="0" smtClean="0">
                <a:solidFill>
                  <a:srgbClr val="FF0000"/>
                </a:solidFill>
              </a:rPr>
              <a:t>π</a:t>
            </a:r>
            <a:r>
              <a:rPr lang="cs-CZ" sz="2900" b="1" i="1" dirty="0" err="1" smtClean="0">
                <a:solidFill>
                  <a:srgbClr val="FF0000"/>
                </a:solidFill>
              </a:rPr>
              <a:t>ύκτ</a:t>
            </a:r>
            <a:r>
              <a:rPr lang="cs-CZ" sz="2900" b="1" i="1" dirty="0" smtClean="0">
                <a:solidFill>
                  <a:srgbClr val="FF0000"/>
                </a:solidFill>
              </a:rPr>
              <a:t>αι </a:t>
            </a:r>
            <a:r>
              <a:rPr lang="cs-CZ" sz="2900" b="1" i="1" dirty="0">
                <a:solidFill>
                  <a:srgbClr val="FF0000"/>
                </a:solidFill>
              </a:rPr>
              <a:t>δὲ ἀκροχειπιζέσθων ἐλαφποὶ καὶ ἀερίζοντες</a:t>
            </a:r>
            <a:r>
              <a:rPr lang="cs-CZ" sz="2900" b="1" dirty="0">
                <a:solidFill>
                  <a:srgbClr val="FF0000"/>
                </a:solidFill>
              </a:rPr>
              <a:t>“ </a:t>
            </a:r>
            <a:endParaRPr lang="cs-CZ" sz="29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sz="2200" dirty="0" smtClean="0"/>
              <a:t>(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Philostr., </a:t>
            </a:r>
            <a:r>
              <a:rPr lang="cs-CZ" sz="2200" i="1" dirty="0"/>
              <a:t>Περι γυμναστικης </a:t>
            </a:r>
            <a:r>
              <a:rPr lang="cs-CZ" sz="2200" dirty="0"/>
              <a:t>50.6-7). </a:t>
            </a:r>
            <a:endParaRPr lang="cs-CZ" sz="2200" dirty="0">
              <a:latin typeface="Greek" panose="05000000000000000000" pitchFamily="2" charset="2"/>
            </a:endParaRPr>
          </a:p>
          <a:p>
            <a:pPr marL="0" lvl="1" indent="0">
              <a:buNone/>
            </a:pPr>
            <a:endParaRPr lang="cs-CZ" sz="1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 algn="ctr">
              <a:buNone/>
            </a:pP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„Talis prima 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Dares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caput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altum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in 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proelia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tollit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ostenditque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umeros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latos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alternaque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iactat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brachia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protendens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et</a:t>
            </a:r>
            <a:r>
              <a:rPr lang="cs-CZ" sz="2000" b="1" i="1" dirty="0"/>
              <a:t> </a:t>
            </a:r>
            <a:r>
              <a:rPr lang="cs-CZ" sz="20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verberat</a:t>
            </a:r>
            <a:r>
              <a:rPr lang="cs-CZ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0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ictibus</a:t>
            </a:r>
            <a:r>
              <a:rPr lang="cs-CZ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0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auras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.“</a:t>
            </a:r>
          </a:p>
          <a:p>
            <a:pPr marL="0" lvl="1" indent="0" algn="ctr">
              <a:buNone/>
            </a:pPr>
            <a:r>
              <a:rPr lang="cs-CZ" sz="2000" dirty="0"/>
              <a:t>(P. Vergilius </a:t>
            </a:r>
            <a:r>
              <a:rPr lang="cs-CZ" sz="2000" dirty="0" err="1"/>
              <a:t>Maro</a:t>
            </a:r>
            <a:r>
              <a:rPr lang="cs-CZ" sz="2000" dirty="0"/>
              <a:t>, </a:t>
            </a:r>
            <a:r>
              <a:rPr lang="cs-CZ" sz="2000" i="1" dirty="0"/>
              <a:t>Aeneid</a:t>
            </a:r>
            <a:r>
              <a:rPr lang="cs-CZ" sz="2000" dirty="0"/>
              <a:t> 5.375-377).</a:t>
            </a:r>
          </a:p>
          <a:p>
            <a:pPr marL="0" lvl="1" indent="0" algn="ctr">
              <a:buNone/>
            </a:pPr>
            <a:endParaRPr lang="cs-CZ" sz="1200" dirty="0"/>
          </a:p>
          <a:p>
            <a:pPr marL="0" lvl="1" indent="0" algn="ctr">
              <a:buNone/>
            </a:pP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Takový byl ten 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Darés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jenž první pozdvihl hlavu, </a:t>
            </a:r>
          </a:p>
          <a:p>
            <a:pPr marL="0" lvl="1" indent="0" algn="ctr">
              <a:buNone/>
            </a:pP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ukázal široká plece a rukama střídavě mával,</a:t>
            </a: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0" lvl="1" indent="0" algn="ctr">
              <a:buNone/>
            </a:pP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dopředu údery mířil a do vzduchu rozdával rány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endPara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0" lvl="1" indent="0" algn="ctr">
              <a:buNone/>
            </a:pPr>
            <a:r>
              <a:rPr lang="cs-CZ" sz="2000" dirty="0"/>
              <a:t>(překlad Otmar </a:t>
            </a:r>
            <a:r>
              <a:rPr lang="cs-CZ" sz="2000" dirty="0" err="1"/>
              <a:t>Vaňorný</a:t>
            </a:r>
            <a:r>
              <a:rPr lang="cs-CZ" sz="2000" dirty="0"/>
              <a:t>).</a:t>
            </a:r>
            <a:endParaRPr lang="cs-CZ" sz="2000" dirty="0">
              <a:ea typeface="Calibri"/>
              <a:cs typeface="Times New Roman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20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>
            <a:normAutofit lnSpcReduction="10000"/>
          </a:bodyPr>
          <a:lstStyle/>
          <a:p>
            <a:pPr marL="0" lvl="1" indent="0" algn="ctr">
              <a:buNone/>
            </a:pPr>
            <a:r>
              <a:rPr lang="el-GR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κώρυκος</a:t>
            </a:r>
            <a:endParaRPr lang="cs-CZ" sz="4400" b="1" u="sng" dirty="0">
              <a:solidFill>
                <a:srgbClr val="FF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marL="0" lvl="1" indent="0">
              <a:buNone/>
            </a:pPr>
            <a:endParaRPr lang="cs-CZ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κώρυκος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δὲ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ἀνήφθω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μὲν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καὶ π</a:t>
            </a:r>
            <a:r>
              <a:rPr lang="cs-CZ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ύκτ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αις, 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πολὺ δὲ </a:t>
            </a:r>
            <a:r>
              <a:rPr lang="el-GR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sym typeface="Greek"/>
              </a:rPr>
              <a:t>ᾱ</a:t>
            </a:r>
            <a:r>
              <a:rPr lang="el-GR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λλον το</a:t>
            </a:r>
            <a:r>
              <a:rPr lang="el-GR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sym typeface="Greek"/>
              </a:rPr>
              <a:t>ῑ</a:t>
            </a:r>
            <a:r>
              <a:rPr lang="el-GR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ς 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Greek"/>
              </a:rPr>
              <a:t>π τ παγκρτιον φοιτ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Greek"/>
              </a:rPr>
              <a:t>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sym typeface="Greek"/>
              </a:rPr>
              <a:t>ῶ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σιν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</a:p>
          <a:p>
            <a:pPr marL="0" indent="0" algn="ctr">
              <a:buNone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Philostr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Περι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γυμν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αστικης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57.1-2). 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mouka</a:t>
            </a:r>
          </a:p>
          <a:p>
            <a:pPr>
              <a:buFontTx/>
              <a:buChar char="-"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proso, písek</a:t>
            </a:r>
          </a:p>
          <a:p>
            <a:pPr>
              <a:buFontTx/>
              <a:buChar char="-"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fíková semena, kukuřice, voda</a:t>
            </a:r>
          </a:p>
          <a:p>
            <a:pPr>
              <a:buFontTx/>
              <a:buChar char="-"/>
            </a:pPr>
            <a:endParaRPr lang="el-GR" sz="1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Nácvik:</a:t>
            </a:r>
          </a:p>
          <a:p>
            <a:pPr>
              <a:buFontTx/>
              <a:buChar char="-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bě ruce</a:t>
            </a:r>
          </a:p>
          <a:p>
            <a:pPr>
              <a:buFontTx/>
              <a:buChar char="-"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pomalu – energičtěji</a:t>
            </a:r>
          </a:p>
          <a:p>
            <a:pPr>
              <a:buFontTx/>
              <a:buChar char="-"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útok: zhoupnutí </a:t>
            </a:r>
            <a:r>
              <a:rPr lang="cs-CZ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κώρυκος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od </a:t>
            </a:r>
            <a:r>
              <a:rPr lang="cs-CZ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ἀθλητής</a:t>
            </a:r>
            <a:r>
              <a:rPr lang="cs-CZ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zpět ústup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pád na tělo</a:t>
            </a:r>
          </a:p>
          <a:p>
            <a:pPr>
              <a:buFontTx/>
              <a:buChar char="-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ýpad rukama</a:t>
            </a:r>
          </a:p>
          <a:p>
            <a:pPr>
              <a:buFontTx/>
              <a:buChar char="-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hnutí</a:t>
            </a:r>
          </a:p>
          <a:p>
            <a:pPr>
              <a:buFontTx/>
              <a:buChar char="-"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hycení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κώρυκος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otočení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dokola 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3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iří\Desktop\Punching the corycus; from the 4th century B.C. bronze Ficoroni cista (cylindrical covered box) from Praeneste (Moretti et al., fig. 20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5832648" cy="687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19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0"/>
            <a:ext cx="9120079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další metody</a:t>
            </a:r>
          </a:p>
          <a:p>
            <a:pPr>
              <a:buFontTx/>
              <a:buChar char="-"/>
            </a:pPr>
            <a:r>
              <a:rPr lang="cs-CZ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opalování</a:t>
            </a:r>
            <a:endParaRPr lang="cs-CZ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druhy</a:t>
            </a:r>
          </a:p>
          <a:p>
            <a:pPr lvl="1">
              <a:buFontTx/>
              <a:buChar char="-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flegmatici x cholerici</a:t>
            </a:r>
            <a:endParaRPr 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„sauna“</a:t>
            </a:r>
          </a:p>
          <a:p>
            <a:pPr marL="342900" lvl="1" indent="-342900">
              <a:buFontTx/>
              <a:buChar char="-"/>
            </a:pPr>
            <a:r>
              <a:rPr lang="cs-CZ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přímý střet</a:t>
            </a:r>
          </a:p>
          <a:p>
            <a:pPr marL="742950" lvl="2" indent="-342900">
              <a:buFontTx/>
              <a:buChar char="-"/>
            </a:pPr>
            <a:r>
              <a:rPr lang="cs-CZ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ἀμφωτίδ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αι</a:t>
            </a:r>
          </a:p>
          <a:p>
            <a:pPr marL="742950" lvl="2" indent="-342900"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otroci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posilování</a:t>
            </a:r>
            <a:endParaRPr lang="cs-CZ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2" indent="-342900">
              <a:buFontTx/>
              <a:buChar char="-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HK x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λοκἀγ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αθία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!Aktuální\Antický sport a má výuka dějin starověkého sportu\Antický sport\rigo - obr\j\olivova,sah14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526" y="980728"/>
            <a:ext cx="5382753" cy="5616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4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395"/>
            <a:ext cx="8229600" cy="1411243"/>
          </a:xfrm>
        </p:spPr>
        <p:txBody>
          <a:bodyPr/>
          <a:lstStyle/>
          <a:p>
            <a:r>
              <a:rPr lang="cs-CZ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P</a:t>
            </a:r>
            <a:r>
              <a:rPr lang="cs-CZ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rostředí</a:t>
            </a:r>
            <a:endParaRPr lang="cs-CZ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 </a:t>
            </a:r>
            <a:r>
              <a:rPr lang="cs-CZ" dirty="0"/>
              <a:t>širým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nebem </a:t>
            </a: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smtClean="0">
                <a:solidFill>
                  <a:srgbClr val="FF0000"/>
                </a:solidFill>
              </a:rPr>
              <a:t>x</a:t>
            </a:r>
            <a:r>
              <a:rPr lang="cs-CZ" dirty="0" smtClean="0"/>
              <a:t> </a:t>
            </a:r>
          </a:p>
          <a:p>
            <a:r>
              <a:rPr lang="cs-CZ" b="1" i="1" dirty="0" err="1" smtClean="0"/>
              <a:t>korykeion</a:t>
            </a:r>
            <a:r>
              <a:rPr lang="cs-CZ" dirty="0" smtClean="0"/>
              <a:t> (</a:t>
            </a:r>
            <a:r>
              <a:rPr lang="cs-CZ" i="1" dirty="0" smtClean="0"/>
              <a:t>γυμνάσιον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místnost </a:t>
            </a:r>
            <a:r>
              <a:rPr lang="cs-CZ" dirty="0"/>
              <a:t>bez </a:t>
            </a:r>
            <a:r>
              <a:rPr lang="cs-CZ" dirty="0" smtClean="0"/>
              <a:t>lavic</a:t>
            </a:r>
          </a:p>
          <a:p>
            <a:pPr lvl="1"/>
            <a:r>
              <a:rPr lang="cs-CZ" dirty="0" smtClean="0"/>
              <a:t>vedle zápasníci</a:t>
            </a:r>
          </a:p>
          <a:p>
            <a:pPr lvl="1"/>
            <a:r>
              <a:rPr lang="cs-CZ" dirty="0" smtClean="0"/>
              <a:t>nezpevněná </a:t>
            </a:r>
            <a:r>
              <a:rPr lang="cs-CZ" dirty="0"/>
              <a:t>či </a:t>
            </a:r>
            <a:r>
              <a:rPr lang="cs-CZ" dirty="0" smtClean="0"/>
              <a:t>zkypřená zem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39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1024880"/>
          </a:xfrm>
        </p:spPr>
        <p:txBody>
          <a:bodyPr/>
          <a:lstStyle/>
          <a:p>
            <a:r>
              <a:rPr lang="cs-CZ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Rukavice</a:t>
            </a:r>
            <a:endParaRPr lang="cs-CZ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52736"/>
            <a:ext cx="5220072" cy="5805264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původně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nebyly</a:t>
            </a:r>
          </a:p>
          <a:p>
            <a:r>
              <a:rPr lang="el-GR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ἱμάντες λεπτοί </a:t>
            </a:r>
            <a:endParaRPr lang="el-GR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pěstní řemeny</a:t>
            </a: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σφαῖραι</a:t>
            </a:r>
            <a:endParaRPr lang="cs-CZ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koule“, „míče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ἱμάντες ὀξε</a:t>
            </a:r>
            <a:r>
              <a:rPr lang="cs-CZ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Greek"/>
              </a:rPr>
              <a:t></a:t>
            </a:r>
            <a:r>
              <a:rPr lang="el-GR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ς</a:t>
            </a:r>
            <a:endParaRPr lang="cs-CZ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„ostré řemeny“</a:t>
            </a:r>
            <a:endParaRPr lang="cs-CZ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cs-CZ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caestus</a:t>
            </a: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caesta</a:t>
            </a: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2" indent="-342900"/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 </a:t>
            </a:r>
            <a:r>
              <a:rPr lang="cs-CZ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caedo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bít, kácet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zabíjet</a:t>
            </a:r>
            <a:endParaRPr lang="el-GR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2" indent="-342900"/>
            <a:r>
              <a:rPr lang="cs-CZ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myrmékos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 descr="C:\Users\Jiří\Desktop\j\detail na pravou ruku boxera s těžkým pěstním řemenem, mramorová socha kolem roku 200 př. Kr. (Miller, 2004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2736"/>
            <a:ext cx="3942540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094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C:\Users\Jiří\Desktop\rigo - obr\j\3řecko-discipl\1zamarovsky15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27" y="3573016"/>
            <a:ext cx="9177180" cy="290935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52"/>
          <p:cNvSpPr txBox="1">
            <a:spLocks noChangeArrowheads="1"/>
          </p:cNvSpPr>
          <p:nvPr/>
        </p:nvSpPr>
        <p:spPr bwMode="auto">
          <a:xfrm>
            <a:off x="32682" y="6482370"/>
            <a:ext cx="9133271" cy="3756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lvl="1" algn="just">
              <a:spcAft>
                <a:spcPts val="1000"/>
              </a:spcAft>
            </a:pPr>
            <a:r>
              <a:rPr lang="cs-CZ" sz="20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				  z tvrdé kůže	        „ostré“ s kovovými vložkami </a:t>
            </a:r>
            <a:endParaRPr lang="cs-CZ" sz="20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79240" y="6457890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„měkké“</a:t>
            </a:r>
            <a:endParaRPr lang="cs-CZ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Zástupný symbol pro obsah 2"/>
          <p:cNvSpPr>
            <a:spLocks noGrp="1"/>
          </p:cNvSpPr>
          <p:nvPr>
            <p:ph idx="1"/>
          </p:nvPr>
        </p:nvSpPr>
        <p:spPr>
          <a:xfrm>
            <a:off x="-19239" y="116632"/>
            <a:ext cx="9163239" cy="324036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cs-CZ" dirty="0" smtClean="0"/>
              <a:t>spojení čtyř prstů</a:t>
            </a:r>
          </a:p>
          <a:p>
            <a:pPr>
              <a:buFontTx/>
              <a:buChar char="-"/>
            </a:pPr>
            <a:r>
              <a:rPr lang="cs-CZ" dirty="0" smtClean="0"/>
              <a:t>zpevnění páskou (k předloktí)</a:t>
            </a:r>
          </a:p>
          <a:p>
            <a:pPr>
              <a:buFontTx/>
              <a:buChar char="-"/>
            </a:pPr>
            <a:r>
              <a:rPr lang="cs-CZ" b="1" dirty="0" smtClean="0"/>
              <a:t>palec</a:t>
            </a:r>
          </a:p>
          <a:p>
            <a:pPr>
              <a:buFontTx/>
              <a:buChar char="-"/>
            </a:pPr>
            <a:r>
              <a:rPr lang="cs-CZ" dirty="0" smtClean="0"/>
              <a:t>kraví x prasečí </a:t>
            </a:r>
            <a:r>
              <a:rPr lang="cs-CZ" b="1" dirty="0" smtClean="0"/>
              <a:t>kůže</a:t>
            </a:r>
            <a:endParaRPr lang="cs-CZ" b="1" dirty="0"/>
          </a:p>
          <a:p>
            <a:pPr>
              <a:buFontTx/>
              <a:buChar char="-"/>
            </a:pPr>
            <a:r>
              <a:rPr lang="cs-CZ" sz="2800" b="1" dirty="0" smtClean="0"/>
              <a:t>krutost </a:t>
            </a:r>
            <a:r>
              <a:rPr lang="cs-CZ" sz="2800" b="1" dirty="0"/>
              <a:t>reflektovaly kupř.:</a:t>
            </a:r>
          </a:p>
          <a:p>
            <a:pPr lvl="1"/>
            <a:r>
              <a:rPr lang="cs-CZ" sz="2400" dirty="0"/>
              <a:t>vyražené zuby</a:t>
            </a:r>
          </a:p>
          <a:p>
            <a:pPr lvl="1"/>
            <a:r>
              <a:rPr lang="cs-CZ" sz="2400" dirty="0"/>
              <a:t>karfiolové („květákové“) uši</a:t>
            </a:r>
          </a:p>
          <a:p>
            <a:pPr lvl="1"/>
            <a:r>
              <a:rPr lang="el-GR" sz="2400" i="1" dirty="0"/>
              <a:t>ἀτραυμάτιστος</a:t>
            </a:r>
            <a:endParaRPr lang="cs-CZ" sz="2400" i="1" dirty="0"/>
          </a:p>
          <a:p>
            <a:pPr lvl="1"/>
            <a:r>
              <a:rPr lang="cs-CZ" sz="2400" dirty="0"/>
              <a:t>smrt</a:t>
            </a:r>
          </a:p>
          <a:p>
            <a:endParaRPr lang="cs-CZ" dirty="0"/>
          </a:p>
        </p:txBody>
      </p:sp>
      <p:pic>
        <p:nvPicPr>
          <p:cNvPr id="7" name="Obrázek 6" descr="C:\Users\Jiří\Desktop\j\červenofigurové tondo od malíře Antiphona (asi 490 př. Kr.) zachycující boxera omotávajícího si  kolem ruky pěstní řemen (Miller, 2004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395"/>
            <a:ext cx="3851920" cy="3566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544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C:\Users\Jiří\Desktop\Olympie a knihy a clanky na eseje,BP a MT\foto muzea atd\IMG_20170619_16050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6229" r="18837" b="13441"/>
          <a:stretch/>
        </p:blipFill>
        <p:spPr bwMode="auto">
          <a:xfrm>
            <a:off x="0" y="1268760"/>
            <a:ext cx="9144000" cy="4545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6382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15" y="-11862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596" y="204099"/>
            <a:ext cx="6426612" cy="1143000"/>
          </a:xfrm>
        </p:spPr>
        <p:txBody>
          <a:bodyPr/>
          <a:lstStyle/>
          <a:p>
            <a:r>
              <a:rPr lang="cs-CZ" b="1" i="1" dirty="0">
                <a:solidFill>
                  <a:schemeClr val="bg1"/>
                </a:solidFill>
              </a:rPr>
              <a:t>h</a:t>
            </a:r>
            <a:r>
              <a:rPr lang="cs-CZ" b="1" i="1" dirty="0" smtClean="0">
                <a:solidFill>
                  <a:schemeClr val="bg1"/>
                </a:solidFill>
              </a:rPr>
              <a:t>alma</a:t>
            </a:r>
            <a:r>
              <a:rPr lang="cs-CZ" b="1" dirty="0" smtClean="0">
                <a:solidFill>
                  <a:schemeClr val="bg1"/>
                </a:solidFill>
              </a:rPr>
              <a:t>/</a:t>
            </a:r>
            <a:r>
              <a:rPr lang="cs-CZ" b="1" i="1" dirty="0" smtClean="0">
                <a:solidFill>
                  <a:schemeClr val="bg1"/>
                </a:solidFill>
              </a:rPr>
              <a:t> </a:t>
            </a:r>
            <a:r>
              <a:rPr lang="cs-CZ" b="1" dirty="0" smtClean="0">
                <a:solidFill>
                  <a:schemeClr val="bg1"/>
                </a:solidFill>
              </a:rPr>
              <a:t>skok do dálky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/>
          <a:lstStyle/>
          <a:p>
            <a:r>
              <a:rPr lang="cs-CZ" i="1" dirty="0" err="1" smtClean="0">
                <a:solidFill>
                  <a:schemeClr val="bg1"/>
                </a:solidFill>
              </a:rPr>
              <a:t>haltéres</a:t>
            </a:r>
            <a:r>
              <a:rPr lang="cs-CZ" i="1" dirty="0" smtClean="0">
                <a:solidFill>
                  <a:schemeClr val="bg1"/>
                </a:solidFill>
              </a:rPr>
              <a:t>, </a:t>
            </a:r>
            <a:r>
              <a:rPr lang="cs-CZ" i="1" dirty="0" err="1" smtClean="0">
                <a:solidFill>
                  <a:schemeClr val="bg1"/>
                </a:solidFill>
              </a:rPr>
              <a:t>batér</a:t>
            </a:r>
            <a:r>
              <a:rPr lang="cs-CZ" dirty="0" smtClean="0">
                <a:solidFill>
                  <a:schemeClr val="bg1"/>
                </a:solidFill>
              </a:rPr>
              <a:t>,</a:t>
            </a:r>
            <a:r>
              <a:rPr lang="cs-CZ" i="1" dirty="0" smtClean="0">
                <a:solidFill>
                  <a:schemeClr val="bg1"/>
                </a:solidFill>
              </a:rPr>
              <a:t> </a:t>
            </a:r>
            <a:r>
              <a:rPr lang="cs-CZ" i="1" dirty="0" err="1" smtClean="0">
                <a:solidFill>
                  <a:schemeClr val="bg1"/>
                </a:solidFill>
              </a:rPr>
              <a:t>skamma</a:t>
            </a:r>
            <a:r>
              <a:rPr lang="cs-CZ" dirty="0" smtClean="0">
                <a:solidFill>
                  <a:schemeClr val="bg1"/>
                </a:solidFill>
              </a:rPr>
              <a:t>,</a:t>
            </a:r>
            <a:r>
              <a:rPr lang="cs-CZ" i="1" dirty="0" smtClean="0">
                <a:solidFill>
                  <a:schemeClr val="bg1"/>
                </a:solidFill>
              </a:rPr>
              <a:t> kánon</a:t>
            </a:r>
            <a:r>
              <a:rPr lang="cs-CZ" dirty="0" smtClean="0">
                <a:solidFill>
                  <a:schemeClr val="bg1"/>
                </a:solidFill>
              </a:rPr>
              <a:t>,</a:t>
            </a:r>
            <a:r>
              <a:rPr lang="cs-CZ" i="1" dirty="0" smtClean="0">
                <a:solidFill>
                  <a:schemeClr val="bg1"/>
                </a:solidFill>
              </a:rPr>
              <a:t> </a:t>
            </a:r>
            <a:r>
              <a:rPr lang="cs-CZ" i="1" dirty="0" err="1" smtClean="0">
                <a:solidFill>
                  <a:schemeClr val="bg1"/>
                </a:solidFill>
              </a:rPr>
              <a:t>aulétés</a:t>
            </a:r>
            <a:endParaRPr lang="cs-CZ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800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2400" i="1" dirty="0" smtClean="0">
                <a:solidFill>
                  <a:schemeClr val="bg1"/>
                </a:solidFill>
              </a:rPr>
              <a:t>„</a:t>
            </a:r>
            <a:r>
              <a:rPr lang="cs-CZ" sz="2400" i="1" dirty="0" err="1" smtClean="0">
                <a:solidFill>
                  <a:schemeClr val="bg1"/>
                </a:solidFill>
              </a:rPr>
              <a:t>Chionis</a:t>
            </a:r>
            <a:r>
              <a:rPr lang="cs-CZ" sz="2400" i="1" dirty="0" smtClean="0">
                <a:solidFill>
                  <a:schemeClr val="bg1"/>
                </a:solidFill>
              </a:rPr>
              <a:t> ze Sparty zvítězil v běhu na jeden stadión,</a:t>
            </a:r>
            <a:endParaRPr lang="cs-CZ" sz="2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2400" i="1" dirty="0" smtClean="0">
                <a:solidFill>
                  <a:schemeClr val="bg1"/>
                </a:solidFill>
              </a:rPr>
              <a:t>dovedl také skočit do dálky dvaapadesát stop.“  </a:t>
            </a:r>
            <a:r>
              <a:rPr lang="cs-CZ" sz="2400" dirty="0" smtClean="0">
                <a:solidFill>
                  <a:schemeClr val="bg1"/>
                </a:solidFill>
              </a:rPr>
              <a:t>(16,66 m)</a:t>
            </a:r>
          </a:p>
          <a:p>
            <a:pPr marL="0" indent="0">
              <a:buNone/>
            </a:pPr>
            <a:endParaRPr lang="cs-CZ" sz="800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skok s rozběhem </a:t>
            </a:r>
            <a:r>
              <a:rPr lang="el-GR" b="1" dirty="0" smtClean="0">
                <a:solidFill>
                  <a:schemeClr val="bg1"/>
                </a:solidFill>
              </a:rPr>
              <a:t>ν</a:t>
            </a:r>
            <a:r>
              <a:rPr lang="cs-CZ" dirty="0" smtClean="0">
                <a:solidFill>
                  <a:schemeClr val="bg1"/>
                </a:solidFill>
              </a:rPr>
              <a:t> skok z místa </a:t>
            </a:r>
            <a:r>
              <a:rPr lang="el-GR" b="1" dirty="0" smtClean="0">
                <a:solidFill>
                  <a:schemeClr val="bg1"/>
                </a:solidFill>
              </a:rPr>
              <a:t>ν</a:t>
            </a:r>
            <a:r>
              <a:rPr lang="cs-CZ" dirty="0" smtClean="0">
                <a:solidFill>
                  <a:schemeClr val="bg1"/>
                </a:solidFill>
              </a:rPr>
              <a:t> trojskok </a:t>
            </a:r>
            <a:r>
              <a:rPr lang="el-GR" b="1" dirty="0" smtClean="0">
                <a:solidFill>
                  <a:schemeClr val="bg1"/>
                </a:solidFill>
              </a:rPr>
              <a:t>ν</a:t>
            </a:r>
            <a:r>
              <a:rPr lang="cs-CZ" dirty="0" smtClean="0">
                <a:solidFill>
                  <a:schemeClr val="bg1"/>
                </a:solidFill>
              </a:rPr>
              <a:t> součet délek jednotlivých skoků? </a:t>
            </a:r>
          </a:p>
          <a:p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4103" name="Picture 7" descr="C:\Users\Jiří\Desktop\Antický sport\rigo - obr\j\miller67b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" y="4646803"/>
            <a:ext cx="9156762" cy="2195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6" descr="C:\Users\Jiří\Desktop\Antický sport\rigo - obr\j\miller6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-11862"/>
            <a:ext cx="3109245" cy="1574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21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C:\Users\Jiří\Desktop\Olympie a knihy a clanky na eseje,BP a MT\foto muzea atd\IMG_20170619_16041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b="18570"/>
          <a:stretch/>
        </p:blipFill>
        <p:spPr bwMode="auto">
          <a:xfrm>
            <a:off x="0" y="1340768"/>
            <a:ext cx="9144000" cy="4032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30651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C:\Users\Jiří\Desktop\Olympie a knihy a clanky na eseje,BP a MT\foto muzea atd\IMG_20170619_16042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 t="15257" b="26745"/>
          <a:stretch/>
        </p:blipFill>
        <p:spPr bwMode="auto">
          <a:xfrm>
            <a:off x="1691680" y="10018"/>
            <a:ext cx="5826725" cy="6847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11189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C:\Users\Jiří\Desktop\rekonstr\IMG_20170527_145703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8" t="23686" r="2845" b="17764"/>
          <a:stretch/>
        </p:blipFill>
        <p:spPr bwMode="auto">
          <a:xfrm>
            <a:off x="0" y="1412776"/>
            <a:ext cx="3560975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 descr="C:\Users\Jiří\Desktop\olympie - knihy\IMG_20170530_17212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7" t="17549" r="14364"/>
          <a:stretch/>
        </p:blipFill>
        <p:spPr bwMode="auto">
          <a:xfrm>
            <a:off x="3563888" y="-27740"/>
            <a:ext cx="2791009" cy="68857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 descr="C:\Users\Jiří\Desktop\olympie - knihy\IMG_20170530_17213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86"/>
          <a:stretch/>
        </p:blipFill>
        <p:spPr bwMode="auto">
          <a:xfrm>
            <a:off x="6354897" y="1"/>
            <a:ext cx="2789103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5649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manusi-box-adidas-shadow-boxing-glove-dynamic-1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27" y="2898766"/>
            <a:ext cx="3979846" cy="397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Jiří\Desktop\manusi-de-box-mingrong-187--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27" y="0"/>
            <a:ext cx="4006621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Jiří\Desktop\2857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61" y="0"/>
            <a:ext cx="3923928" cy="6557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Jiří\Desktop\resiz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" y="3861048"/>
            <a:ext cx="2996952" cy="29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C:\Users\Jiří\Desktop\j\červenofigurové tondo od malíře Antiphona (asi 490 př. Kr.) zachycující boxera omotávajícího si  kolem ruky pěstní řemen (Miller, 200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10" y="0"/>
            <a:ext cx="590465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806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2" y="520085"/>
            <a:ext cx="5993900" cy="589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 descr="GP4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900" y="506957"/>
            <a:ext cx="3150100" cy="5866852"/>
          </a:xfrm>
          <a:prstGeom prst="rect">
            <a:avLst/>
          </a:prstGeom>
          <a:noFill/>
          <a:ln>
            <a:noFill/>
          </a:ln>
          <a:effectLst>
            <a:outerShdw dist="25399" dir="81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6070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C:\Users\Jiří\Desktop\olympie - knihy\IMG_20170530_17210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r="28413"/>
          <a:stretch/>
        </p:blipFill>
        <p:spPr bwMode="auto">
          <a:xfrm>
            <a:off x="1875155" y="951865"/>
            <a:ext cx="5393690" cy="4954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88797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4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Jiří\Desktop\5612084_d44aa2bb0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67" y="640557"/>
            <a:ext cx="4020722" cy="5360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iří\Desktop\složka\Bez názvu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4" y="1124744"/>
            <a:ext cx="5015267" cy="4444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77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04664"/>
            <a:ext cx="4141947" cy="1584176"/>
          </a:xfrm>
        </p:spPr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Řím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!Aktuální\Antický sport a má výuka dějin starověkého sportu\Antický sport\rigo - obr\j\newby76 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4141947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iří\Desktop\Detail of a 3rd century mosaic showing a boxer and gymnasium official; from the Baths of Caracalla in Rome, now in the Lateran Collection of the Vatican Museum (Gardiner. fig. 7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947" y="304594"/>
            <a:ext cx="5007769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1844824"/>
            <a:ext cx="3851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cs-CZ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cirri</a:t>
            </a:r>
            <a:endParaRPr lang="cs-CZ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gladiátoři </a:t>
            </a:r>
          </a:p>
        </p:txBody>
      </p:sp>
    </p:spTree>
    <p:extLst>
      <p:ext uri="{BB962C8B-B14F-4D97-AF65-F5344CB8AC3E}">
        <p14:creationId xmlns:p14="http://schemas.microsoft.com/office/powerpoint/2010/main" val="418197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71"/>
            <a:ext cx="8229600" cy="1143000"/>
          </a:xfrm>
        </p:spPr>
        <p:txBody>
          <a:bodyPr/>
          <a:lstStyle/>
          <a:p>
            <a:r>
              <a:rPr lang="cs-CZ" b="1" dirty="0"/>
              <a:t>h</a:t>
            </a:r>
            <a:r>
              <a:rPr lang="cs-CZ" b="1" dirty="0" smtClean="0"/>
              <a:t>udba </a:t>
            </a:r>
            <a:endParaRPr lang="cs-CZ" b="1" dirty="0"/>
          </a:p>
        </p:txBody>
      </p:sp>
      <p:pic>
        <p:nvPicPr>
          <p:cNvPr id="4" name="Picture 4" descr="P01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80929"/>
            <a:ext cx="8640960" cy="55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5073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ODRAZ PYGMÉ V UMĚNÍ</a:t>
            </a:r>
          </a:p>
          <a:p>
            <a:endParaRPr lang="cs-CZ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vymezení umění</a:t>
            </a:r>
          </a:p>
          <a:p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Lúkillios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07504" y="306896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cs-CZ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Jestliže, zápasníku, máš takový frňák, pak nechoď 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 studánce, také nehleď v hladinu průzračných vod. 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Zemřeš jak Narcis i ty, jak jasně svůj obličej spatříš, 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zemřeš, neboť se na smrt zošklivíš sobě ty sám“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3200" dirty="0" smtClean="0"/>
              <a:t>(</a:t>
            </a:r>
            <a:r>
              <a:rPr lang="cs-CZ" sz="3200" i="1" dirty="0" smtClean="0"/>
              <a:t>Obrázky </a:t>
            </a:r>
            <a:r>
              <a:rPr lang="cs-CZ" sz="3200" i="1" dirty="0"/>
              <a:t>z řeckého </a:t>
            </a:r>
            <a:r>
              <a:rPr lang="cs-CZ" sz="3200" i="1" dirty="0" smtClean="0"/>
              <a:t>života</a:t>
            </a:r>
            <a:r>
              <a:rPr lang="cs-CZ" sz="3200" dirty="0"/>
              <a:t> </a:t>
            </a:r>
            <a:r>
              <a:rPr lang="cs-CZ" sz="3200" dirty="0" smtClean="0"/>
              <a:t>773/ XI 76).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40825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4004" y="836712"/>
            <a:ext cx="91440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i="1" dirty="0" smtClean="0"/>
              <a:t>„</a:t>
            </a:r>
            <a:r>
              <a:rPr lang="cs-CZ" sz="2800" i="1" dirty="0" err="1" smtClean="0"/>
              <a:t>Tenhleten</a:t>
            </a:r>
            <a:r>
              <a:rPr lang="cs-CZ" sz="2800" i="1" dirty="0" smtClean="0"/>
              <a:t> </a:t>
            </a:r>
            <a:r>
              <a:rPr lang="cs-CZ" sz="2800" i="1" dirty="0" err="1"/>
              <a:t>Olympijec</a:t>
            </a:r>
            <a:r>
              <a:rPr lang="cs-CZ" sz="2800" i="1" dirty="0"/>
              <a:t>, ó </a:t>
            </a:r>
            <a:r>
              <a:rPr lang="cs-CZ" sz="2800" i="1" dirty="0" smtClean="0"/>
              <a:t>císaři </a:t>
            </a:r>
            <a:r>
              <a:rPr lang="cs-CZ" sz="2800" dirty="0" smtClean="0"/>
              <a:t>(Nero)</a:t>
            </a:r>
            <a:r>
              <a:rPr lang="cs-CZ" sz="2800" i="1" dirty="0" smtClean="0"/>
              <a:t>, </a:t>
            </a:r>
            <a:r>
              <a:rPr lang="cs-CZ" sz="2800" i="1" dirty="0"/>
              <a:t>míval kdys všecko:</a:t>
            </a:r>
            <a:endParaRPr lang="cs-CZ" sz="2800" dirty="0"/>
          </a:p>
          <a:p>
            <a:pPr algn="ctr"/>
            <a:r>
              <a:rPr lang="cs-CZ" sz="2800" i="1" dirty="0"/>
              <a:t>bradu i víčka i nos, brvy a uší též pár. </a:t>
            </a:r>
            <a:endParaRPr lang="cs-CZ" sz="2800" dirty="0"/>
          </a:p>
          <a:p>
            <a:pPr algn="ctr"/>
            <a:r>
              <a:rPr lang="cs-CZ" sz="2800" i="1" dirty="0"/>
              <a:t>Potom se odborným boxerem stal a ztratil to všechno; </a:t>
            </a:r>
            <a:endParaRPr lang="cs-CZ" sz="2800" dirty="0"/>
          </a:p>
          <a:p>
            <a:pPr algn="ctr"/>
            <a:r>
              <a:rPr lang="cs-CZ" sz="2800" i="1" dirty="0"/>
              <a:t>dokonce ztratil i podíl z dědictví po otci svém. </a:t>
            </a:r>
            <a:endParaRPr lang="cs-CZ" sz="2800" dirty="0"/>
          </a:p>
          <a:p>
            <a:pPr algn="ctr"/>
            <a:r>
              <a:rPr lang="cs-CZ" sz="2800" i="1" dirty="0" err="1"/>
              <a:t>Přišelť</a:t>
            </a:r>
            <a:r>
              <a:rPr lang="cs-CZ" sz="2800" i="1" dirty="0"/>
              <a:t> mu na soud bratr a jeho tam předložil obraz: </a:t>
            </a:r>
            <a:endParaRPr lang="cs-CZ" sz="2800" dirty="0"/>
          </a:p>
          <a:p>
            <a:pPr algn="ctr"/>
            <a:r>
              <a:rPr lang="cs-CZ" sz="2800" i="1" dirty="0"/>
              <a:t>za cizího byl uznán – </a:t>
            </a:r>
            <a:r>
              <a:rPr lang="cs-CZ" sz="2800" i="1" dirty="0" err="1"/>
              <a:t>nebylť</a:t>
            </a:r>
            <a:r>
              <a:rPr lang="cs-CZ" sz="2800" i="1" dirty="0"/>
              <a:t> mu podoben nic</a:t>
            </a:r>
            <a:r>
              <a:rPr lang="cs-CZ" sz="2800" i="1" dirty="0" smtClean="0"/>
              <a:t>!“ </a:t>
            </a:r>
            <a:endParaRPr lang="cs-CZ" sz="2800" dirty="0" smtClean="0"/>
          </a:p>
          <a:p>
            <a:pPr algn="ctr"/>
            <a:r>
              <a:rPr lang="cs-CZ" sz="1200" i="1" dirty="0" smtClean="0"/>
              <a:t> </a:t>
            </a:r>
            <a:endParaRPr lang="cs-CZ" sz="1200" dirty="0" smtClean="0"/>
          </a:p>
          <a:p>
            <a:pPr algn="ctr"/>
            <a:r>
              <a:rPr lang="cs-CZ" sz="2800" i="1" dirty="0" smtClean="0"/>
              <a:t>„Odysseus </a:t>
            </a:r>
            <a:r>
              <a:rPr lang="cs-CZ" sz="2800" i="1" dirty="0"/>
              <a:t>dvacet let byl v cizině, když se však šťastně </a:t>
            </a:r>
            <a:endParaRPr lang="cs-CZ" sz="2800" dirty="0"/>
          </a:p>
          <a:p>
            <a:pPr algn="ctr"/>
            <a:r>
              <a:rPr lang="cs-CZ" sz="2800" i="1" dirty="0"/>
              <a:t>vrátil, poznal ho pes, jakmile uviděl jej. </a:t>
            </a:r>
            <a:endParaRPr lang="cs-CZ" sz="2800" dirty="0"/>
          </a:p>
          <a:p>
            <a:pPr algn="ctr"/>
            <a:r>
              <a:rPr lang="cs-CZ" sz="2800" i="1" dirty="0"/>
              <a:t>Tebe však, </a:t>
            </a:r>
            <a:r>
              <a:rPr lang="cs-CZ" sz="2800" i="1" dirty="0" err="1"/>
              <a:t>Stratofonte</a:t>
            </a:r>
            <a:r>
              <a:rPr lang="cs-CZ" sz="2800" i="1" dirty="0"/>
              <a:t>, </a:t>
            </a:r>
            <a:r>
              <a:rPr lang="cs-CZ" sz="2800" i="1" dirty="0" err="1"/>
              <a:t>kdyžs</a:t>
            </a:r>
            <a:r>
              <a:rPr lang="cs-CZ" sz="2800" i="1" dirty="0"/>
              <a:t> bojoval několik hodin, </a:t>
            </a:r>
            <a:endParaRPr lang="cs-CZ" sz="2800" dirty="0"/>
          </a:p>
          <a:p>
            <a:pPr algn="ctr"/>
            <a:r>
              <a:rPr lang="cs-CZ" sz="2800" i="1" dirty="0"/>
              <a:t>nepozná celá tvá obec, neřku-li nějaký pes. </a:t>
            </a:r>
            <a:endParaRPr lang="cs-CZ" sz="2800" dirty="0"/>
          </a:p>
          <a:p>
            <a:pPr algn="ctr"/>
            <a:r>
              <a:rPr lang="cs-CZ" sz="2800" i="1" dirty="0"/>
              <a:t>Libo-</a:t>
            </a:r>
            <a:r>
              <a:rPr lang="cs-CZ" sz="2800" i="1" dirty="0" err="1"/>
              <a:t>li</a:t>
            </a:r>
            <a:r>
              <a:rPr lang="cs-CZ" sz="2800" i="1" dirty="0"/>
              <a:t>, v zrcadle zhlédni svůj obličej! Zajisté řekneš: </a:t>
            </a:r>
            <a:endParaRPr lang="cs-CZ" sz="2800" dirty="0"/>
          </a:p>
          <a:p>
            <a:pPr algn="ctr"/>
            <a:r>
              <a:rPr lang="cs-CZ" sz="2800" i="1" dirty="0"/>
              <a:t>‚Probůh, to že má být </a:t>
            </a:r>
            <a:r>
              <a:rPr lang="cs-CZ" sz="2800" i="1" dirty="0" err="1"/>
              <a:t>Stratofon</a:t>
            </a:r>
            <a:r>
              <a:rPr lang="cs-CZ" sz="2800" i="1" dirty="0"/>
              <a:t>? To není on!‘“</a:t>
            </a:r>
            <a:r>
              <a:rPr lang="cs-CZ" sz="2800" dirty="0"/>
              <a:t> </a:t>
            </a:r>
            <a:endParaRPr lang="cs-CZ" sz="2800" dirty="0" smtClean="0"/>
          </a:p>
          <a:p>
            <a:pPr algn="ctr"/>
            <a:r>
              <a:rPr lang="cs-CZ" sz="2800" dirty="0" smtClean="0"/>
              <a:t>(</a:t>
            </a:r>
            <a:r>
              <a:rPr lang="cs-CZ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Řecká 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lyrika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B </a:t>
            </a:r>
            <a:r>
              <a:rPr lang="cs-CZ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Lúkillios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1-2</a:t>
            </a:r>
            <a:r>
              <a:rPr lang="cs-CZ" sz="2800" dirty="0" smtClean="0"/>
              <a:t>)</a:t>
            </a:r>
            <a:endParaRPr lang="cs-CZ" sz="2800" dirty="0"/>
          </a:p>
        </p:txBody>
      </p:sp>
      <p:sp>
        <p:nvSpPr>
          <p:cNvPr id="2" name="Obdélník 1"/>
          <p:cNvSpPr/>
          <p:nvPr/>
        </p:nvSpPr>
        <p:spPr>
          <a:xfrm>
            <a:off x="0" y="188000"/>
            <a:ext cx="91388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Zohavený </a:t>
            </a:r>
            <a:r>
              <a:rPr lang="cs-CZ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pěstní zápasník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93474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4355976" cy="872718"/>
          </a:xfrm>
        </p:spPr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Kréta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19872" y="23515"/>
            <a:ext cx="4896544" cy="1101229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rhyton z Hagia Triady</a:t>
            </a:r>
          </a:p>
          <a:p>
            <a:r>
              <a:rPr lang="cs-CZ" dirty="0" smtClean="0"/>
              <a:t>freska z Théry</a:t>
            </a:r>
            <a:endParaRPr lang="cs-CZ" dirty="0"/>
          </a:p>
        </p:txBody>
      </p:sp>
      <p:pic>
        <p:nvPicPr>
          <p:cNvPr id="4" name="Obrázek 3" descr="C:\Users\Jiří\AppData\Local\Microsoft\Windows\INetCache\Content.Word\bouyek176V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2718"/>
            <a:ext cx="3563888" cy="598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C:\Users\Jiří\Desktop\j\steatitový vyřezávaný rhyton z Hagia Triady (Miller, 2004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15361"/>
            <a:ext cx="1907704" cy="4238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C:\Users\Jiří\Desktop\j\rhyton z paláce z Hagia Triady, nahoře boxer v přilbě s rukavicí na pravé ruce, kolem 1500 př. Kr. (Olivová, 1988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11" y="828953"/>
            <a:ext cx="2870689" cy="601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437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C:\Users\Jiří\Desktop\j\rekonstrukce rhytonu z Hagia Triady (Ruben Santos) (Miller, 200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11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C:\Users\Jiří\Desktop\j\Reliéf z poháru z Hagia Triady, 17. století př. Kr. (Matějček, 1942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52736"/>
            <a:ext cx="3563888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02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5220072" cy="994122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Mykény</a:t>
            </a:r>
            <a: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ἆθλ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 </a:t>
            </a:r>
            <a:r>
              <a:rPr lang="cs-CZ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ἐπί 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Πάτροκλωι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40768"/>
            <a:ext cx="5364088" cy="5179519"/>
          </a:xfrm>
        </p:spPr>
        <p:txBody>
          <a:bodyPr>
            <a:normAutofit/>
          </a:bodyPr>
          <a:lstStyle/>
          <a:p>
            <a:pPr lvl="0"/>
            <a:r>
              <a:rPr lang="cs-CZ" sz="1600" dirty="0"/>
              <a:t>závod dvojspřeží válečných vozů (</a:t>
            </a:r>
            <a:r>
              <a:rPr lang="cs-CZ" sz="1600" i="1" dirty="0" err="1"/>
              <a:t>συνωρίς</a:t>
            </a:r>
            <a:r>
              <a:rPr lang="cs-CZ" sz="1600" dirty="0"/>
              <a:t>) – 391 </a:t>
            </a:r>
            <a:r>
              <a:rPr lang="cs-CZ" sz="1600" dirty="0" smtClean="0"/>
              <a:t>veršů</a:t>
            </a:r>
            <a:endParaRPr lang="cs-CZ" sz="1600" dirty="0"/>
          </a:p>
          <a:p>
            <a:pPr lvl="0"/>
            <a:r>
              <a:rPr lang="cs-CZ" sz="1600" dirty="0"/>
              <a:t>běh (</a:t>
            </a:r>
            <a:r>
              <a:rPr lang="cs-CZ" sz="1600" i="1" dirty="0"/>
              <a:t>π</a:t>
            </a:r>
            <a:r>
              <a:rPr lang="cs-CZ" sz="1600" i="1" dirty="0" err="1"/>
              <a:t>οδωκείην</a:t>
            </a:r>
            <a:r>
              <a:rPr lang="cs-CZ" sz="1600" dirty="0"/>
              <a:t>) – 58 </a:t>
            </a:r>
            <a:r>
              <a:rPr lang="cs-CZ" sz="1600" dirty="0" smtClean="0"/>
              <a:t>veršů</a:t>
            </a:r>
            <a:endParaRPr lang="cs-CZ" sz="1600" dirty="0"/>
          </a:p>
          <a:p>
            <a:pPr lvl="0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pěstní souboj (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υγμή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– 47 </a:t>
            </a: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veršů</a:t>
            </a:r>
            <a:endPara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cs-CZ" sz="1600" dirty="0"/>
              <a:t>zápas (</a:t>
            </a:r>
            <a:r>
              <a:rPr lang="cs-CZ" sz="1600" i="1" dirty="0"/>
              <a:t>π</a:t>
            </a:r>
            <a:r>
              <a:rPr lang="cs-CZ" sz="1600" i="1" dirty="0" err="1"/>
              <a:t>άλη</a:t>
            </a:r>
            <a:r>
              <a:rPr lang="cs-CZ" sz="1600" dirty="0"/>
              <a:t>) – 40 </a:t>
            </a:r>
            <a:r>
              <a:rPr lang="cs-CZ" sz="1600" dirty="0" smtClean="0"/>
              <a:t>veršů</a:t>
            </a:r>
            <a:endParaRPr lang="cs-CZ" sz="1600" dirty="0"/>
          </a:p>
          <a:p>
            <a:pPr lvl="0"/>
            <a:r>
              <a:rPr lang="cs-CZ" sz="1600" dirty="0"/>
              <a:t>lukostřelba (</a:t>
            </a:r>
            <a:r>
              <a:rPr lang="cs-CZ" sz="1600" i="1" dirty="0" err="1"/>
              <a:t>τοξικός</a:t>
            </a:r>
            <a:r>
              <a:rPr lang="cs-CZ" sz="1600" dirty="0"/>
              <a:t>) – 34 </a:t>
            </a:r>
            <a:r>
              <a:rPr lang="cs-CZ" sz="1600" dirty="0" smtClean="0"/>
              <a:t>veršů</a:t>
            </a:r>
            <a:endParaRPr lang="cs-CZ" sz="1600" dirty="0"/>
          </a:p>
          <a:p>
            <a:pPr lvl="0"/>
            <a:r>
              <a:rPr lang="cs-CZ" sz="1600" dirty="0"/>
              <a:t>souboj s </a:t>
            </a:r>
            <a:r>
              <a:rPr lang="cs-CZ" sz="1600" dirty="0" err="1"/>
              <a:t>dalekostinným</a:t>
            </a:r>
            <a:r>
              <a:rPr lang="cs-CZ" sz="1600" dirty="0"/>
              <a:t> oštěpem (</a:t>
            </a:r>
            <a:r>
              <a:rPr lang="cs-CZ" sz="1600" i="1" dirty="0"/>
              <a:t>ὁπ</a:t>
            </a:r>
            <a:r>
              <a:rPr lang="cs-CZ" sz="1600" i="1" dirty="0" err="1"/>
              <a:t>λομ</a:t>
            </a:r>
            <a:r>
              <a:rPr lang="cs-CZ" sz="1600" i="1" dirty="0"/>
              <a:t>αχίᾱ</a:t>
            </a:r>
            <a:r>
              <a:rPr lang="cs-CZ" sz="1600" dirty="0"/>
              <a:t> s </a:t>
            </a:r>
            <a:r>
              <a:rPr lang="cs-CZ" sz="1600" i="1" dirty="0"/>
              <a:t>δολιχόσκιος</a:t>
            </a:r>
            <a:r>
              <a:rPr lang="cs-CZ" sz="1600" dirty="0"/>
              <a:t> </a:t>
            </a:r>
            <a:r>
              <a:rPr lang="cs-CZ" sz="1600" i="1" dirty="0"/>
              <a:t>ἔγχος</a:t>
            </a:r>
            <a:r>
              <a:rPr lang="cs-CZ" sz="1600" dirty="0"/>
              <a:t>) – 28 </a:t>
            </a:r>
            <a:r>
              <a:rPr lang="cs-CZ" sz="1600" dirty="0" smtClean="0"/>
              <a:t>veršů</a:t>
            </a:r>
            <a:endParaRPr lang="cs-CZ" sz="1600" dirty="0"/>
          </a:p>
          <a:p>
            <a:pPr lvl="0"/>
            <a:r>
              <a:rPr lang="cs-CZ" sz="1600" dirty="0"/>
              <a:t>hod </a:t>
            </a:r>
            <a:r>
              <a:rPr lang="cs-CZ" sz="1600" dirty="0" err="1" smtClean="0"/>
              <a:t>Fe</a:t>
            </a:r>
            <a:r>
              <a:rPr lang="cs-CZ" sz="1600" dirty="0" smtClean="0"/>
              <a:t> kotoučem/ </a:t>
            </a:r>
            <a:r>
              <a:rPr lang="cs-CZ" sz="1600" dirty="0"/>
              <a:t>diskem (</a:t>
            </a:r>
            <a:r>
              <a:rPr lang="cs-CZ" sz="1600" i="1" dirty="0"/>
              <a:t>β</a:t>
            </a:r>
            <a:r>
              <a:rPr lang="cs-CZ" sz="1600" i="1" dirty="0" err="1"/>
              <a:t>ολή</a:t>
            </a:r>
            <a:r>
              <a:rPr lang="cs-CZ" sz="1600" dirty="0"/>
              <a:t> </a:t>
            </a:r>
            <a:r>
              <a:rPr lang="cs-CZ" sz="1600" i="1" dirty="0" err="1"/>
              <a:t>σόλος</a:t>
            </a:r>
            <a:r>
              <a:rPr lang="cs-CZ" sz="1600" dirty="0"/>
              <a:t>/ </a:t>
            </a:r>
            <a:r>
              <a:rPr lang="cs-CZ" sz="1600" i="1" dirty="0" err="1"/>
              <a:t>δίσκος</a:t>
            </a:r>
            <a:r>
              <a:rPr lang="cs-CZ" sz="1600" dirty="0"/>
              <a:t>) – </a:t>
            </a:r>
            <a:r>
              <a:rPr lang="cs-CZ" sz="1600" dirty="0" smtClean="0"/>
              <a:t>24 veršů</a:t>
            </a:r>
            <a:endParaRPr lang="cs-CZ" sz="1600" dirty="0"/>
          </a:p>
          <a:p>
            <a:pPr lvl="0"/>
            <a:r>
              <a:rPr lang="cs-CZ" sz="1600" dirty="0"/>
              <a:t>hod kopím (</a:t>
            </a:r>
            <a:r>
              <a:rPr lang="cs-CZ" sz="1600" i="1" dirty="0" err="1"/>
              <a:t>ἥμ</a:t>
            </a:r>
            <a:r>
              <a:rPr lang="cs-CZ" sz="1600" i="1" dirty="0"/>
              <a:t>α</a:t>
            </a:r>
            <a:r>
              <a:rPr lang="cs-CZ" sz="1600" dirty="0"/>
              <a:t>) – 14 </a:t>
            </a:r>
            <a:r>
              <a:rPr lang="cs-CZ" sz="1600" dirty="0" smtClean="0"/>
              <a:t>veršů</a:t>
            </a:r>
          </a:p>
          <a:p>
            <a:pPr marL="0" lvl="0" indent="0">
              <a:buNone/>
            </a:pPr>
            <a:endParaRPr lang="cs-CZ" sz="1600" dirty="0" smtClean="0"/>
          </a:p>
          <a:p>
            <a:pPr lvl="0"/>
            <a:r>
              <a:rPr lang="cs-CZ" sz="2200" dirty="0" err="1" smtClean="0"/>
              <a:t>Epeios</a:t>
            </a:r>
            <a:r>
              <a:rPr lang="cs-CZ" sz="2200" dirty="0" smtClean="0"/>
              <a:t> </a:t>
            </a:r>
            <a:r>
              <a:rPr lang="cs-CZ" sz="2200" b="1" dirty="0" smtClean="0"/>
              <a:t>X</a:t>
            </a:r>
            <a:r>
              <a:rPr lang="cs-CZ" sz="2200" dirty="0" smtClean="0"/>
              <a:t> </a:t>
            </a:r>
            <a:r>
              <a:rPr lang="cs-CZ" sz="2200" dirty="0" err="1" smtClean="0"/>
              <a:t>Euryalos</a:t>
            </a:r>
            <a:r>
              <a:rPr lang="cs-CZ" sz="2200" dirty="0" smtClean="0"/>
              <a:t> z Argu</a:t>
            </a:r>
          </a:p>
          <a:p>
            <a:pPr marL="0" indent="0">
              <a:buNone/>
            </a:pPr>
            <a:endParaRPr lang="cs-CZ" sz="1100" i="1" dirty="0" smtClean="0"/>
          </a:p>
          <a:p>
            <a:pPr marL="0" indent="0">
              <a:buNone/>
            </a:pPr>
            <a:r>
              <a:rPr lang="cs-CZ" i="1" dirty="0" smtClean="0"/>
              <a:t>      → </a:t>
            </a:r>
            <a:r>
              <a:rPr lang="cs-CZ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ές μέσον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cs-CZ" sz="2800" dirty="0" smtClean="0"/>
              <a:t> </a:t>
            </a:r>
          </a:p>
          <a:p>
            <a:pPr marL="0" indent="0">
              <a:buNone/>
            </a:pPr>
            <a:r>
              <a:rPr lang="cs-CZ" sz="1800" dirty="0" smtClean="0"/>
              <a:t>	   - statný </a:t>
            </a:r>
            <a:r>
              <a:rPr lang="cs-CZ" sz="1800" dirty="0"/>
              <a:t>šestiletý </a:t>
            </a:r>
            <a:r>
              <a:rPr lang="cs-CZ" sz="1800" dirty="0" smtClean="0"/>
              <a:t>mezek </a:t>
            </a:r>
            <a:r>
              <a:rPr lang="cs-CZ" sz="1800" b="1" dirty="0" smtClean="0"/>
              <a:t>X </a:t>
            </a:r>
            <a:r>
              <a:rPr lang="cs-CZ" sz="1800" dirty="0" smtClean="0"/>
              <a:t>dvouuchý </a:t>
            </a:r>
            <a:r>
              <a:rPr lang="cs-CZ" sz="1800" dirty="0"/>
              <a:t>pohár</a:t>
            </a:r>
            <a:endParaRPr lang="cs-CZ" sz="2800" dirty="0"/>
          </a:p>
        </p:txBody>
      </p:sp>
      <p:pic>
        <p:nvPicPr>
          <p:cNvPr id="4" name="Obrázek 3" descr="C:\Users\Jiří\Desktop\j\Boxeři na mykénské váze z Kypru ze 13. století př. Kr. (Zamarovský, 2003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620"/>
            <a:ext cx="3779912" cy="6826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334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914" y="16380"/>
            <a:ext cx="9108085" cy="1180372"/>
          </a:xfrm>
        </p:spPr>
        <p:txBody>
          <a:bodyPr>
            <a:normAutofit fontScale="90000"/>
          </a:bodyPr>
          <a:lstStyle/>
          <a:p>
            <a:r>
              <a:rPr lang="cs-CZ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Řecko (archaické, klasické)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užitkové </a:t>
            </a:r>
            <a:r>
              <a:rPr lang="cs-CZ" sz="4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předměty</a:t>
            </a:r>
            <a:endParaRPr lang="cs-CZ" sz="4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8969" y="1268760"/>
            <a:ext cx="9143822" cy="720080"/>
          </a:xfrm>
        </p:spPr>
        <p:txBody>
          <a:bodyPr>
            <a:normAutofit/>
          </a:bodyPr>
          <a:lstStyle/>
          <a:p>
            <a:r>
              <a:rPr lang="cs-CZ" dirty="0" smtClean="0"/>
              <a:t>př. trojnožkový kotlík</a:t>
            </a:r>
          </a:p>
        </p:txBody>
      </p:sp>
      <p:pic>
        <p:nvPicPr>
          <p:cNvPr id="4" name="Obrázek 3" descr="C:\Users\Jiří\Desktop\j\trojnožkový kotlík určený jako cena pro vítěze v pygmé, 7. století př. Kr. (Miller, 200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9144000" cy="4842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88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C:\Users\Jiří\Desktop\j\Cernofigurový kyathos s boxery (Miller, 200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6547"/>
            <a:ext cx="3635896" cy="1665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C:\Users\Jiří\Desktop\j\černofigurová váza zachycující souboj boxerů, polovina 6. století př. Kr. (Olivová, 1988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35" y="3368352"/>
            <a:ext cx="2997966" cy="2914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3468"/>
            <a:ext cx="8229600" cy="679228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ázy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9810" y="548680"/>
            <a:ext cx="9144000" cy="7299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geometrický styl, černá 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červenou </a:t>
            </a: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figura</a:t>
            </a:r>
            <a:endParaRPr 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 descr="C:\Users\Jiří\Desktop\j\boxeři na hrdle geometrické vázy z konce 8. století př. Kr. (Olivová, 1988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80928"/>
            <a:ext cx="2915818" cy="4071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C:\Users\Jiří\Desktop\j\boxeři na panathénajské amfoře z roku366 př. Kr. (Olivová, 1988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80928"/>
            <a:ext cx="2906006" cy="4089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C:\Users\Jiří\Desktop\j\pseudo-panathénajská amfora od malíře Antimena (520-510 př. Kr.) zachycující souboj dvou boxerů, rozhodčího a boxera vlevo čekajího na svůj zápas (Miller, 2004)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6547"/>
            <a:ext cx="3421865" cy="1665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289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7236296" cy="1907704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Velké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Panathénaje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 descr="C:\Users\Jiří\Desktop\rigo - obr\j\ost\zamarovsky19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83695"/>
            <a:ext cx="4423082" cy="4474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C:\Users\Jiří\Desktop\j\Panathénajská amfora, Athéna (Frel, 1956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83" y="2383695"/>
            <a:ext cx="2237149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C:\Users\Jiří\Desktop\j\Panathénajská amfora, boxeři a rozhodčí (Frel, 1956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348880"/>
            <a:ext cx="2483768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Jiří\Desktop\složka\Bez názvu 4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527" y="53553"/>
            <a:ext cx="1654031" cy="2225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98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3142" y="116632"/>
            <a:ext cx="9157142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říprava na </a:t>
            </a:r>
            <a:r>
              <a:rPr lang="cs-CZ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ἀγών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 descr="C:\Users\Jiří\Desktop\j\kylix v červené fuguře kolem 490 př. Kr. od malíře Triptolema, boxer nalevo si uvazuje kolem rukou himantes, boxeři vpravo se střetávají v krvavém souboji za dozoru staršího rozhodčího (Miller, 200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7093" cy="4675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869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4860032" cy="6046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ozhodčí, trenéři, diváci</a:t>
            </a:r>
            <a:endParaRPr lang="cs-CZ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 descr="C:\Users\Jiří\Desktop\j\tréning boxerů s trenérem v palaistře, atlet napravo se vzdává, kylix v černofigurovém stylu z Athény pocházející od malíře váz Dúrida, kolem 470 př. Kr. (Olivová, 1988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67080" cy="3284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C:\Users\Jiří\Desktop\j\černofigurový stamnos (kolem 510 př. Kr.) s boxery rozhodčími a diváky (Miller, 2004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5"/>
            <a:ext cx="9144000" cy="359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910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1744</Words>
  <Application>Microsoft Office PowerPoint</Application>
  <PresentationFormat>Předvádění na obrazovce (4:3)</PresentationFormat>
  <Paragraphs>467</Paragraphs>
  <Slides>117</Slides>
  <Notes>22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117</vt:i4>
      </vt:variant>
    </vt:vector>
  </HeadingPairs>
  <TitlesOfParts>
    <vt:vector size="118" baseType="lpstr">
      <vt:lpstr>Motiv sady Office</vt:lpstr>
      <vt:lpstr>DSBcB030 Dějiny a rekonstrukce antického sportu</vt:lpstr>
      <vt:lpstr>základní informace</vt:lpstr>
      <vt:lpstr>Prezentace aplikace PowerPoint</vt:lpstr>
      <vt:lpstr>návaznosti </vt:lpstr>
      <vt:lpstr>ukončení </vt:lpstr>
      <vt:lpstr>Prezentace aplikace PowerPoint</vt:lpstr>
      <vt:lpstr>teorie</vt:lpstr>
      <vt:lpstr>halma/ skok do dálky</vt:lpstr>
      <vt:lpstr>hudba </vt:lpstr>
      <vt:lpstr>závaží (haltérés)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pozdější římská haltérés</vt:lpstr>
      <vt:lpstr>Prezentace aplikace PowerPoint</vt:lpstr>
      <vt:lpstr>Prezentace aplikace PowerPoint</vt:lpstr>
      <vt:lpstr>Prezentace aplikace PowerPoint</vt:lpstr>
      <vt:lpstr>Prezentace aplikace PowerPoint</vt:lpstr>
      <vt:lpstr>rozběh?</vt:lpstr>
      <vt:lpstr>odraz</vt:lpstr>
      <vt:lpstr>let</vt:lpstr>
      <vt:lpstr>dopad</vt:lpstr>
      <vt:lpstr>rekonstrukce</vt:lpstr>
      <vt:lpstr>akon, apótomeus, doros/ hod oštěpem</vt:lpstr>
      <vt:lpstr>ankyle</vt:lpstr>
      <vt:lpstr>balbis?</vt:lpstr>
      <vt:lpstr>rozběh</vt:lpstr>
      <vt:lpstr>Zeus/ Poseidon, blesk</vt:lpstr>
      <vt:lpstr>Prezentace aplikace PowerPoint</vt:lpstr>
      <vt:lpstr>Prezentace aplikace PowerPoint</vt:lpstr>
      <vt:lpstr>Prezentace aplikace PowerPoint</vt:lpstr>
      <vt:lpstr>moderní hod</vt:lpstr>
      <vt:lpstr>diskos/ hod diskem</vt:lpstr>
      <vt:lpstr>Prezentace aplikace PowerPoint</vt:lpstr>
      <vt:lpstr>Prezentace aplikace PowerPoint</vt:lpstr>
      <vt:lpstr>Prezentace aplikace PowerPoint</vt:lpstr>
      <vt:lpstr>Kopie Diskobola, hlava v jiné pozici</vt:lpstr>
      <vt:lpstr>Prezentace aplikace PowerPoint</vt:lpstr>
      <vt:lpstr>Moderní rekonstrukce hodu diskem dle Diskobola</vt:lpstr>
      <vt:lpstr>úchop disku</vt:lpstr>
      <vt:lpstr>pozice nohou před pohybem ruky vpřed a hodem</vt:lpstr>
      <vt:lpstr>They Show a Large Discus</vt:lpstr>
      <vt:lpstr>hudba?</vt:lpstr>
      <vt:lpstr>jiná technika hodu?</vt:lpstr>
      <vt:lpstr>moderní hod diskem</vt:lpstr>
      <vt:lpstr>hoplítodromos/ běh těžkooděnců </vt:lpstr>
      <vt:lpstr>Prezentace aplikace PowerPoint</vt:lpstr>
      <vt:lpstr>Prezentace aplikace PowerPoint</vt:lpstr>
      <vt:lpstr>Prezentace aplikace PowerPoint</vt:lpstr>
      <vt:lpstr>startovní pozice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πυγμή, πύξ, πυγμαχία</vt:lpstr>
      <vt:lpstr>ne</vt:lpstr>
      <vt:lpstr>somatotyp boxerů</vt:lpstr>
      <vt:lpstr>Prezentace aplikace PowerPoint</vt:lpstr>
      <vt:lpstr>Prezentace aplikace PowerPoint</vt:lpstr>
      <vt:lpstr>trénink – metody </vt:lpstr>
      <vt:lpstr>trénink se vzduchem</vt:lpstr>
      <vt:lpstr>Prezentace aplikace PowerPoint</vt:lpstr>
      <vt:lpstr>Prezentace aplikace PowerPoint</vt:lpstr>
      <vt:lpstr>Prezentace aplikace PowerPoint</vt:lpstr>
      <vt:lpstr>Prostředí</vt:lpstr>
      <vt:lpstr>Rukavice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Řím</vt:lpstr>
      <vt:lpstr>Prezentace aplikace PowerPoint</vt:lpstr>
      <vt:lpstr>Prezentace aplikace PowerPoint</vt:lpstr>
      <vt:lpstr>Kréta</vt:lpstr>
      <vt:lpstr>Prezentace aplikace PowerPoint</vt:lpstr>
      <vt:lpstr>Mykény ἆθλα ἐπί Πάτροκλωι</vt:lpstr>
      <vt:lpstr>Řecko (archaické, klasické) užitkové předměty</vt:lpstr>
      <vt:lpstr>vázy</vt:lpstr>
      <vt:lpstr>Velké Panathénaje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hudba - trénink?</vt:lpstr>
      <vt:lpstr>Prezentace aplikace PowerPoint</vt:lpstr>
      <vt:lpstr>sochy</vt:lpstr>
      <vt:lpstr>helénismus</vt:lpstr>
      <vt:lpstr>Prezentace aplikace PowerPoint</vt:lpstr>
      <vt:lpstr>Prezentace aplikace PowerPoint</vt:lpstr>
      <vt:lpstr>Prezentace aplikace PowerPoint</vt:lpstr>
      <vt:lpstr>glíma </vt:lpstr>
      <vt:lpstr>Prezentace aplikace PowerPoint</vt:lpstr>
      <vt:lpstr>Prezentace aplikace PowerPoint</vt:lpstr>
      <vt:lpstr>Prezentace aplikace PowerPoint</vt:lpstr>
      <vt:lpstr>Prezentace aplikace PowerPoint</vt:lpstr>
      <vt:lpstr>kabbadi </vt:lpstr>
      <vt:lpstr>lukostřelba 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a rekonstrukce antického sportu</dc:title>
  <dc:creator>Jiří Kouřil</dc:creator>
  <cp:lastModifiedBy>Jiří Kouřil</cp:lastModifiedBy>
  <cp:revision>17</cp:revision>
  <dcterms:created xsi:type="dcterms:W3CDTF">2017-10-29T16:58:02Z</dcterms:created>
  <dcterms:modified xsi:type="dcterms:W3CDTF">2017-11-09T07:16:14Z</dcterms:modified>
</cp:coreProperties>
</file>