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9" r:id="rId7"/>
    <p:sldId id="261" r:id="rId8"/>
    <p:sldId id="270" r:id="rId9"/>
    <p:sldId id="263" r:id="rId10"/>
    <p:sldId id="264" r:id="rId11"/>
    <p:sldId id="265" r:id="rId12"/>
    <p:sldId id="266" r:id="rId13"/>
    <p:sldId id="267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FDCB-B049-40E9-9A1C-C1459A8AD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4EFB5-7D9A-4C81-9A84-961804492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169E9-E2F4-40C1-99CB-B92F5D63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D4B3-FF90-4EB4-8649-3D7A7382D3B6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C3E9-8F03-4955-8961-3C828A6F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326BE-2202-4B72-9CDD-71436902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6C7F-5E77-4778-8086-B8AF1B229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59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78F9-D010-4857-9538-035EF84C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95EAF-F1D6-4F2E-B60D-E99ADB51E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02D00-31FE-4537-ACDD-C10ED1AC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D4B3-FF90-4EB4-8649-3D7A7382D3B6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764F1-324B-4CFB-99ED-B4FA950F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441E7-A74F-40D1-8333-7B3EEF44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6C7F-5E77-4778-8086-B8AF1B229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98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12E5D8-9768-453B-8362-DC5769DCE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93F49-3D99-490B-A941-1F0A9A0BB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3446B-D0E0-417B-88C7-74E0F41D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D4B3-FF90-4EB4-8649-3D7A7382D3B6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B0D76-0BFB-4BB7-BC3C-1ADD0872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D878D-44CF-4756-AB24-2E29DFD1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6C7F-5E77-4778-8086-B8AF1B229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63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3F68-E468-4974-AEF8-AF12BE77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BFB7E-86C7-4C92-9577-7911C3F8D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65F76-78CB-4278-BCAE-0F7B8AC1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D4B3-FF90-4EB4-8649-3D7A7382D3B6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4D3FA-E19D-4B98-8D58-7FC4227E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E2DB0-D1A5-48B1-BEB4-125BDC3B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6C7F-5E77-4778-8086-B8AF1B229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86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804B-2616-4EAA-B1DF-2AE5948E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1D8DB-3D20-44C6-864C-4C015A169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E0522-0BD8-408D-8464-2BAC41E1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D4B3-FF90-4EB4-8649-3D7A7382D3B6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2D9D1-2EA2-43F7-941E-775239EE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2E2AC-0DED-46FB-8123-9345F3DF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6C7F-5E77-4778-8086-B8AF1B229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23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1B78-7E95-49D9-A54D-62E588C5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6265B-7AE1-4839-B584-2A1B09F6E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B5563-77C2-482E-B230-6253D6DAB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8FE02-4CE6-4F09-A66B-B64D2293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D4B3-FF90-4EB4-8649-3D7A7382D3B6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39E79-E9B3-444B-A467-E82F32CA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D8A96-F959-4B61-BDA4-040A28DC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6C7F-5E77-4778-8086-B8AF1B229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44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7BC1-8FF1-418B-AE25-7FD31BCC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D2CBA-0C9D-403E-AD15-998B2EA19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FC37F-A731-4AC4-B88E-D7BB832E0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12D66-ECE5-456E-B7F4-1C550F15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68331-BF32-4DFA-A96C-337CCC9AE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675A29-8459-451C-AD0F-2D6AA9E4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D4B3-FF90-4EB4-8649-3D7A7382D3B6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3CF9F-B5D7-415C-8AC9-57123AAA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AA4E33-9105-4AC1-83F4-E6559191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6C7F-5E77-4778-8086-B8AF1B229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03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D9D5-ACC7-4BC2-906C-9F2C4F5C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541EA-23AA-4168-B95E-F2928CD4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D4B3-FF90-4EB4-8649-3D7A7382D3B6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2E41E-E3EF-4910-A274-5E143E8C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798E2-996A-49E8-B35D-2412CEEB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6C7F-5E77-4778-8086-B8AF1B229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6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FCE33-77F7-4532-9F9B-B39F0055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D4B3-FF90-4EB4-8649-3D7A7382D3B6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2DEF1-BD6D-4FF8-8A04-1176786C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6B1BA-8A47-4FFA-B106-5C29899A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6C7F-5E77-4778-8086-B8AF1B229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88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8203-5BF8-4897-9ADA-A54884CF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D982-813E-4EBD-B59C-CF39B1321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BE9A5-1628-4C5F-9F8F-F78B716D2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36610-5701-457B-BD47-C1EFD23B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D4B3-FF90-4EB4-8649-3D7A7382D3B6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DC539-2DD7-4D33-8C94-BFA0646C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8DA38-5B48-484D-98A1-7E522DEB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6C7F-5E77-4778-8086-B8AF1B229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49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E2AB-28CC-445A-928F-06A761AD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264801-5D48-4339-98FD-348796FA7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2A814-4527-427D-B24C-89420D26B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333FB-52B4-47BF-83F6-3265A119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D4B3-FF90-4EB4-8649-3D7A7382D3B6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85A0F-EAD8-4B64-B1C1-01063B63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777D0-76A2-4494-93E7-C0A5F3E4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6C7F-5E77-4778-8086-B8AF1B229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29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A52DE-1CDA-4F04-9414-4B0EB2D6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36151-F6D6-4229-83DC-1336F3497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D9385-8859-4F07-939D-AA1A4A8B6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BD4B3-FF90-4EB4-8649-3D7A7382D3B6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FA8C8-81BA-4E71-A91A-4B9B07C4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3D36-6E2C-4213-A2CE-7E5BC25B3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F6C7F-5E77-4778-8086-B8AF1B229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p.utm.edu/" TargetMode="External"/><Relationship Id="rId2" Type="http://schemas.openxmlformats.org/officeDocument/2006/relationships/hyperlink" Target="https://plato.stanford.edu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h613185XS3ttEUA8UYnPu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CE4D-E680-4619-BFCA-F7A5FD2C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69" y="1941058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 err="1"/>
              <a:t>Dejiny</a:t>
            </a:r>
            <a:r>
              <a:rPr lang="en-US" sz="5400" dirty="0"/>
              <a:t> </a:t>
            </a:r>
            <a:r>
              <a:rPr lang="en-US" sz="5400" dirty="0" err="1"/>
              <a:t>premýšľania</a:t>
            </a:r>
            <a:r>
              <a:rPr lang="en-US" sz="5400" dirty="0"/>
              <a:t> o </a:t>
            </a:r>
            <a:r>
              <a:rPr lang="en-US" sz="5400" dirty="0" err="1"/>
              <a:t>vede</a:t>
            </a:r>
            <a:endParaRPr lang="cs-CZ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C4DDC-00CD-4242-B985-4EEAE20B6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0" y="472276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Mgr. </a:t>
            </a:r>
            <a:r>
              <a:rPr lang="en-US" sz="1900" dirty="0" err="1"/>
              <a:t>BcA</a:t>
            </a:r>
            <a:r>
              <a:rPr lang="en-US" sz="1900" dirty="0"/>
              <a:t>. Miroslav </a:t>
            </a:r>
            <a:r>
              <a:rPr lang="en-US" sz="1900" dirty="0" err="1"/>
              <a:t>Vlček</a:t>
            </a:r>
            <a:endParaRPr lang="en-US" sz="1900" dirty="0"/>
          </a:p>
          <a:p>
            <a:pPr algn="l"/>
            <a:r>
              <a:rPr lang="en-US" altLang="en-US" sz="1900" dirty="0"/>
              <a:t>FAVBPa14 </a:t>
            </a:r>
            <a:r>
              <a:rPr lang="en-US" altLang="en-US" sz="1900" dirty="0" err="1"/>
              <a:t>Bakalářský</a:t>
            </a:r>
            <a:r>
              <a:rPr lang="en-US" altLang="en-US" sz="1900" dirty="0"/>
              <a:t> </a:t>
            </a:r>
            <a:r>
              <a:rPr lang="en-US" altLang="en-US" sz="1900" dirty="0" err="1"/>
              <a:t>seminář</a:t>
            </a:r>
            <a:r>
              <a:rPr lang="en-US" altLang="en-US" sz="1900" dirty="0"/>
              <a:t> III </a:t>
            </a:r>
          </a:p>
          <a:p>
            <a:pPr algn="l"/>
            <a:r>
              <a:rPr lang="en-US" sz="1900" dirty="0" err="1"/>
              <a:t>Podzim</a:t>
            </a:r>
            <a:r>
              <a:rPr lang="en-US" sz="1900" dirty="0"/>
              <a:t> 2017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68563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john locke">
            <a:extLst>
              <a:ext uri="{FF2B5EF4-FFF2-40B4-BE49-F238E27FC236}">
                <a16:creationId xmlns:a16="http://schemas.microsoft.com/office/drawing/2014/main" id="{36595F3C-B11F-43FB-B37E-42DD544B7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EF1AC-C334-4178-8CEC-31AD3703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John Locke (1632 – 1704)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CD39B-FE1A-4C61-AD8A-29FABF11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Tabula rasa – </a:t>
            </a:r>
            <a:r>
              <a:rPr lang="en-US" sz="1800" dirty="0" err="1"/>
              <a:t>neexistujú</a:t>
            </a:r>
            <a:r>
              <a:rPr lang="en-US" sz="1800" dirty="0"/>
              <a:t> </a:t>
            </a:r>
            <a:r>
              <a:rPr lang="en-US" sz="1800" dirty="0" err="1"/>
              <a:t>vrodené</a:t>
            </a:r>
            <a:r>
              <a:rPr lang="en-US" sz="1800" dirty="0"/>
              <a:t> </a:t>
            </a:r>
            <a:r>
              <a:rPr lang="en-US" sz="1800" dirty="0" err="1"/>
              <a:t>idei</a:t>
            </a:r>
            <a:endParaRPr lang="en-US" sz="1800" dirty="0"/>
          </a:p>
          <a:p>
            <a:r>
              <a:rPr lang="en-US" sz="1800" dirty="0" err="1"/>
              <a:t>Empirický</a:t>
            </a:r>
            <a:r>
              <a:rPr lang="en-US" sz="1800" dirty="0"/>
              <a:t> </a:t>
            </a:r>
            <a:r>
              <a:rPr lang="en-US" sz="1800" dirty="0" err="1"/>
              <a:t>senzualista</a:t>
            </a:r>
            <a:r>
              <a:rPr lang="en-US" sz="1800" dirty="0"/>
              <a:t> – </a:t>
            </a:r>
            <a:r>
              <a:rPr lang="en-US" sz="1800" dirty="0" err="1"/>
              <a:t>poznanie</a:t>
            </a:r>
            <a:r>
              <a:rPr lang="en-US" sz="1800" dirty="0"/>
              <a:t> </a:t>
            </a:r>
            <a:r>
              <a:rPr lang="en-US" sz="1800" dirty="0" err="1"/>
              <a:t>len</a:t>
            </a:r>
            <a:r>
              <a:rPr lang="en-US" sz="1800" dirty="0"/>
              <a:t> zo </a:t>
            </a:r>
            <a:r>
              <a:rPr lang="en-US" sz="1800" dirty="0" err="1"/>
              <a:t>zmyslov</a:t>
            </a:r>
            <a:r>
              <a:rPr lang="en-US" sz="1800" dirty="0"/>
              <a:t>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918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avid hume">
            <a:extLst>
              <a:ext uri="{FF2B5EF4-FFF2-40B4-BE49-F238E27FC236}">
                <a16:creationId xmlns:a16="http://schemas.microsoft.com/office/drawing/2014/main" id="{6A154424-FE36-427A-9668-EDD2BC39B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r="767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2E873-F2C2-4895-B3B4-5BDAB9AB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David Hume (1711 – 1776)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E2CF2-AD65-468B-9176-62564013C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 err="1"/>
              <a:t>Svet</a:t>
            </a:r>
            <a:r>
              <a:rPr lang="en-US" sz="2400" dirty="0"/>
              <a:t> </a:t>
            </a:r>
            <a:r>
              <a:rPr lang="en-US" sz="2400" dirty="0" err="1"/>
              <a:t>vnímame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kauzálne</a:t>
            </a:r>
            <a:r>
              <a:rPr lang="en-US" sz="2400" dirty="0"/>
              <a:t> </a:t>
            </a:r>
            <a:r>
              <a:rPr lang="en-US" sz="2400" dirty="0" err="1"/>
              <a:t>podmienený</a:t>
            </a:r>
            <a:endParaRPr lang="en-US" sz="2400" dirty="0"/>
          </a:p>
          <a:p>
            <a:r>
              <a:rPr lang="en-US" sz="2400" dirty="0" err="1"/>
              <a:t>Často</a:t>
            </a:r>
            <a:r>
              <a:rPr lang="en-US" sz="2400" dirty="0"/>
              <a:t> </a:t>
            </a:r>
            <a:r>
              <a:rPr lang="en-US" sz="2400" dirty="0" err="1"/>
              <a:t>opakujúce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veci</a:t>
            </a:r>
            <a:r>
              <a:rPr lang="en-US" sz="2400" dirty="0"/>
              <a:t> = </a:t>
            </a:r>
            <a:r>
              <a:rPr lang="en-US" sz="2400" dirty="0" err="1"/>
              <a:t>vedecký</a:t>
            </a:r>
            <a:r>
              <a:rPr lang="en-US" sz="2400" dirty="0"/>
              <a:t> </a:t>
            </a:r>
            <a:r>
              <a:rPr lang="en-US" sz="2400" dirty="0" err="1"/>
              <a:t>fakt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5576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rene descartes">
            <a:extLst>
              <a:ext uri="{FF2B5EF4-FFF2-40B4-BE49-F238E27FC236}">
                <a16:creationId xmlns:a16="http://schemas.microsoft.com/office/drawing/2014/main" id="{7E49A8D5-F64A-498A-B70C-D3E646391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773"/>
          <a:stretch/>
        </p:blipFill>
        <p:spPr bwMode="auto">
          <a:xfrm>
            <a:off x="5673012" y="10"/>
            <a:ext cx="65189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39667-EFCE-4CC1-BC44-CB401705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René Descartes (1596 – 1650)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8E88-594B-4450-9A53-2559F3A7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716171" cy="4270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Metodológia</a:t>
            </a:r>
            <a:r>
              <a:rPr lang="en-US" sz="2000" dirty="0"/>
              <a:t>:</a:t>
            </a:r>
          </a:p>
          <a:p>
            <a:pPr marL="514350" indent="-514350">
              <a:buAutoNum type="arabicPeriod"/>
            </a:pPr>
            <a:r>
              <a:rPr lang="en-US" sz="2000" dirty="0" err="1"/>
              <a:t>Pravidlo</a:t>
            </a:r>
            <a:r>
              <a:rPr lang="en-US" sz="2000" dirty="0"/>
              <a:t> </a:t>
            </a:r>
            <a:r>
              <a:rPr lang="en-US" sz="2000" dirty="0" err="1"/>
              <a:t>metodickej</a:t>
            </a:r>
            <a:r>
              <a:rPr lang="en-US" sz="2000" dirty="0"/>
              <a:t> </a:t>
            </a:r>
            <a:r>
              <a:rPr lang="en-US" sz="2000" dirty="0" err="1"/>
              <a:t>pochybnosti</a:t>
            </a:r>
            <a:r>
              <a:rPr lang="en-US" sz="2000" dirty="0"/>
              <a:t> – </a:t>
            </a:r>
            <a:r>
              <a:rPr lang="en-US" sz="2000" dirty="0" err="1"/>
              <a:t>pravdivé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len</a:t>
            </a:r>
            <a:r>
              <a:rPr lang="en-US" sz="2000" dirty="0"/>
              <a:t> to </a:t>
            </a:r>
            <a:r>
              <a:rPr lang="en-US" sz="2000" dirty="0" err="1"/>
              <a:t>tvrdenie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môjmu</a:t>
            </a:r>
            <a:r>
              <a:rPr lang="en-US" sz="2000" dirty="0"/>
              <a:t> </a:t>
            </a:r>
            <a:r>
              <a:rPr lang="en-US" sz="2000" dirty="0" err="1"/>
              <a:t>rozumu</a:t>
            </a:r>
            <a:r>
              <a:rPr lang="en-US" sz="2000" dirty="0"/>
              <a:t> </a:t>
            </a:r>
            <a:r>
              <a:rPr lang="en-US" sz="2000" dirty="0" err="1"/>
              <a:t>jasné</a:t>
            </a:r>
            <a:r>
              <a:rPr lang="en-US" sz="2000" dirty="0"/>
              <a:t> </a:t>
            </a:r>
          </a:p>
          <a:p>
            <a:pPr marL="514350" indent="-514350">
              <a:buAutoNum type="arabicPeriod"/>
            </a:pPr>
            <a:r>
              <a:rPr lang="en-US" sz="2000" dirty="0" err="1"/>
              <a:t>Pravidlo</a:t>
            </a:r>
            <a:r>
              <a:rPr lang="en-US" sz="2000" dirty="0"/>
              <a:t> </a:t>
            </a:r>
            <a:r>
              <a:rPr lang="en-US" sz="2000" dirty="0" err="1"/>
              <a:t>analytického</a:t>
            </a:r>
            <a:r>
              <a:rPr lang="en-US" sz="2000" dirty="0"/>
              <a:t> </a:t>
            </a:r>
            <a:r>
              <a:rPr lang="en-US" sz="2000" dirty="0" err="1"/>
              <a:t>postupu</a:t>
            </a:r>
            <a:r>
              <a:rPr lang="en-US" sz="2000" dirty="0"/>
              <a:t> – </a:t>
            </a:r>
            <a:r>
              <a:rPr lang="en-US" sz="2000" dirty="0" err="1"/>
              <a:t>rozdeliť</a:t>
            </a:r>
            <a:r>
              <a:rPr lang="en-US" sz="2000" dirty="0"/>
              <a:t> </a:t>
            </a:r>
            <a:r>
              <a:rPr lang="en-US" sz="2000" dirty="0" err="1"/>
              <a:t>problém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menšie</a:t>
            </a:r>
            <a:r>
              <a:rPr lang="en-US" sz="2000" dirty="0"/>
              <a:t> </a:t>
            </a:r>
            <a:r>
              <a:rPr lang="en-US" sz="2000" dirty="0" err="1"/>
              <a:t>časti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Pravidlo</a:t>
            </a:r>
            <a:r>
              <a:rPr lang="en-US" sz="2000" dirty="0"/>
              <a:t> </a:t>
            </a:r>
            <a:r>
              <a:rPr lang="en-US" sz="2000" dirty="0" err="1"/>
              <a:t>syntéz</a:t>
            </a:r>
            <a:r>
              <a:rPr lang="en-US" sz="2000" dirty="0"/>
              <a:t> – od </a:t>
            </a:r>
            <a:r>
              <a:rPr lang="en-US" sz="2000" dirty="0" err="1"/>
              <a:t>jednoduchého</a:t>
            </a:r>
            <a:r>
              <a:rPr lang="en-US" sz="2000" dirty="0"/>
              <a:t> k </a:t>
            </a:r>
            <a:r>
              <a:rPr lang="en-US" sz="2000" dirty="0" err="1"/>
              <a:t>zložitému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Pravidlo</a:t>
            </a:r>
            <a:r>
              <a:rPr lang="en-US" sz="2000" dirty="0"/>
              <a:t> </a:t>
            </a:r>
            <a:r>
              <a:rPr lang="en-US" sz="2000" dirty="0" err="1"/>
              <a:t>kontroly</a:t>
            </a:r>
            <a:r>
              <a:rPr lang="en-US" sz="2000" dirty="0"/>
              <a:t> – </a:t>
            </a:r>
            <a:r>
              <a:rPr lang="en-US" sz="2000" dirty="0" err="1"/>
              <a:t>presný</a:t>
            </a:r>
            <a:r>
              <a:rPr lang="en-US" sz="2000" dirty="0"/>
              <a:t> </a:t>
            </a:r>
            <a:r>
              <a:rPr lang="en-US" sz="2000" dirty="0" err="1"/>
              <a:t>prehľad</a:t>
            </a:r>
            <a:r>
              <a:rPr lang="en-US" sz="2000" dirty="0"/>
              <a:t> </a:t>
            </a:r>
            <a:r>
              <a:rPr lang="en-US" sz="2000" dirty="0" err="1"/>
              <a:t>postupu</a:t>
            </a:r>
            <a:endParaRPr lang="en-US" sz="2000" dirty="0"/>
          </a:p>
          <a:p>
            <a:pPr marL="514350" indent="-514350"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=&gt; “</a:t>
            </a:r>
            <a:r>
              <a:rPr lang="en-US" sz="2000" i="1" dirty="0"/>
              <a:t>Cogito ergo sum”. </a:t>
            </a:r>
            <a:endParaRPr lang="en-US" sz="2000" dirty="0"/>
          </a:p>
          <a:p>
            <a:pPr marL="514350" indent="-514350">
              <a:buAutoNum type="arabicPeriod"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2743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pinoza">
            <a:extLst>
              <a:ext uri="{FF2B5EF4-FFF2-40B4-BE49-F238E27FC236}">
                <a16:creationId xmlns:a16="http://schemas.microsoft.com/office/drawing/2014/main" id="{A2D90337-75CB-4E26-93FC-8A46485D2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r="14190"/>
          <a:stretch/>
        </p:blipFill>
        <p:spPr bwMode="auto">
          <a:xfrm>
            <a:off x="20" y="10"/>
            <a:ext cx="53277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D93BAE-5B4D-4299-86D9-89F2049F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384" y="629266"/>
            <a:ext cx="6009537" cy="1676603"/>
          </a:xfrm>
        </p:spPr>
        <p:txBody>
          <a:bodyPr>
            <a:normAutofit/>
          </a:bodyPr>
          <a:lstStyle/>
          <a:p>
            <a:r>
              <a:rPr lang="en-US" dirty="0" err="1"/>
              <a:t>Benedikt</a:t>
            </a:r>
            <a:r>
              <a:rPr lang="en-US" dirty="0"/>
              <a:t> Baruch Spinoza (1632 – 1677)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6F103-37F3-4A61-9A55-F96D0DAE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384" y="2438400"/>
            <a:ext cx="6993038" cy="3785419"/>
          </a:xfrm>
        </p:spPr>
        <p:txBody>
          <a:bodyPr>
            <a:normAutofit/>
          </a:bodyPr>
          <a:lstStyle/>
          <a:p>
            <a:r>
              <a:rPr lang="en-US" sz="2400" dirty="0" err="1"/>
              <a:t>Stupne</a:t>
            </a:r>
            <a:r>
              <a:rPr lang="en-US" sz="2400" dirty="0"/>
              <a:t> </a:t>
            </a:r>
            <a:r>
              <a:rPr lang="en-US" sz="2400" dirty="0" err="1"/>
              <a:t>poznania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err="1"/>
              <a:t>Zmyslová</a:t>
            </a:r>
            <a:r>
              <a:rPr lang="en-US" sz="2000" dirty="0"/>
              <a:t> </a:t>
            </a:r>
            <a:r>
              <a:rPr lang="en-US" sz="2000" dirty="0" err="1"/>
              <a:t>skúsenosť</a:t>
            </a:r>
            <a:r>
              <a:rPr lang="en-US" sz="2000" dirty="0"/>
              <a:t> – </a:t>
            </a:r>
            <a:r>
              <a:rPr lang="en-US" sz="2000" dirty="0" err="1"/>
              <a:t>neurčité</a:t>
            </a:r>
            <a:r>
              <a:rPr lang="en-US" sz="2000" dirty="0"/>
              <a:t> </a:t>
            </a:r>
            <a:r>
              <a:rPr lang="en-US" sz="2000" dirty="0" err="1"/>
              <a:t>poznanie</a:t>
            </a:r>
            <a:endParaRPr lang="en-US" sz="2000" dirty="0"/>
          </a:p>
          <a:p>
            <a:pPr lvl="1"/>
            <a:r>
              <a:rPr lang="en-US" sz="2000" dirty="0" err="1"/>
              <a:t>Racionálne</a:t>
            </a:r>
            <a:r>
              <a:rPr lang="en-US" sz="2000" dirty="0"/>
              <a:t> – </a:t>
            </a:r>
            <a:r>
              <a:rPr lang="en-US" sz="2000" dirty="0" err="1"/>
              <a:t>zreteľné</a:t>
            </a:r>
            <a:r>
              <a:rPr lang="en-US" sz="2000" dirty="0"/>
              <a:t> a </a:t>
            </a:r>
            <a:r>
              <a:rPr lang="en-US" sz="2000" dirty="0" err="1"/>
              <a:t>pravdivé</a:t>
            </a:r>
            <a:endParaRPr lang="en-US" sz="2000" dirty="0"/>
          </a:p>
          <a:p>
            <a:pPr lvl="1"/>
            <a:r>
              <a:rPr lang="en-US" sz="2000" dirty="0" err="1"/>
              <a:t>Intelektuálne</a:t>
            </a:r>
            <a:r>
              <a:rPr lang="en-US" sz="2000" dirty="0"/>
              <a:t> = </a:t>
            </a:r>
            <a:r>
              <a:rPr lang="en-US" sz="2000" dirty="0" err="1"/>
              <a:t>intuícia</a:t>
            </a:r>
            <a:r>
              <a:rPr lang="en-US" sz="2000" dirty="0"/>
              <a:t> – </a:t>
            </a:r>
            <a:r>
              <a:rPr lang="en-US" sz="2000" dirty="0" err="1"/>
              <a:t>dokonalé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 err="1"/>
              <a:t>dedukcia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88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1230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2294" name="Picture 6" descr="Image result for immanuel kant">
            <a:extLst>
              <a:ext uri="{FF2B5EF4-FFF2-40B4-BE49-F238E27FC236}">
                <a16:creationId xmlns:a16="http://schemas.microsoft.com/office/drawing/2014/main" id="{9E405EE8-88BD-4CE8-8C9D-4A51918D4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9091" r="13121"/>
          <a:stretch/>
        </p:blipFill>
        <p:spPr bwMode="auto">
          <a:xfrm>
            <a:off x="4818888" y="10"/>
            <a:ext cx="737311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 8">
            <a:extLst>
              <a:ext uri="{FF2B5EF4-FFF2-40B4-BE49-F238E27FC236}">
                <a16:creationId xmlns:a16="http://schemas.microsoft.com/office/drawing/2014/main" id="{B83ED68E-10BE-4ADD-86BC-9E944EA5A2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1ADCEC2C-1761-4D19-9709-41992C2908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76663-D405-4E30-B646-F60EEB1D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00325"/>
            <a:ext cx="5675150" cy="26512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dirty="0" err="1"/>
              <a:t>Klasická</a:t>
            </a:r>
            <a:r>
              <a:rPr lang="en-US" sz="5400" dirty="0"/>
              <a:t> </a:t>
            </a:r>
            <a:r>
              <a:rPr lang="en-US" sz="5400" dirty="0" err="1"/>
              <a:t>nemecká</a:t>
            </a:r>
            <a:r>
              <a:rPr lang="en-US" sz="5400" dirty="0"/>
              <a:t> </a:t>
            </a:r>
            <a:r>
              <a:rPr lang="en-US" sz="5400" dirty="0" err="1"/>
              <a:t>filozofia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 err="1"/>
              <a:t>Imanuel</a:t>
            </a:r>
            <a:r>
              <a:rPr lang="en-US" sz="5400" dirty="0"/>
              <a:t> Kant</a:t>
            </a:r>
          </a:p>
        </p:txBody>
      </p:sp>
    </p:spTree>
    <p:extLst>
      <p:ext uri="{BB962C8B-B14F-4D97-AF65-F5344CB8AC3E}">
        <p14:creationId xmlns:p14="http://schemas.microsoft.com/office/powerpoint/2010/main" val="1598203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F950-C81F-4695-8552-9428E507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Imanuel</a:t>
            </a:r>
            <a:r>
              <a:rPr lang="en-US" dirty="0"/>
              <a:t> Kant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B7E91-B051-4061-8A30-916A2D8E5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Poznanie</a:t>
            </a:r>
            <a:r>
              <a:rPr lang="en-US" dirty="0"/>
              <a:t>:</a:t>
            </a:r>
          </a:p>
          <a:p>
            <a:r>
              <a:rPr lang="en-US" dirty="0"/>
              <a:t>Apriórne – </a:t>
            </a:r>
            <a:r>
              <a:rPr lang="en-US" dirty="0" err="1"/>
              <a:t>poznanie</a:t>
            </a:r>
            <a:r>
              <a:rPr lang="en-US" dirty="0"/>
              <a:t>,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ktorému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primiešané</a:t>
            </a:r>
            <a:r>
              <a:rPr lang="en-US" dirty="0"/>
              <a:t> </a:t>
            </a:r>
            <a:r>
              <a:rPr lang="en-US" dirty="0" err="1"/>
              <a:t>nič</a:t>
            </a:r>
            <a:r>
              <a:rPr lang="en-US" dirty="0"/>
              <a:t> </a:t>
            </a:r>
            <a:r>
              <a:rPr lang="en-US" dirty="0" err="1"/>
              <a:t>empirické</a:t>
            </a:r>
            <a:endParaRPr lang="en-US" dirty="0"/>
          </a:p>
          <a:p>
            <a:r>
              <a:rPr lang="en-US" dirty="0" err="1"/>
              <a:t>Aposteriórne</a:t>
            </a:r>
            <a:r>
              <a:rPr lang="en-US" dirty="0"/>
              <a:t> – </a:t>
            </a:r>
            <a:r>
              <a:rPr lang="en-US" dirty="0" err="1"/>
              <a:t>empirické</a:t>
            </a:r>
            <a:r>
              <a:rPr lang="en-US" dirty="0"/>
              <a:t> </a:t>
            </a:r>
            <a:r>
              <a:rPr lang="en-US" dirty="0" err="1"/>
              <a:t>poznanie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Súdy</a:t>
            </a:r>
            <a:r>
              <a:rPr lang="en-US" dirty="0"/>
              <a:t>:</a:t>
            </a:r>
          </a:p>
          <a:p>
            <a:r>
              <a:rPr lang="en-US" dirty="0" err="1"/>
              <a:t>Analytické</a:t>
            </a:r>
            <a:r>
              <a:rPr lang="en-US" dirty="0"/>
              <a:t> - </a:t>
            </a:r>
            <a:r>
              <a:rPr lang="en-US" dirty="0" err="1"/>
              <a:t>predikát</a:t>
            </a:r>
            <a:r>
              <a:rPr lang="en-US" dirty="0"/>
              <a:t> </a:t>
            </a:r>
            <a:r>
              <a:rPr lang="en-US" dirty="0" err="1"/>
              <a:t>implicitne</a:t>
            </a:r>
            <a:r>
              <a:rPr lang="en-US" dirty="0"/>
              <a:t> </a:t>
            </a:r>
            <a:r>
              <a:rPr lang="en-US" dirty="0" err="1"/>
              <a:t>zahrnutý</a:t>
            </a:r>
            <a:r>
              <a:rPr lang="en-US" dirty="0"/>
              <a:t> v </a:t>
            </a:r>
            <a:r>
              <a:rPr lang="en-US" dirty="0" err="1"/>
              <a:t>subjekte</a:t>
            </a:r>
            <a:r>
              <a:rPr lang="en-US" dirty="0"/>
              <a:t> (</a:t>
            </a:r>
            <a:r>
              <a:rPr lang="en-US" dirty="0" err="1"/>
              <a:t>Kapor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ryba</a:t>
            </a:r>
            <a:r>
              <a:rPr lang="en-US" dirty="0"/>
              <a:t>.)</a:t>
            </a:r>
          </a:p>
          <a:p>
            <a:pPr lvl="1"/>
            <a:r>
              <a:rPr lang="en-US" dirty="0" err="1"/>
              <a:t>Súdom</a:t>
            </a:r>
            <a:r>
              <a:rPr lang="en-US" dirty="0"/>
              <a:t> </a:t>
            </a:r>
            <a:r>
              <a:rPr lang="en-US" dirty="0" err="1"/>
              <a:t>iba</a:t>
            </a:r>
            <a:r>
              <a:rPr lang="en-US" dirty="0"/>
              <a:t> </a:t>
            </a:r>
            <a:r>
              <a:rPr lang="en-US" dirty="0" err="1"/>
              <a:t>analyzujeme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. </a:t>
            </a:r>
            <a:r>
              <a:rPr lang="en-US" dirty="0" err="1"/>
              <a:t>Sú</a:t>
            </a:r>
            <a:r>
              <a:rPr lang="en-US" dirty="0"/>
              <a:t> to apriórne </a:t>
            </a:r>
            <a:r>
              <a:rPr lang="en-US" dirty="0" err="1"/>
              <a:t>súdy</a:t>
            </a:r>
            <a:r>
              <a:rPr lang="en-US" dirty="0"/>
              <a:t>. </a:t>
            </a:r>
          </a:p>
          <a:p>
            <a:r>
              <a:rPr lang="en-US" dirty="0" err="1"/>
              <a:t>Syntetické</a:t>
            </a:r>
            <a:r>
              <a:rPr lang="en-US" dirty="0"/>
              <a:t> – </a:t>
            </a:r>
            <a:r>
              <a:rPr lang="en-US" dirty="0" err="1"/>
              <a:t>predikát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zahrnutý</a:t>
            </a:r>
            <a:r>
              <a:rPr lang="en-US" dirty="0"/>
              <a:t> v </a:t>
            </a:r>
            <a:r>
              <a:rPr lang="en-US" dirty="0" err="1"/>
              <a:t>subjekte</a:t>
            </a:r>
            <a:r>
              <a:rPr lang="en-US" dirty="0"/>
              <a:t> (</a:t>
            </a:r>
            <a:r>
              <a:rPr lang="en-US" dirty="0" err="1"/>
              <a:t>Ryby</a:t>
            </a:r>
            <a:r>
              <a:rPr lang="en-US" dirty="0"/>
              <a:t> </a:t>
            </a:r>
            <a:r>
              <a:rPr lang="en-US" dirty="0" err="1"/>
              <a:t>majú</a:t>
            </a:r>
            <a:r>
              <a:rPr lang="en-US" dirty="0"/>
              <a:t> </a:t>
            </a:r>
            <a:r>
              <a:rPr lang="en-US" dirty="0" err="1"/>
              <a:t>plutvy</a:t>
            </a:r>
            <a:r>
              <a:rPr lang="en-US" dirty="0"/>
              <a:t>.)</a:t>
            </a:r>
          </a:p>
          <a:p>
            <a:pPr lvl="1"/>
            <a:r>
              <a:rPr lang="en-US" dirty="0" err="1"/>
              <a:t>Potrebujeme</a:t>
            </a:r>
            <a:r>
              <a:rPr lang="en-US" dirty="0"/>
              <a:t> </a:t>
            </a:r>
            <a:r>
              <a:rPr lang="en-US" dirty="0" err="1"/>
              <a:t>skúsenosť</a:t>
            </a:r>
            <a:r>
              <a:rPr lang="en-US" dirty="0"/>
              <a:t>. </a:t>
            </a:r>
            <a:r>
              <a:rPr lang="en-US" dirty="0" err="1"/>
              <a:t>Sú</a:t>
            </a:r>
            <a:r>
              <a:rPr lang="en-US" dirty="0"/>
              <a:t> to </a:t>
            </a:r>
            <a:r>
              <a:rPr lang="en-US" dirty="0" err="1"/>
              <a:t>aposeteriórne</a:t>
            </a:r>
            <a:r>
              <a:rPr lang="en-US" dirty="0"/>
              <a:t> </a:t>
            </a:r>
            <a:r>
              <a:rPr lang="en-US" dirty="0" err="1"/>
              <a:t>súdy</a:t>
            </a:r>
            <a:r>
              <a:rPr lang="en-US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7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ECD3-5608-4301-B2D0-D7AF1F23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Kopernikovský</a:t>
            </a:r>
            <a:r>
              <a:rPr lang="en-US" dirty="0"/>
              <a:t> </a:t>
            </a:r>
            <a:r>
              <a:rPr lang="en-US" dirty="0" err="1"/>
              <a:t>obrat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30D6A-7626-4172-BED3-CB26EF608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Apriorórne</a:t>
            </a:r>
            <a:r>
              <a:rPr lang="en-US" dirty="0"/>
              <a:t> </a:t>
            </a:r>
            <a:r>
              <a:rPr lang="en-US" dirty="0" err="1"/>
              <a:t>syntetické</a:t>
            </a:r>
            <a:r>
              <a:rPr lang="en-US" dirty="0"/>
              <a:t> </a:t>
            </a:r>
            <a:r>
              <a:rPr lang="en-US" dirty="0" err="1"/>
              <a:t>súdy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Matematika, </a:t>
            </a:r>
            <a:r>
              <a:rPr lang="en-US" dirty="0" err="1"/>
              <a:t>prírodoveda</a:t>
            </a:r>
            <a:r>
              <a:rPr lang="en-US" dirty="0"/>
              <a:t>, </a:t>
            </a:r>
            <a:r>
              <a:rPr lang="en-US" dirty="0" err="1"/>
              <a:t>metazyfika</a:t>
            </a:r>
            <a:r>
              <a:rPr lang="en-US" dirty="0"/>
              <a:t>. </a:t>
            </a:r>
          </a:p>
          <a:p>
            <a:pPr lvl="1"/>
            <a:r>
              <a:rPr lang="en-US" sz="1900" dirty="0" err="1"/>
              <a:t>Tvrdí</a:t>
            </a:r>
            <a:r>
              <a:rPr lang="en-US" sz="1900" dirty="0"/>
              <a:t>, </a:t>
            </a:r>
            <a:r>
              <a:rPr lang="en-US" sz="1900" dirty="0" err="1"/>
              <a:t>že</a:t>
            </a:r>
            <a:r>
              <a:rPr lang="en-US" sz="1900" dirty="0"/>
              <a:t> </a:t>
            </a:r>
            <a:r>
              <a:rPr lang="en-US" sz="1900" dirty="0" err="1"/>
              <a:t>jestvujú</a:t>
            </a:r>
            <a:r>
              <a:rPr lang="en-US" sz="1900" dirty="0"/>
              <a:t> apriórne </a:t>
            </a:r>
            <a:r>
              <a:rPr lang="en-US" sz="1900" dirty="0" err="1"/>
              <a:t>formy</a:t>
            </a:r>
            <a:r>
              <a:rPr lang="en-US" sz="1900" dirty="0"/>
              <a:t> </a:t>
            </a:r>
            <a:r>
              <a:rPr lang="en-US" sz="1900" dirty="0" err="1"/>
              <a:t>našej</a:t>
            </a:r>
            <a:r>
              <a:rPr lang="en-US" sz="1900" dirty="0"/>
              <a:t> </a:t>
            </a:r>
            <a:r>
              <a:rPr lang="en-US" sz="1900" dirty="0" err="1"/>
              <a:t>zmyslovosti</a:t>
            </a:r>
            <a:r>
              <a:rPr lang="en-US" sz="1900" dirty="0"/>
              <a:t> – </a:t>
            </a:r>
            <a:r>
              <a:rPr lang="en-US" sz="1900" dirty="0" err="1"/>
              <a:t>priestor</a:t>
            </a:r>
            <a:r>
              <a:rPr lang="en-US" sz="1900" dirty="0"/>
              <a:t> a </a:t>
            </a:r>
            <a:r>
              <a:rPr lang="en-US" sz="1900" dirty="0" err="1"/>
              <a:t>čas</a:t>
            </a:r>
            <a:r>
              <a:rPr lang="en-US" sz="1900" dirty="0"/>
              <a:t>. Tie </a:t>
            </a:r>
            <a:r>
              <a:rPr lang="en-US" sz="1900" dirty="0" err="1"/>
              <a:t>formujú</a:t>
            </a:r>
            <a:r>
              <a:rPr lang="en-US" sz="1900" dirty="0"/>
              <a:t> </a:t>
            </a:r>
            <a:r>
              <a:rPr lang="en-US" sz="1900" dirty="0" err="1"/>
              <a:t>zmyslové</a:t>
            </a:r>
            <a:r>
              <a:rPr lang="en-US" sz="1900" dirty="0"/>
              <a:t> </a:t>
            </a:r>
            <a:r>
              <a:rPr lang="en-US" sz="1900" dirty="0" err="1"/>
              <a:t>predstavy</a:t>
            </a:r>
            <a:r>
              <a:rPr lang="en-US" sz="1900" dirty="0"/>
              <a:t> („</a:t>
            </a:r>
            <a:r>
              <a:rPr lang="en-US" sz="1900" dirty="0" err="1"/>
              <a:t>názory</a:t>
            </a:r>
            <a:r>
              <a:rPr lang="en-US" sz="1900" dirty="0"/>
              <a:t>“) a </a:t>
            </a:r>
            <a:r>
              <a:rPr lang="en-US" sz="1900" dirty="0" err="1"/>
              <a:t>pomocou</a:t>
            </a:r>
            <a:r>
              <a:rPr lang="en-US" sz="1900" dirty="0"/>
              <a:t> </a:t>
            </a:r>
            <a:r>
              <a:rPr lang="en-US" sz="1900" dirty="0" err="1"/>
              <a:t>dvanástich</a:t>
            </a:r>
            <a:r>
              <a:rPr lang="en-US" sz="1900" dirty="0"/>
              <a:t> </a:t>
            </a:r>
            <a:r>
              <a:rPr lang="en-US" sz="1900" dirty="0" err="1"/>
              <a:t>kategórií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základe</a:t>
            </a:r>
            <a:r>
              <a:rPr lang="en-US" sz="1900" dirty="0"/>
              <a:t> </a:t>
            </a:r>
            <a:r>
              <a:rPr lang="en-US" sz="1900" dirty="0" err="1"/>
              <a:t>našej</a:t>
            </a:r>
            <a:r>
              <a:rPr lang="en-US" sz="1900" dirty="0"/>
              <a:t> </a:t>
            </a:r>
            <a:r>
              <a:rPr lang="en-US" sz="1900" dirty="0" err="1"/>
              <a:t>súdnosti</a:t>
            </a:r>
            <a:r>
              <a:rPr lang="en-US" sz="1900" dirty="0"/>
              <a:t> </a:t>
            </a:r>
            <a:r>
              <a:rPr lang="en-US" sz="1900" dirty="0" err="1"/>
              <a:t>ľudské</a:t>
            </a:r>
            <a:r>
              <a:rPr lang="en-US" sz="1900" dirty="0"/>
              <a:t> </a:t>
            </a:r>
            <a:r>
              <a:rPr lang="en-US" sz="1900" dirty="0" err="1"/>
              <a:t>rozvažovanie</a:t>
            </a:r>
            <a:r>
              <a:rPr lang="en-US" sz="1900" dirty="0"/>
              <a:t> </a:t>
            </a:r>
            <a:r>
              <a:rPr lang="en-US" sz="1900" dirty="0" err="1"/>
              <a:t>vytvára</a:t>
            </a:r>
            <a:r>
              <a:rPr lang="en-US" sz="1900" dirty="0"/>
              <a:t> </a:t>
            </a:r>
            <a:r>
              <a:rPr lang="en-US" sz="1900" dirty="0" err="1"/>
              <a:t>pojmy</a:t>
            </a:r>
            <a:r>
              <a:rPr lang="en-US" sz="1900" dirty="0"/>
              <a:t> a </a:t>
            </a:r>
            <a:r>
              <a:rPr lang="en-US" sz="1900" dirty="0" err="1"/>
              <a:t>súdy</a:t>
            </a:r>
            <a:r>
              <a:rPr lang="en-US" sz="1900" dirty="0"/>
              <a:t>. </a:t>
            </a:r>
            <a:r>
              <a:rPr lang="en-US" sz="1900" dirty="0" err="1"/>
              <a:t>Rozum</a:t>
            </a:r>
            <a:r>
              <a:rPr lang="en-US" sz="1900" dirty="0"/>
              <a:t> </a:t>
            </a:r>
            <a:r>
              <a:rPr lang="en-US" sz="1900" dirty="0" err="1"/>
              <a:t>následne</a:t>
            </a:r>
            <a:r>
              <a:rPr lang="en-US" sz="1900" dirty="0"/>
              <a:t> </a:t>
            </a:r>
            <a:r>
              <a:rPr lang="en-US" sz="1900" dirty="0" err="1"/>
              <a:t>vytvára</a:t>
            </a:r>
            <a:r>
              <a:rPr lang="en-US" sz="1900" dirty="0"/>
              <a:t> </a:t>
            </a:r>
            <a:r>
              <a:rPr lang="en-US" sz="1900" dirty="0" err="1"/>
              <a:t>úsudky.Keďže</a:t>
            </a:r>
            <a:r>
              <a:rPr lang="en-US" sz="1900" dirty="0"/>
              <a:t> matematika </a:t>
            </a:r>
            <a:r>
              <a:rPr lang="en-US" sz="1900" dirty="0" err="1"/>
              <a:t>pracuje</a:t>
            </a:r>
            <a:r>
              <a:rPr lang="en-US" sz="1900" dirty="0"/>
              <a:t> </a:t>
            </a:r>
            <a:r>
              <a:rPr lang="en-US" sz="1900" dirty="0" err="1"/>
              <a:t>len</a:t>
            </a:r>
            <a:r>
              <a:rPr lang="en-US" sz="1900" dirty="0"/>
              <a:t> s </a:t>
            </a:r>
            <a:r>
              <a:rPr lang="en-US" sz="1900" dirty="0" err="1"/>
              <a:t>časovými</a:t>
            </a:r>
            <a:r>
              <a:rPr lang="en-US" sz="1900" dirty="0"/>
              <a:t> a </a:t>
            </a:r>
            <a:r>
              <a:rPr lang="en-US" sz="1900" dirty="0" err="1"/>
              <a:t>priestorovými</a:t>
            </a:r>
            <a:r>
              <a:rPr lang="en-US" sz="1900" dirty="0"/>
              <a:t> </a:t>
            </a:r>
            <a:r>
              <a:rPr lang="en-US" sz="1900" dirty="0" err="1"/>
              <a:t>určeniami</a:t>
            </a:r>
            <a:r>
              <a:rPr lang="en-US" sz="1900" dirty="0"/>
              <a:t>, </a:t>
            </a:r>
            <a:r>
              <a:rPr lang="en-US" sz="1900" dirty="0" err="1"/>
              <a:t>tak</a:t>
            </a:r>
            <a:r>
              <a:rPr lang="en-US" sz="1900" dirty="0"/>
              <a:t> </a:t>
            </a:r>
            <a:r>
              <a:rPr lang="en-US" sz="1900" dirty="0" err="1"/>
              <a:t>je</a:t>
            </a:r>
            <a:r>
              <a:rPr lang="en-US" sz="1900" dirty="0"/>
              <a:t> </a:t>
            </a:r>
            <a:r>
              <a:rPr lang="en-US" sz="1900" dirty="0" err="1"/>
              <a:t>pochopiteľný</a:t>
            </a:r>
            <a:r>
              <a:rPr lang="en-US" sz="1900" dirty="0"/>
              <a:t> </a:t>
            </a:r>
            <a:r>
              <a:rPr lang="en-US" sz="1900" dirty="0" err="1"/>
              <a:t>jej</a:t>
            </a:r>
            <a:r>
              <a:rPr lang="en-US" sz="1900" dirty="0"/>
              <a:t> </a:t>
            </a:r>
            <a:r>
              <a:rPr lang="en-US" sz="1900" dirty="0" err="1"/>
              <a:t>apriórny</a:t>
            </a:r>
            <a:r>
              <a:rPr lang="en-US" sz="1900" dirty="0"/>
              <a:t> resp. </a:t>
            </a:r>
            <a:r>
              <a:rPr lang="en-US" sz="1900" dirty="0" err="1"/>
              <a:t>čistý</a:t>
            </a:r>
            <a:r>
              <a:rPr lang="en-US" sz="1900" dirty="0"/>
              <a:t> </a:t>
            </a:r>
            <a:r>
              <a:rPr lang="en-US" sz="1900" dirty="0" err="1"/>
              <a:t>pôvod</a:t>
            </a:r>
            <a:r>
              <a:rPr lang="en-US" sz="19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poznanie</a:t>
            </a:r>
            <a:r>
              <a:rPr lang="en-US" dirty="0"/>
              <a:t> </a:t>
            </a:r>
            <a:r>
              <a:rPr lang="en-US" dirty="0" err="1"/>
              <a:t>končí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hraniciach</a:t>
            </a:r>
            <a:r>
              <a:rPr lang="en-US" dirty="0"/>
              <a:t> </a:t>
            </a:r>
            <a:r>
              <a:rPr lang="en-US" dirty="0" err="1"/>
              <a:t>našej</a:t>
            </a:r>
            <a:r>
              <a:rPr lang="en-US" dirty="0"/>
              <a:t> </a:t>
            </a:r>
            <a:r>
              <a:rPr lang="en-US" dirty="0" err="1"/>
              <a:t>zmyslovosti</a:t>
            </a:r>
            <a:r>
              <a:rPr lang="en-US" dirty="0"/>
              <a:t>, </a:t>
            </a:r>
            <a:r>
              <a:rPr lang="en-US" dirty="0" err="1"/>
              <a:t>náš</a:t>
            </a:r>
            <a:r>
              <a:rPr lang="en-US" dirty="0"/>
              <a:t> fenomenálny </a:t>
            </a:r>
            <a:r>
              <a:rPr lang="en-US" dirty="0" err="1"/>
              <a:t>svet</a:t>
            </a:r>
            <a:r>
              <a:rPr lang="en-US" dirty="0"/>
              <a:t> (</a:t>
            </a:r>
            <a:r>
              <a:rPr lang="en-US" dirty="0" err="1"/>
              <a:t>svet</a:t>
            </a:r>
            <a:r>
              <a:rPr lang="en-US" dirty="0"/>
              <a:t> </a:t>
            </a:r>
            <a:r>
              <a:rPr lang="en-US" dirty="0" err="1"/>
              <a:t>javov</a:t>
            </a:r>
            <a:r>
              <a:rPr lang="en-US" dirty="0"/>
              <a:t>)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definujeme</a:t>
            </a:r>
            <a:r>
              <a:rPr lang="en-US" dirty="0"/>
              <a:t> </a:t>
            </a:r>
            <a:r>
              <a:rPr lang="en-US" dirty="0" err="1"/>
              <a:t>podľa</a:t>
            </a:r>
            <a:r>
              <a:rPr lang="en-US" dirty="0"/>
              <a:t> noriem v </a:t>
            </a:r>
            <a:r>
              <a:rPr lang="en-US" dirty="0" err="1"/>
              <a:t>našom</a:t>
            </a:r>
            <a:r>
              <a:rPr lang="en-US" dirty="0"/>
              <a:t> </a:t>
            </a:r>
            <a:r>
              <a:rPr lang="en-US" dirty="0" err="1"/>
              <a:t>vlastnom</a:t>
            </a:r>
            <a:r>
              <a:rPr lang="en-US" dirty="0"/>
              <a:t> </a:t>
            </a:r>
            <a:r>
              <a:rPr lang="en-US" dirty="0" err="1"/>
              <a:t>rozume</a:t>
            </a:r>
            <a:r>
              <a:rPr lang="en-US" dirty="0"/>
              <a:t> a </a:t>
            </a:r>
            <a:r>
              <a:rPr lang="en-US" dirty="0" err="1"/>
              <a:t>rozvažovaní</a:t>
            </a:r>
            <a:r>
              <a:rPr lang="en-US" dirty="0"/>
              <a:t>. </a:t>
            </a:r>
            <a:r>
              <a:rPr lang="en-US" dirty="0" err="1"/>
              <a:t>Človek</a:t>
            </a:r>
            <a:r>
              <a:rPr lang="en-US" dirty="0"/>
              <a:t> </a:t>
            </a:r>
            <a:r>
              <a:rPr lang="en-US" dirty="0" err="1"/>
              <a:t>nehovorí</a:t>
            </a:r>
            <a:r>
              <a:rPr lang="en-US" dirty="0"/>
              <a:t>, </a:t>
            </a:r>
            <a:r>
              <a:rPr lang="en-US" dirty="0" err="1"/>
              <a:t>aká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príroda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osebe</a:t>
            </a:r>
            <a:r>
              <a:rPr lang="en-US" dirty="0"/>
              <a:t>, ale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mu </a:t>
            </a:r>
            <a:r>
              <a:rPr lang="en-US" dirty="0" err="1"/>
              <a:t>javí</a:t>
            </a:r>
            <a:r>
              <a:rPr lang="en-US" dirty="0"/>
              <a:t>.” (vs. </a:t>
            </a:r>
            <a:r>
              <a:rPr lang="en-US" i="1" dirty="0"/>
              <a:t>ego </a:t>
            </a:r>
            <a:r>
              <a:rPr lang="en-US" i="1" dirty="0" err="1"/>
              <a:t>cognito</a:t>
            </a:r>
            <a:r>
              <a:rPr lang="en-US" dirty="0"/>
              <a:t>?)</a:t>
            </a:r>
          </a:p>
          <a:p>
            <a:pPr marL="0" indent="0" algn="ctr">
              <a:buNone/>
            </a:pPr>
            <a:r>
              <a:rPr lang="en-US" dirty="0" err="1"/>
              <a:t>Myseľ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aktívna</a:t>
            </a:r>
            <a:r>
              <a:rPr lang="en-US" dirty="0"/>
              <a:t>. </a:t>
            </a:r>
            <a:r>
              <a:rPr lang="en-US" dirty="0" err="1"/>
              <a:t>Vedomie</a:t>
            </a:r>
            <a:r>
              <a:rPr lang="en-US" dirty="0"/>
              <a:t> </a:t>
            </a:r>
            <a:r>
              <a:rPr lang="en-US" dirty="0" err="1"/>
              <a:t>organizuje</a:t>
            </a:r>
            <a:r>
              <a:rPr lang="en-US" dirty="0"/>
              <a:t> </a:t>
            </a:r>
            <a:r>
              <a:rPr lang="en-US" dirty="0" err="1"/>
              <a:t>našu</a:t>
            </a:r>
            <a:r>
              <a:rPr lang="en-US" dirty="0"/>
              <a:t> </a:t>
            </a:r>
            <a:r>
              <a:rPr lang="en-US" dirty="0" err="1"/>
              <a:t>percepciu</a:t>
            </a:r>
            <a:r>
              <a:rPr lang="en-US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4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5362" name="Picture 2" descr="Image result for Edmund Husserl">
            <a:extLst>
              <a:ext uri="{FF2B5EF4-FFF2-40B4-BE49-F238E27FC236}">
                <a16:creationId xmlns:a16="http://schemas.microsoft.com/office/drawing/2014/main" id="{FF15CB72-8D0A-4B8C-AE0A-01373A3D2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5" t="9091" r="25528"/>
          <a:stretch/>
        </p:blipFill>
        <p:spPr bwMode="auto">
          <a:xfrm>
            <a:off x="4818888" y="10"/>
            <a:ext cx="737311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8">
            <a:extLst>
              <a:ext uri="{FF2B5EF4-FFF2-40B4-BE49-F238E27FC236}">
                <a16:creationId xmlns:a16="http://schemas.microsoft.com/office/drawing/2014/main" id="{B83ED68E-10BE-4ADD-86BC-9E944EA5A2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1ADCEC2C-1761-4D19-9709-41992C2908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57E99-BBFB-4B15-B213-E71E5BB3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600325"/>
            <a:ext cx="4948429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Edmunt Husserl (1859 - 1938)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0D444C-E185-4F60-ACD8-2DFA80BE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118" y="4904727"/>
            <a:ext cx="4817533" cy="906286"/>
          </a:xfrm>
        </p:spPr>
        <p:txBody>
          <a:bodyPr/>
          <a:lstStyle/>
          <a:p>
            <a:r>
              <a:rPr lang="en-US" dirty="0" err="1"/>
              <a:t>Fenomenologická</a:t>
            </a:r>
            <a:r>
              <a:rPr lang="en-US" dirty="0"/>
              <a:t> </a:t>
            </a:r>
            <a:r>
              <a:rPr lang="en-US" dirty="0" err="1"/>
              <a:t>redukcia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33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48B9-222A-4728-A065-D5567590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Karteziánska</a:t>
            </a:r>
            <a:r>
              <a:rPr lang="en-US" dirty="0"/>
              <a:t> </a:t>
            </a:r>
            <a:r>
              <a:rPr lang="en-US" dirty="0" err="1"/>
              <a:t>cesta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26426-8D90-4D21-8F66-C9CFF6B04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Descartes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</a:t>
            </a:r>
            <a:r>
              <a:rPr lang="en-US" dirty="0" err="1"/>
              <a:t>nedokončil</a:t>
            </a:r>
            <a:r>
              <a:rPr lang="en-US" dirty="0"/>
              <a:t>. </a:t>
            </a:r>
            <a:r>
              <a:rPr lang="en-US" dirty="0" err="1"/>
              <a:t>Ostalo</a:t>
            </a:r>
            <a:r>
              <a:rPr lang="en-US" dirty="0"/>
              <a:t> </a:t>
            </a:r>
            <a:r>
              <a:rPr lang="en-US" i="1" dirty="0"/>
              <a:t>ego </a:t>
            </a:r>
            <a:r>
              <a:rPr lang="en-US" i="1" dirty="0" err="1"/>
              <a:t>cognito</a:t>
            </a:r>
            <a:r>
              <a:rPr lang="en-US" dirty="0"/>
              <a:t>. =&gt;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zo </a:t>
            </a:r>
            <a:r>
              <a:rPr lang="en-US" dirty="0" err="1"/>
              <a:t>sveta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súčasťou</a:t>
            </a:r>
            <a:r>
              <a:rPr lang="en-US" dirty="0"/>
              <a:t> </a:t>
            </a:r>
            <a:r>
              <a:rPr lang="en-US" dirty="0" err="1"/>
              <a:t>mojej</a:t>
            </a:r>
            <a:r>
              <a:rPr lang="en-US" dirty="0"/>
              <a:t> </a:t>
            </a:r>
            <a:r>
              <a:rPr lang="en-US" dirty="0" err="1"/>
              <a:t>zmyslovej</a:t>
            </a:r>
            <a:r>
              <a:rPr lang="en-US" dirty="0"/>
              <a:t> </a:t>
            </a:r>
            <a:r>
              <a:rPr lang="en-US" dirty="0" err="1"/>
              <a:t>skúsenosti</a:t>
            </a:r>
            <a:r>
              <a:rPr lang="en-US" dirty="0"/>
              <a:t> </a:t>
            </a:r>
            <a:r>
              <a:rPr lang="en-US" dirty="0" err="1"/>
              <a:t>objektívne</a:t>
            </a:r>
            <a:r>
              <a:rPr lang="en-US" dirty="0"/>
              <a:t> </a:t>
            </a:r>
            <a:r>
              <a:rPr lang="en-US" dirty="0" err="1"/>
              <a:t>poznať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Husserl: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čistý</a:t>
            </a:r>
            <a:r>
              <a:rPr lang="en-US" dirty="0"/>
              <a:t> </a:t>
            </a:r>
            <a:r>
              <a:rPr lang="en-US" dirty="0" err="1"/>
              <a:t>fenomén</a:t>
            </a:r>
            <a:r>
              <a:rPr lang="en-US" dirty="0"/>
              <a:t> </a:t>
            </a:r>
            <a:r>
              <a:rPr lang="en-US" dirty="0" err="1"/>
              <a:t>poznania</a:t>
            </a:r>
            <a:r>
              <a:rPr lang="en-US" dirty="0"/>
              <a:t> </a:t>
            </a:r>
            <a:r>
              <a:rPr lang="en-US" dirty="0" err="1"/>
              <a:t>postihnúť</a:t>
            </a:r>
            <a:r>
              <a:rPr lang="en-US" dirty="0"/>
              <a:t> </a:t>
            </a:r>
            <a:r>
              <a:rPr lang="en-US" dirty="0" err="1"/>
              <a:t>niečo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imanentné</a:t>
            </a:r>
            <a:r>
              <a:rPr lang="en-US" dirty="0"/>
              <a:t>? (</a:t>
            </a:r>
            <a:r>
              <a:rPr lang="en-US" dirty="0" err="1"/>
              <a:t>vlastnej</a:t>
            </a:r>
            <a:r>
              <a:rPr lang="en-US" dirty="0"/>
              <a:t> </a:t>
            </a:r>
            <a:r>
              <a:rPr lang="en-US" dirty="0" err="1"/>
              <a:t>samotnej</a:t>
            </a:r>
            <a:r>
              <a:rPr lang="en-US" dirty="0"/>
              <a:t> </a:t>
            </a:r>
            <a:r>
              <a:rPr lang="en-US" dirty="0" err="1"/>
              <a:t>podstate</a:t>
            </a:r>
            <a:r>
              <a:rPr lang="en-US" dirty="0"/>
              <a:t> </a:t>
            </a:r>
            <a:r>
              <a:rPr lang="en-US" dirty="0" err="1"/>
              <a:t>vecí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=&gt; </a:t>
            </a:r>
            <a:r>
              <a:rPr lang="en-US" dirty="0" err="1"/>
              <a:t>nehľadá</a:t>
            </a:r>
            <a:r>
              <a:rPr lang="en-US" dirty="0"/>
              <a:t> </a:t>
            </a:r>
            <a:r>
              <a:rPr lang="en-US" dirty="0" err="1"/>
              <a:t>pevný</a:t>
            </a:r>
            <a:r>
              <a:rPr lang="en-US" dirty="0"/>
              <a:t> bod (</a:t>
            </a:r>
            <a:r>
              <a:rPr lang="en-US" i="1" dirty="0"/>
              <a:t>ego </a:t>
            </a:r>
            <a:r>
              <a:rPr lang="en-US" i="1" dirty="0" err="1"/>
              <a:t>cognito</a:t>
            </a:r>
            <a:r>
              <a:rPr lang="en-US" dirty="0"/>
              <a:t>), z </a:t>
            </a:r>
            <a:r>
              <a:rPr lang="en-US" dirty="0" err="1"/>
              <a:t>ktorého</a:t>
            </a:r>
            <a:r>
              <a:rPr lang="en-US" dirty="0"/>
              <a:t> </a:t>
            </a:r>
            <a:r>
              <a:rPr lang="en-US" dirty="0" err="1"/>
              <a:t>ukotviť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poznanie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7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CB0E-F173-4424-960E-AF717E2A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Ontologická</a:t>
            </a:r>
            <a:r>
              <a:rPr lang="en-US" dirty="0"/>
              <a:t> </a:t>
            </a:r>
            <a:r>
              <a:rPr lang="en-US" dirty="0" err="1"/>
              <a:t>cesta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0CDBF-AE5B-4BB8-B005-81F06C253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Odmieta</a:t>
            </a:r>
            <a:r>
              <a:rPr lang="en-US" dirty="0"/>
              <a:t> </a:t>
            </a:r>
            <a:r>
              <a:rPr lang="en-US" i="1" dirty="0"/>
              <a:t>ego </a:t>
            </a:r>
            <a:r>
              <a:rPr lang="en-US" i="1" dirty="0" err="1"/>
              <a:t>cognito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r>
              <a:rPr lang="en-US" dirty="0" err="1"/>
              <a:t>Opustenie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niečoho</a:t>
            </a:r>
            <a:r>
              <a:rPr lang="en-US" dirty="0"/>
              <a:t> o </a:t>
            </a:r>
            <a:r>
              <a:rPr lang="en-US" dirty="0" err="1"/>
              <a:t>čom</a:t>
            </a:r>
            <a:r>
              <a:rPr lang="en-US" dirty="0"/>
              <a:t> </a:t>
            </a:r>
            <a:r>
              <a:rPr lang="en-US" dirty="0" err="1"/>
              <a:t>môžeme</a:t>
            </a:r>
            <a:r>
              <a:rPr lang="en-US" dirty="0"/>
              <a:t> </a:t>
            </a:r>
            <a:r>
              <a:rPr lang="en-US" dirty="0" err="1"/>
              <a:t>vynášať</a:t>
            </a:r>
            <a:r>
              <a:rPr lang="en-US" dirty="0"/>
              <a:t> </a:t>
            </a:r>
            <a:r>
              <a:rPr lang="en-US" dirty="0" err="1"/>
              <a:t>objektívne</a:t>
            </a:r>
            <a:r>
              <a:rPr lang="en-US" dirty="0"/>
              <a:t> </a:t>
            </a:r>
            <a:r>
              <a:rPr lang="en-US" dirty="0" err="1"/>
              <a:t>pozitívne</a:t>
            </a:r>
            <a:r>
              <a:rPr lang="en-US" dirty="0"/>
              <a:t> </a:t>
            </a:r>
            <a:r>
              <a:rPr lang="en-US" dirty="0" err="1"/>
              <a:t>súdy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=&gt; </a:t>
            </a:r>
            <a:r>
              <a:rPr lang="en-US" dirty="0" err="1"/>
              <a:t>svet</a:t>
            </a:r>
            <a:r>
              <a:rPr lang="en-US" dirty="0"/>
              <a:t> </a:t>
            </a:r>
            <a:r>
              <a:rPr lang="en-US" dirty="0" err="1"/>
              <a:t>možnej</a:t>
            </a:r>
            <a:r>
              <a:rPr lang="en-US" dirty="0"/>
              <a:t> </a:t>
            </a:r>
            <a:r>
              <a:rPr lang="en-US" dirty="0" err="1"/>
              <a:t>skúsenosti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0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2F3C-D949-4D13-9729-34894D3B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Ontológia</a:t>
            </a:r>
            <a:r>
              <a:rPr lang="en-US" dirty="0"/>
              <a:t> a </a:t>
            </a:r>
            <a:r>
              <a:rPr lang="en-US" dirty="0" err="1"/>
              <a:t>epistemiológia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CFC12-7642-4642-AABE-3863C9F8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Filozofické</a:t>
            </a:r>
            <a:r>
              <a:rPr lang="en-US" dirty="0"/>
              <a:t> </a:t>
            </a:r>
            <a:r>
              <a:rPr lang="en-US" dirty="0" err="1"/>
              <a:t>disciplíny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Ontológia</a:t>
            </a:r>
            <a:r>
              <a:rPr lang="en-US" dirty="0"/>
              <a:t>						</a:t>
            </a:r>
            <a:r>
              <a:rPr lang="en-US" dirty="0" err="1"/>
              <a:t>Epistemiológia</a:t>
            </a:r>
            <a:endParaRPr lang="en-US" dirty="0"/>
          </a:p>
          <a:p>
            <a:pPr marL="457200" lvl="1" indent="0">
              <a:buNone/>
            </a:pPr>
            <a:r>
              <a:rPr lang="en-US" i="1" dirty="0"/>
              <a:t>To </a:t>
            </a:r>
            <a:r>
              <a:rPr lang="en-US" i="1" dirty="0" err="1"/>
              <a:t>óv</a:t>
            </a:r>
            <a:r>
              <a:rPr lang="en-US" i="1" dirty="0"/>
              <a:t> </a:t>
            </a:r>
            <a:r>
              <a:rPr lang="en-US" dirty="0"/>
              <a:t>(gr.) – </a:t>
            </a:r>
            <a:r>
              <a:rPr lang="en-US" dirty="0" err="1"/>
              <a:t>súci</a:t>
            </a:r>
            <a:r>
              <a:rPr lang="en-US" dirty="0"/>
              <a:t>					</a:t>
            </a:r>
            <a:r>
              <a:rPr lang="en-US" i="1" dirty="0" err="1"/>
              <a:t>gnóseis</a:t>
            </a:r>
            <a:r>
              <a:rPr lang="en-US" i="1" dirty="0"/>
              <a:t> </a:t>
            </a:r>
            <a:r>
              <a:rPr lang="en-US" dirty="0"/>
              <a:t>(gr.)</a:t>
            </a:r>
            <a:r>
              <a:rPr lang="en-US" i="1" dirty="0"/>
              <a:t> – </a:t>
            </a:r>
            <a:r>
              <a:rPr lang="en-US" dirty="0" err="1"/>
              <a:t>poznanie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súcno</a:t>
            </a:r>
            <a:r>
              <a:rPr lang="en-US" dirty="0"/>
              <a:t>, </a:t>
            </a:r>
            <a:r>
              <a:rPr lang="en-US" dirty="0" err="1"/>
              <a:t>bytie</a:t>
            </a:r>
            <a:r>
              <a:rPr lang="en-US" dirty="0"/>
              <a:t>					</a:t>
            </a:r>
            <a:r>
              <a:rPr lang="en-US" dirty="0" err="1"/>
              <a:t>poznanie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? 					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dá</a:t>
            </a:r>
            <a:r>
              <a:rPr lang="en-US" dirty="0"/>
              <a:t> </a:t>
            </a:r>
            <a:r>
              <a:rPr lang="en-US" dirty="0" err="1"/>
              <a:t>poznať</a:t>
            </a:r>
            <a:r>
              <a:rPr lang="en-US" dirty="0"/>
              <a:t>? </a:t>
            </a:r>
          </a:p>
          <a:p>
            <a:pPr marL="457200" lvl="1" indent="0">
              <a:buNone/>
            </a:pP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</a:t>
            </a:r>
            <a:r>
              <a:rPr lang="en-US" dirty="0" err="1"/>
              <a:t>vec</a:t>
            </a:r>
            <a:r>
              <a:rPr lang="en-US" dirty="0"/>
              <a:t>?					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</a:t>
            </a:r>
            <a:r>
              <a:rPr lang="en-US" dirty="0" err="1"/>
              <a:t>poznanie</a:t>
            </a:r>
            <a:r>
              <a:rPr lang="en-US" dirty="0"/>
              <a:t>?  </a:t>
            </a:r>
          </a:p>
          <a:p>
            <a:pPr marL="457200" lvl="1" indent="0">
              <a:buNone/>
            </a:pPr>
            <a:r>
              <a:rPr lang="en-US" dirty="0"/>
              <a:t>Do </a:t>
            </a:r>
            <a:r>
              <a:rPr lang="en-US" dirty="0" err="1"/>
              <a:t>akých</a:t>
            </a:r>
            <a:r>
              <a:rPr lang="en-US" dirty="0"/>
              <a:t> </a:t>
            </a:r>
            <a:r>
              <a:rPr lang="en-US" dirty="0" err="1"/>
              <a:t>kategórií</a:t>
            </a:r>
            <a:r>
              <a:rPr lang="en-US" dirty="0"/>
              <a:t> </a:t>
            </a:r>
            <a:r>
              <a:rPr lang="en-US" dirty="0" err="1"/>
              <a:t>môžeme</a:t>
            </a:r>
            <a:r>
              <a:rPr lang="en-US" dirty="0"/>
              <a:t> </a:t>
            </a:r>
            <a:r>
              <a:rPr lang="en-US" dirty="0" err="1"/>
              <a:t>veci</a:t>
            </a:r>
            <a:r>
              <a:rPr lang="en-US" dirty="0"/>
              <a:t> </a:t>
            </a:r>
            <a:r>
              <a:rPr lang="en-US" dirty="0" err="1"/>
              <a:t>triediť</a:t>
            </a:r>
            <a:r>
              <a:rPr lang="en-US" dirty="0"/>
              <a:t>? 		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poznanie</a:t>
            </a:r>
            <a:r>
              <a:rPr lang="en-US" dirty="0"/>
              <a:t> </a:t>
            </a:r>
            <a:r>
              <a:rPr lang="en-US" dirty="0" err="1"/>
              <a:t>získané</a:t>
            </a:r>
            <a:r>
              <a:rPr lang="en-US" dirty="0"/>
              <a:t> a </a:t>
            </a:r>
            <a:r>
              <a:rPr lang="en-US" dirty="0" err="1"/>
              <a:t>ako</a:t>
            </a:r>
            <a:r>
              <a:rPr lang="en-US" dirty="0"/>
              <a:t> 							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dá</a:t>
            </a:r>
            <a:r>
              <a:rPr lang="en-US" dirty="0"/>
              <a:t> </a:t>
            </a:r>
            <a:r>
              <a:rPr lang="en-US" dirty="0" err="1"/>
              <a:t>triediť</a:t>
            </a:r>
            <a:r>
              <a:rPr lang="en-US" dirty="0"/>
              <a:t>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2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B775-0074-4DBC-80A7-EA31D6CB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</a:t>
            </a:r>
            <a:r>
              <a:rPr lang="en-US" sz="4000" dirty="0" err="1"/>
              <a:t>Cesta</a:t>
            </a:r>
            <a:r>
              <a:rPr lang="en-US" sz="4000" dirty="0"/>
              <a:t> </a:t>
            </a:r>
            <a:r>
              <a:rPr lang="en-US" sz="4000" dirty="0" err="1"/>
              <a:t>deskriptívnej</a:t>
            </a:r>
            <a:r>
              <a:rPr lang="en-US" sz="4000" dirty="0"/>
              <a:t>/</a:t>
            </a:r>
            <a:r>
              <a:rPr lang="en-US" sz="4000" dirty="0" err="1"/>
              <a:t>intencionálnej</a:t>
            </a:r>
            <a:r>
              <a:rPr lang="en-US" sz="4000" dirty="0"/>
              <a:t> </a:t>
            </a:r>
            <a:r>
              <a:rPr lang="en-US" sz="4000" dirty="0" err="1"/>
              <a:t>psychológie</a:t>
            </a:r>
            <a:endParaRPr lang="cs-CZ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D8DE1-C7D3-403A-9306-4761606FE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Nezaujíma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o FAKTY ale o PODSTATY. </a:t>
            </a:r>
          </a:p>
          <a:p>
            <a:r>
              <a:rPr lang="en-US" dirty="0" err="1"/>
              <a:t>Spôsob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vedomie</a:t>
            </a:r>
            <a:r>
              <a:rPr lang="en-US" dirty="0"/>
              <a:t> </a:t>
            </a:r>
            <a:r>
              <a:rPr lang="en-US" dirty="0" err="1"/>
              <a:t>vzťahuje</a:t>
            </a:r>
            <a:r>
              <a:rPr lang="en-US" dirty="0"/>
              <a:t> k </a:t>
            </a:r>
            <a:r>
              <a:rPr lang="en-US" dirty="0" err="1"/>
              <a:t>svetu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jediný</a:t>
            </a:r>
            <a:r>
              <a:rPr lang="en-US" dirty="0"/>
              <a:t> </a:t>
            </a:r>
            <a:r>
              <a:rPr lang="en-US" dirty="0" err="1"/>
              <a:t>možný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Priestorová</a:t>
            </a:r>
            <a:r>
              <a:rPr lang="en-US" dirty="0"/>
              <a:t> </a:t>
            </a:r>
            <a:r>
              <a:rPr lang="en-US" dirty="0" err="1"/>
              <a:t>súbežnosť</a:t>
            </a:r>
            <a:r>
              <a:rPr lang="en-US" dirty="0"/>
              <a:t> vs. </a:t>
            </a:r>
            <a:r>
              <a:rPr lang="en-US" u="sng" dirty="0" err="1"/>
              <a:t>intencionálna</a:t>
            </a:r>
            <a:r>
              <a:rPr lang="en-US" u="sng" dirty="0"/>
              <a:t> </a:t>
            </a:r>
            <a:r>
              <a:rPr lang="en-US" u="sng" dirty="0" err="1"/>
              <a:t>spojitosť</a:t>
            </a:r>
            <a:endParaRPr lang="en-US" u="sng" dirty="0"/>
          </a:p>
          <a:p>
            <a:pPr lvl="1"/>
            <a:r>
              <a:rPr lang="en-US" dirty="0" err="1"/>
              <a:t>Pohľady</a:t>
            </a:r>
            <a:r>
              <a:rPr lang="en-US" dirty="0"/>
              <a:t> </a:t>
            </a:r>
            <a:r>
              <a:rPr lang="en-US" dirty="0" err="1"/>
              <a:t>viacerých</a:t>
            </a:r>
            <a:r>
              <a:rPr lang="en-US" dirty="0"/>
              <a:t> </a:t>
            </a:r>
            <a:r>
              <a:rPr lang="en-US" dirty="0" err="1"/>
              <a:t>ľudí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zhodovať</a:t>
            </a:r>
            <a:r>
              <a:rPr lang="en-US" dirty="0"/>
              <a:t>. </a:t>
            </a:r>
            <a:r>
              <a:rPr lang="en-US" dirty="0" err="1"/>
              <a:t>Intencionálna</a:t>
            </a:r>
            <a:r>
              <a:rPr lang="en-US" dirty="0"/>
              <a:t> </a:t>
            </a:r>
            <a:r>
              <a:rPr lang="en-US" dirty="0" err="1"/>
              <a:t>psychológia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spôsob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reflektovať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svet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predom</a:t>
            </a:r>
            <a:r>
              <a:rPr lang="en-US" dirty="0"/>
              <a:t> </a:t>
            </a:r>
            <a:r>
              <a:rPr lang="en-US" dirty="0" err="1"/>
              <a:t>daný</a:t>
            </a:r>
            <a:r>
              <a:rPr lang="en-US" dirty="0"/>
              <a:t>, ale </a:t>
            </a:r>
            <a:r>
              <a:rPr lang="en-US" dirty="0" err="1"/>
              <a:t>závisí</a:t>
            </a:r>
            <a:r>
              <a:rPr lang="en-US" dirty="0"/>
              <a:t> od </a:t>
            </a:r>
            <a:r>
              <a:rPr lang="en-US" dirty="0" err="1"/>
              <a:t>našich</a:t>
            </a:r>
            <a:r>
              <a:rPr lang="en-US" dirty="0"/>
              <a:t> </a:t>
            </a:r>
            <a:r>
              <a:rPr lang="en-US" dirty="0" err="1"/>
              <a:t>intencionálnych</a:t>
            </a:r>
            <a:r>
              <a:rPr lang="en-US" dirty="0"/>
              <a:t> </a:t>
            </a:r>
            <a:r>
              <a:rPr lang="en-US" dirty="0" err="1"/>
              <a:t>vzťahov</a:t>
            </a:r>
            <a:r>
              <a:rPr lang="en-US" dirty="0"/>
              <a:t>. = </a:t>
            </a:r>
            <a:r>
              <a:rPr lang="en-US" dirty="0" err="1"/>
              <a:t>Intersubjektivita</a:t>
            </a:r>
            <a:endParaRPr lang="en-US" dirty="0"/>
          </a:p>
          <a:p>
            <a:r>
              <a:rPr lang="en-US" dirty="0"/>
              <a:t>=&gt;</a:t>
            </a:r>
          </a:p>
          <a:p>
            <a:pPr lvl="1"/>
            <a:r>
              <a:rPr lang="en-US" dirty="0" err="1"/>
              <a:t>Nepotrebuje</a:t>
            </a:r>
            <a:r>
              <a:rPr lang="en-US" dirty="0"/>
              <a:t> </a:t>
            </a:r>
            <a:r>
              <a:rPr lang="en-US" dirty="0" err="1"/>
              <a:t>solipsizmus</a:t>
            </a:r>
            <a:r>
              <a:rPr lang="en-US" dirty="0"/>
              <a:t> = </a:t>
            </a:r>
            <a:r>
              <a:rPr lang="en-US" dirty="0" err="1"/>
              <a:t>popretie</a:t>
            </a:r>
            <a:r>
              <a:rPr lang="en-US" dirty="0"/>
              <a:t> </a:t>
            </a:r>
            <a:r>
              <a:rPr lang="en-US" dirty="0" err="1"/>
              <a:t>vonkajšieho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 (Descartes)</a:t>
            </a:r>
          </a:p>
          <a:p>
            <a:pPr lvl="1"/>
            <a:r>
              <a:rPr lang="en-US" dirty="0" err="1"/>
              <a:t>Nepotrebuje</a:t>
            </a:r>
            <a:r>
              <a:rPr lang="en-US" dirty="0"/>
              <a:t> </a:t>
            </a:r>
            <a:r>
              <a:rPr lang="en-US" dirty="0" err="1"/>
              <a:t>konštrukciu</a:t>
            </a:r>
            <a:r>
              <a:rPr lang="en-US" dirty="0"/>
              <a:t> </a:t>
            </a:r>
            <a:r>
              <a:rPr lang="en-US" dirty="0" err="1"/>
              <a:t>zložitých</a:t>
            </a:r>
            <a:r>
              <a:rPr lang="en-US" dirty="0"/>
              <a:t> </a:t>
            </a:r>
            <a:r>
              <a:rPr lang="en-US" dirty="0" err="1"/>
              <a:t>pojmov</a:t>
            </a:r>
            <a:r>
              <a:rPr lang="en-US" dirty="0"/>
              <a:t> (Kant)</a:t>
            </a:r>
          </a:p>
        </p:txBody>
      </p:sp>
    </p:spTree>
    <p:extLst>
      <p:ext uri="{BB962C8B-B14F-4D97-AF65-F5344CB8AC3E}">
        <p14:creationId xmlns:p14="http://schemas.microsoft.com/office/powerpoint/2010/main" val="10223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Wilhelm Dilthey">
            <a:extLst>
              <a:ext uri="{FF2B5EF4-FFF2-40B4-BE49-F238E27FC236}">
                <a16:creationId xmlns:a16="http://schemas.microsoft.com/office/drawing/2014/main" id="{D39B0865-883F-417D-BE8B-7828E2D57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1" r="7067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B82C31-1E71-41FC-B434-5BC04305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4000" dirty="0"/>
              <a:t>Wilhelm </a:t>
            </a:r>
            <a:r>
              <a:rPr lang="en-US" sz="4000" dirty="0" err="1"/>
              <a:t>Dilthey</a:t>
            </a:r>
            <a:r>
              <a:rPr lang="en-US" sz="4000" dirty="0"/>
              <a:t> (1833 – 1911)</a:t>
            </a:r>
            <a:endParaRPr lang="cs-CZ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39AE3-994D-4EA5-9BE5-7EFEF1D88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200" dirty="0" err="1"/>
              <a:t>Hermeneutika</a:t>
            </a:r>
            <a:r>
              <a:rPr lang="en-US" sz="2200" dirty="0"/>
              <a:t> 	= </a:t>
            </a:r>
            <a:r>
              <a:rPr lang="en-US" sz="2200" dirty="0" err="1"/>
              <a:t>metóda</a:t>
            </a:r>
            <a:r>
              <a:rPr lang="en-US" sz="2200" dirty="0"/>
              <a:t> </a:t>
            </a:r>
            <a:r>
              <a:rPr lang="en-US" sz="2200" dirty="0" err="1"/>
              <a:t>duchovných</a:t>
            </a:r>
            <a:r>
              <a:rPr lang="en-US" sz="2200" dirty="0"/>
              <a:t> vied</a:t>
            </a:r>
          </a:p>
          <a:p>
            <a:pPr marL="0" indent="0">
              <a:buNone/>
            </a:pPr>
            <a:r>
              <a:rPr lang="en-US" sz="2200" dirty="0"/>
              <a:t>			= </a:t>
            </a:r>
            <a:r>
              <a:rPr lang="en-US" sz="2200" dirty="0" err="1"/>
              <a:t>umenie</a:t>
            </a:r>
            <a:r>
              <a:rPr lang="en-US" sz="2200" dirty="0"/>
              <a:t> </a:t>
            </a:r>
            <a:r>
              <a:rPr lang="en-US" sz="2200" dirty="0" err="1"/>
              <a:t>chápať</a:t>
            </a:r>
            <a:r>
              <a:rPr lang="en-US" sz="2200" dirty="0"/>
              <a:t> a </a:t>
            </a:r>
            <a:r>
              <a:rPr lang="en-US" sz="2200" dirty="0" err="1"/>
              <a:t>interpretovať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err="1"/>
              <a:t>Filozofia</a:t>
            </a:r>
            <a:r>
              <a:rPr lang="en-US" sz="2200" dirty="0"/>
              <a:t> </a:t>
            </a:r>
            <a:r>
              <a:rPr lang="en-US" sz="2200" dirty="0" err="1"/>
              <a:t>má</a:t>
            </a:r>
            <a:r>
              <a:rPr lang="en-US" sz="2200" dirty="0"/>
              <a:t> </a:t>
            </a:r>
            <a:r>
              <a:rPr lang="en-US" sz="2200" dirty="0" err="1"/>
              <a:t>porozumieť</a:t>
            </a:r>
            <a:r>
              <a:rPr lang="en-US" sz="2200" dirty="0"/>
              <a:t> </a:t>
            </a:r>
            <a:r>
              <a:rPr lang="en-US" sz="2200" dirty="0" err="1"/>
              <a:t>človeku</a:t>
            </a:r>
            <a:r>
              <a:rPr lang="en-US" sz="2200" dirty="0"/>
              <a:t>, </a:t>
            </a:r>
            <a:r>
              <a:rPr lang="en-US" sz="2200" dirty="0" err="1"/>
              <a:t>jeho</a:t>
            </a:r>
            <a:r>
              <a:rPr lang="en-US" sz="2200" dirty="0"/>
              <a:t> </a:t>
            </a:r>
            <a:r>
              <a:rPr lang="en-US" sz="2200" dirty="0" err="1"/>
              <a:t>dejinám</a:t>
            </a:r>
            <a:r>
              <a:rPr lang="en-US" sz="2200" dirty="0"/>
              <a:t>. Na to </a:t>
            </a:r>
            <a:r>
              <a:rPr lang="en-US" sz="2200" dirty="0" err="1"/>
              <a:t>je</a:t>
            </a:r>
            <a:r>
              <a:rPr lang="en-US" sz="2200" dirty="0"/>
              <a:t> </a:t>
            </a:r>
            <a:r>
              <a:rPr lang="en-US" sz="2200" dirty="0" err="1"/>
              <a:t>nevyhnutný</a:t>
            </a:r>
            <a:r>
              <a:rPr lang="en-US" sz="2200" dirty="0"/>
              <a:t> </a:t>
            </a:r>
            <a:r>
              <a:rPr lang="en-US" sz="2200" dirty="0" err="1"/>
              <a:t>zážitok</a:t>
            </a:r>
            <a:r>
              <a:rPr lang="en-US" sz="2200" dirty="0"/>
              <a:t> a </a:t>
            </a:r>
            <a:r>
              <a:rPr lang="en-US" sz="2200" dirty="0" err="1"/>
              <a:t>vcítenie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 err="1"/>
              <a:t>Prírodné</a:t>
            </a:r>
            <a:r>
              <a:rPr lang="en-US" sz="2200" dirty="0"/>
              <a:t> </a:t>
            </a:r>
            <a:r>
              <a:rPr lang="en-US" sz="2200" dirty="0" err="1"/>
              <a:t>vedy</a:t>
            </a:r>
            <a:r>
              <a:rPr lang="en-US" sz="2200" dirty="0"/>
              <a:t> – </a:t>
            </a:r>
            <a:r>
              <a:rPr lang="en-US" sz="2200" dirty="0" err="1"/>
              <a:t>redukujú</a:t>
            </a:r>
            <a:r>
              <a:rPr lang="en-US" sz="2200" dirty="0"/>
              <a:t> </a:t>
            </a:r>
            <a:r>
              <a:rPr lang="en-US" sz="2200" dirty="0" err="1"/>
              <a:t>opakovateľné</a:t>
            </a:r>
            <a:r>
              <a:rPr lang="en-US" sz="2200" dirty="0"/>
              <a:t> </a:t>
            </a:r>
            <a:r>
              <a:rPr lang="en-US" sz="2200" dirty="0" err="1"/>
              <a:t>javy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všeobecné</a:t>
            </a:r>
            <a:r>
              <a:rPr lang="en-US" sz="2200" dirty="0"/>
              <a:t> </a:t>
            </a:r>
            <a:r>
              <a:rPr lang="en-US" sz="2200" dirty="0" err="1"/>
              <a:t>prírodné</a:t>
            </a:r>
            <a:r>
              <a:rPr lang="en-US" sz="2200" dirty="0"/>
              <a:t> </a:t>
            </a:r>
            <a:r>
              <a:rPr lang="en-US" sz="2200" dirty="0" err="1"/>
              <a:t>zákony</a:t>
            </a:r>
            <a:r>
              <a:rPr lang="en-US" sz="2200" dirty="0"/>
              <a:t>. </a:t>
            </a:r>
          </a:p>
          <a:p>
            <a:r>
              <a:rPr lang="en-US" sz="2200" dirty="0" err="1"/>
              <a:t>Duchovné</a:t>
            </a:r>
            <a:r>
              <a:rPr lang="en-US" sz="2200" dirty="0"/>
              <a:t> </a:t>
            </a:r>
            <a:r>
              <a:rPr lang="en-US" sz="2200" dirty="0" err="1"/>
              <a:t>vedy</a:t>
            </a:r>
            <a:r>
              <a:rPr lang="en-US" sz="2200" dirty="0"/>
              <a:t> – </a:t>
            </a:r>
            <a:r>
              <a:rPr lang="en-US" sz="2200" dirty="0" err="1"/>
              <a:t>snažia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javom</a:t>
            </a:r>
            <a:r>
              <a:rPr lang="en-US" sz="2200" dirty="0"/>
              <a:t> </a:t>
            </a:r>
            <a:r>
              <a:rPr lang="en-US" sz="2200" dirty="0" err="1"/>
              <a:t>porozumieť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16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7637-2FCA-4E7D-95DB-F51DE5C0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z </a:t>
            </a:r>
            <a:r>
              <a:rPr lang="en-US" dirty="0" err="1"/>
              <a:t>toho</a:t>
            </a:r>
            <a:r>
              <a:rPr lang="en-US" dirty="0"/>
              <a:t> </a:t>
            </a:r>
            <a:r>
              <a:rPr lang="en-US" dirty="0" err="1"/>
              <a:t>odniesť</a:t>
            </a:r>
            <a:r>
              <a:rPr lang="en-US" dirty="0"/>
              <a:t>?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58E7B-5957-4CC1-8B7F-357D48F6A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Metodologická</a:t>
            </a:r>
            <a:r>
              <a:rPr lang="en-US" dirty="0"/>
              <a:t> </a:t>
            </a:r>
            <a:r>
              <a:rPr lang="en-US" dirty="0" err="1"/>
              <a:t>redukcia</a:t>
            </a:r>
            <a:endParaRPr lang="en-US" dirty="0"/>
          </a:p>
          <a:p>
            <a:r>
              <a:rPr lang="en-US" dirty="0" err="1"/>
              <a:t>Intersubjektivita</a:t>
            </a:r>
            <a:endParaRPr lang="en-US" dirty="0"/>
          </a:p>
          <a:p>
            <a:r>
              <a:rPr lang="en-US" dirty="0" err="1"/>
              <a:t>Chápať</a:t>
            </a:r>
            <a:r>
              <a:rPr lang="en-US" dirty="0"/>
              <a:t> a </a:t>
            </a:r>
            <a:r>
              <a:rPr lang="en-US" dirty="0" err="1"/>
              <a:t>interpretovať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964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5629-BAAD-4B98-B7B6-79A90B17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Zdroje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3D3C-C428-49E1-9A98-BC320B805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Originálne</a:t>
            </a:r>
            <a:r>
              <a:rPr lang="en-US" dirty="0"/>
              <a:t> </a:t>
            </a:r>
            <a:r>
              <a:rPr lang="en-US" dirty="0" err="1"/>
              <a:t>texty</a:t>
            </a:r>
            <a:r>
              <a:rPr lang="en-US" dirty="0"/>
              <a:t> </a:t>
            </a:r>
            <a:r>
              <a:rPr lang="en-US" dirty="0" err="1"/>
              <a:t>filozofov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DESCARTES, René. </a:t>
            </a:r>
            <a:r>
              <a:rPr lang="en-US" i="1" dirty="0" err="1"/>
              <a:t>Rozprava</a:t>
            </a:r>
            <a:r>
              <a:rPr lang="en-US" i="1" dirty="0"/>
              <a:t> o </a:t>
            </a:r>
            <a:r>
              <a:rPr lang="en-US" i="1" dirty="0" err="1"/>
              <a:t>metodě</a:t>
            </a:r>
            <a:r>
              <a:rPr lang="en-US" i="1" dirty="0"/>
              <a:t>: </a:t>
            </a:r>
            <a:r>
              <a:rPr lang="en-US" i="1" dirty="0" err="1"/>
              <a:t>jak</a:t>
            </a:r>
            <a:r>
              <a:rPr lang="en-US" i="1" dirty="0"/>
              <a:t> </a:t>
            </a:r>
            <a:r>
              <a:rPr lang="en-US" i="1" dirty="0" err="1"/>
              <a:t>vést</a:t>
            </a:r>
            <a:r>
              <a:rPr lang="en-US" i="1" dirty="0"/>
              <a:t> </a:t>
            </a:r>
            <a:r>
              <a:rPr lang="en-US" i="1" dirty="0" err="1"/>
              <a:t>správně</a:t>
            </a:r>
            <a:r>
              <a:rPr lang="en-US" i="1" dirty="0"/>
              <a:t> </a:t>
            </a:r>
            <a:r>
              <a:rPr lang="en-US" i="1" dirty="0" err="1"/>
              <a:t>rozum</a:t>
            </a:r>
            <a:r>
              <a:rPr lang="en-US" i="1" dirty="0"/>
              <a:t> a </a:t>
            </a:r>
            <a:r>
              <a:rPr lang="en-US" i="1" dirty="0" err="1"/>
              <a:t>hledat</a:t>
            </a:r>
            <a:r>
              <a:rPr lang="en-US" i="1" dirty="0"/>
              <a:t> </a:t>
            </a:r>
            <a:r>
              <a:rPr lang="en-US" i="1" dirty="0" err="1"/>
              <a:t>pravdu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vědách</a:t>
            </a:r>
            <a:r>
              <a:rPr lang="en-US" dirty="0"/>
              <a:t>. </a:t>
            </a:r>
            <a:r>
              <a:rPr lang="en-US" dirty="0" err="1"/>
              <a:t>Přeložil</a:t>
            </a:r>
            <a:r>
              <a:rPr lang="en-US" dirty="0"/>
              <a:t> Karel ŠPRUNK. Praha: OIKOYMENH, 2016. </a:t>
            </a:r>
            <a:r>
              <a:rPr lang="en-US" dirty="0" err="1"/>
              <a:t>Knihovna</a:t>
            </a:r>
            <a:r>
              <a:rPr lang="en-US" dirty="0"/>
              <a:t> </a:t>
            </a:r>
            <a:r>
              <a:rPr lang="en-US" dirty="0" err="1"/>
              <a:t>novověké</a:t>
            </a:r>
            <a:r>
              <a:rPr lang="en-US" dirty="0"/>
              <a:t> </a:t>
            </a:r>
            <a:r>
              <a:rPr lang="en-US" dirty="0" err="1"/>
              <a:t>tradice</a:t>
            </a:r>
            <a:r>
              <a:rPr lang="en-US" dirty="0"/>
              <a:t> a </a:t>
            </a:r>
            <a:r>
              <a:rPr lang="en-US" dirty="0" err="1"/>
              <a:t>současnosti</a:t>
            </a:r>
            <a:r>
              <a:rPr lang="en-US" dirty="0"/>
              <a:t>. ISBN 978-80-7298-212-7.</a:t>
            </a:r>
          </a:p>
          <a:p>
            <a:pPr lvl="1"/>
            <a:r>
              <a:rPr lang="en-US" dirty="0"/>
              <a:t>KANT, Immanuel. </a:t>
            </a:r>
            <a:r>
              <a:rPr lang="en-US" i="1" dirty="0"/>
              <a:t>Kritika </a:t>
            </a:r>
            <a:r>
              <a:rPr lang="en-US" i="1" dirty="0" err="1"/>
              <a:t>čistého</a:t>
            </a:r>
            <a:r>
              <a:rPr lang="en-US" i="1" dirty="0"/>
              <a:t> </a:t>
            </a:r>
            <a:r>
              <a:rPr lang="en-US" i="1" dirty="0" err="1"/>
              <a:t>rozumu</a:t>
            </a:r>
            <a:r>
              <a:rPr lang="en-US" dirty="0"/>
              <a:t>. </a:t>
            </a:r>
            <a:r>
              <a:rPr lang="en-US" dirty="0" err="1"/>
              <a:t>Přeložil</a:t>
            </a:r>
            <a:r>
              <a:rPr lang="en-US" dirty="0"/>
              <a:t> </a:t>
            </a:r>
            <a:r>
              <a:rPr lang="en-US" dirty="0" err="1"/>
              <a:t>Jiří</a:t>
            </a:r>
            <a:r>
              <a:rPr lang="en-US" dirty="0"/>
              <a:t> CHOTAŠ, </a:t>
            </a:r>
            <a:r>
              <a:rPr lang="en-US" dirty="0" err="1"/>
              <a:t>přeložil</a:t>
            </a:r>
            <a:r>
              <a:rPr lang="en-US" dirty="0"/>
              <a:t> Ivan CHVATÍK, </a:t>
            </a:r>
            <a:r>
              <a:rPr lang="en-US" dirty="0" err="1"/>
              <a:t>přeložil</a:t>
            </a:r>
            <a:r>
              <a:rPr lang="en-US" dirty="0"/>
              <a:t> Jaromír LOUŽIL. Praha: OIKOYMENH, 2001. </a:t>
            </a:r>
            <a:r>
              <a:rPr lang="en-US" dirty="0" err="1"/>
              <a:t>Knihovna</a:t>
            </a:r>
            <a:r>
              <a:rPr lang="en-US" dirty="0"/>
              <a:t> </a:t>
            </a:r>
            <a:r>
              <a:rPr lang="en-US" dirty="0" err="1"/>
              <a:t>novověké</a:t>
            </a:r>
            <a:r>
              <a:rPr lang="en-US" dirty="0"/>
              <a:t> </a:t>
            </a:r>
            <a:r>
              <a:rPr lang="en-US" dirty="0" err="1"/>
              <a:t>tradice</a:t>
            </a:r>
            <a:r>
              <a:rPr lang="en-US" dirty="0"/>
              <a:t> a </a:t>
            </a:r>
            <a:r>
              <a:rPr lang="en-US" dirty="0" err="1"/>
              <a:t>současnosti</a:t>
            </a:r>
            <a:r>
              <a:rPr lang="en-US" dirty="0"/>
              <a:t>. ISBN 80-7298-035-1.</a:t>
            </a:r>
          </a:p>
          <a:p>
            <a:pPr lvl="1"/>
            <a:r>
              <a:rPr lang="en-US" dirty="0"/>
              <a:t>HUSSERL, Edmund. </a:t>
            </a:r>
            <a:r>
              <a:rPr lang="en-US" i="1" dirty="0" err="1"/>
              <a:t>Logická</a:t>
            </a:r>
            <a:r>
              <a:rPr lang="en-US" i="1" dirty="0"/>
              <a:t> </a:t>
            </a:r>
            <a:r>
              <a:rPr lang="en-US" i="1" dirty="0" err="1"/>
              <a:t>zkoumání</a:t>
            </a:r>
            <a:r>
              <a:rPr lang="en-US" dirty="0"/>
              <a:t>. </a:t>
            </a:r>
            <a:r>
              <a:rPr lang="en-US" dirty="0" err="1"/>
              <a:t>Přeložil</a:t>
            </a:r>
            <a:r>
              <a:rPr lang="en-US" dirty="0"/>
              <a:t> Petr URBAN, </a:t>
            </a:r>
            <a:r>
              <a:rPr lang="en-US" dirty="0" err="1"/>
              <a:t>přeložil</a:t>
            </a:r>
            <a:r>
              <a:rPr lang="en-US" dirty="0"/>
              <a:t> Karel NOVOTNÝ, </a:t>
            </a:r>
            <a:r>
              <a:rPr lang="en-US" dirty="0" err="1"/>
              <a:t>přeložil</a:t>
            </a:r>
            <a:r>
              <a:rPr lang="en-US" dirty="0"/>
              <a:t> Hynek JANOUŠEK. Praha: OIKOYMENH, 2010. </a:t>
            </a:r>
            <a:r>
              <a:rPr lang="en-US" dirty="0" err="1"/>
              <a:t>Knihovna</a:t>
            </a:r>
            <a:r>
              <a:rPr lang="en-US" dirty="0"/>
              <a:t> </a:t>
            </a:r>
            <a:r>
              <a:rPr lang="en-US" dirty="0" err="1"/>
              <a:t>novověké</a:t>
            </a:r>
            <a:r>
              <a:rPr lang="en-US" dirty="0"/>
              <a:t> </a:t>
            </a:r>
            <a:r>
              <a:rPr lang="en-US" dirty="0" err="1"/>
              <a:t>tradice</a:t>
            </a:r>
            <a:r>
              <a:rPr lang="en-US" dirty="0"/>
              <a:t> a </a:t>
            </a:r>
            <a:r>
              <a:rPr lang="en-US" dirty="0" err="1"/>
              <a:t>současnosti</a:t>
            </a:r>
            <a:r>
              <a:rPr lang="en-US" dirty="0"/>
              <a:t>. ISBN 978-80-7298-397-1.</a:t>
            </a:r>
          </a:p>
          <a:p>
            <a:r>
              <a:rPr lang="en-US" dirty="0" err="1"/>
              <a:t>Dobré</a:t>
            </a:r>
            <a:r>
              <a:rPr lang="en-US" dirty="0"/>
              <a:t> </a:t>
            </a:r>
            <a:r>
              <a:rPr lang="en-US" dirty="0" err="1"/>
              <a:t>webové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hlinkClick r:id="rId2"/>
              </a:rPr>
              <a:t>Stanford Encyclopedia of Philosophy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Internet Encyclopedia of Philosophy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Youtube: Mark Thorsby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897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052" name="Picture 4" descr="Image result for plato">
            <a:extLst>
              <a:ext uri="{FF2B5EF4-FFF2-40B4-BE49-F238E27FC236}">
                <a16:creationId xmlns:a16="http://schemas.microsoft.com/office/drawing/2014/main" id="{49D3E1B0-31BA-4C6B-9E8B-99FEE515B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6" r="2" b="29776"/>
          <a:stretch/>
        </p:blipFill>
        <p:spPr bwMode="auto">
          <a:xfrm>
            <a:off x="6838122" y="4251960"/>
            <a:ext cx="5353878" cy="26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ristotle">
            <a:extLst>
              <a:ext uri="{FF2B5EF4-FFF2-40B4-BE49-F238E27FC236}">
                <a16:creationId xmlns:a16="http://schemas.microsoft.com/office/drawing/2014/main" id="{1DC05BC6-181B-4DC7-8E2A-4E832EF47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5" r="-2" b="25920"/>
          <a:stretch/>
        </p:blipFill>
        <p:spPr bwMode="auto">
          <a:xfrm>
            <a:off x="4818888" y="-479"/>
            <a:ext cx="7373112" cy="42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3">
            <a:extLst>
              <a:ext uri="{FF2B5EF4-FFF2-40B4-BE49-F238E27FC236}">
                <a16:creationId xmlns:a16="http://schemas.microsoft.com/office/drawing/2014/main" id="{66BCEC1B-9617-4EF1-9B03-4BD43D100B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4">
            <a:extLst>
              <a:ext uri="{FF2B5EF4-FFF2-40B4-BE49-F238E27FC236}">
                <a16:creationId xmlns:a16="http://schemas.microsoft.com/office/drawing/2014/main" id="{CCBFD80B-276C-4775-A363-20693A7CF9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C3E30-F15B-44D0-8F25-7D9393D1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00325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Prehistória (= Antické Grécko)</a:t>
            </a:r>
          </a:p>
        </p:txBody>
      </p:sp>
    </p:spTree>
    <p:extLst>
      <p:ext uri="{BB962C8B-B14F-4D97-AF65-F5344CB8AC3E}">
        <p14:creationId xmlns:p14="http://schemas.microsoft.com/office/powerpoint/2010/main" val="68049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plato">
            <a:extLst>
              <a:ext uri="{FF2B5EF4-FFF2-40B4-BE49-F238E27FC236}">
                <a16:creationId xmlns:a16="http://schemas.microsoft.com/office/drawing/2014/main" id="{08AE3415-16BD-4B24-B6B6-7A9FF1238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37678" b="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2CC75-D547-4AC0-A391-37D02884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 err="1"/>
              <a:t>Platón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2994-40E9-420C-A61A-D9608EDDE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Idea – </a:t>
            </a:r>
            <a:r>
              <a:rPr lang="en-US" sz="2400" dirty="0" err="1"/>
              <a:t>predobraz</a:t>
            </a:r>
            <a:r>
              <a:rPr lang="en-US" sz="2400" dirty="0"/>
              <a:t> </a:t>
            </a:r>
            <a:r>
              <a:rPr lang="en-US" sz="2400" dirty="0" err="1"/>
              <a:t>súcna</a:t>
            </a:r>
            <a:endParaRPr lang="en-US" sz="2400" dirty="0"/>
          </a:p>
          <a:p>
            <a:pPr lvl="1"/>
            <a:r>
              <a:rPr lang="en-US" dirty="0" err="1"/>
              <a:t>Vzory</a:t>
            </a:r>
            <a:r>
              <a:rPr lang="en-US" dirty="0"/>
              <a:t> pre </a:t>
            </a:r>
            <a:r>
              <a:rPr lang="en-US" dirty="0" err="1"/>
              <a:t>predmety</a:t>
            </a:r>
            <a:r>
              <a:rPr lang="en-US" dirty="0"/>
              <a:t> </a:t>
            </a:r>
            <a:r>
              <a:rPr lang="en-US" dirty="0" err="1"/>
              <a:t>zmyslami</a:t>
            </a:r>
            <a:r>
              <a:rPr lang="en-US" dirty="0"/>
              <a:t> </a:t>
            </a:r>
            <a:r>
              <a:rPr lang="en-US" dirty="0" err="1"/>
              <a:t>vnímateľného</a:t>
            </a:r>
            <a:r>
              <a:rPr lang="en-US" dirty="0"/>
              <a:t> </a:t>
            </a:r>
            <a:r>
              <a:rPr lang="en-US" dirty="0" err="1"/>
              <a:t>sveta</a:t>
            </a:r>
            <a:endParaRPr lang="en-US" dirty="0"/>
          </a:p>
          <a:p>
            <a:pPr lvl="1"/>
            <a:r>
              <a:rPr lang="en-US" dirty="0" err="1"/>
              <a:t>Postihnuteľná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rozumom</a:t>
            </a:r>
            <a:r>
              <a:rPr lang="en-US" dirty="0"/>
              <a:t> (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zmyslami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Príčina</a:t>
            </a:r>
            <a:r>
              <a:rPr lang="en-US" dirty="0"/>
              <a:t> </a:t>
            </a:r>
            <a:r>
              <a:rPr lang="en-US" dirty="0" err="1"/>
              <a:t>bytia</a:t>
            </a:r>
            <a:endParaRPr lang="en-US" dirty="0"/>
          </a:p>
          <a:p>
            <a:r>
              <a:rPr lang="en-US" sz="2400" dirty="0"/>
              <a:t>“</a:t>
            </a:r>
            <a:r>
              <a:rPr lang="en-US" sz="2400" dirty="0" err="1"/>
              <a:t>svet</a:t>
            </a:r>
            <a:r>
              <a:rPr lang="en-US" sz="2400" dirty="0"/>
              <a:t> </a:t>
            </a:r>
            <a:r>
              <a:rPr lang="en-US" sz="2400" dirty="0" err="1"/>
              <a:t>ideí</a:t>
            </a:r>
            <a:r>
              <a:rPr lang="en-US" sz="2400" dirty="0"/>
              <a:t>”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pravý</a:t>
            </a:r>
            <a:r>
              <a:rPr lang="en-US" sz="2400" dirty="0"/>
              <a:t> </a:t>
            </a:r>
            <a:r>
              <a:rPr lang="en-US" sz="2400" dirty="0" err="1"/>
              <a:t>svet</a:t>
            </a:r>
            <a:r>
              <a:rPr lang="en-US" sz="2400" dirty="0"/>
              <a:t> = </a:t>
            </a:r>
            <a:r>
              <a:rPr lang="en-US" sz="2400" dirty="0" err="1"/>
              <a:t>večný</a:t>
            </a:r>
            <a:r>
              <a:rPr lang="en-US" sz="2400" dirty="0"/>
              <a:t>, </a:t>
            </a:r>
            <a:r>
              <a:rPr lang="en-US" sz="2400" dirty="0" err="1"/>
              <a:t>nemenný</a:t>
            </a:r>
            <a:r>
              <a:rPr lang="en-US" sz="2400" dirty="0"/>
              <a:t>, </a:t>
            </a:r>
            <a:r>
              <a:rPr lang="en-US" sz="2400" dirty="0" err="1"/>
              <a:t>nehmotný</a:t>
            </a:r>
            <a:r>
              <a:rPr lang="en-US" sz="2400" dirty="0"/>
              <a:t>, </a:t>
            </a:r>
            <a:r>
              <a:rPr lang="en-US" sz="2400" dirty="0" err="1"/>
              <a:t>hierarchicky</a:t>
            </a:r>
            <a:r>
              <a:rPr lang="en-US" sz="2400" dirty="0"/>
              <a:t> </a:t>
            </a:r>
            <a:r>
              <a:rPr lang="en-US" sz="2400" dirty="0" err="1"/>
              <a:t>usporiadaný</a:t>
            </a:r>
            <a:endParaRPr lang="en-US" sz="2400" dirty="0"/>
          </a:p>
          <a:p>
            <a:pPr lvl="1"/>
            <a:endParaRPr lang="en-US" dirty="0"/>
          </a:p>
          <a:p>
            <a:r>
              <a:rPr lang="en-US" sz="2400" dirty="0" err="1"/>
              <a:t>Dualista</a:t>
            </a:r>
            <a:r>
              <a:rPr lang="en-US" sz="2400" dirty="0"/>
              <a:t>: </a:t>
            </a:r>
            <a:r>
              <a:rPr lang="en-US" sz="2400" dirty="0" err="1"/>
              <a:t>svet</a:t>
            </a:r>
            <a:r>
              <a:rPr lang="en-US" sz="2400" dirty="0"/>
              <a:t> </a:t>
            </a:r>
            <a:r>
              <a:rPr lang="en-US" sz="2400" dirty="0" err="1"/>
              <a:t>ideí</a:t>
            </a:r>
            <a:r>
              <a:rPr lang="en-US" sz="2400" dirty="0"/>
              <a:t> vs. </a:t>
            </a:r>
            <a:r>
              <a:rPr lang="en-US" sz="2400" dirty="0" err="1"/>
              <a:t>zmyslami</a:t>
            </a:r>
            <a:r>
              <a:rPr lang="en-US" sz="2400" dirty="0"/>
              <a:t> </a:t>
            </a:r>
            <a:r>
              <a:rPr lang="en-US" sz="2400" dirty="0" err="1"/>
              <a:t>vnímateľný</a:t>
            </a:r>
            <a:r>
              <a:rPr lang="en-US" sz="2400" dirty="0"/>
              <a:t> </a:t>
            </a:r>
            <a:r>
              <a:rPr lang="en-US" sz="2400" dirty="0" err="1"/>
              <a:t>svet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aristotle">
            <a:extLst>
              <a:ext uri="{FF2B5EF4-FFF2-40B4-BE49-F238E27FC236}">
                <a16:creationId xmlns:a16="http://schemas.microsoft.com/office/drawing/2014/main" id="{75A1C97F-CF7E-4EA0-9846-3FCAEFC08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" r="-3" b="3139"/>
          <a:stretch/>
        </p:blipFill>
        <p:spPr bwMode="auto">
          <a:xfrm>
            <a:off x="6090612" y="10"/>
            <a:ext cx="61013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3E4446-CC5D-4D7E-99D0-3870140A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Aristoteles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29C0F-CF22-4E0D-A474-A7E1CA94D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2400" dirty="0" err="1"/>
              <a:t>Podstata</a:t>
            </a:r>
            <a:r>
              <a:rPr lang="en-US" sz="2400" dirty="0"/>
              <a:t> </a:t>
            </a:r>
            <a:r>
              <a:rPr lang="en-US" sz="2400" dirty="0" err="1"/>
              <a:t>vecí</a:t>
            </a:r>
            <a:r>
              <a:rPr lang="en-US" sz="2400" dirty="0"/>
              <a:t> v </a:t>
            </a:r>
            <a:r>
              <a:rPr lang="en-US" sz="2400" dirty="0" err="1"/>
              <a:t>nich</a:t>
            </a:r>
            <a:r>
              <a:rPr lang="en-US" sz="2400" dirty="0"/>
              <a:t> </a:t>
            </a:r>
            <a:r>
              <a:rPr lang="en-US" sz="2400" dirty="0" err="1"/>
              <a:t>samých</a:t>
            </a:r>
            <a:endParaRPr lang="en-US" sz="2400" dirty="0"/>
          </a:p>
          <a:p>
            <a:pPr lvl="1"/>
            <a:r>
              <a:rPr lang="en-US" dirty="0"/>
              <a:t>1. </a:t>
            </a:r>
            <a:r>
              <a:rPr lang="en-US" dirty="0" err="1"/>
              <a:t>podstata</a:t>
            </a:r>
            <a:r>
              <a:rPr lang="en-US" dirty="0"/>
              <a:t> – </a:t>
            </a:r>
            <a:r>
              <a:rPr lang="en-US" dirty="0" err="1"/>
              <a:t>konkrétna</a:t>
            </a:r>
            <a:r>
              <a:rPr lang="en-US" dirty="0"/>
              <a:t> </a:t>
            </a:r>
            <a:r>
              <a:rPr lang="en-US" dirty="0" err="1"/>
              <a:t>stolička</a:t>
            </a:r>
            <a:r>
              <a:rPr lang="en-US" dirty="0"/>
              <a:t> (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= </a:t>
            </a:r>
            <a:r>
              <a:rPr lang="en-US" dirty="0" err="1"/>
              <a:t>akcenty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2. </a:t>
            </a:r>
            <a:r>
              <a:rPr lang="en-US" dirty="0" err="1"/>
              <a:t>podstata</a:t>
            </a:r>
            <a:r>
              <a:rPr lang="en-US" dirty="0"/>
              <a:t> – </a:t>
            </a:r>
            <a:r>
              <a:rPr lang="en-US" dirty="0" err="1"/>
              <a:t>všeobecný</a:t>
            </a:r>
            <a:r>
              <a:rPr lang="en-US" dirty="0"/>
              <a:t> </a:t>
            </a:r>
            <a:r>
              <a:rPr lang="en-US" dirty="0" err="1"/>
              <a:t>pojem</a:t>
            </a:r>
            <a:endParaRPr lang="en-US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23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1639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6386" name="Picture 2" descr="Image result for anselm canterbury">
            <a:extLst>
              <a:ext uri="{FF2B5EF4-FFF2-40B4-BE49-F238E27FC236}">
                <a16:creationId xmlns:a16="http://schemas.microsoft.com/office/drawing/2014/main" id="{3F0CC439-3C1F-46DA-B076-65BA38988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843" b="13467"/>
          <a:stretch/>
        </p:blipFill>
        <p:spPr bwMode="auto">
          <a:xfrm>
            <a:off x="6883277" y="4251960"/>
            <a:ext cx="5308723" cy="26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william occam">
            <a:extLst>
              <a:ext uri="{FF2B5EF4-FFF2-40B4-BE49-F238E27FC236}">
                <a16:creationId xmlns:a16="http://schemas.microsoft.com/office/drawing/2014/main" id="{ABB054F0-1F63-48A4-BF65-0CDDCD816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" b="52247"/>
          <a:stretch/>
        </p:blipFill>
        <p:spPr bwMode="auto">
          <a:xfrm>
            <a:off x="4818888" y="-479"/>
            <a:ext cx="7373112" cy="42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3">
            <a:extLst>
              <a:ext uri="{FF2B5EF4-FFF2-40B4-BE49-F238E27FC236}">
                <a16:creationId xmlns:a16="http://schemas.microsoft.com/office/drawing/2014/main" id="{66BCEC1B-9617-4EF1-9B03-4BD43D100B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4">
            <a:extLst>
              <a:ext uri="{FF2B5EF4-FFF2-40B4-BE49-F238E27FC236}">
                <a16:creationId xmlns:a16="http://schemas.microsoft.com/office/drawing/2014/main" id="{CCBFD80B-276C-4775-A363-20693A7CF9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D35CA-C53C-4990-8F05-3B4DFB2D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00325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Spor o univerzálie (scholastika = 11/12 storočie)</a:t>
            </a:r>
          </a:p>
        </p:txBody>
      </p:sp>
    </p:spTree>
    <p:extLst>
      <p:ext uri="{BB962C8B-B14F-4D97-AF65-F5344CB8AC3E}">
        <p14:creationId xmlns:p14="http://schemas.microsoft.com/office/powerpoint/2010/main" val="284738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E386-F3E3-4965-B2E4-61594BE1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Realizmus</a:t>
            </a:r>
            <a:r>
              <a:rPr lang="en-US" dirty="0"/>
              <a:t> vs. </a:t>
            </a:r>
            <a:r>
              <a:rPr lang="en-US" dirty="0" err="1"/>
              <a:t>nominalizmus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04E88-6328-454E-B4E0-DF013AE56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Realizmus</a:t>
            </a:r>
            <a:r>
              <a:rPr lang="en-US" dirty="0"/>
              <a:t>: </a:t>
            </a:r>
            <a:r>
              <a:rPr lang="en-US" dirty="0" err="1"/>
              <a:t>univerzálie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reálne</a:t>
            </a:r>
            <a:r>
              <a:rPr lang="en-US" dirty="0"/>
              <a:t>, </a:t>
            </a:r>
            <a:r>
              <a:rPr lang="en-US" dirty="0" err="1"/>
              <a:t>existujú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vecami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človek</a:t>
            </a:r>
            <a:r>
              <a:rPr lang="en-US" dirty="0"/>
              <a:t>”, “</a:t>
            </a:r>
            <a:r>
              <a:rPr lang="en-US" dirty="0" err="1"/>
              <a:t>mačka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r>
              <a:rPr lang="en-US" dirty="0" err="1"/>
              <a:t>Univerzalizmus</a:t>
            </a:r>
            <a:r>
              <a:rPr lang="en-US" dirty="0"/>
              <a:t>: </a:t>
            </a:r>
            <a:r>
              <a:rPr lang="en-US" dirty="0" err="1"/>
              <a:t>univerzálie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pomenúvajú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dirty="0" err="1"/>
              <a:t>konkrétny</a:t>
            </a:r>
            <a:r>
              <a:rPr lang="en-US" dirty="0"/>
              <a:t> Peter” </a:t>
            </a:r>
            <a:r>
              <a:rPr lang="en-US" dirty="0" err="1"/>
              <a:t>prisúdili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mu “</a:t>
            </a:r>
            <a:r>
              <a:rPr lang="en-US" dirty="0" err="1"/>
              <a:t>človek</a:t>
            </a:r>
            <a:r>
              <a:rPr lang="en-US" dirty="0"/>
              <a:t>”</a:t>
            </a:r>
          </a:p>
          <a:p>
            <a:pPr lvl="1"/>
            <a:r>
              <a:rPr lang="en-US" dirty="0" err="1"/>
              <a:t>Všetko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atribúty</a:t>
            </a:r>
            <a:r>
              <a:rPr lang="en-US" dirty="0"/>
              <a:t> </a:t>
            </a:r>
            <a:r>
              <a:rPr lang="en-US" dirty="0" err="1"/>
              <a:t>mačky</a:t>
            </a:r>
            <a:r>
              <a:rPr lang="en-US" dirty="0"/>
              <a:t> </a:t>
            </a:r>
            <a:r>
              <a:rPr lang="en-US" dirty="0" err="1"/>
              <a:t>voláme</a:t>
            </a:r>
            <a:r>
              <a:rPr lang="en-US" dirty="0"/>
              <a:t> </a:t>
            </a:r>
            <a:r>
              <a:rPr lang="en-US" dirty="0" err="1"/>
              <a:t>mačka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3" name="Picture 2" descr="Image result for francis bacon">
            <a:extLst>
              <a:ext uri="{FF2B5EF4-FFF2-40B4-BE49-F238E27FC236}">
                <a16:creationId xmlns:a16="http://schemas.microsoft.com/office/drawing/2014/main" id="{D8A9C58F-BC52-4EBA-AD55-A7AF3FFED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3" r="1"/>
          <a:stretch/>
        </p:blipFill>
        <p:spPr bwMode="auto">
          <a:xfrm>
            <a:off x="5542845" y="-479"/>
            <a:ext cx="3633388" cy="328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david hume">
            <a:extLst>
              <a:ext uri="{FF2B5EF4-FFF2-40B4-BE49-F238E27FC236}">
                <a16:creationId xmlns:a16="http://schemas.microsoft.com/office/drawing/2014/main" id="{17FDFC84-6879-4842-AEEF-D2096059C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5" t="10863" r="-1948" b="43928"/>
          <a:stretch/>
        </p:blipFill>
        <p:spPr bwMode="auto">
          <a:xfrm>
            <a:off x="6268010" y="3289368"/>
            <a:ext cx="3598479" cy="1886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pinoza">
            <a:extLst>
              <a:ext uri="{FF2B5EF4-FFF2-40B4-BE49-F238E27FC236}">
                <a16:creationId xmlns:a16="http://schemas.microsoft.com/office/drawing/2014/main" id="{E90A7883-F85E-4735-B573-195921A94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10113" r="14190" b="53657"/>
          <a:stretch/>
        </p:blipFill>
        <p:spPr bwMode="auto">
          <a:xfrm>
            <a:off x="8261349" y="5175953"/>
            <a:ext cx="3922683" cy="16820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3">
            <a:extLst>
              <a:ext uri="{FF2B5EF4-FFF2-40B4-BE49-F238E27FC236}">
                <a16:creationId xmlns:a16="http://schemas.microsoft.com/office/drawing/2014/main" id="{66BCEC1B-9617-4EF1-9B03-4BD43D100B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CCBFD80B-276C-4775-A363-20693A7CF9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Image result for john locke">
            <a:extLst>
              <a:ext uri="{FF2B5EF4-FFF2-40B4-BE49-F238E27FC236}">
                <a16:creationId xmlns:a16="http://schemas.microsoft.com/office/drawing/2014/main" id="{CAC3DA96-5CB3-4FD6-9646-506015805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r="7713" b="9199"/>
          <a:stretch/>
        </p:blipFill>
        <p:spPr bwMode="auto">
          <a:xfrm>
            <a:off x="9176233" y="0"/>
            <a:ext cx="3015767" cy="32893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180DAD-453C-4B74-9D61-280F3BF3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05" y="2600325"/>
            <a:ext cx="5801401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Klasická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novoveká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filozofia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Image result for rene descartes">
            <a:extLst>
              <a:ext uri="{FF2B5EF4-FFF2-40B4-BE49-F238E27FC236}">
                <a16:creationId xmlns:a16="http://schemas.microsoft.com/office/drawing/2014/main" id="{41887C18-59C5-4130-8113-B68C8817E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8546" r="9466" b="48531"/>
          <a:stretch/>
        </p:blipFill>
        <p:spPr bwMode="auto">
          <a:xfrm>
            <a:off x="9651999" y="3289366"/>
            <a:ext cx="2540000" cy="18865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DCEF0B6-6CDA-49A1-9CFB-56CD9EDC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04" y="4670512"/>
            <a:ext cx="5429810" cy="1010881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Empiricizmus</a:t>
            </a:r>
            <a:r>
              <a:rPr lang="en-US" dirty="0">
                <a:solidFill>
                  <a:schemeClr val="bg1"/>
                </a:solidFill>
              </a:rPr>
              <a:t> vs. </a:t>
            </a:r>
            <a:r>
              <a:rPr lang="en-US" dirty="0" err="1">
                <a:solidFill>
                  <a:schemeClr val="bg1"/>
                </a:solidFill>
              </a:rPr>
              <a:t>racionalizmus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6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rancis bacon">
            <a:extLst>
              <a:ext uri="{FF2B5EF4-FFF2-40B4-BE49-F238E27FC236}">
                <a16:creationId xmlns:a16="http://schemas.microsoft.com/office/drawing/2014/main" id="{BDD76A26-5C41-44B8-B126-92B9615A9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r="2645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95484-A0F6-4A4E-A442-7E74F1C1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Francis Bacon (1561 – 1626)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7FC68-4B8A-475B-9D6E-A4880E899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 err="1"/>
              <a:t>Zakladateľ</a:t>
            </a:r>
            <a:r>
              <a:rPr lang="en-US" sz="2400" dirty="0"/>
              <a:t> </a:t>
            </a:r>
            <a:r>
              <a:rPr lang="en-US" sz="2400" dirty="0" err="1"/>
              <a:t>empicirizmu</a:t>
            </a:r>
            <a:r>
              <a:rPr lang="en-US" sz="2400" dirty="0"/>
              <a:t> – </a:t>
            </a:r>
            <a:r>
              <a:rPr lang="en-US" sz="2400" dirty="0" err="1"/>
              <a:t>podstata</a:t>
            </a:r>
            <a:r>
              <a:rPr lang="en-US" sz="2400" dirty="0"/>
              <a:t> </a:t>
            </a:r>
            <a:r>
              <a:rPr lang="en-US" sz="2400" dirty="0" err="1"/>
              <a:t>vecí</a:t>
            </a:r>
            <a:r>
              <a:rPr lang="en-US" sz="2400" dirty="0"/>
              <a:t> </a:t>
            </a:r>
            <a:r>
              <a:rPr lang="en-US" sz="2400" dirty="0" err="1"/>
              <a:t>je</a:t>
            </a:r>
            <a:r>
              <a:rPr lang="en-US" sz="2400" dirty="0"/>
              <a:t> </a:t>
            </a:r>
            <a:r>
              <a:rPr lang="en-US" sz="2400" dirty="0" err="1"/>
              <a:t>zmyslová</a:t>
            </a:r>
            <a:r>
              <a:rPr lang="en-US" sz="2400" dirty="0"/>
              <a:t> </a:t>
            </a:r>
            <a:r>
              <a:rPr lang="en-US" sz="2400" dirty="0" err="1"/>
              <a:t>skúsenosť</a:t>
            </a:r>
            <a:endParaRPr lang="en-US" sz="2400" dirty="0"/>
          </a:p>
          <a:p>
            <a:r>
              <a:rPr lang="en-US" sz="2400" dirty="0" err="1"/>
              <a:t>Zomrel</a:t>
            </a:r>
            <a:r>
              <a:rPr lang="en-US" sz="2400" dirty="0"/>
              <a:t> </a:t>
            </a:r>
            <a:r>
              <a:rPr lang="en-US" sz="2400" dirty="0" err="1"/>
              <a:t>keď</a:t>
            </a:r>
            <a:r>
              <a:rPr lang="en-US" sz="2400" dirty="0"/>
              <a:t> </a:t>
            </a:r>
            <a:r>
              <a:rPr lang="en-US" sz="2400" dirty="0" err="1"/>
              <a:t>mrazil</a:t>
            </a:r>
            <a:r>
              <a:rPr lang="en-US" sz="2400" dirty="0"/>
              <a:t> </a:t>
            </a:r>
            <a:r>
              <a:rPr lang="en-US" sz="2400" dirty="0" err="1"/>
              <a:t>kurčatá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Indukcia</a:t>
            </a:r>
            <a:r>
              <a:rPr lang="en-US" sz="2400" dirty="0"/>
              <a:t>: z </a:t>
            </a:r>
            <a:r>
              <a:rPr lang="en-US" sz="2400" dirty="0" err="1"/>
              <a:t>jednotlivostí</a:t>
            </a:r>
            <a:r>
              <a:rPr lang="en-US" sz="2400" dirty="0"/>
              <a:t> </a:t>
            </a:r>
            <a:r>
              <a:rPr lang="en-US" sz="2400" dirty="0" err="1"/>
              <a:t>celky</a:t>
            </a:r>
            <a:endParaRPr lang="en-US" sz="2400" dirty="0"/>
          </a:p>
          <a:p>
            <a:pPr lvl="1"/>
            <a:r>
              <a:rPr lang="en-US" sz="1600" dirty="0" err="1"/>
              <a:t>Krok</a:t>
            </a:r>
            <a:r>
              <a:rPr lang="en-US" sz="1600" dirty="0"/>
              <a:t> </a:t>
            </a:r>
            <a:r>
              <a:rPr lang="en-US" sz="1600" dirty="0" err="1"/>
              <a:t>negatívny</a:t>
            </a:r>
            <a:r>
              <a:rPr lang="en-US" sz="1600" dirty="0"/>
              <a:t> – Kritika </a:t>
            </a:r>
            <a:r>
              <a:rPr lang="en-US" sz="1600" dirty="0" err="1"/>
              <a:t>idolov</a:t>
            </a:r>
            <a:endParaRPr lang="en-US" sz="1600" dirty="0"/>
          </a:p>
          <a:p>
            <a:pPr lvl="1"/>
            <a:r>
              <a:rPr lang="en-US" sz="1600" dirty="0" err="1"/>
              <a:t>Krok</a:t>
            </a:r>
            <a:r>
              <a:rPr lang="en-US" sz="1600" dirty="0"/>
              <a:t> </a:t>
            </a:r>
            <a:r>
              <a:rPr lang="en-US" sz="1600" dirty="0" err="1"/>
              <a:t>pozitívny</a:t>
            </a:r>
            <a:r>
              <a:rPr lang="en-US" sz="1600" dirty="0"/>
              <a:t> – </a:t>
            </a:r>
            <a:r>
              <a:rPr lang="en-US" sz="1600" dirty="0" err="1"/>
              <a:t>vlastný</a:t>
            </a:r>
            <a:r>
              <a:rPr lang="en-US" sz="1600" dirty="0"/>
              <a:t> </a:t>
            </a:r>
            <a:r>
              <a:rPr lang="en-US" sz="1600" dirty="0" err="1"/>
              <a:t>individuálny</a:t>
            </a:r>
            <a:r>
              <a:rPr lang="en-US" sz="1600" dirty="0"/>
              <a:t> experiment a </a:t>
            </a:r>
            <a:r>
              <a:rPr lang="en-US" sz="1600" dirty="0" err="1"/>
              <a:t>pozorovanie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430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597</Words>
  <Application>Microsoft Office PowerPoint</Application>
  <PresentationFormat>Widescreen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Dejiny premýšľania o vede</vt:lpstr>
      <vt:lpstr>Ontológia a epistemiológia</vt:lpstr>
      <vt:lpstr>Prehistória (= Antické Grécko)</vt:lpstr>
      <vt:lpstr>Platón</vt:lpstr>
      <vt:lpstr>Aristoteles</vt:lpstr>
      <vt:lpstr>Spor o univerzálie (scholastika = 11/12 storočie)</vt:lpstr>
      <vt:lpstr>Realizmus vs. nominalizmus</vt:lpstr>
      <vt:lpstr>Klasická novoveká filozofia</vt:lpstr>
      <vt:lpstr>Francis Bacon (1561 – 1626)</vt:lpstr>
      <vt:lpstr>John Locke (1632 – 1704)</vt:lpstr>
      <vt:lpstr>David Hume (1711 – 1776)</vt:lpstr>
      <vt:lpstr>René Descartes (1596 – 1650)</vt:lpstr>
      <vt:lpstr>Benedikt Baruch Spinoza (1632 – 1677)</vt:lpstr>
      <vt:lpstr>Klasická nemecká filozofia  Imanuel Kant</vt:lpstr>
      <vt:lpstr>Imanuel Kant</vt:lpstr>
      <vt:lpstr>Kopernikovský obrat</vt:lpstr>
      <vt:lpstr>Edmunt Husserl (1859 - 1938)</vt:lpstr>
      <vt:lpstr>1. Karteziánska cesta</vt:lpstr>
      <vt:lpstr>2. Ontologická cesta</vt:lpstr>
      <vt:lpstr>3. Cesta deskriptívnej/intencionálnej psychológie</vt:lpstr>
      <vt:lpstr>Wilhelm Dilthey (1833 – 1911)</vt:lpstr>
      <vt:lpstr>Čo si z toho odniesť?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Dejiny premýšľania o vede</dc:title>
  <dc:creator>orrim</dc:creator>
  <cp:lastModifiedBy>orrim</cp:lastModifiedBy>
  <cp:revision>15</cp:revision>
  <dcterms:created xsi:type="dcterms:W3CDTF">2017-10-02T17:49:44Z</dcterms:created>
  <dcterms:modified xsi:type="dcterms:W3CDTF">2017-10-02T21:04:18Z</dcterms:modified>
</cp:coreProperties>
</file>