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4" r:id="rId17"/>
    <p:sldId id="271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9731-66A2-4047-A0A6-7CAF76974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20E55-13EA-47D7-876D-91AFCE3ED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27D7-AA7F-448D-99B3-45750011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DED-13A9-4B4D-8917-4530A604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66E2-FCED-43F5-877F-142871E0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1D5E-BC7E-4CE2-AB91-F80A6484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63332-6F81-4A89-9883-71C3775F3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9362-3178-4BA7-B067-7DF7E918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44A8-9BEE-4DD4-800B-F4395E0E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2ECBF-FFEF-4E52-AE80-645AA7CE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06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BAF5D-7ED0-4E62-A575-D109B6FC9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92E38-C0E5-484A-8E13-EACA8CBFE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D4C85-4E59-4FF5-A1F4-9AE54054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08F7-2B47-44FB-AB3B-D202B71E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8B3E4-8577-4EBA-8678-A1442415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29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9F90-EA04-4660-B5DF-9FDE062D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E654-FB7E-4095-89DF-91C158642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6471C-5063-454D-A6A9-C0263A8A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D951-831F-48EA-AC80-4A5C264D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BB1CE-7131-4929-96AC-496526B4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38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4CE4-A0F9-41D0-99DD-2C16C879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016F1-0C45-4BEC-AEF6-5A00ADDD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6A07-3AF7-413D-BB1E-557F9922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13E5-20BE-4AA8-A5BE-A924FD78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A1E2-E880-47BD-B523-90244B27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96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3A0F-F3F2-4E69-B418-A5638EB6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192E-502F-4A3D-9333-12041E5DD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0F9AC-B649-497E-93DB-5CFE1CAC1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E0FF9-96ED-4DD1-968A-9F6AD9D1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437F4-82B9-41F5-9F52-8709D801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D1A8D-D029-4A0A-A802-B5A75B95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53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9C3E-F51A-49B1-A890-8200AC19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E1FED-FE4D-4C21-B1B5-0C9F8D14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31684-ADE6-44E4-9764-A3E1E66C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ED5C8-9BA5-45B4-862F-17E9D0DD0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7290C-EAC8-4BF2-BB7F-22368A0A7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70C77-3124-4D24-AAF3-302253B4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51BE5-7FA5-4072-B31E-F63F6446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84493-3A6D-4683-A1D1-7E2DD3EA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4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3E02-3DDA-45C0-8C4C-D3D2391A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FC164-64F3-47DA-BE0C-9DFBBA30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B11E6-FE6E-4AF0-8F00-C9F16A92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C3A53-23E2-4781-9612-CB2C61A5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6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0D68D-5009-4A3F-9E74-47278591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AFFAF-D3FA-4ABE-AF97-3B4B0DE8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63370-9F1F-456B-A59E-0F4A7F1E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86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F842-9FD1-4568-8C28-2B764A49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33829-B496-4581-9439-E0B63931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CCA1B-E155-4A17-9E71-A4F52A351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38BE6-97FA-4086-9DC7-74D3659B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F9A16-7920-4E41-BA79-A5141A93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2570A-3A57-4B03-BF24-EE39E79C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57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66EB-CDB3-445E-B8CF-C2005AB9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C2AB8-CE5A-4119-81D2-1F9CF949E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CD134-2FFA-4153-947C-5424C69F7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DD04C-E2A4-448B-B03E-1F6EFCCA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BEE59-8F8E-457B-BC38-193699A9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62234-5414-4F63-9B2C-27558019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96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77329-3E2F-4272-A00E-A103ED92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B4CC5-7FCF-4A2A-A4F2-77565EF09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9B84-C0B0-4688-A9B1-5BC435DED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290F-DCD2-4401-A916-35483E241681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68584-E69F-4BF5-B05C-29A89CC7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5CFFB-4B95-46E0-B9AD-BAA4CCD3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C51B-7EDA-4FD4-828F-3916531DC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4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6876-3AFA-4B56-8321-9BB4DEB6A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Výskum</a:t>
            </a:r>
            <a:r>
              <a:rPr lang="en-US" dirty="0"/>
              <a:t> v </a:t>
            </a:r>
            <a:r>
              <a:rPr lang="en-US" dirty="0" err="1"/>
              <a:t>spoločenských</a:t>
            </a:r>
            <a:r>
              <a:rPr lang="en-US" dirty="0"/>
              <a:t> </a:t>
            </a:r>
            <a:r>
              <a:rPr lang="en-US" dirty="0" err="1"/>
              <a:t>vedách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DE344-BBA0-46D1-9C74-5055C099E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491"/>
            <a:ext cx="9144000" cy="1655762"/>
          </a:xfrm>
        </p:spPr>
        <p:txBody>
          <a:bodyPr/>
          <a:lstStyle/>
          <a:p>
            <a:r>
              <a:rPr lang="en-US" dirty="0"/>
              <a:t>Mgr. </a:t>
            </a:r>
            <a:r>
              <a:rPr lang="en-US" dirty="0" err="1"/>
              <a:t>BcA</a:t>
            </a:r>
            <a:r>
              <a:rPr lang="en-US" dirty="0"/>
              <a:t>. Miroslav </a:t>
            </a:r>
            <a:r>
              <a:rPr lang="en-US" dirty="0" err="1"/>
              <a:t>Vlček</a:t>
            </a:r>
            <a:endParaRPr lang="en-US" dirty="0"/>
          </a:p>
          <a:p>
            <a:r>
              <a:rPr lang="en-US" altLang="en-US" dirty="0"/>
              <a:t>FAVBPa14 </a:t>
            </a:r>
            <a:r>
              <a:rPr lang="en-US" altLang="en-US" dirty="0" err="1"/>
              <a:t>Bakalářský</a:t>
            </a:r>
            <a:r>
              <a:rPr lang="en-US" altLang="en-US" dirty="0"/>
              <a:t> </a:t>
            </a:r>
            <a:r>
              <a:rPr lang="en-US" altLang="en-US" dirty="0" err="1"/>
              <a:t>seminář</a:t>
            </a:r>
            <a:r>
              <a:rPr lang="en-US" altLang="en-US" dirty="0"/>
              <a:t> III </a:t>
            </a:r>
          </a:p>
          <a:p>
            <a:r>
              <a:rPr lang="en-US" dirty="0" err="1"/>
              <a:t>Podzim</a:t>
            </a:r>
            <a:r>
              <a:rPr lang="en-US" dirty="0"/>
              <a:t>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66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DBF1-BF8A-4370-B25D-E02E8428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Abduktívna</a:t>
            </a:r>
            <a:r>
              <a:rPr lang="en-US" dirty="0"/>
              <a:t> </a:t>
            </a:r>
            <a:r>
              <a:rPr lang="en-US" dirty="0" err="1"/>
              <a:t>stratégia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1607-9CB2-4D41-84BB-9967E36F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Realita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sociálny</a:t>
            </a:r>
            <a:r>
              <a:rPr lang="en-US" dirty="0"/>
              <a:t> </a:t>
            </a:r>
            <a:r>
              <a:rPr lang="en-US" dirty="0" err="1"/>
              <a:t>konštrukt</a:t>
            </a:r>
            <a:r>
              <a:rPr lang="en-US" dirty="0"/>
              <a:t>. </a:t>
            </a:r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realitu</a:t>
            </a:r>
            <a:r>
              <a:rPr lang="en-US" dirty="0"/>
              <a:t> </a:t>
            </a:r>
            <a:r>
              <a:rPr lang="en-US" dirty="0" err="1"/>
              <a:t>poznať</a:t>
            </a:r>
            <a:r>
              <a:rPr lang="en-US" dirty="0"/>
              <a:t> </a:t>
            </a:r>
            <a:r>
              <a:rPr lang="en-US" dirty="0" err="1"/>
              <a:t>úplne</a:t>
            </a:r>
            <a:r>
              <a:rPr lang="en-US" dirty="0"/>
              <a:t>. </a:t>
            </a:r>
          </a:p>
          <a:p>
            <a:r>
              <a:rPr lang="en-US" dirty="0" err="1"/>
              <a:t>Vedomosť</a:t>
            </a:r>
            <a:r>
              <a:rPr lang="en-US" dirty="0"/>
              <a:t> v </a:t>
            </a:r>
            <a:r>
              <a:rPr lang="en-US" dirty="0" err="1"/>
              <a:t>sociálnych</a:t>
            </a:r>
            <a:r>
              <a:rPr lang="en-US" dirty="0"/>
              <a:t> </a:t>
            </a:r>
            <a:r>
              <a:rPr lang="en-US" dirty="0" err="1"/>
              <a:t>vedách</a:t>
            </a:r>
            <a:r>
              <a:rPr lang="en-US" dirty="0"/>
              <a:t> </a:t>
            </a:r>
            <a:r>
              <a:rPr lang="en-US" dirty="0" err="1"/>
              <a:t>vzniká</a:t>
            </a:r>
            <a:r>
              <a:rPr lang="en-US" dirty="0"/>
              <a:t> zo </a:t>
            </a:r>
            <a:r>
              <a:rPr lang="en-US" dirty="0" err="1"/>
              <a:t>zdieľaných</a:t>
            </a:r>
            <a:r>
              <a:rPr lang="en-US" dirty="0"/>
              <a:t> </a:t>
            </a:r>
            <a:r>
              <a:rPr lang="en-US" dirty="0" err="1"/>
              <a:t>vedomostí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Objekty</a:t>
            </a:r>
            <a:r>
              <a:rPr lang="en-US" dirty="0"/>
              <a:t> </a:t>
            </a:r>
            <a:r>
              <a:rPr lang="en-US" dirty="0" err="1"/>
              <a:t>záujmu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Činnosť</a:t>
            </a:r>
            <a:r>
              <a:rPr lang="en-US" dirty="0"/>
              <a:t> </a:t>
            </a:r>
            <a:r>
              <a:rPr lang="en-US" dirty="0" err="1"/>
              <a:t>aktérov</a:t>
            </a:r>
            <a:endParaRPr lang="en-US" dirty="0"/>
          </a:p>
          <a:p>
            <a:pPr lvl="1"/>
            <a:r>
              <a:rPr lang="en-US" dirty="0" err="1"/>
              <a:t>Jazyk</a:t>
            </a:r>
            <a:r>
              <a:rPr lang="en-US" dirty="0"/>
              <a:t> (v </a:t>
            </a:r>
            <a:r>
              <a:rPr lang="en-US" dirty="0" err="1"/>
              <a:t>ňom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prístupná</a:t>
            </a:r>
            <a:r>
              <a:rPr lang="en-US" dirty="0"/>
              <a:t> </a:t>
            </a:r>
            <a:r>
              <a:rPr lang="en-US" dirty="0" err="1"/>
              <a:t>činnosť</a:t>
            </a:r>
            <a:r>
              <a:rPr lang="en-US" dirty="0"/>
              <a:t> </a:t>
            </a:r>
            <a:r>
              <a:rPr lang="en-US" dirty="0" err="1"/>
              <a:t>aktérov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Aktéri</a:t>
            </a:r>
            <a:r>
              <a:rPr lang="en-US" dirty="0"/>
              <a:t> </a:t>
            </a:r>
            <a:r>
              <a:rPr lang="en-US" dirty="0" err="1"/>
              <a:t>konštruujú</a:t>
            </a:r>
            <a:r>
              <a:rPr lang="en-US" dirty="0"/>
              <a:t> </a:t>
            </a:r>
            <a:r>
              <a:rPr lang="en-US" dirty="0" err="1"/>
              <a:t>zmysle</a:t>
            </a:r>
            <a:r>
              <a:rPr lang="en-US" dirty="0"/>
              <a:t>,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 </a:t>
            </a:r>
            <a:r>
              <a:rPr lang="en-US" dirty="0" err="1"/>
              <a:t>prerušená</a:t>
            </a:r>
            <a:r>
              <a:rPr lang="en-US" dirty="0"/>
              <a:t> (</a:t>
            </a:r>
            <a:r>
              <a:rPr lang="en-US" dirty="0" err="1"/>
              <a:t>vedcom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0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B6431A-8E8E-4F22-B94F-1EF3CA866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67" t="8595" r="18325" b="12755"/>
          <a:stretch/>
        </p:blipFill>
        <p:spPr>
          <a:xfrm>
            <a:off x="2496644" y="0"/>
            <a:ext cx="7673418" cy="680473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ADF3AE-2965-4512-8FFB-1855384F02F2}"/>
              </a:ext>
            </a:extLst>
          </p:cNvPr>
          <p:cNvSpPr txBox="1">
            <a:spLocks/>
          </p:cNvSpPr>
          <p:nvPr/>
        </p:nvSpPr>
        <p:spPr>
          <a:xfrm>
            <a:off x="267749" y="768612"/>
            <a:ext cx="2489462" cy="88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ČO?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CE9485-7A92-4CCB-8B70-150555A0696B}"/>
              </a:ext>
            </a:extLst>
          </p:cNvPr>
          <p:cNvSpPr txBox="1">
            <a:spLocks/>
          </p:cNvSpPr>
          <p:nvPr/>
        </p:nvSpPr>
        <p:spPr>
          <a:xfrm>
            <a:off x="214139" y="2612495"/>
            <a:ext cx="2282505" cy="1104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PREČO?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38BB1E-5CE3-445B-AB53-5CE0B3AEF914}"/>
              </a:ext>
            </a:extLst>
          </p:cNvPr>
          <p:cNvSpPr txBox="1">
            <a:spLocks/>
          </p:cNvSpPr>
          <p:nvPr/>
        </p:nvSpPr>
        <p:spPr>
          <a:xfrm>
            <a:off x="321446" y="4773228"/>
            <a:ext cx="1860259" cy="1177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/>
              <a:t>AKO?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5DE349-9FD0-4DCF-A535-3CE22835293C}"/>
              </a:ext>
            </a:extLst>
          </p:cNvPr>
          <p:cNvSpPr/>
          <p:nvPr/>
        </p:nvSpPr>
        <p:spPr>
          <a:xfrm>
            <a:off x="267749" y="1730831"/>
            <a:ext cx="196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Indukcia</a:t>
            </a:r>
            <a:r>
              <a:rPr lang="en-US" dirty="0"/>
              <a:t>, </a:t>
            </a:r>
            <a:r>
              <a:rPr lang="en-US" dirty="0" err="1"/>
              <a:t>abdukcia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B6435-BBB1-4872-8EE2-EE83DFA355C4}"/>
              </a:ext>
            </a:extLst>
          </p:cNvPr>
          <p:cNvSpPr/>
          <p:nvPr/>
        </p:nvSpPr>
        <p:spPr>
          <a:xfrm>
            <a:off x="267749" y="3402366"/>
            <a:ext cx="1921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Kombinácia</a:t>
            </a:r>
            <a:r>
              <a:rPr lang="en-US" dirty="0"/>
              <a:t>, </a:t>
            </a:r>
            <a:r>
              <a:rPr lang="en-US" dirty="0" err="1"/>
              <a:t>abdukcia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každá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472F-F121-44D1-BD11-52E7F48BDF45}"/>
              </a:ext>
            </a:extLst>
          </p:cNvPr>
          <p:cNvSpPr/>
          <p:nvPr/>
        </p:nvSpPr>
        <p:spPr>
          <a:xfrm>
            <a:off x="321446" y="5693395"/>
            <a:ext cx="1275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Kombinácia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0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9" name="Picture 2" descr="Image result for from theory to hypothesis">
            <a:extLst>
              <a:ext uri="{FF2B5EF4-FFF2-40B4-BE49-F238E27FC236}">
                <a16:creationId xmlns:a16="http://schemas.microsoft.com/office/drawing/2014/main" id="{4D890B42-C045-4C4B-959B-57AA711E6B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08" y="643466"/>
            <a:ext cx="647798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3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96108-834E-4B8D-A4C1-EFA2B5013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33" t="25524" r="31418" b="27568"/>
          <a:stretch/>
        </p:blipFill>
        <p:spPr>
          <a:xfrm>
            <a:off x="4619136" y="433417"/>
            <a:ext cx="2635928" cy="59768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66AB8D-64D6-4C55-9E12-23422089CF17}"/>
              </a:ext>
            </a:extLst>
          </p:cNvPr>
          <p:cNvSpPr txBox="1">
            <a:spLocks/>
          </p:cNvSpPr>
          <p:nvPr/>
        </p:nvSpPr>
        <p:spPr>
          <a:xfrm>
            <a:off x="5191605" y="6603149"/>
            <a:ext cx="7027878" cy="340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KELLSTEDT, P., M. – WHITTEN, G., D. (2009). The </a:t>
            </a:r>
            <a:r>
              <a:rPr lang="en-US" sz="1000" dirty="0" err="1"/>
              <a:t>Fundamentls</a:t>
            </a:r>
            <a:r>
              <a:rPr lang="en-US" sz="1000" dirty="0"/>
              <a:t> of Political Science Research. Cambridge: Cambridge University Press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9140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5A4E-58BE-410B-A0AA-D322AF37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89" y="24875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Korelace</a:t>
            </a:r>
            <a:r>
              <a:rPr lang="en-US" dirty="0"/>
              <a:t> vs. </a:t>
            </a:r>
            <a:r>
              <a:rPr lang="en-US" dirty="0" err="1"/>
              <a:t>kauzalita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Premenné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42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0" name="Picture 2" descr="Image result for correlation vs causation">
            <a:extLst>
              <a:ext uri="{FF2B5EF4-FFF2-40B4-BE49-F238E27FC236}">
                <a16:creationId xmlns:a16="http://schemas.microsoft.com/office/drawing/2014/main" id="{14EF704C-F0C1-46AA-94E8-4DD1E48D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79" y="643466"/>
            <a:ext cx="693864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4" name="Picture 2" descr="Image result for correlation vs causation">
            <a:extLst>
              <a:ext uri="{FF2B5EF4-FFF2-40B4-BE49-F238E27FC236}">
                <a16:creationId xmlns:a16="http://schemas.microsoft.com/office/drawing/2014/main" id="{A3DB3A6C-5493-4B9A-8562-8C8E90B4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5" y="643466"/>
            <a:ext cx="1071359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1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8BDA-3B8D-4BEC-8D77-53B7C542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8287-5216-491F-82D8-0CC5065B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odoberiem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premennú</a:t>
            </a:r>
            <a:r>
              <a:rPr lang="en-US" dirty="0"/>
              <a:t>,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druhá</a:t>
            </a:r>
            <a:r>
              <a:rPr lang="en-US" dirty="0"/>
              <a:t>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vyzerať</a:t>
            </a:r>
            <a:r>
              <a:rPr lang="en-US" dirty="0"/>
              <a:t> </a:t>
            </a:r>
            <a:r>
              <a:rPr lang="en-US" dirty="0" err="1"/>
              <a:t>rovnako</a:t>
            </a:r>
            <a:r>
              <a:rPr lang="en-US" dirty="0"/>
              <a:t>?</a:t>
            </a:r>
          </a:p>
          <a:p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vžťahu</a:t>
            </a:r>
            <a:r>
              <a:rPr lang="en-US" dirty="0"/>
              <a:t> </a:t>
            </a:r>
            <a:r>
              <a:rPr lang="en-US" dirty="0" err="1"/>
              <a:t>iná</a:t>
            </a:r>
            <a:r>
              <a:rPr lang="en-US" dirty="0"/>
              <a:t> </a:t>
            </a:r>
            <a:r>
              <a:rPr lang="en-US" dirty="0" err="1"/>
              <a:t>premenná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spôsobuje</a:t>
            </a:r>
            <a:r>
              <a:rPr lang="en-US" dirty="0"/>
              <a:t> </a:t>
            </a:r>
            <a:r>
              <a:rPr lang="en-US" dirty="0" err="1"/>
              <a:t>daný</a:t>
            </a:r>
            <a:r>
              <a:rPr lang="en-US" dirty="0"/>
              <a:t> </a:t>
            </a:r>
            <a:r>
              <a:rPr lang="en-US" dirty="0" err="1"/>
              <a:t>výsledok</a:t>
            </a:r>
            <a:r>
              <a:rPr lang="en-US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0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DE31-7800-4265-A872-067AFA86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Ľudia</a:t>
            </a:r>
            <a:r>
              <a:rPr lang="en-US" dirty="0"/>
              <a:t> </a:t>
            </a:r>
            <a:r>
              <a:rPr lang="en-US" dirty="0" err="1"/>
              <a:t>nechodia</a:t>
            </a:r>
            <a:r>
              <a:rPr lang="en-US" dirty="0"/>
              <a:t> do kina,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drahé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6731-8920-4C73-BE44-81E8F987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Operacionalizácia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Chodiť</a:t>
            </a:r>
            <a:r>
              <a:rPr lang="en-US" dirty="0"/>
              <a:t> do kina”, 	“</a:t>
            </a:r>
            <a:r>
              <a:rPr lang="en-US" dirty="0" err="1"/>
              <a:t>drahé</a:t>
            </a:r>
            <a:r>
              <a:rPr lang="en-US" dirty="0"/>
              <a:t> </a:t>
            </a:r>
            <a:r>
              <a:rPr lang="en-US" dirty="0" err="1"/>
              <a:t>kino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návštevníkov</a:t>
            </a:r>
            <a:r>
              <a:rPr lang="en-US" dirty="0"/>
              <a:t>, 	</a:t>
            </a:r>
            <a:r>
              <a:rPr lang="en-US" dirty="0" err="1"/>
              <a:t>cena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E8108-9A1C-4D4D-9B69-D5F1291CB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25" t="26487" r="17577" b="32860"/>
          <a:stretch/>
        </p:blipFill>
        <p:spPr>
          <a:xfrm>
            <a:off x="5490766" y="2592112"/>
            <a:ext cx="6429557" cy="403938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41E01-F8E7-40E9-BDD9-3BB7C610A1D1}"/>
              </a:ext>
            </a:extLst>
          </p:cNvPr>
          <p:cNvSpPr txBox="1">
            <a:spLocks/>
          </p:cNvSpPr>
          <p:nvPr/>
        </p:nvSpPr>
        <p:spPr>
          <a:xfrm>
            <a:off x="5191605" y="6603149"/>
            <a:ext cx="7027878" cy="340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/>
              <a:t>KELLSTEDT, P., M. – WHITTEN, G., D. (2009). The </a:t>
            </a:r>
            <a:r>
              <a:rPr lang="en-US" sz="1000" dirty="0" err="1"/>
              <a:t>Fundamentls</a:t>
            </a:r>
            <a:r>
              <a:rPr lang="en-US" sz="1000" dirty="0"/>
              <a:t> of Political Science Research. Cambridge: Cambridge University Press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273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EE20-D2AF-4D3D-BAD5-285EC705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2621763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Kvalitatívny</a:t>
            </a:r>
            <a:r>
              <a:rPr lang="en-US" dirty="0"/>
              <a:t> vs. </a:t>
            </a:r>
            <a:r>
              <a:rPr lang="en-US" dirty="0" err="1"/>
              <a:t>kvantitatívny</a:t>
            </a:r>
            <a:r>
              <a:rPr lang="en-US" dirty="0"/>
              <a:t> </a:t>
            </a:r>
            <a:r>
              <a:rPr lang="en-US" dirty="0" err="1"/>
              <a:t>výskum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38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E3CE-BC0F-4104-8FDF-7DC1003C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Pojmový</a:t>
            </a:r>
            <a:r>
              <a:rPr lang="en-US" dirty="0"/>
              <a:t> </a:t>
            </a:r>
            <a:r>
              <a:rPr lang="en-US" dirty="0" err="1"/>
              <a:t>aparát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4D46-7EBE-4334-8BB2-D9008F73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Hypotéza</a:t>
            </a:r>
            <a:endParaRPr lang="en-US" dirty="0"/>
          </a:p>
          <a:p>
            <a:r>
              <a:rPr lang="en-US" dirty="0" err="1"/>
              <a:t>Teória</a:t>
            </a:r>
            <a:r>
              <a:rPr lang="en-US" dirty="0"/>
              <a:t> (</a:t>
            </a:r>
            <a:r>
              <a:rPr lang="en-US" dirty="0" err="1"/>
              <a:t>hovorový</a:t>
            </a:r>
            <a:r>
              <a:rPr lang="en-US" dirty="0"/>
              <a:t> vs. </a:t>
            </a:r>
            <a:r>
              <a:rPr lang="en-US" dirty="0" err="1"/>
              <a:t>vedecký</a:t>
            </a:r>
            <a:r>
              <a:rPr lang="en-US" dirty="0"/>
              <a:t> </a:t>
            </a:r>
            <a:r>
              <a:rPr lang="en-US" dirty="0" err="1"/>
              <a:t>význam</a:t>
            </a:r>
            <a:r>
              <a:rPr lang="en-US" dirty="0"/>
              <a:t>)</a:t>
            </a:r>
          </a:p>
          <a:p>
            <a:r>
              <a:rPr lang="en-US" dirty="0" err="1"/>
              <a:t>Generalizácia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66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2EF2-5303-406C-BC83-984B3DC7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Kvalitatívny</a:t>
            </a:r>
            <a:r>
              <a:rPr lang="en-US" dirty="0"/>
              <a:t> </a:t>
            </a:r>
            <a:r>
              <a:rPr lang="en-US" dirty="0" err="1"/>
              <a:t>výskum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F4C1-7983-444D-95D4-A393F817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Interpretácia</a:t>
            </a:r>
            <a:r>
              <a:rPr lang="en-US" dirty="0"/>
              <a:t>, </a:t>
            </a:r>
            <a:r>
              <a:rPr lang="en-US" dirty="0" err="1"/>
              <a:t>kódovanie</a:t>
            </a:r>
            <a:r>
              <a:rPr lang="en-US" dirty="0"/>
              <a:t>, </a:t>
            </a:r>
            <a:r>
              <a:rPr lang="en-US" dirty="0" err="1"/>
              <a:t>abstrakcia</a:t>
            </a:r>
            <a:r>
              <a:rPr lang="en-US" dirty="0"/>
              <a:t>, </a:t>
            </a:r>
            <a:r>
              <a:rPr lang="en-US" dirty="0" err="1"/>
              <a:t>prípadové</a:t>
            </a:r>
            <a:r>
              <a:rPr lang="en-US" dirty="0"/>
              <a:t> </a:t>
            </a:r>
            <a:r>
              <a:rPr lang="en-US" dirty="0" err="1"/>
              <a:t>štúdie</a:t>
            </a:r>
            <a:r>
              <a:rPr lang="en-US" dirty="0"/>
              <a:t>, </a:t>
            </a:r>
            <a:r>
              <a:rPr lang="en-US" dirty="0" err="1"/>
              <a:t>porozumenie</a:t>
            </a:r>
            <a:r>
              <a:rPr lang="en-US" dirty="0"/>
              <a:t>, </a:t>
            </a:r>
            <a:r>
              <a:rPr lang="en-US" dirty="0" err="1"/>
              <a:t>interpretácia</a:t>
            </a:r>
            <a:r>
              <a:rPr lang="en-US" dirty="0"/>
              <a:t>, </a:t>
            </a:r>
            <a:r>
              <a:rPr lang="en-US" dirty="0" err="1"/>
              <a:t>intersubjektivita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Rozhovory</a:t>
            </a:r>
            <a:r>
              <a:rPr lang="en-US" dirty="0"/>
              <a:t> (</a:t>
            </a:r>
            <a:r>
              <a:rPr lang="en-US" dirty="0" err="1"/>
              <a:t>hĺbkové</a:t>
            </a:r>
            <a:r>
              <a:rPr lang="en-US" dirty="0"/>
              <a:t>, </a:t>
            </a:r>
            <a:r>
              <a:rPr lang="en-US" dirty="0" err="1"/>
              <a:t>pološtrukturované</a:t>
            </a:r>
            <a:r>
              <a:rPr lang="en-US" dirty="0"/>
              <a:t>)</a:t>
            </a:r>
          </a:p>
          <a:p>
            <a:r>
              <a:rPr lang="en-US" dirty="0"/>
              <a:t>Focus </a:t>
            </a:r>
            <a:r>
              <a:rPr lang="en-US" dirty="0" err="1"/>
              <a:t>groupy</a:t>
            </a:r>
            <a:endParaRPr lang="en-US" dirty="0"/>
          </a:p>
          <a:p>
            <a:r>
              <a:rPr lang="en-US" dirty="0" err="1"/>
              <a:t>Pozorovanie</a:t>
            </a:r>
            <a:r>
              <a:rPr lang="en-US" dirty="0"/>
              <a:t> (</a:t>
            </a:r>
            <a:r>
              <a:rPr lang="en-US" dirty="0" err="1"/>
              <a:t>etnografické</a:t>
            </a:r>
            <a:r>
              <a:rPr lang="en-US" dirty="0"/>
              <a:t>)</a:t>
            </a:r>
          </a:p>
          <a:p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dokumentov</a:t>
            </a:r>
            <a:r>
              <a:rPr lang="en-US" dirty="0"/>
              <a:t>/</a:t>
            </a:r>
            <a:r>
              <a:rPr lang="en-US" dirty="0" err="1"/>
              <a:t>textov</a:t>
            </a:r>
            <a:r>
              <a:rPr lang="en-US" dirty="0"/>
              <a:t> (</a:t>
            </a:r>
            <a:r>
              <a:rPr lang="en-US" dirty="0" err="1"/>
              <a:t>neštatistická</a:t>
            </a:r>
            <a:r>
              <a:rPr lang="en-US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8A15-39CD-494D-B404-76FB7CAC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Kvantitatívny</a:t>
            </a:r>
            <a:r>
              <a:rPr lang="en-US" dirty="0"/>
              <a:t> </a:t>
            </a:r>
            <a:r>
              <a:rPr lang="en-US" dirty="0" err="1"/>
              <a:t>výskum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C4C9-5AD3-4F32-A98A-ACEE494F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Vyvodenie</a:t>
            </a:r>
            <a:r>
              <a:rPr lang="en-US" dirty="0"/>
              <a:t> </a:t>
            </a:r>
            <a:r>
              <a:rPr lang="en-US" dirty="0" err="1"/>
              <a:t>generalizácii</a:t>
            </a:r>
            <a:r>
              <a:rPr lang="en-US" dirty="0"/>
              <a:t>, </a:t>
            </a:r>
            <a:r>
              <a:rPr lang="en-US" dirty="0" err="1"/>
              <a:t>testovanie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, </a:t>
            </a:r>
            <a:r>
              <a:rPr lang="en-US" dirty="0" err="1"/>
              <a:t>dedukcia</a:t>
            </a:r>
            <a:r>
              <a:rPr lang="en-US" dirty="0"/>
              <a:t>, </a:t>
            </a:r>
            <a:r>
              <a:rPr lang="en-US" dirty="0" err="1"/>
              <a:t>operacionalizácia</a:t>
            </a:r>
            <a:r>
              <a:rPr lang="en-US" dirty="0"/>
              <a:t> </a:t>
            </a:r>
            <a:r>
              <a:rPr lang="en-US" dirty="0" err="1"/>
              <a:t>premenných</a:t>
            </a:r>
            <a:r>
              <a:rPr lang="en-US" dirty="0"/>
              <a:t>, </a:t>
            </a:r>
            <a:r>
              <a:rPr lang="en-US" dirty="0" err="1"/>
              <a:t>zber</a:t>
            </a:r>
            <a:r>
              <a:rPr lang="en-US" dirty="0"/>
              <a:t> </a:t>
            </a:r>
            <a:r>
              <a:rPr lang="en-US" dirty="0" err="1"/>
              <a:t>empirických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, </a:t>
            </a:r>
            <a:r>
              <a:rPr lang="en-US" dirty="0" err="1"/>
              <a:t>štatistika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Dotazník</a:t>
            </a:r>
            <a:r>
              <a:rPr lang="en-US" dirty="0"/>
              <a:t> (</a:t>
            </a:r>
            <a:r>
              <a:rPr lang="en-US" dirty="0" err="1"/>
              <a:t>štrukturovaný</a:t>
            </a:r>
            <a:r>
              <a:rPr lang="en-US" dirty="0"/>
              <a:t>)</a:t>
            </a:r>
          </a:p>
          <a:p>
            <a:r>
              <a:rPr lang="en-US" dirty="0" err="1"/>
              <a:t>Analýza</a:t>
            </a:r>
            <a:r>
              <a:rPr lang="en-US" dirty="0"/>
              <a:t> (</a:t>
            </a:r>
            <a:r>
              <a:rPr lang="en-US" dirty="0" err="1"/>
              <a:t>tvrdých</a:t>
            </a:r>
            <a:r>
              <a:rPr lang="en-US" dirty="0"/>
              <a:t>) </a:t>
            </a:r>
            <a:r>
              <a:rPr lang="en-US" dirty="0" err="1"/>
              <a:t>dát</a:t>
            </a:r>
            <a:r>
              <a:rPr lang="en-US" dirty="0"/>
              <a:t> (</a:t>
            </a:r>
            <a:r>
              <a:rPr lang="en-US" dirty="0" err="1"/>
              <a:t>štatistická</a:t>
            </a:r>
            <a:r>
              <a:rPr lang="en-US" dirty="0"/>
              <a:t>)</a:t>
            </a:r>
          </a:p>
          <a:p>
            <a:r>
              <a:rPr lang="en-US" dirty="0" err="1"/>
              <a:t>Formalizované</a:t>
            </a:r>
            <a:r>
              <a:rPr lang="en-US" dirty="0"/>
              <a:t> </a:t>
            </a:r>
            <a:r>
              <a:rPr lang="en-US" dirty="0" err="1"/>
              <a:t>modelovanie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6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5356-A43E-4CF6-B8AE-DEB8480D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Zapamätajme</a:t>
            </a:r>
            <a:r>
              <a:rPr lang="en-US" dirty="0"/>
              <a:t> </a:t>
            </a:r>
            <a:r>
              <a:rPr lang="en-US" dirty="0" err="1"/>
              <a:t>si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6237-9741-4A5D-BB89-583360D47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Hypotéza</a:t>
            </a:r>
            <a:endParaRPr lang="en-US" dirty="0"/>
          </a:p>
          <a:p>
            <a:r>
              <a:rPr lang="en-US" dirty="0" err="1"/>
              <a:t>Teória</a:t>
            </a:r>
            <a:endParaRPr lang="en-US" dirty="0"/>
          </a:p>
          <a:p>
            <a:r>
              <a:rPr lang="en-US" dirty="0" err="1"/>
              <a:t>Generalizácia</a:t>
            </a:r>
            <a:endParaRPr lang="en-US" dirty="0"/>
          </a:p>
          <a:p>
            <a:r>
              <a:rPr lang="en-US" dirty="0" err="1"/>
              <a:t>Indukcia</a:t>
            </a:r>
            <a:r>
              <a:rPr lang="en-US" dirty="0"/>
              <a:t>/</a:t>
            </a:r>
            <a:r>
              <a:rPr lang="en-US" dirty="0" err="1"/>
              <a:t>dedukcia</a:t>
            </a:r>
            <a:r>
              <a:rPr lang="en-US" dirty="0"/>
              <a:t>(/</a:t>
            </a:r>
            <a:r>
              <a:rPr lang="en-US" dirty="0" err="1"/>
              <a:t>retrodukcia</a:t>
            </a:r>
            <a:r>
              <a:rPr lang="en-US" dirty="0"/>
              <a:t>/</a:t>
            </a:r>
            <a:r>
              <a:rPr lang="en-US" dirty="0" err="1"/>
              <a:t>abdukcia</a:t>
            </a:r>
            <a:r>
              <a:rPr lang="en-US" dirty="0"/>
              <a:t>)</a:t>
            </a:r>
          </a:p>
          <a:p>
            <a:r>
              <a:rPr lang="en-US" dirty="0" err="1"/>
              <a:t>Korelácia</a:t>
            </a:r>
            <a:r>
              <a:rPr lang="en-US" dirty="0"/>
              <a:t> </a:t>
            </a:r>
            <a:r>
              <a:rPr lang="en-US" dirty="0" err="1"/>
              <a:t>neznamená</a:t>
            </a:r>
            <a:r>
              <a:rPr lang="en-US" dirty="0"/>
              <a:t> </a:t>
            </a:r>
            <a:r>
              <a:rPr lang="en-US" dirty="0" err="1"/>
              <a:t>kauzalitu</a:t>
            </a:r>
            <a:endParaRPr lang="en-US" dirty="0"/>
          </a:p>
          <a:p>
            <a:r>
              <a:rPr lang="en-US" dirty="0" err="1"/>
              <a:t>Premenné</a:t>
            </a:r>
            <a:endParaRPr lang="en-US" dirty="0"/>
          </a:p>
          <a:p>
            <a:r>
              <a:rPr lang="en-US" dirty="0" err="1"/>
              <a:t>Kvalita</a:t>
            </a:r>
            <a:r>
              <a:rPr lang="en-US" dirty="0"/>
              <a:t> vs. </a:t>
            </a:r>
            <a:r>
              <a:rPr lang="en-US" dirty="0" err="1"/>
              <a:t>kvantita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33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098" name="Picture 2" descr="Image result for q star trek">
            <a:extLst>
              <a:ext uri="{FF2B5EF4-FFF2-40B4-BE49-F238E27FC236}">
                <a16:creationId xmlns:a16="http://schemas.microsoft.com/office/drawing/2014/main" id="{31137349-F324-4EF7-833F-0D55CBC7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52" y="643466"/>
            <a:ext cx="737889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8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9BD9-FC43-48C8-803F-2C04252B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2521095"/>
            <a:ext cx="10515600" cy="1325563"/>
          </a:xfrm>
        </p:spPr>
        <p:txBody>
          <a:bodyPr/>
          <a:lstStyle/>
          <a:p>
            <a:r>
              <a:rPr lang="cs-CZ" dirty="0"/>
              <a:t>http://gen.lib.rus.ec</a:t>
            </a:r>
          </a:p>
        </p:txBody>
      </p:sp>
    </p:spTree>
    <p:extLst>
      <p:ext uri="{BB962C8B-B14F-4D97-AF65-F5344CB8AC3E}">
        <p14:creationId xmlns:p14="http://schemas.microsoft.com/office/powerpoint/2010/main" val="747808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D552-E1A9-471A-891B-2D1ACC4F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Nabudúce</a:t>
            </a:r>
            <a:r>
              <a:rPr lang="en-US" dirty="0"/>
              <a:t>…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5896-F79D-4AC1-AAF7-D4C4B97E0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pripraviť</a:t>
            </a:r>
            <a:r>
              <a:rPr lang="en-US" dirty="0"/>
              <a:t> </a:t>
            </a:r>
            <a:r>
              <a:rPr lang="en-US" dirty="0" err="1"/>
              <a:t>dobrý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4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0249-4060-4AEC-8602-43761566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67" y="28147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BLAIKIE, N. (2000). Designing Social Research. The Logic of Anticipation. Cambridge: Polity Press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92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2519-15DF-442D-9F42-75906AFE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Indukcia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C503-69FF-43A4-A6EA-EB318CF36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pozorovaní</a:t>
            </a:r>
            <a:r>
              <a:rPr lang="en-US" dirty="0"/>
              <a:t>, </a:t>
            </a:r>
            <a:r>
              <a:rPr lang="en-US" dirty="0" err="1"/>
              <a:t>meraní</a:t>
            </a:r>
            <a:r>
              <a:rPr lang="en-US" dirty="0"/>
              <a:t> =&gt; </a:t>
            </a:r>
            <a:r>
              <a:rPr lang="en-US" dirty="0" err="1"/>
              <a:t>zovšeobecnenia</a:t>
            </a:r>
            <a:endParaRPr lang="en-US" dirty="0"/>
          </a:p>
          <a:p>
            <a:r>
              <a:rPr lang="en-US" dirty="0" err="1"/>
              <a:t>Žiadne</a:t>
            </a:r>
            <a:r>
              <a:rPr lang="en-US" dirty="0"/>
              <a:t> </a:t>
            </a:r>
            <a:r>
              <a:rPr lang="en-US" dirty="0" err="1"/>
              <a:t>predpoklady</a:t>
            </a:r>
            <a:r>
              <a:rPr lang="en-US" dirty="0"/>
              <a:t>, </a:t>
            </a:r>
            <a:r>
              <a:rPr lang="en-US" dirty="0" err="1"/>
              <a:t>teórie</a:t>
            </a:r>
            <a:r>
              <a:rPr lang="en-US" dirty="0"/>
              <a:t>, </a:t>
            </a:r>
            <a:r>
              <a:rPr lang="en-US" dirty="0" err="1"/>
              <a:t>hypotézy</a:t>
            </a:r>
            <a:r>
              <a:rPr lang="en-US" dirty="0"/>
              <a:t> =&gt; </a:t>
            </a:r>
            <a:r>
              <a:rPr lang="en-US" dirty="0" err="1"/>
              <a:t>ísť</a:t>
            </a:r>
            <a:r>
              <a:rPr lang="en-US" dirty="0"/>
              <a:t> do </a:t>
            </a:r>
            <a:r>
              <a:rPr lang="en-US" dirty="0" err="1"/>
              <a:t>výskumu</a:t>
            </a:r>
            <a:r>
              <a:rPr lang="en-US" dirty="0"/>
              <a:t> s </a:t>
            </a:r>
            <a:r>
              <a:rPr lang="en-US" dirty="0" err="1"/>
              <a:t>čistou</a:t>
            </a:r>
            <a:r>
              <a:rPr lang="en-US" dirty="0"/>
              <a:t> </a:t>
            </a:r>
            <a:r>
              <a:rPr lang="en-US" dirty="0" err="1"/>
              <a:t>hlavou</a:t>
            </a:r>
            <a:r>
              <a:rPr lang="en-US" dirty="0"/>
              <a:t>, </a:t>
            </a:r>
            <a:r>
              <a:rPr lang="en-US" dirty="0" err="1"/>
              <a:t>objektíévne</a:t>
            </a:r>
            <a:r>
              <a:rPr lang="en-US" dirty="0"/>
              <a:t>, </a:t>
            </a:r>
            <a:r>
              <a:rPr lang="en-US" dirty="0" err="1"/>
              <a:t>odosobnené</a:t>
            </a:r>
            <a:r>
              <a:rPr lang="en-US" dirty="0"/>
              <a:t>, </a:t>
            </a:r>
            <a:r>
              <a:rPr lang="en-US" dirty="0" err="1"/>
              <a:t>pezpredsudkové</a:t>
            </a:r>
            <a:r>
              <a:rPr lang="en-US" dirty="0"/>
              <a:t> </a:t>
            </a:r>
            <a:r>
              <a:rPr lang="en-US" dirty="0" err="1"/>
              <a:t>pozorovanie</a:t>
            </a:r>
            <a:endParaRPr lang="en-US" dirty="0"/>
          </a:p>
          <a:p>
            <a:r>
              <a:rPr lang="en-US" dirty="0"/>
              <a:t>4 </a:t>
            </a:r>
            <a:r>
              <a:rPr lang="en-US" dirty="0" err="1"/>
              <a:t>hlavné</a:t>
            </a:r>
            <a:r>
              <a:rPr lang="en-US" dirty="0"/>
              <a:t> </a:t>
            </a:r>
            <a:r>
              <a:rPr lang="en-US" dirty="0" err="1"/>
              <a:t>kroky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Zaznamenať</a:t>
            </a:r>
            <a:r>
              <a:rPr lang="en-US" dirty="0"/>
              <a:t> </a:t>
            </a:r>
            <a:r>
              <a:rPr lang="en-US" dirty="0" err="1"/>
              <a:t>všetky</a:t>
            </a:r>
            <a:r>
              <a:rPr lang="en-US" dirty="0"/>
              <a:t> </a:t>
            </a:r>
            <a:r>
              <a:rPr lang="en-US" dirty="0" err="1"/>
              <a:t>fakty</a:t>
            </a:r>
            <a:r>
              <a:rPr lang="en-US" dirty="0"/>
              <a:t> bez </a:t>
            </a:r>
            <a:r>
              <a:rPr lang="en-US" dirty="0" err="1"/>
              <a:t>akejkoľvek</a:t>
            </a:r>
            <a:r>
              <a:rPr lang="en-US" dirty="0"/>
              <a:t> </a:t>
            </a:r>
            <a:r>
              <a:rPr lang="en-US" dirty="0" err="1"/>
              <a:t>selekcie</a:t>
            </a:r>
            <a:endParaRPr lang="en-US" dirty="0"/>
          </a:p>
          <a:p>
            <a:pPr lvl="1"/>
            <a:r>
              <a:rPr lang="en-US" dirty="0" err="1"/>
              <a:t>Analyzovať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fakty</a:t>
            </a:r>
            <a:r>
              <a:rPr lang="en-US" dirty="0"/>
              <a:t>, </a:t>
            </a:r>
            <a:r>
              <a:rPr lang="en-US" dirty="0" err="1"/>
              <a:t>porovnať</a:t>
            </a:r>
            <a:r>
              <a:rPr lang="en-US" dirty="0"/>
              <a:t>, </a:t>
            </a:r>
            <a:r>
              <a:rPr lang="en-US" dirty="0" err="1"/>
              <a:t>klasifikovať</a:t>
            </a:r>
            <a:r>
              <a:rPr lang="en-US" dirty="0"/>
              <a:t> (bez </a:t>
            </a:r>
            <a:r>
              <a:rPr lang="en-US" dirty="0" err="1"/>
              <a:t>použitia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 </a:t>
            </a: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induktívne</a:t>
            </a:r>
            <a:r>
              <a:rPr lang="en-US" dirty="0"/>
              <a:t> </a:t>
            </a:r>
            <a:r>
              <a:rPr lang="en-US" dirty="0" err="1"/>
              <a:t>vypozorovať</a:t>
            </a:r>
            <a:r>
              <a:rPr lang="en-US" dirty="0"/>
              <a:t> </a:t>
            </a:r>
            <a:r>
              <a:rPr lang="en-US" dirty="0" err="1"/>
              <a:t>generalizácie</a:t>
            </a:r>
            <a:endParaRPr lang="en-US" dirty="0"/>
          </a:p>
          <a:p>
            <a:pPr lvl="1"/>
            <a:r>
              <a:rPr lang="en-US" dirty="0" err="1"/>
              <a:t>Podrobiť</a:t>
            </a:r>
            <a:r>
              <a:rPr lang="en-US" dirty="0"/>
              <a:t> </a:t>
            </a:r>
            <a:r>
              <a:rPr lang="en-US" dirty="0" err="1"/>
              <a:t>generalizácie</a:t>
            </a:r>
            <a:r>
              <a:rPr lang="en-US" dirty="0"/>
              <a:t> </a:t>
            </a:r>
            <a:r>
              <a:rPr lang="en-US" dirty="0" err="1"/>
              <a:t>ďalšiemu</a:t>
            </a:r>
            <a:r>
              <a:rPr lang="en-US" dirty="0"/>
              <a:t> </a:t>
            </a:r>
            <a:r>
              <a:rPr lang="en-US" dirty="0" err="1"/>
              <a:t>testovaniu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1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5933-81DE-4E82-A560-2EC0F813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Indukcia</a:t>
            </a:r>
            <a:r>
              <a:rPr lang="en-US" dirty="0"/>
              <a:t> - </a:t>
            </a:r>
            <a:r>
              <a:rPr lang="en-US" dirty="0" err="1"/>
              <a:t>kritika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8749-B1EF-40E4-8A29-C1EECC077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Zovšeobecňovanie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mechanické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založené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malom</a:t>
            </a:r>
            <a:r>
              <a:rPr lang="en-US" dirty="0"/>
              <a:t> </a:t>
            </a:r>
            <a:r>
              <a:rPr lang="en-US" dirty="0" err="1"/>
              <a:t>počte</a:t>
            </a:r>
            <a:r>
              <a:rPr lang="en-US" dirty="0"/>
              <a:t> </a:t>
            </a:r>
            <a:r>
              <a:rPr lang="en-US" dirty="0" err="1"/>
              <a:t>pozorovaní</a:t>
            </a:r>
            <a:endParaRPr lang="en-US" dirty="0"/>
          </a:p>
          <a:p>
            <a:pPr lvl="1"/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objektivity</a:t>
            </a:r>
            <a:r>
              <a:rPr lang="en-US" dirty="0"/>
              <a:t>?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Závery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predbežné</a:t>
            </a:r>
            <a:r>
              <a:rPr lang="en-US" dirty="0"/>
              <a:t>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04F5-3657-48AD-8D6A-5E931460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56" y="2344926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en-US" dirty="0" err="1"/>
              <a:t>zaznamenať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1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6925-4ABA-43F3-BF09-F4A5856A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Dedukcia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4774-1B7D-4C30-A03F-88C6189F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pozorovaní</a:t>
            </a:r>
            <a:r>
              <a:rPr lang="en-US" dirty="0"/>
              <a:t> </a:t>
            </a:r>
            <a:r>
              <a:rPr lang="en-US" dirty="0" err="1"/>
              <a:t>nemožno</a:t>
            </a:r>
            <a:r>
              <a:rPr lang="en-US" dirty="0"/>
              <a:t> </a:t>
            </a:r>
            <a:r>
              <a:rPr lang="en-US" dirty="0" err="1"/>
              <a:t>vyvodzovať</a:t>
            </a:r>
            <a:r>
              <a:rPr lang="en-US" dirty="0"/>
              <a:t> </a:t>
            </a:r>
            <a:r>
              <a:rPr lang="en-US" dirty="0" err="1"/>
              <a:t>závery</a:t>
            </a:r>
            <a:r>
              <a:rPr lang="en-US" dirty="0"/>
              <a:t>.</a:t>
            </a:r>
          </a:p>
          <a:p>
            <a:r>
              <a:rPr lang="en-US" dirty="0" err="1"/>
              <a:t>Zber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subjektívny</a:t>
            </a:r>
            <a:r>
              <a:rPr lang="en-US" dirty="0"/>
              <a:t>. </a:t>
            </a:r>
          </a:p>
          <a:p>
            <a:r>
              <a:rPr lang="en-US" dirty="0" err="1"/>
              <a:t>Predbežné</a:t>
            </a:r>
            <a:r>
              <a:rPr lang="en-US" dirty="0"/>
              <a:t> </a:t>
            </a:r>
            <a:r>
              <a:rPr lang="en-US" dirty="0" err="1"/>
              <a:t>odpovede</a:t>
            </a:r>
            <a:r>
              <a:rPr lang="en-US" dirty="0"/>
              <a:t> a </a:t>
            </a:r>
            <a:r>
              <a:rPr lang="en-US" dirty="0" err="1"/>
              <a:t>hypotézy</a:t>
            </a:r>
            <a:r>
              <a:rPr lang="en-US" dirty="0"/>
              <a:t> </a:t>
            </a:r>
            <a:r>
              <a:rPr lang="en-US" dirty="0" err="1"/>
              <a:t>vychádzajúce</a:t>
            </a:r>
            <a:r>
              <a:rPr lang="en-US" dirty="0"/>
              <a:t> z </a:t>
            </a:r>
            <a:r>
              <a:rPr lang="en-US" dirty="0" err="1"/>
              <a:t>teórií</a:t>
            </a:r>
            <a:r>
              <a:rPr lang="en-US" dirty="0"/>
              <a:t> =&gt; </a:t>
            </a:r>
            <a:r>
              <a:rPr lang="en-US" dirty="0" err="1"/>
              <a:t>ladí</a:t>
            </a:r>
            <a:r>
              <a:rPr lang="en-US" dirty="0"/>
              <a:t> </a:t>
            </a:r>
            <a:r>
              <a:rPr lang="en-US" dirty="0" err="1"/>
              <a:t>teória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Falzifikácia</a:t>
            </a:r>
            <a:r>
              <a:rPr lang="en-US" dirty="0"/>
              <a:t>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AA96-F317-49DA-9ADE-F841AF72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Dedukcia</a:t>
            </a:r>
            <a:r>
              <a:rPr lang="en-US" dirty="0"/>
              <a:t> - </a:t>
            </a:r>
            <a:r>
              <a:rPr lang="en-US" dirty="0" err="1"/>
              <a:t>kritika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5F19-0B54-45E5-8F7E-FAEC38AB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odmietnuť</a:t>
            </a:r>
            <a:r>
              <a:rPr lang="en-US" dirty="0"/>
              <a:t> </a:t>
            </a:r>
            <a:r>
              <a:rPr lang="en-US" dirty="0" err="1"/>
              <a:t>niektoré</a:t>
            </a:r>
            <a:r>
              <a:rPr lang="en-US" dirty="0"/>
              <a:t> </a:t>
            </a:r>
            <a:r>
              <a:rPr lang="en-US" dirty="0" err="1"/>
              <a:t>hypotézy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deduktivcov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pozorovanie</a:t>
            </a:r>
            <a:r>
              <a:rPr lang="en-US" dirty="0"/>
              <a:t> </a:t>
            </a:r>
            <a:r>
              <a:rPr lang="en-US" dirty="0" err="1"/>
              <a:t>subjektívne</a:t>
            </a:r>
            <a:r>
              <a:rPr lang="en-US" dirty="0"/>
              <a:t>? </a:t>
            </a:r>
          </a:p>
          <a:p>
            <a:r>
              <a:rPr lang="en-US" dirty="0" err="1"/>
              <a:t>Potrebujú</a:t>
            </a:r>
            <a:r>
              <a:rPr lang="en-US" dirty="0"/>
              <a:t> </a:t>
            </a:r>
            <a:r>
              <a:rPr lang="en-US" dirty="0" err="1"/>
              <a:t>indukciu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aby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vyvracať</a:t>
            </a:r>
            <a:r>
              <a:rPr lang="en-US" dirty="0"/>
              <a:t>. </a:t>
            </a:r>
          </a:p>
          <a:p>
            <a:r>
              <a:rPr lang="en-US" dirty="0" err="1"/>
              <a:t>Prísne</a:t>
            </a:r>
            <a:r>
              <a:rPr lang="en-US" dirty="0"/>
              <a:t> </a:t>
            </a:r>
            <a:r>
              <a:rPr lang="en-US" dirty="0" err="1"/>
              <a:t>sledovanie</a:t>
            </a:r>
            <a:r>
              <a:rPr lang="en-US" dirty="0"/>
              <a:t> </a:t>
            </a:r>
            <a:r>
              <a:rPr lang="en-US" dirty="0" err="1"/>
              <a:t>deduktívnej</a:t>
            </a:r>
            <a:r>
              <a:rPr lang="en-US" dirty="0"/>
              <a:t> </a:t>
            </a:r>
            <a:r>
              <a:rPr lang="en-US" dirty="0" err="1"/>
              <a:t>stratégie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potlačiť</a:t>
            </a:r>
            <a:r>
              <a:rPr lang="en-US" dirty="0"/>
              <a:t> </a:t>
            </a:r>
            <a:r>
              <a:rPr lang="en-US" dirty="0" err="1"/>
              <a:t>kreativitu</a:t>
            </a:r>
            <a:r>
              <a:rPr lang="en-US" dirty="0"/>
              <a:t> a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limitovať</a:t>
            </a:r>
            <a:r>
              <a:rPr lang="en-US" dirty="0"/>
              <a:t> </a:t>
            </a:r>
            <a:r>
              <a:rPr lang="en-US" dirty="0" err="1"/>
              <a:t>vedecký</a:t>
            </a:r>
            <a:r>
              <a:rPr lang="en-US" dirty="0"/>
              <a:t> </a:t>
            </a:r>
            <a:r>
              <a:rPr lang="en-US" dirty="0" err="1"/>
              <a:t>prínos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76E7-406E-4868-9B38-79402D37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Retroduktívna</a:t>
            </a:r>
            <a:r>
              <a:rPr lang="en-US" dirty="0"/>
              <a:t> </a:t>
            </a:r>
            <a:r>
              <a:rPr lang="en-US" dirty="0" err="1"/>
              <a:t>stratégia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C4FF-A6A2-4D97-B151-4DD4E391F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Pozorujeme</a:t>
            </a:r>
            <a:r>
              <a:rPr lang="en-US" dirty="0"/>
              <a:t> </a:t>
            </a:r>
            <a:r>
              <a:rPr lang="en-US" dirty="0" err="1"/>
              <a:t>pravidelnosti</a:t>
            </a:r>
            <a:r>
              <a:rPr lang="en-US" dirty="0"/>
              <a:t> (</a:t>
            </a:r>
            <a:r>
              <a:rPr lang="en-US" dirty="0" err="1"/>
              <a:t>ako</a:t>
            </a:r>
            <a:r>
              <a:rPr lang="en-US" dirty="0"/>
              <a:t> u </a:t>
            </a:r>
            <a:r>
              <a:rPr lang="en-US" dirty="0" err="1"/>
              <a:t>deduktívcov</a:t>
            </a:r>
            <a:r>
              <a:rPr lang="en-US" dirty="0"/>
              <a:t>). </a:t>
            </a:r>
          </a:p>
          <a:p>
            <a:r>
              <a:rPr lang="en-US" dirty="0" err="1"/>
              <a:t>Výskumník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mať</a:t>
            </a:r>
            <a:r>
              <a:rPr lang="en-US" dirty="0"/>
              <a:t> </a:t>
            </a:r>
            <a:r>
              <a:rPr lang="en-US" dirty="0" err="1"/>
              <a:t>nejakú</a:t>
            </a:r>
            <a:r>
              <a:rPr lang="en-US" dirty="0"/>
              <a:t> </a:t>
            </a:r>
            <a:r>
              <a:rPr lang="en-US" dirty="0" err="1"/>
              <a:t>predstavu</a:t>
            </a:r>
            <a:r>
              <a:rPr lang="en-US" dirty="0"/>
              <a:t> o </a:t>
            </a:r>
            <a:r>
              <a:rPr lang="en-US" dirty="0" err="1"/>
              <a:t>spôsobe</a:t>
            </a:r>
            <a:r>
              <a:rPr lang="en-US" dirty="0"/>
              <a:t> </a:t>
            </a:r>
            <a:r>
              <a:rPr lang="en-US" dirty="0" err="1"/>
              <a:t>skúmania</a:t>
            </a:r>
            <a:r>
              <a:rPr lang="en-US" dirty="0"/>
              <a:t>, ale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striktná</a:t>
            </a:r>
            <a:r>
              <a:rPr lang="en-US" dirty="0"/>
              <a:t>. </a:t>
            </a:r>
          </a:p>
          <a:p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štruktúry</a:t>
            </a:r>
            <a:r>
              <a:rPr lang="en-US" dirty="0"/>
              <a:t> a </a:t>
            </a:r>
            <a:r>
              <a:rPr lang="en-US" dirty="0" err="1"/>
              <a:t>mechanizmu</a:t>
            </a:r>
            <a:r>
              <a:rPr lang="en-US" dirty="0"/>
              <a:t> </a:t>
            </a:r>
            <a:r>
              <a:rPr lang="en-US" dirty="0" err="1"/>
              <a:t>určitého</a:t>
            </a:r>
            <a:r>
              <a:rPr lang="en-US" dirty="0"/>
              <a:t> </a:t>
            </a:r>
            <a:r>
              <a:rPr lang="en-US" dirty="0" err="1"/>
              <a:t>fenoménu</a:t>
            </a:r>
            <a:r>
              <a:rPr lang="en-US" dirty="0"/>
              <a:t> </a:t>
            </a:r>
            <a:r>
              <a:rPr lang="en-US" dirty="0" err="1"/>
              <a:t>doposiaľ</a:t>
            </a:r>
            <a:r>
              <a:rPr lang="en-US" dirty="0"/>
              <a:t> </a:t>
            </a:r>
            <a:r>
              <a:rPr lang="en-US" dirty="0" err="1"/>
              <a:t>nikto</a:t>
            </a:r>
            <a:r>
              <a:rPr lang="en-US" dirty="0"/>
              <a:t> </a:t>
            </a:r>
            <a:r>
              <a:rPr lang="en-US" dirty="0" err="1"/>
              <a:t>nepozoroval</a:t>
            </a:r>
            <a:r>
              <a:rPr lang="en-US" dirty="0"/>
              <a:t> =&gt; </a:t>
            </a:r>
            <a:r>
              <a:rPr lang="en-US" dirty="0" err="1"/>
              <a:t>hypotetický</a:t>
            </a:r>
            <a:r>
              <a:rPr lang="en-US" dirty="0"/>
              <a:t> model (</a:t>
            </a:r>
            <a:r>
              <a:rPr lang="en-US" dirty="0" err="1"/>
              <a:t>teze</a:t>
            </a:r>
            <a:r>
              <a:rPr lang="en-US" dirty="0"/>
              <a:t>). </a:t>
            </a:r>
          </a:p>
          <a:p>
            <a:r>
              <a:rPr lang="en-US" dirty="0" err="1"/>
              <a:t>Hypotetický</a:t>
            </a:r>
            <a:r>
              <a:rPr lang="en-US" dirty="0"/>
              <a:t> model </a:t>
            </a:r>
            <a:r>
              <a:rPr lang="en-US" dirty="0" err="1"/>
              <a:t>dáva</a:t>
            </a:r>
            <a:r>
              <a:rPr lang="en-US" dirty="0"/>
              <a:t> </a:t>
            </a:r>
            <a:r>
              <a:rPr lang="en-US" dirty="0" err="1"/>
              <a:t>výskumu</a:t>
            </a:r>
            <a:r>
              <a:rPr lang="en-US" dirty="0"/>
              <a:t> </a:t>
            </a:r>
            <a:r>
              <a:rPr lang="en-US" dirty="0" err="1"/>
              <a:t>cieľ</a:t>
            </a:r>
            <a:r>
              <a:rPr lang="en-US" dirty="0"/>
              <a:t>. </a:t>
            </a:r>
          </a:p>
          <a:p>
            <a:r>
              <a:rPr lang="en-US" dirty="0"/>
              <a:t>Z </a:t>
            </a:r>
            <a:r>
              <a:rPr lang="en-US" dirty="0" err="1"/>
              <a:t>hypotetického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vytvoriť</a:t>
            </a:r>
            <a:r>
              <a:rPr lang="en-US" dirty="0"/>
              <a:t> model </a:t>
            </a:r>
            <a:r>
              <a:rPr lang="en-US" dirty="0" err="1"/>
              <a:t>popisujúci</a:t>
            </a:r>
            <a:r>
              <a:rPr lang="en-US" dirty="0"/>
              <a:t> </a:t>
            </a:r>
            <a:r>
              <a:rPr lang="en-US" dirty="0" err="1"/>
              <a:t>realitu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4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528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Výskum v spoločenských vedách</vt:lpstr>
      <vt:lpstr>Pojmový aparát</vt:lpstr>
      <vt:lpstr>BLAIKIE, N. (2000). Designing Social Research. The Logic of Anticipation. Cambridge: Polity Press</vt:lpstr>
      <vt:lpstr>Indukcia</vt:lpstr>
      <vt:lpstr>Indukcia - kritika</vt:lpstr>
      <vt:lpstr>Čo znamená zaznamenať?</vt:lpstr>
      <vt:lpstr>Dedukcia</vt:lpstr>
      <vt:lpstr>Dedukcia - kritika</vt:lpstr>
      <vt:lpstr>Retroduktívna stratégia</vt:lpstr>
      <vt:lpstr>Abduktívna stratégia</vt:lpstr>
      <vt:lpstr>PowerPoint Presentation</vt:lpstr>
      <vt:lpstr>PowerPoint Presentation</vt:lpstr>
      <vt:lpstr>PowerPoint Presentation</vt:lpstr>
      <vt:lpstr>Korelace vs. kauzalita?  Premenné?</vt:lpstr>
      <vt:lpstr>PowerPoint Presentation</vt:lpstr>
      <vt:lpstr>PowerPoint Presentation</vt:lpstr>
      <vt:lpstr>Ako na to?</vt:lpstr>
      <vt:lpstr>Ľudia nechodia do kina, pretože je drahé. </vt:lpstr>
      <vt:lpstr>Kvalitatívny vs. kvantitatívny výskum</vt:lpstr>
      <vt:lpstr>Kvalitatívny výskum</vt:lpstr>
      <vt:lpstr>Kvantitatívny výskum </vt:lpstr>
      <vt:lpstr>Zapamätajme si</vt:lpstr>
      <vt:lpstr>PowerPoint Presentation</vt:lpstr>
      <vt:lpstr>http://gen.lib.rus.ec</vt:lpstr>
      <vt:lpstr>Nabudúce…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orrim</dc:creator>
  <cp:lastModifiedBy>orrim</cp:lastModifiedBy>
  <cp:revision>12</cp:revision>
  <dcterms:created xsi:type="dcterms:W3CDTF">2017-10-16T17:17:45Z</dcterms:created>
  <dcterms:modified xsi:type="dcterms:W3CDTF">2017-10-16T19:04:07Z</dcterms:modified>
</cp:coreProperties>
</file>