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8F44-5CAE-4E00-AE57-C6324777C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4E005-F92A-4CC9-BF1F-019C270C1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C002-FA0B-499E-83FC-4BDE276D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11DA-2371-4D86-922D-3948C9F8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F9A4-91D3-4378-A706-C85052F0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724D-D1C0-40DF-B000-BCDB79A3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A7F75-53DE-4BBC-AA49-65F08046B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7B5D-571D-47AF-A112-42BFC1C3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DD72-EE28-444F-93EA-55A656E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ABD8-BB80-4540-BE52-574869BE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74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86E97-A845-4F1F-A31D-2E649F52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DC881-D834-4BF9-88BA-B145EFB9E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D572-BA4C-454E-97AC-B28C5A95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0977-B1DF-46C9-8036-2DD38BDC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719F-7ED1-4423-A692-FCFCB93B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8E92-1290-44BD-8A1E-5B813A05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87E9-3370-4790-9CC5-9D723B86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68832-B994-4BFF-827A-93AD48DB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F12C-0AA5-45D4-AC56-7BEFD0D0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BCF5-62E2-4CC7-9F48-77391E3D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2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66F3-20B7-4185-89F2-89A0B649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E2DA1-EC45-4E38-B151-C260B2EE2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5659-A7A1-4DEE-B142-B0687A1C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9295-CFC9-4130-8FAD-85B637EE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9E85-094C-4BC0-B166-BE7073E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6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EA38-7D0B-4444-8804-21FF21CE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D82B-7183-4027-8ACE-5342469C2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BA4FC-973E-4806-896A-5AB2500E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31212-4865-45E6-B773-E4D43FFB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A2496-B797-4E8A-84B8-A77300BF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60EBE-70A0-4BAB-901D-2706F8B0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1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1BD2-E140-4977-9310-78CE7A22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033F5-CAF1-4FB6-B2F6-83F6EAC2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8C87-7AA4-4376-90ED-ADC1C65D3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FD300-E87E-4E1D-9392-DBED94EB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A4B93-1375-4D61-8C06-1B58320FF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7B0D2-B1C5-4E7B-B6B3-8D46877A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5B0BE-801C-4F1A-BCBE-55C7815F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D0113-1786-4312-90D3-89349C69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5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098-67DF-4F88-8FA2-CF9F96EA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C8397-8156-45F2-BBCA-51652397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2D2C6-58F6-4998-BC5A-07204C8B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B3449-F6C7-4154-BD5E-8E93DC09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CC49B-B26C-45C8-8695-876BE742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A2D10-AA68-4A57-A12F-B97CA764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7042D-A700-4D3A-8137-0580CE28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71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CFCA-EDA8-4B43-82E4-27E951EE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5A87-FEA9-4908-A7C6-A73FC80F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6EF8-9719-41DB-8E09-2820D1827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E34D0-05C9-4827-A3F0-312CAB5D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1BD53-A573-4468-8DB1-3B4337E7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02678-9884-4887-9FC6-EF29AA33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1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0F7C-1E9B-4985-9CBE-7715694D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F990F-68B7-4742-81C0-5419810C9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9C2EB-1477-4DCD-846B-A655B008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64EE8-16C7-4268-8751-51292421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CF637-DF62-41F9-9FEF-B401302E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63C12-352C-4690-800F-B844198E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1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7A31-6B32-44B8-865A-490CBDCF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17D0-B8F6-4F5F-A53E-490D8350F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AE5A-86B0-49B1-AC3C-819B55981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D3AE-2ED5-4DA9-8D4D-EB1223B709CD}" type="datetimeFigureOut">
              <a:rPr lang="cs-CZ" smtClean="0"/>
              <a:t>23.10.2017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E01B-2D38-4AFE-AF14-CAAFBA36C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8A1B-D6BE-4D85-A20E-C77A140EC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C8FB-81F9-4B5C-BA8C-46532DDB91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7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95E0-3FA9-49B1-B255-A6654A419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pripraviť</a:t>
            </a:r>
            <a:r>
              <a:rPr lang="en-US" dirty="0"/>
              <a:t> </a:t>
            </a:r>
            <a:r>
              <a:rPr lang="en-US" dirty="0" err="1"/>
              <a:t>dobrý</a:t>
            </a:r>
            <a:r>
              <a:rPr lang="en-US" dirty="0"/>
              <a:t> </a:t>
            </a:r>
            <a:r>
              <a:rPr lang="en-US" dirty="0" err="1"/>
              <a:t>výskumný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25653-8B3D-4518-A98F-D9DF5B7EE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2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1D8-0910-42E2-97CF-89924F81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ŠANDEROVÁ, Jadwiga a Alena MILTOVÁ. </a:t>
            </a:r>
            <a:r>
              <a:rPr lang="en-US" sz="2800" dirty="0" err="1"/>
              <a:t>Jak</a:t>
            </a:r>
            <a:r>
              <a:rPr lang="en-US" sz="2800" dirty="0"/>
              <a:t> </a:t>
            </a:r>
            <a:r>
              <a:rPr lang="en-US" sz="2800" dirty="0" err="1"/>
              <a:t>číst</a:t>
            </a:r>
            <a:r>
              <a:rPr lang="en-US" sz="2800" dirty="0"/>
              <a:t> a </a:t>
            </a:r>
            <a:r>
              <a:rPr lang="en-US" sz="2800" dirty="0" err="1"/>
              <a:t>psát</a:t>
            </a:r>
            <a:r>
              <a:rPr lang="en-US" sz="2800" dirty="0"/>
              <a:t> </a:t>
            </a:r>
            <a:r>
              <a:rPr lang="en-US" sz="2800" dirty="0" err="1"/>
              <a:t>odborný</a:t>
            </a:r>
            <a:r>
              <a:rPr lang="en-US" sz="2800" dirty="0"/>
              <a:t> text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společenských</a:t>
            </a:r>
            <a:r>
              <a:rPr lang="en-US" sz="2800" dirty="0"/>
              <a:t> </a:t>
            </a:r>
            <a:r>
              <a:rPr lang="en-US" sz="2800" dirty="0" err="1"/>
              <a:t>vědách</a:t>
            </a:r>
            <a:r>
              <a:rPr lang="en-US" sz="2800" dirty="0"/>
              <a:t> : </a:t>
            </a:r>
            <a:r>
              <a:rPr lang="en-US" sz="2800" dirty="0" err="1"/>
              <a:t>několik</a:t>
            </a:r>
            <a:r>
              <a:rPr lang="en-US" sz="2800" dirty="0"/>
              <a:t> </a:t>
            </a:r>
            <a:r>
              <a:rPr lang="en-US" sz="2800" dirty="0" err="1"/>
              <a:t>zásad</a:t>
            </a:r>
            <a:r>
              <a:rPr lang="en-US" sz="2800" dirty="0"/>
              <a:t> pro </a:t>
            </a:r>
            <a:r>
              <a:rPr lang="en-US" sz="2800" dirty="0" err="1"/>
              <a:t>začátečníky</a:t>
            </a:r>
            <a:r>
              <a:rPr lang="en-US" sz="2800" dirty="0"/>
              <a:t>. </a:t>
            </a:r>
            <a:r>
              <a:rPr lang="en-US" sz="2800" dirty="0" err="1"/>
              <a:t>Vydání</a:t>
            </a:r>
            <a:r>
              <a:rPr lang="en-US" sz="2800" dirty="0"/>
              <a:t> </a:t>
            </a:r>
            <a:r>
              <a:rPr lang="en-US" sz="2800" dirty="0" err="1"/>
              <a:t>první</a:t>
            </a:r>
            <a:r>
              <a:rPr lang="en-US" sz="2800" dirty="0"/>
              <a:t>. Praha: </a:t>
            </a:r>
            <a:r>
              <a:rPr lang="en-US" sz="2800" dirty="0" err="1"/>
              <a:t>Sociologické</a:t>
            </a:r>
            <a:r>
              <a:rPr lang="en-US" sz="2800" dirty="0"/>
              <a:t> </a:t>
            </a:r>
            <a:r>
              <a:rPr lang="en-US" sz="2800" dirty="0" err="1"/>
              <a:t>nakladatelství</a:t>
            </a:r>
            <a:r>
              <a:rPr lang="en-US" sz="2800" dirty="0"/>
              <a:t>, 2005. 209 s. </a:t>
            </a:r>
            <a:endParaRPr lang="cs-CZ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07B80-9291-46FC-99FB-D0A9FEDA4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01" t="8445" r="19433" b="6641"/>
          <a:stretch/>
        </p:blipFill>
        <p:spPr>
          <a:xfrm>
            <a:off x="2073110" y="1772240"/>
            <a:ext cx="3413290" cy="4938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C2546-E8E6-4FD5-A0D8-0C9165B4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01" t="10129" r="19356" b="4476"/>
          <a:stretch/>
        </p:blipFill>
        <p:spPr>
          <a:xfrm>
            <a:off x="6749592" y="1772240"/>
            <a:ext cx="3431356" cy="49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8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FF9F-3B37-46AF-B376-F8348A31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ECO, Umberto a Ivan SEIDL. </a:t>
            </a:r>
            <a:r>
              <a:rPr lang="en-US" sz="4000" i="1" dirty="0" err="1"/>
              <a:t>Jak</a:t>
            </a:r>
            <a:r>
              <a:rPr lang="en-US" sz="4000" i="1" dirty="0"/>
              <a:t> </a:t>
            </a:r>
            <a:r>
              <a:rPr lang="en-US" sz="4000" i="1" dirty="0" err="1"/>
              <a:t>napsat</a:t>
            </a:r>
            <a:r>
              <a:rPr lang="en-US" sz="4000" i="1" dirty="0"/>
              <a:t> </a:t>
            </a:r>
            <a:r>
              <a:rPr lang="en-US" sz="4000" i="1" dirty="0" err="1"/>
              <a:t>diplomovou</a:t>
            </a:r>
            <a:r>
              <a:rPr lang="en-US" sz="4000" i="1" dirty="0"/>
              <a:t> </a:t>
            </a:r>
            <a:r>
              <a:rPr lang="en-US" sz="4000" i="1" dirty="0" err="1"/>
              <a:t>práci</a:t>
            </a:r>
            <a:r>
              <a:rPr lang="en-US" sz="4000" dirty="0"/>
              <a:t>. Olomouc: </a:t>
            </a:r>
            <a:r>
              <a:rPr lang="en-US" sz="4000" dirty="0" err="1"/>
              <a:t>Votobia</a:t>
            </a:r>
            <a:r>
              <a:rPr lang="en-US" sz="4000" dirty="0"/>
              <a:t>, 1997. 271 s. </a:t>
            </a:r>
            <a:br>
              <a:rPr lang="en-US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E543-B74A-40B3-B37D-FE7E8CF89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AA82D-E1C0-4D5A-9929-EEAB6F8F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7" t="18879" r="15771" b="29798"/>
          <a:stretch/>
        </p:blipFill>
        <p:spPr>
          <a:xfrm>
            <a:off x="575035" y="1825625"/>
            <a:ext cx="2809188" cy="3751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59D09-C587-4BFF-8F5B-373D56C0E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10" t="20320" r="15742" b="21962"/>
          <a:stretch/>
        </p:blipFill>
        <p:spPr>
          <a:xfrm>
            <a:off x="3280527" y="1825625"/>
            <a:ext cx="5844619" cy="4194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5C50C-836A-425A-8069-435A30954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28" t="31454" r="28866" b="36709"/>
          <a:stretch/>
        </p:blipFill>
        <p:spPr>
          <a:xfrm>
            <a:off x="8993957" y="1825625"/>
            <a:ext cx="3178353" cy="2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Image result for q star trek">
            <a:extLst>
              <a:ext uri="{FF2B5EF4-FFF2-40B4-BE49-F238E27FC236}">
                <a16:creationId xmlns:a16="http://schemas.microsoft.com/office/drawing/2014/main" id="{9DD947C7-44F8-4CE2-A5E2-8F13F92EF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4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FA49-36E0-49F4-B8EB-7BBE0D9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Najprv</a:t>
            </a:r>
            <a:r>
              <a:rPr lang="en-US" dirty="0"/>
              <a:t> </a:t>
            </a:r>
            <a:r>
              <a:rPr lang="en-US" dirty="0" err="1"/>
              <a:t>opakovanie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BAA6-EBAA-40B9-9D23-9EB6E0BDB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Hypotéza</a:t>
            </a:r>
            <a:endParaRPr lang="en-US" dirty="0"/>
          </a:p>
          <a:p>
            <a:r>
              <a:rPr lang="en-US" dirty="0" err="1"/>
              <a:t>Teória</a:t>
            </a:r>
            <a:endParaRPr lang="en-US" dirty="0"/>
          </a:p>
          <a:p>
            <a:r>
              <a:rPr lang="en-US" dirty="0" err="1"/>
              <a:t>Generalizácia</a:t>
            </a:r>
            <a:endParaRPr lang="en-US" dirty="0"/>
          </a:p>
          <a:p>
            <a:r>
              <a:rPr lang="en-US" dirty="0" err="1"/>
              <a:t>Indukcia</a:t>
            </a:r>
            <a:r>
              <a:rPr lang="en-US" dirty="0"/>
              <a:t>/</a:t>
            </a:r>
            <a:r>
              <a:rPr lang="en-US" dirty="0" err="1"/>
              <a:t>dedukcia</a:t>
            </a:r>
            <a:r>
              <a:rPr lang="en-US" dirty="0"/>
              <a:t>(/</a:t>
            </a:r>
            <a:r>
              <a:rPr lang="en-US" dirty="0" err="1"/>
              <a:t>retrodukcia</a:t>
            </a:r>
            <a:r>
              <a:rPr lang="en-US" dirty="0"/>
              <a:t>/</a:t>
            </a:r>
            <a:r>
              <a:rPr lang="en-US" dirty="0" err="1"/>
              <a:t>abdukcia</a:t>
            </a:r>
            <a:r>
              <a:rPr lang="en-US" dirty="0"/>
              <a:t>)</a:t>
            </a:r>
          </a:p>
          <a:p>
            <a:r>
              <a:rPr lang="en-US" dirty="0" err="1"/>
              <a:t>Korelácia</a:t>
            </a:r>
            <a:r>
              <a:rPr lang="en-US" dirty="0"/>
              <a:t> </a:t>
            </a:r>
            <a:r>
              <a:rPr lang="en-US" dirty="0" err="1"/>
              <a:t>neznamená</a:t>
            </a:r>
            <a:r>
              <a:rPr lang="en-US" dirty="0"/>
              <a:t> </a:t>
            </a:r>
            <a:r>
              <a:rPr lang="en-US" dirty="0" err="1"/>
              <a:t>kauzalitu</a:t>
            </a:r>
            <a:endParaRPr lang="en-US" dirty="0"/>
          </a:p>
          <a:p>
            <a:r>
              <a:rPr lang="en-US" dirty="0" err="1"/>
              <a:t>Premenné</a:t>
            </a:r>
            <a:endParaRPr lang="en-US" dirty="0"/>
          </a:p>
          <a:p>
            <a:r>
              <a:rPr lang="en-US" dirty="0" err="1"/>
              <a:t>Kvalita</a:t>
            </a:r>
            <a:r>
              <a:rPr lang="en-US" dirty="0"/>
              <a:t> vs. </a:t>
            </a:r>
            <a:r>
              <a:rPr lang="en-US" dirty="0" err="1"/>
              <a:t>kvantita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42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0EF5-C442-42AC-AE7D-B554F508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Konspekt</a:t>
            </a:r>
            <a:r>
              <a:rPr lang="en-US" b="1" dirty="0"/>
              <a:t> </a:t>
            </a:r>
            <a:r>
              <a:rPr lang="en-US" b="1" dirty="0" err="1"/>
              <a:t>projektu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dirty="0" err="1"/>
              <a:t>Bakalářský</a:t>
            </a:r>
            <a:r>
              <a:rPr lang="en-US" dirty="0"/>
              <a:t> </a:t>
            </a:r>
            <a:r>
              <a:rPr lang="en-US" dirty="0" err="1"/>
              <a:t>seminář</a:t>
            </a:r>
            <a:r>
              <a:rPr lang="en-US" dirty="0"/>
              <a:t> III / 3. </a:t>
            </a:r>
            <a:r>
              <a:rPr lang="en-US" dirty="0" err="1"/>
              <a:t>semestr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E264-9D35-42DD-8179-47B87E63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49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b="1" dirty="0" err="1"/>
              <a:t>Název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obecný</a:t>
            </a:r>
            <a:r>
              <a:rPr lang="en-US" dirty="0"/>
              <a:t> a </a:t>
            </a:r>
            <a:r>
              <a:rPr lang="en-US" dirty="0" err="1"/>
              <a:t>popisný</a:t>
            </a:r>
            <a:r>
              <a:rPr lang="en-US" dirty="0"/>
              <a:t>, ale </a:t>
            </a:r>
            <a:r>
              <a:rPr lang="en-US" dirty="0" err="1"/>
              <a:t>vystihuje</a:t>
            </a:r>
            <a:r>
              <a:rPr lang="en-US" dirty="0"/>
              <a:t> </a:t>
            </a:r>
            <a:r>
              <a:rPr lang="en-US" dirty="0" err="1"/>
              <a:t>základ</a:t>
            </a:r>
            <a:r>
              <a:rPr lang="en-US" dirty="0"/>
              <a:t> </a:t>
            </a:r>
            <a:r>
              <a:rPr lang="en-US" dirty="0" err="1"/>
              <a:t>řešeného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. </a:t>
            </a:r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err="1"/>
              <a:t>vhodného</a:t>
            </a:r>
            <a:r>
              <a:rPr lang="en-US" dirty="0"/>
              <a:t> / </a:t>
            </a:r>
            <a:r>
              <a:rPr lang="en-US" dirty="0" err="1"/>
              <a:t>nevhodného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:  </a:t>
            </a:r>
            <a:r>
              <a:rPr lang="en-US" dirty="0" err="1"/>
              <a:t>Nástup</a:t>
            </a:r>
            <a:r>
              <a:rPr lang="en-US" dirty="0"/>
              <a:t> </a:t>
            </a:r>
            <a:r>
              <a:rPr lang="en-US" dirty="0" err="1"/>
              <a:t>zvuku</a:t>
            </a:r>
            <a:r>
              <a:rPr lang="en-US" dirty="0"/>
              <a:t> v </a:t>
            </a:r>
            <a:r>
              <a:rPr lang="en-US" dirty="0" err="1"/>
              <a:t>kině</a:t>
            </a:r>
            <a:r>
              <a:rPr lang="en-US" dirty="0"/>
              <a:t> </a:t>
            </a:r>
            <a:r>
              <a:rPr lang="en-US" dirty="0" err="1"/>
              <a:t>Dopz</a:t>
            </a:r>
            <a:r>
              <a:rPr lang="en-US" dirty="0"/>
              <a:t> / Kina v </a:t>
            </a:r>
            <a:r>
              <a:rPr lang="en-US" dirty="0" err="1"/>
              <a:t>Brně</a:t>
            </a:r>
            <a:r>
              <a:rPr lang="en-US" dirty="0"/>
              <a:t>;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diskrepance</a:t>
            </a:r>
            <a:r>
              <a:rPr lang="en-US" dirty="0"/>
              <a:t>: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 / </a:t>
            </a:r>
            <a:r>
              <a:rPr lang="en-US" dirty="0" err="1"/>
              <a:t>Pravidla</a:t>
            </a:r>
            <a:r>
              <a:rPr lang="en-US" dirty="0"/>
              <a:t> </a:t>
            </a:r>
            <a:r>
              <a:rPr lang="en-US" dirty="0" err="1"/>
              <a:t>hry</a:t>
            </a:r>
            <a:r>
              <a:rPr lang="en-US" dirty="0"/>
              <a:t> Jeana </a:t>
            </a:r>
            <a:r>
              <a:rPr lang="en-US" dirty="0" err="1"/>
              <a:t>Renoira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Časoprostorové</a:t>
            </a:r>
            <a:r>
              <a:rPr lang="en-US" b="1" dirty="0"/>
              <a:t> a </a:t>
            </a:r>
            <a:r>
              <a:rPr lang="en-US" b="1" dirty="0" err="1"/>
              <a:t>kvantitativní</a:t>
            </a:r>
            <a:r>
              <a:rPr lang="en-US" b="1" dirty="0"/>
              <a:t> </a:t>
            </a:r>
            <a:r>
              <a:rPr lang="en-US" b="1" dirty="0" err="1"/>
              <a:t>vymezení</a:t>
            </a:r>
            <a:r>
              <a:rPr lang="en-US" b="1" dirty="0"/>
              <a:t> </a:t>
            </a:r>
            <a:r>
              <a:rPr lang="en-US" b="1" dirty="0" err="1"/>
              <a:t>zkoumaného</a:t>
            </a:r>
            <a:r>
              <a:rPr lang="en-US" b="1" dirty="0"/>
              <a:t> </a:t>
            </a:r>
            <a:r>
              <a:rPr lang="en-US" b="1" dirty="0" err="1"/>
              <a:t>problému</a:t>
            </a:r>
            <a:r>
              <a:rPr lang="en-US" dirty="0"/>
              <a:t> (</a:t>
            </a:r>
            <a:r>
              <a:rPr lang="en-US" dirty="0" err="1"/>
              <a:t>materiálu</a:t>
            </a:r>
            <a:r>
              <a:rPr lang="en-US" dirty="0"/>
              <a:t>, </a:t>
            </a:r>
            <a:r>
              <a:rPr lang="en-US" dirty="0" err="1"/>
              <a:t>pramenů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) a </a:t>
            </a:r>
            <a:r>
              <a:rPr lang="en-US" b="1" dirty="0" err="1"/>
              <a:t>kritéria</a:t>
            </a:r>
            <a:r>
              <a:rPr lang="en-US" b="1" dirty="0"/>
              <a:t> pro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přesné</a:t>
            </a:r>
            <a:r>
              <a:rPr lang="en-US" b="1" dirty="0"/>
              <a:t> </a:t>
            </a:r>
            <a:r>
              <a:rPr lang="en-US" b="1" dirty="0" err="1"/>
              <a:t>vymezení</a:t>
            </a:r>
            <a:r>
              <a:rPr lang="en-US" dirty="0"/>
              <a:t>: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vymezené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klíčovými</a:t>
            </a:r>
            <a:r>
              <a:rPr lang="en-US" dirty="0"/>
              <a:t> </a:t>
            </a:r>
            <a:r>
              <a:rPr lang="en-US" dirty="0" err="1"/>
              <a:t>historickými</a:t>
            </a:r>
            <a:r>
              <a:rPr lang="en-US" dirty="0"/>
              <a:t> </a:t>
            </a:r>
            <a:r>
              <a:rPr lang="en-US" dirty="0" err="1"/>
              <a:t>změnami</a:t>
            </a:r>
            <a:r>
              <a:rPr lang="en-US" dirty="0"/>
              <a:t> (</a:t>
            </a:r>
            <a:r>
              <a:rPr lang="en-US" dirty="0" err="1"/>
              <a:t>nástup</a:t>
            </a:r>
            <a:r>
              <a:rPr lang="en-US" dirty="0"/>
              <a:t> </a:t>
            </a:r>
            <a:r>
              <a:rPr lang="en-US" dirty="0" err="1"/>
              <a:t>zvuku</a:t>
            </a:r>
            <a:r>
              <a:rPr lang="en-US" dirty="0"/>
              <a:t>, </a:t>
            </a:r>
            <a:r>
              <a:rPr lang="en-US" dirty="0" err="1"/>
              <a:t>znárodnění</a:t>
            </a:r>
            <a:r>
              <a:rPr lang="en-US" dirty="0"/>
              <a:t>),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 </a:t>
            </a:r>
            <a:r>
              <a:rPr lang="en-US" dirty="0" err="1"/>
              <a:t>kinematografické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(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průmyslové</a:t>
            </a:r>
            <a:r>
              <a:rPr lang="en-US" dirty="0"/>
              <a:t> </a:t>
            </a:r>
            <a:r>
              <a:rPr lang="en-US" dirty="0" err="1"/>
              <a:t>výroby</a:t>
            </a:r>
            <a:r>
              <a:rPr lang="en-US" dirty="0"/>
              <a:t>, </a:t>
            </a:r>
            <a:r>
              <a:rPr lang="en-US" dirty="0" err="1"/>
              <a:t>distribuce</a:t>
            </a:r>
            <a:r>
              <a:rPr lang="en-US" dirty="0"/>
              <a:t>, </a:t>
            </a:r>
            <a:r>
              <a:rPr lang="en-US" dirty="0" err="1"/>
              <a:t>předvádění</a:t>
            </a:r>
            <a:r>
              <a:rPr lang="en-US" dirty="0"/>
              <a:t>, </a:t>
            </a:r>
            <a:r>
              <a:rPr lang="en-US" dirty="0" err="1"/>
              <a:t>recepce</a:t>
            </a:r>
            <a:r>
              <a:rPr lang="en-US" dirty="0"/>
              <a:t> ad.),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 </a:t>
            </a:r>
            <a:r>
              <a:rPr lang="en-US" dirty="0" err="1"/>
              <a:t>daného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vyznačující</a:t>
            </a:r>
            <a:r>
              <a:rPr lang="en-US" dirty="0"/>
              <a:t> se </a:t>
            </a:r>
            <a:r>
              <a:rPr lang="en-US" dirty="0" err="1"/>
              <a:t>určitou</a:t>
            </a:r>
            <a:r>
              <a:rPr lang="en-US" dirty="0"/>
              <a:t> </a:t>
            </a:r>
            <a:r>
              <a:rPr lang="en-US" dirty="0" err="1"/>
              <a:t>kompaktností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Popis</a:t>
            </a:r>
            <a:r>
              <a:rPr lang="en-US" b="1" dirty="0"/>
              <a:t> </a:t>
            </a:r>
            <a:r>
              <a:rPr lang="en-US" b="1" dirty="0" err="1"/>
              <a:t>podstaty</a:t>
            </a:r>
            <a:r>
              <a:rPr lang="en-US" b="1" dirty="0"/>
              <a:t> </a:t>
            </a:r>
            <a:r>
              <a:rPr lang="en-US" b="1" dirty="0" err="1"/>
              <a:t>zkoumaného</a:t>
            </a:r>
            <a:r>
              <a:rPr lang="en-US" b="1" dirty="0"/>
              <a:t> </a:t>
            </a:r>
            <a:r>
              <a:rPr lang="en-US" b="1" dirty="0" err="1"/>
              <a:t>problému</a:t>
            </a:r>
            <a:r>
              <a:rPr lang="en-US" dirty="0"/>
              <a:t>: </a:t>
            </a:r>
            <a:r>
              <a:rPr lang="en-US" dirty="0" err="1"/>
              <a:t>stručná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jádra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; </a:t>
            </a:r>
            <a:r>
              <a:rPr lang="en-US" dirty="0" err="1"/>
              <a:t>zdůvodnění</a:t>
            </a:r>
            <a:r>
              <a:rPr lang="en-US" dirty="0"/>
              <a:t> </a:t>
            </a:r>
            <a:r>
              <a:rPr lang="en-US" dirty="0" err="1"/>
              <a:t>výběru</a:t>
            </a:r>
            <a:r>
              <a:rPr lang="en-US" dirty="0"/>
              <a:t> </a:t>
            </a:r>
            <a:r>
              <a:rPr lang="en-US" dirty="0" err="1"/>
              <a:t>dané</a:t>
            </a:r>
            <a:r>
              <a:rPr lang="en-US" dirty="0"/>
              <a:t> </a:t>
            </a:r>
            <a:r>
              <a:rPr lang="en-US" dirty="0" err="1"/>
              <a:t>problematiky</a:t>
            </a:r>
            <a:r>
              <a:rPr lang="en-US" dirty="0"/>
              <a:t> a </a:t>
            </a:r>
            <a:r>
              <a:rPr lang="en-US" dirty="0" err="1"/>
              <a:t>předpokládaného</a:t>
            </a:r>
            <a:r>
              <a:rPr lang="en-US" dirty="0"/>
              <a:t> </a:t>
            </a:r>
            <a:r>
              <a:rPr lang="en-US" dirty="0" err="1"/>
              <a:t>přínosu</a:t>
            </a:r>
            <a:r>
              <a:rPr lang="en-US" dirty="0"/>
              <a:t> </a:t>
            </a:r>
            <a:r>
              <a:rPr lang="en-US" dirty="0" err="1"/>
              <a:t>jejího</a:t>
            </a:r>
            <a:r>
              <a:rPr lang="en-US" dirty="0"/>
              <a:t> </a:t>
            </a:r>
            <a:r>
              <a:rPr lang="en-US" dirty="0" err="1"/>
              <a:t>prozkoumání</a:t>
            </a:r>
            <a:r>
              <a:rPr lang="en-US" dirty="0"/>
              <a:t>;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dosavadního</a:t>
            </a:r>
            <a:r>
              <a:rPr lang="en-US" dirty="0"/>
              <a:t> </a:t>
            </a:r>
            <a:r>
              <a:rPr lang="en-US" dirty="0" err="1"/>
              <a:t>poznání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Hypotetické</a:t>
            </a:r>
            <a:r>
              <a:rPr lang="en-US" b="1" dirty="0"/>
              <a:t> </a:t>
            </a:r>
            <a:r>
              <a:rPr lang="en-US" b="1" dirty="0" err="1"/>
              <a:t>závěry</a:t>
            </a:r>
            <a:r>
              <a:rPr lang="en-US" b="1" dirty="0"/>
              <a:t>:</a:t>
            </a:r>
            <a:r>
              <a:rPr lang="en-US" dirty="0"/>
              <a:t> k </a:t>
            </a:r>
            <a:r>
              <a:rPr lang="en-US" dirty="0" err="1"/>
              <a:t>jakému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poznatků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předběžných</a:t>
            </a:r>
            <a:r>
              <a:rPr lang="en-US" dirty="0"/>
              <a:t> </a:t>
            </a:r>
            <a:r>
              <a:rPr lang="en-US" dirty="0" err="1"/>
              <a:t>odhadů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dospět</a:t>
            </a:r>
            <a:r>
              <a:rPr lang="en-US" dirty="0"/>
              <a:t> a </a:t>
            </a:r>
            <a:r>
              <a:rPr lang="en-US" dirty="0" err="1"/>
              <a:t>jaká</a:t>
            </a:r>
            <a:r>
              <a:rPr lang="en-US" dirty="0"/>
              <a:t> </a:t>
            </a:r>
            <a:r>
              <a:rPr lang="en-US" dirty="0" err="1"/>
              <a:t>zobecnění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vytěžit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Segmentace</a:t>
            </a:r>
            <a:r>
              <a:rPr lang="en-US" b="1" dirty="0"/>
              <a:t> </a:t>
            </a:r>
            <a:r>
              <a:rPr lang="en-US" b="1" dirty="0" err="1"/>
              <a:t>práce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rozčlenění</a:t>
            </a:r>
            <a:r>
              <a:rPr lang="en-US" dirty="0"/>
              <a:t> </a:t>
            </a:r>
            <a:r>
              <a:rPr lang="en-US" dirty="0" err="1"/>
              <a:t>zkoumaného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 do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Postup</a:t>
            </a:r>
            <a:r>
              <a:rPr lang="en-US" b="1" dirty="0"/>
              <a:t> (</a:t>
            </a:r>
            <a:r>
              <a:rPr lang="en-US" b="1" dirty="0" err="1"/>
              <a:t>jednotlivé</a:t>
            </a:r>
            <a:r>
              <a:rPr lang="en-US" b="1" dirty="0"/>
              <a:t> </a:t>
            </a:r>
            <a:r>
              <a:rPr lang="en-US" b="1" dirty="0" err="1"/>
              <a:t>fáze</a:t>
            </a:r>
            <a:r>
              <a:rPr lang="en-US" b="1" dirty="0"/>
              <a:t>) </a:t>
            </a:r>
            <a:r>
              <a:rPr lang="en-US" b="1" dirty="0" err="1"/>
              <a:t>práce</a:t>
            </a:r>
            <a:r>
              <a:rPr lang="en-US" dirty="0"/>
              <a:t>: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sběr</a:t>
            </a:r>
            <a:r>
              <a:rPr lang="en-US" dirty="0"/>
              <a:t> </a:t>
            </a:r>
            <a:r>
              <a:rPr lang="en-US" dirty="0" err="1"/>
              <a:t>pramenů</a:t>
            </a:r>
            <a:r>
              <a:rPr lang="en-US" dirty="0"/>
              <a:t>,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pramenů</a:t>
            </a:r>
            <a:r>
              <a:rPr lang="en-US" dirty="0"/>
              <a:t>, </a:t>
            </a:r>
            <a:r>
              <a:rPr lang="en-US" dirty="0" err="1"/>
              <a:t>aplikace</a:t>
            </a:r>
            <a:r>
              <a:rPr lang="en-US" dirty="0"/>
              <a:t> </a:t>
            </a:r>
            <a:r>
              <a:rPr lang="en-US" dirty="0" err="1"/>
              <a:t>teoretických</a:t>
            </a:r>
            <a:r>
              <a:rPr lang="en-US" dirty="0"/>
              <a:t> </a:t>
            </a:r>
            <a:r>
              <a:rPr lang="en-US" dirty="0" err="1"/>
              <a:t>nástrojů</a:t>
            </a:r>
            <a:r>
              <a:rPr lang="en-US" dirty="0"/>
              <a:t> pro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interpretaci</a:t>
            </a:r>
            <a:r>
              <a:rPr lang="en-US" dirty="0"/>
              <a:t> a </a:t>
            </a:r>
            <a:r>
              <a:rPr lang="en-US" dirty="0" err="1"/>
              <a:t>vyvození</a:t>
            </a:r>
            <a:r>
              <a:rPr lang="en-US" dirty="0"/>
              <a:t> </a:t>
            </a:r>
            <a:r>
              <a:rPr lang="en-US" dirty="0" err="1"/>
              <a:t>závěrů</a:t>
            </a:r>
            <a:r>
              <a:rPr lang="en-US" dirty="0"/>
              <a:t> (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konkretizovat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specifik</a:t>
            </a:r>
            <a:r>
              <a:rPr lang="en-US" dirty="0"/>
              <a:t> </a:t>
            </a:r>
            <a:r>
              <a:rPr lang="en-US" dirty="0" err="1"/>
              <a:t>daného</a:t>
            </a:r>
            <a:r>
              <a:rPr lang="en-US" dirty="0"/>
              <a:t> </a:t>
            </a:r>
            <a:r>
              <a:rPr lang="en-US" dirty="0" err="1"/>
              <a:t>tématu</a:t>
            </a:r>
            <a:r>
              <a:rPr lang="en-US" dirty="0"/>
              <a:t>).</a:t>
            </a:r>
          </a:p>
          <a:p>
            <a:pPr fontAlgn="base"/>
            <a:r>
              <a:rPr lang="en-US" b="1" dirty="0" err="1"/>
              <a:t>Historický</a:t>
            </a:r>
            <a:r>
              <a:rPr lang="en-US" b="1" dirty="0"/>
              <a:t> </a:t>
            </a:r>
            <a:r>
              <a:rPr lang="en-US" b="1" dirty="0" err="1"/>
              <a:t>kontext</a:t>
            </a:r>
            <a:r>
              <a:rPr lang="en-US" b="1" dirty="0"/>
              <a:t> </a:t>
            </a:r>
            <a:r>
              <a:rPr lang="en-US" dirty="0"/>
              <a:t> (v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historických</a:t>
            </a:r>
            <a:r>
              <a:rPr lang="en-US" dirty="0"/>
              <a:t> </a:t>
            </a:r>
            <a:r>
              <a:rPr lang="en-US" dirty="0" err="1"/>
              <a:t>prací</a:t>
            </a:r>
            <a:r>
              <a:rPr lang="en-US" dirty="0"/>
              <a:t>): </a:t>
            </a:r>
            <a:r>
              <a:rPr lang="en-US" dirty="0" err="1"/>
              <a:t>stručná</a:t>
            </a:r>
            <a:r>
              <a:rPr lang="en-US" dirty="0"/>
              <a:t> </a:t>
            </a:r>
            <a:r>
              <a:rPr lang="en-US" dirty="0" err="1"/>
              <a:t>chronologie</a:t>
            </a:r>
            <a:r>
              <a:rPr lang="en-US" dirty="0"/>
              <a:t> </a:t>
            </a:r>
            <a:r>
              <a:rPr lang="en-US" dirty="0" err="1"/>
              <a:t>vyznačující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body </a:t>
            </a:r>
            <a:r>
              <a:rPr lang="en-US" dirty="0" err="1"/>
              <a:t>historického</a:t>
            </a:r>
            <a:r>
              <a:rPr lang="en-US" dirty="0"/>
              <a:t> </a:t>
            </a:r>
            <a:r>
              <a:rPr lang="en-US" dirty="0" err="1"/>
              <a:t>kontextu</a:t>
            </a:r>
            <a:r>
              <a:rPr lang="en-US" dirty="0"/>
              <a:t> (</a:t>
            </a:r>
            <a:r>
              <a:rPr lang="en-US" dirty="0" err="1"/>
              <a:t>prehistorie</a:t>
            </a:r>
            <a:r>
              <a:rPr lang="en-US" dirty="0"/>
              <a:t>, data </a:t>
            </a:r>
            <a:r>
              <a:rPr lang="en-US" dirty="0" err="1"/>
              <a:t>související</a:t>
            </a:r>
            <a:r>
              <a:rPr lang="en-US" dirty="0"/>
              <a:t> s </a:t>
            </a:r>
            <a:r>
              <a:rPr lang="en-US" dirty="0" err="1"/>
              <a:t>propojenými</a:t>
            </a:r>
            <a:r>
              <a:rPr lang="en-US" dirty="0"/>
              <a:t> </a:t>
            </a:r>
            <a:r>
              <a:rPr lang="en-US" dirty="0" err="1"/>
              <a:t>oblastmi</a:t>
            </a:r>
            <a:r>
              <a:rPr lang="en-US" dirty="0"/>
              <a:t>), </a:t>
            </a:r>
            <a:r>
              <a:rPr lang="en-US" dirty="0" err="1"/>
              <a:t>vývoje</a:t>
            </a:r>
            <a:r>
              <a:rPr lang="en-US" dirty="0"/>
              <a:t> a </a:t>
            </a:r>
            <a:r>
              <a:rPr lang="en-US" dirty="0" err="1"/>
              <a:t>důsledků</a:t>
            </a:r>
            <a:r>
              <a:rPr lang="en-US" dirty="0"/>
              <a:t> </a:t>
            </a:r>
            <a:r>
              <a:rPr lang="en-US" dirty="0" err="1"/>
              <a:t>daného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.</a:t>
            </a:r>
          </a:p>
          <a:p>
            <a:pPr fontAlgn="base"/>
            <a:r>
              <a:rPr lang="en-US" b="1" dirty="0" err="1"/>
              <a:t>Zdroje</a:t>
            </a:r>
            <a:r>
              <a:rPr lang="en-US" b="1" dirty="0"/>
              <a:t> v </a:t>
            </a:r>
            <a:r>
              <a:rPr lang="en-US" b="1" dirty="0" err="1"/>
              <a:t>tomto</a:t>
            </a:r>
            <a:r>
              <a:rPr lang="en-US" b="1" dirty="0"/>
              <a:t> </a:t>
            </a:r>
            <a:r>
              <a:rPr lang="en-US" b="1" dirty="0" err="1"/>
              <a:t>členění</a:t>
            </a:r>
            <a:r>
              <a:rPr lang="en-US" b="1" dirty="0"/>
              <a:t>:</a:t>
            </a:r>
          </a:p>
          <a:p>
            <a:pPr lvl="1" fontAlgn="base"/>
            <a:r>
              <a:rPr lang="en-US" dirty="0" err="1"/>
              <a:t>Literatura</a:t>
            </a:r>
            <a:r>
              <a:rPr lang="en-US" dirty="0"/>
              <a:t>: </a:t>
            </a:r>
            <a:r>
              <a:rPr lang="en-US" dirty="0" err="1"/>
              <a:t>bibliografický</a:t>
            </a:r>
            <a:r>
              <a:rPr lang="en-US" dirty="0"/>
              <a:t> </a:t>
            </a:r>
            <a:r>
              <a:rPr lang="en-US" dirty="0" err="1"/>
              <a:t>soupis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.</a:t>
            </a:r>
          </a:p>
          <a:p>
            <a:pPr lvl="1" fontAlgn="base"/>
            <a:r>
              <a:rPr lang="en-US" dirty="0" err="1"/>
              <a:t>Prameny</a:t>
            </a:r>
            <a:r>
              <a:rPr lang="en-US" dirty="0"/>
              <a:t>: </a:t>
            </a:r>
            <a:r>
              <a:rPr lang="en-US" dirty="0" err="1"/>
              <a:t>soupis</a:t>
            </a:r>
            <a:r>
              <a:rPr lang="en-US" dirty="0"/>
              <a:t> </a:t>
            </a:r>
            <a:r>
              <a:rPr lang="en-US" dirty="0" err="1"/>
              <a:t>pramenů</a:t>
            </a:r>
            <a:r>
              <a:rPr lang="en-US" dirty="0"/>
              <a:t>,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příslušných</a:t>
            </a:r>
            <a:r>
              <a:rPr lang="en-US" dirty="0"/>
              <a:t> </a:t>
            </a:r>
            <a:r>
              <a:rPr lang="en-US" dirty="0" err="1"/>
              <a:t>archivů</a:t>
            </a:r>
            <a:r>
              <a:rPr lang="en-US" dirty="0"/>
              <a:t> a </a:t>
            </a:r>
            <a:r>
              <a:rPr lang="en-US" dirty="0" err="1"/>
              <a:t>fondů</a:t>
            </a:r>
            <a:r>
              <a:rPr lang="en-US" dirty="0"/>
              <a:t> a </a:t>
            </a:r>
            <a:r>
              <a:rPr lang="en-US" dirty="0" err="1"/>
              <a:t>institucí</a:t>
            </a:r>
            <a:r>
              <a:rPr lang="en-US" dirty="0"/>
              <a:t>.</a:t>
            </a:r>
          </a:p>
          <a:p>
            <a:pPr lvl="1" fontAlgn="base"/>
            <a:r>
              <a:rPr lang="en-US" dirty="0" err="1"/>
              <a:t>Filmografie</a:t>
            </a:r>
            <a:r>
              <a:rPr lang="en-US" dirty="0"/>
              <a:t>: </a:t>
            </a:r>
            <a:r>
              <a:rPr lang="en-US" dirty="0" err="1"/>
              <a:t>soupis</a:t>
            </a:r>
            <a:r>
              <a:rPr lang="en-US" dirty="0"/>
              <a:t> </a:t>
            </a:r>
            <a:r>
              <a:rPr lang="en-US" dirty="0" err="1"/>
              <a:t>zkoumaných</a:t>
            </a:r>
            <a:r>
              <a:rPr lang="en-US" dirty="0"/>
              <a:t> </a:t>
            </a:r>
            <a:r>
              <a:rPr lang="en-US" dirty="0" err="1"/>
              <a:t>děl</a:t>
            </a:r>
            <a:r>
              <a:rPr lang="en-US" dirty="0"/>
              <a:t> s </a:t>
            </a:r>
            <a:r>
              <a:rPr lang="en-US" dirty="0" err="1"/>
              <a:t>filmografickými</a:t>
            </a:r>
            <a:r>
              <a:rPr lang="en-US" dirty="0"/>
              <a:t> </a:t>
            </a:r>
            <a:r>
              <a:rPr lang="en-US" dirty="0" err="1"/>
              <a:t>údaji</a:t>
            </a:r>
            <a:r>
              <a:rPr lang="en-US" dirty="0"/>
              <a:t> (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povahy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se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úplná</a:t>
            </a:r>
            <a:r>
              <a:rPr lang="en-US" dirty="0"/>
              <a:t> </a:t>
            </a:r>
            <a:r>
              <a:rPr lang="en-US" dirty="0" err="1"/>
              <a:t>filmografie</a:t>
            </a:r>
            <a:r>
              <a:rPr lang="en-US" dirty="0"/>
              <a:t>).</a:t>
            </a:r>
          </a:p>
          <a:p>
            <a:pPr marL="457200" lvl="1" indent="0" fontAlgn="base">
              <a:buNone/>
            </a:pPr>
            <a:endParaRPr lang="en-US" dirty="0"/>
          </a:p>
          <a:p>
            <a:pPr marL="457200" lvl="1" indent="0" fontAlgn="base">
              <a:buNone/>
            </a:pPr>
            <a:r>
              <a:rPr lang="en-US" dirty="0"/>
              <a:t>http://www.phil.muni.cz/wufv/home/studium-1/realizace-bakalarske-zaverecne-prace</a:t>
            </a:r>
          </a:p>
        </p:txBody>
      </p:sp>
    </p:spTree>
    <p:extLst>
      <p:ext uri="{BB962C8B-B14F-4D97-AF65-F5344CB8AC3E}">
        <p14:creationId xmlns:p14="http://schemas.microsoft.com/office/powerpoint/2010/main" val="159477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9AAA-1336-40E3-BF4E-A7090CBC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Ideálny</a:t>
            </a:r>
            <a:r>
              <a:rPr lang="en-US" dirty="0"/>
              <a:t> </a:t>
            </a:r>
            <a:r>
              <a:rPr lang="en-US" dirty="0" err="1"/>
              <a:t>výskum</a:t>
            </a:r>
            <a:r>
              <a:rPr lang="en-US" dirty="0"/>
              <a:t>” v </a:t>
            </a:r>
            <a:r>
              <a:rPr lang="en-US" dirty="0" err="1"/>
              <a:t>spoločenských</a:t>
            </a:r>
            <a:r>
              <a:rPr lang="en-US" dirty="0"/>
              <a:t> </a:t>
            </a:r>
            <a:r>
              <a:rPr lang="en-US" dirty="0" err="1"/>
              <a:t>vedách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57CB-A636-4AC8-9B71-81F6A7D2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Cieľom</a:t>
            </a:r>
            <a:r>
              <a:rPr lang="en-US" b="1" dirty="0"/>
              <a:t> </a:t>
            </a:r>
            <a:r>
              <a:rPr lang="en-US" b="1" dirty="0" err="1"/>
              <a:t>sú</a:t>
            </a:r>
            <a:r>
              <a:rPr lang="en-US" b="1" dirty="0"/>
              <a:t> </a:t>
            </a:r>
            <a:r>
              <a:rPr lang="en-US" b="1" dirty="0" err="1"/>
              <a:t>závery</a:t>
            </a:r>
            <a:r>
              <a:rPr lang="en-US" b="1" dirty="0"/>
              <a:t>.</a:t>
            </a:r>
          </a:p>
          <a:p>
            <a:pPr lvl="1"/>
            <a:r>
              <a:rPr lang="en-US" dirty="0" err="1"/>
              <a:t>Deskriptívne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vysvetľujúce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empirických</a:t>
            </a:r>
            <a:r>
              <a:rPr lang="en-US" dirty="0"/>
              <a:t> </a:t>
            </a:r>
            <a:r>
              <a:rPr lang="en-US" dirty="0" err="1"/>
              <a:t>informácií</a:t>
            </a:r>
            <a:r>
              <a:rPr lang="en-US" dirty="0"/>
              <a:t> o </a:t>
            </a:r>
            <a:r>
              <a:rPr lang="en-US" dirty="0" err="1"/>
              <a:t>svete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Nastačí</a:t>
            </a:r>
            <a:r>
              <a:rPr lang="en-US" dirty="0"/>
              <a:t> </a:t>
            </a:r>
            <a:r>
              <a:rPr lang="en-US" dirty="0" err="1"/>
              <a:t>zozbierať</a:t>
            </a:r>
            <a:r>
              <a:rPr lang="en-US" dirty="0"/>
              <a:t> </a:t>
            </a:r>
            <a:r>
              <a:rPr lang="en-US" dirty="0" err="1"/>
              <a:t>fakty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Procedúry</a:t>
            </a:r>
            <a:r>
              <a:rPr lang="en-US" b="1" dirty="0"/>
              <a:t> se </a:t>
            </a:r>
            <a:r>
              <a:rPr lang="en-US" b="1" dirty="0" err="1"/>
              <a:t>verejné</a:t>
            </a:r>
            <a:r>
              <a:rPr lang="en-US" b="1" dirty="0"/>
              <a:t>. </a:t>
            </a:r>
          </a:p>
          <a:p>
            <a:pPr lvl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nevieme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výskum</a:t>
            </a:r>
            <a:r>
              <a:rPr lang="en-US" dirty="0"/>
              <a:t> </a:t>
            </a:r>
            <a:r>
              <a:rPr lang="en-US" dirty="0" err="1"/>
              <a:t>validný</a:t>
            </a:r>
            <a:r>
              <a:rPr lang="en-US" dirty="0"/>
              <a:t> (=</a:t>
            </a:r>
            <a:r>
              <a:rPr lang="en-US" dirty="0" err="1"/>
              <a:t>platnosť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vzťahu</a:t>
            </a:r>
            <a:r>
              <a:rPr lang="en-US" dirty="0"/>
              <a:t> k </a:t>
            </a:r>
            <a:r>
              <a:rPr lang="en-US" dirty="0" err="1"/>
              <a:t>realite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Závery</a:t>
            </a:r>
            <a:r>
              <a:rPr lang="en-US" b="1" dirty="0"/>
              <a:t> </a:t>
            </a:r>
            <a:r>
              <a:rPr lang="en-US" b="1" dirty="0" err="1"/>
              <a:t>nie</a:t>
            </a:r>
            <a:r>
              <a:rPr lang="en-US" b="1" dirty="0"/>
              <a:t> </a:t>
            </a:r>
            <a:r>
              <a:rPr lang="en-US" b="1" dirty="0" err="1"/>
              <a:t>sú</a:t>
            </a:r>
            <a:r>
              <a:rPr lang="en-US" b="1" dirty="0"/>
              <a:t> </a:t>
            </a:r>
            <a:r>
              <a:rPr lang="en-US" b="1" dirty="0" err="1"/>
              <a:t>nemenné</a:t>
            </a:r>
            <a:r>
              <a:rPr lang="en-US" b="1" dirty="0"/>
              <a:t>.</a:t>
            </a:r>
          </a:p>
          <a:p>
            <a:pPr lvl="1"/>
            <a:r>
              <a:rPr lang="en-US" dirty="0" err="1"/>
              <a:t>Výskumník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uvedomuje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mýliť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err="1"/>
              <a:t>Obsah</a:t>
            </a:r>
            <a:r>
              <a:rPr lang="en-US" b="1" dirty="0"/>
              <a:t> </a:t>
            </a:r>
            <a:r>
              <a:rPr lang="en-US" b="1" dirty="0" err="1"/>
              <a:t>je</a:t>
            </a:r>
            <a:r>
              <a:rPr lang="en-US" b="1" dirty="0"/>
              <a:t> </a:t>
            </a:r>
            <a:r>
              <a:rPr lang="en-US" b="1" dirty="0" err="1"/>
              <a:t>metódou</a:t>
            </a:r>
            <a:r>
              <a:rPr lang="en-US" b="1" dirty="0"/>
              <a:t>. </a:t>
            </a:r>
          </a:p>
          <a:p>
            <a:pPr lvl="1"/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nespoznáme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, </a:t>
            </a:r>
            <a:r>
              <a:rPr lang="en-US" dirty="0" err="1"/>
              <a:t>najväčší</a:t>
            </a:r>
            <a:r>
              <a:rPr lang="en-US" dirty="0"/>
              <a:t> </a:t>
            </a:r>
            <a:r>
              <a:rPr lang="en-US" dirty="0" err="1"/>
              <a:t>prínos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prinášame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poznávanie</a:t>
            </a:r>
            <a:r>
              <a:rPr lang="en-US" dirty="0"/>
              <a:t> reality. </a:t>
            </a: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0A300-4B94-4101-A016-9AC7766708ED}"/>
              </a:ext>
            </a:extLst>
          </p:cNvPr>
          <p:cNvSpPr/>
          <p:nvPr/>
        </p:nvSpPr>
        <p:spPr>
          <a:xfrm>
            <a:off x="73403" y="6311900"/>
            <a:ext cx="1170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KING, G. a  KOAHANE, R. a VERBA, S. (1994): Designing Social </a:t>
            </a:r>
            <a:r>
              <a:rPr lang="en-US" dirty="0" err="1"/>
              <a:t>InquiryScientific</a:t>
            </a:r>
            <a:r>
              <a:rPr lang="en-US" dirty="0"/>
              <a:t> Inference in Qualitative Research. </a:t>
            </a:r>
            <a:r>
              <a:rPr lang="en-US" dirty="0" err="1"/>
              <a:t>Kapitola</a:t>
            </a:r>
            <a:r>
              <a:rPr lang="en-US" dirty="0"/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5440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50FD-4482-4782-AA2A-09BDBDF0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Aká</a:t>
            </a:r>
            <a:r>
              <a:rPr lang="en-US" dirty="0"/>
              <a:t>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“</a:t>
            </a:r>
            <a:r>
              <a:rPr lang="en-US" dirty="0" err="1"/>
              <a:t>vhodná</a:t>
            </a:r>
            <a:r>
              <a:rPr lang="en-US" dirty="0"/>
              <a:t>” pre </a:t>
            </a:r>
            <a:r>
              <a:rPr lang="en-US" dirty="0" err="1"/>
              <a:t>výskum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A094-B353-4328-AE6A-9B148145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Výskum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kladie</a:t>
            </a:r>
            <a:r>
              <a:rPr lang="en-US" dirty="0"/>
              <a:t> </a:t>
            </a:r>
            <a:r>
              <a:rPr lang="en-US" dirty="0" err="1"/>
              <a:t>otázku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“´</a:t>
            </a:r>
            <a:r>
              <a:rPr lang="en-US" dirty="0" err="1"/>
              <a:t>dôležitá</a:t>
            </a:r>
            <a:r>
              <a:rPr lang="en-US" dirty="0"/>
              <a:t>” </a:t>
            </a:r>
            <a:r>
              <a:rPr lang="en-US" dirty="0" err="1"/>
              <a:t>aj</a:t>
            </a:r>
            <a:r>
              <a:rPr lang="en-US" dirty="0"/>
              <a:t> v </a:t>
            </a:r>
            <a:r>
              <a:rPr lang="en-US" dirty="0" err="1"/>
              <a:t>reálnom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Politické</a:t>
            </a:r>
            <a:r>
              <a:rPr lang="en-US" dirty="0"/>
              <a:t> a </a:t>
            </a:r>
            <a:r>
              <a:rPr lang="en-US" dirty="0" err="1"/>
              <a:t>spoločenské</a:t>
            </a:r>
            <a:r>
              <a:rPr lang="en-US" dirty="0"/>
              <a:t> </a:t>
            </a:r>
            <a:r>
              <a:rPr lang="en-US" dirty="0" err="1"/>
              <a:t>fenomény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súčasné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udalosti</a:t>
            </a:r>
            <a:r>
              <a:rPr lang="en-US" dirty="0"/>
              <a:t> </a:t>
            </a:r>
            <a:r>
              <a:rPr lang="en-US" dirty="0" err="1"/>
              <a:t>ovplyvňujúce</a:t>
            </a:r>
            <a:r>
              <a:rPr lang="en-US" dirty="0"/>
              <a:t> </a:t>
            </a:r>
            <a:r>
              <a:rPr lang="en-US" dirty="0" err="1"/>
              <a:t>životy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Výskum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prínosom</a:t>
            </a:r>
            <a:r>
              <a:rPr lang="en-US" dirty="0"/>
              <a:t> pre </a:t>
            </a:r>
            <a:r>
              <a:rPr lang="en-US" dirty="0" err="1"/>
              <a:t>konkrétnu</a:t>
            </a:r>
            <a:r>
              <a:rPr lang="en-US" dirty="0"/>
              <a:t> oblast </a:t>
            </a:r>
            <a:r>
              <a:rPr lang="en-US" dirty="0" err="1"/>
              <a:t>vedeckého</a:t>
            </a:r>
            <a:r>
              <a:rPr lang="en-US" dirty="0"/>
              <a:t> </a:t>
            </a:r>
            <a:r>
              <a:rPr lang="en-US" dirty="0" err="1"/>
              <a:t>vedenia</a:t>
            </a:r>
            <a:r>
              <a:rPr lang="en-US" dirty="0"/>
              <a:t> a </a:t>
            </a:r>
            <a:r>
              <a:rPr lang="en-US" dirty="0" err="1"/>
              <a:t>rozširuje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kolektívnu</a:t>
            </a:r>
            <a:r>
              <a:rPr lang="en-US" dirty="0"/>
              <a:t>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popisovať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okolo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vedeckým</a:t>
            </a:r>
            <a:r>
              <a:rPr lang="en-US" dirty="0"/>
              <a:t> </a:t>
            </a:r>
            <a:r>
              <a:rPr lang="en-US" dirty="0" err="1"/>
              <a:t>spôsobom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Komunikuje</a:t>
            </a:r>
            <a:r>
              <a:rPr lang="en-US" dirty="0"/>
              <a:t>” so </a:t>
            </a:r>
            <a:r>
              <a:rPr lang="en-US" dirty="0" err="1"/>
              <a:t>súčasnou</a:t>
            </a:r>
            <a:r>
              <a:rPr lang="en-US" dirty="0"/>
              <a:t> </a:t>
            </a:r>
            <a:r>
              <a:rPr lang="en-US" dirty="0" err="1"/>
              <a:t>vedeckou</a:t>
            </a:r>
            <a:r>
              <a:rPr lang="en-US" dirty="0"/>
              <a:t> </a:t>
            </a:r>
            <a:r>
              <a:rPr lang="en-US" dirty="0" err="1"/>
              <a:t>literatúrou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7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7368-36DB-4657-A022-4187A0F0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lepšie</a:t>
            </a:r>
            <a:r>
              <a:rPr lang="en-US" dirty="0"/>
              <a:t> “</a:t>
            </a:r>
            <a:r>
              <a:rPr lang="en-US" dirty="0" err="1"/>
              <a:t>komunikovať</a:t>
            </a:r>
            <a:r>
              <a:rPr lang="en-US" dirty="0"/>
              <a:t>” s </a:t>
            </a:r>
            <a:r>
              <a:rPr lang="en-US" dirty="0" err="1"/>
              <a:t>literatúrou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A013-0226-4758-9AE3-FBD0736B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dôležitú</a:t>
            </a:r>
            <a:r>
              <a:rPr lang="en-US" dirty="0"/>
              <a:t> </a:t>
            </a:r>
            <a:r>
              <a:rPr lang="en-US" dirty="0" err="1"/>
              <a:t>hypotézu</a:t>
            </a:r>
            <a:r>
              <a:rPr lang="en-US" dirty="0"/>
              <a:t> (</a:t>
            </a:r>
            <a:r>
              <a:rPr lang="en-US" dirty="0" err="1"/>
              <a:t>problém</a:t>
            </a:r>
            <a:r>
              <a:rPr lang="en-US" dirty="0"/>
              <a:t>) </a:t>
            </a:r>
            <a:r>
              <a:rPr lang="en-US" dirty="0" err="1"/>
              <a:t>opísaný</a:t>
            </a:r>
            <a:r>
              <a:rPr lang="en-US" dirty="0"/>
              <a:t> v literature a </a:t>
            </a:r>
            <a:r>
              <a:rPr lang="en-US" dirty="0" err="1"/>
              <a:t>verefikovať</a:t>
            </a:r>
            <a:r>
              <a:rPr lang="en-US" dirty="0"/>
              <a:t>/</a:t>
            </a:r>
            <a:r>
              <a:rPr lang="en-US" dirty="0" err="1"/>
              <a:t>falzifikovať</a:t>
            </a:r>
            <a:r>
              <a:rPr lang="en-US" dirty="0"/>
              <a:t> ho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data-</a:t>
            </a:r>
            <a:r>
              <a:rPr lang="en-US" dirty="0" err="1"/>
              <a:t>sete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prijímanú</a:t>
            </a:r>
            <a:r>
              <a:rPr lang="en-US" dirty="0"/>
              <a:t> </a:t>
            </a:r>
            <a:r>
              <a:rPr lang="en-US" dirty="0" err="1"/>
              <a:t>hypotézu</a:t>
            </a:r>
            <a:r>
              <a:rPr lang="en-US" dirty="0"/>
              <a:t>, o </a:t>
            </a:r>
            <a:r>
              <a:rPr lang="en-US" dirty="0" err="1"/>
              <a:t>ktorej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myslíme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nepravdivá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vyvrátiť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kontroverznú</a:t>
            </a:r>
            <a:r>
              <a:rPr lang="en-US" dirty="0"/>
              <a:t> </a:t>
            </a:r>
            <a:r>
              <a:rPr lang="en-US" dirty="0" err="1"/>
              <a:t>tému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viacero</a:t>
            </a:r>
            <a:r>
              <a:rPr lang="en-US" dirty="0"/>
              <a:t> </a:t>
            </a:r>
            <a:r>
              <a:rPr lang="en-US" dirty="0" err="1"/>
              <a:t>kompetitívnych</a:t>
            </a:r>
            <a:r>
              <a:rPr lang="en-US" dirty="0"/>
              <a:t> </a:t>
            </a:r>
            <a:r>
              <a:rPr lang="en-US" dirty="0" err="1"/>
              <a:t>teórií</a:t>
            </a:r>
            <a:r>
              <a:rPr lang="en-US" dirty="0"/>
              <a:t> a </a:t>
            </a:r>
            <a:r>
              <a:rPr lang="en-US" dirty="0" err="1"/>
              <a:t>jednu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“</a:t>
            </a:r>
            <a:r>
              <a:rPr lang="en-US" dirty="0" err="1"/>
              <a:t>potvrdiť</a:t>
            </a:r>
            <a:r>
              <a:rPr lang="en-US" dirty="0"/>
              <a:t>”. </a:t>
            </a:r>
          </a:p>
          <a:p>
            <a:pPr marL="514350" indent="-514350">
              <a:buAutoNum type="arabicPeriod"/>
            </a:pP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výskumníci</a:t>
            </a:r>
            <a:r>
              <a:rPr lang="en-US" dirty="0"/>
              <a:t> </a:t>
            </a:r>
            <a:r>
              <a:rPr lang="en-US" dirty="0" err="1"/>
              <a:t>vnímajú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nedôležitý</a:t>
            </a:r>
            <a:r>
              <a:rPr lang="en-US" dirty="0"/>
              <a:t> a </a:t>
            </a:r>
            <a:r>
              <a:rPr lang="en-US" dirty="0" err="1"/>
              <a:t>ukázať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významnosť</a:t>
            </a:r>
            <a:r>
              <a:rPr lang="en-US" dirty="0"/>
              <a:t>.  </a:t>
            </a:r>
          </a:p>
          <a:p>
            <a:pPr marL="514350" indent="-514350">
              <a:buAutoNum type="arabicPeriod"/>
            </a:pP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prehliadanú</a:t>
            </a:r>
            <a:r>
              <a:rPr lang="en-US" dirty="0"/>
              <a:t> </a:t>
            </a:r>
            <a:r>
              <a:rPr lang="en-US" dirty="0" err="1"/>
              <a:t>tému</a:t>
            </a:r>
            <a:r>
              <a:rPr lang="en-US" dirty="0"/>
              <a:t> a </a:t>
            </a:r>
            <a:r>
              <a:rPr lang="en-US" dirty="0" err="1"/>
              <a:t>prispieť</a:t>
            </a:r>
            <a:r>
              <a:rPr lang="en-US" dirty="0"/>
              <a:t> k </a:t>
            </a:r>
            <a:r>
              <a:rPr lang="en-US" dirty="0" err="1"/>
              <a:t>systematickému</a:t>
            </a:r>
            <a:r>
              <a:rPr lang="en-US" dirty="0"/>
              <a:t> </a:t>
            </a:r>
            <a:r>
              <a:rPr lang="en-US" dirty="0" err="1"/>
              <a:t>poznaniu</a:t>
            </a:r>
            <a:r>
              <a:rPr lang="en-US" dirty="0"/>
              <a:t> </a:t>
            </a:r>
            <a:r>
              <a:rPr lang="en-US" dirty="0" err="1"/>
              <a:t>témy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Preniesť</a:t>
            </a:r>
            <a:r>
              <a:rPr lang="en-US" dirty="0"/>
              <a:t> </a:t>
            </a:r>
            <a:r>
              <a:rPr lang="en-US" dirty="0" err="1"/>
              <a:t>teórie</a:t>
            </a:r>
            <a:r>
              <a:rPr lang="en-US" dirty="0"/>
              <a:t> a </a:t>
            </a:r>
            <a:r>
              <a:rPr lang="en-US" dirty="0" err="1"/>
              <a:t>metódy</a:t>
            </a:r>
            <a:r>
              <a:rPr lang="en-US" dirty="0"/>
              <a:t> (z </a:t>
            </a:r>
            <a:r>
              <a:rPr lang="en-US" dirty="0" err="1"/>
              <a:t>literatúry</a:t>
            </a:r>
            <a:r>
              <a:rPr lang="en-US" dirty="0"/>
              <a:t>) z </a:t>
            </a:r>
            <a:r>
              <a:rPr lang="en-US" dirty="0" err="1"/>
              <a:t>inej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vyriešenie</a:t>
            </a:r>
            <a:r>
              <a:rPr lang="en-US" dirty="0"/>
              <a:t> </a:t>
            </a:r>
            <a:r>
              <a:rPr lang="en-US" dirty="0" err="1"/>
              <a:t>navonok</a:t>
            </a:r>
            <a:r>
              <a:rPr lang="en-US" dirty="0"/>
              <a:t> </a:t>
            </a:r>
            <a:r>
              <a:rPr lang="en-US" dirty="0" err="1"/>
              <a:t>nesúvisiaceho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E3A0-72D1-4B56-A819-E6D89474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pristupovať</a:t>
            </a:r>
            <a:r>
              <a:rPr lang="en-US" dirty="0"/>
              <a:t> k </a:t>
            </a:r>
            <a:r>
              <a:rPr lang="en-US" dirty="0" err="1"/>
              <a:t>dátam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D31F5-6A2E-4A47-92B4-545FEA1A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Zaznamenať</a:t>
            </a:r>
            <a:r>
              <a:rPr lang="en-US" dirty="0"/>
              <a:t> a </a:t>
            </a:r>
            <a:r>
              <a:rPr lang="en-US" dirty="0" err="1"/>
              <a:t>popísať</a:t>
            </a:r>
            <a:r>
              <a:rPr lang="en-US" dirty="0"/>
              <a:t> process </a:t>
            </a:r>
            <a:r>
              <a:rPr lang="en-US" dirty="0" err="1"/>
              <a:t>získavania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Zhromaždiť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najviac</a:t>
            </a:r>
            <a:r>
              <a:rPr lang="en-US" dirty="0"/>
              <a:t> </a:t>
            </a:r>
            <a:r>
              <a:rPr lang="en-US" dirty="0" err="1"/>
              <a:t>relavantných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Maximalizovať</a:t>
            </a:r>
            <a:r>
              <a:rPr lang="en-US" dirty="0"/>
              <a:t> </a:t>
            </a:r>
            <a:r>
              <a:rPr lang="en-US" dirty="0" err="1"/>
              <a:t>validitu</a:t>
            </a:r>
            <a:r>
              <a:rPr lang="en-US" dirty="0"/>
              <a:t> (= </a:t>
            </a:r>
            <a:r>
              <a:rPr lang="en-US" dirty="0" err="1"/>
              <a:t>presnosť</a:t>
            </a:r>
            <a:r>
              <a:rPr lang="en-US" dirty="0"/>
              <a:t>) </a:t>
            </a:r>
            <a:r>
              <a:rPr lang="en-US" dirty="0" err="1"/>
              <a:t>meraní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Maximalizovať</a:t>
            </a:r>
            <a:r>
              <a:rPr lang="en-US" dirty="0"/>
              <a:t> </a:t>
            </a:r>
            <a:r>
              <a:rPr lang="en-US" dirty="0" err="1"/>
              <a:t>reliabilitu</a:t>
            </a:r>
            <a:r>
              <a:rPr lang="en-US" dirty="0"/>
              <a:t> (= </a:t>
            </a:r>
            <a:r>
              <a:rPr lang="en-US" dirty="0" err="1"/>
              <a:t>opakovateľnosť</a:t>
            </a:r>
            <a:r>
              <a:rPr lang="en-US" dirty="0"/>
              <a:t>) </a:t>
            </a:r>
            <a:r>
              <a:rPr lang="en-US" dirty="0" err="1"/>
              <a:t>meraní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Dáta</a:t>
            </a:r>
            <a:r>
              <a:rPr lang="en-US" dirty="0"/>
              <a:t> a </a:t>
            </a:r>
            <a:r>
              <a:rPr lang="en-US" dirty="0" err="1"/>
              <a:t>analýzy</a:t>
            </a:r>
            <a:r>
              <a:rPr lang="en-US" dirty="0"/>
              <a:t> by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replikovateľné</a:t>
            </a:r>
            <a:r>
              <a:rPr lang="en-US" dirty="0"/>
              <a:t> v </a:t>
            </a:r>
            <a:r>
              <a:rPr lang="en-US" dirty="0" err="1"/>
              <a:t>najvyššej</a:t>
            </a:r>
            <a:r>
              <a:rPr lang="en-US" dirty="0"/>
              <a:t> </a:t>
            </a:r>
            <a:r>
              <a:rPr lang="en-US" dirty="0" err="1"/>
              <a:t>možnej</a:t>
            </a:r>
            <a:r>
              <a:rPr lang="en-US" dirty="0"/>
              <a:t> </a:t>
            </a:r>
            <a:r>
              <a:rPr lang="en-US" dirty="0" err="1"/>
              <a:t>miere</a:t>
            </a:r>
            <a:r>
              <a:rPr lang="en-US" dirty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03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EA0A-614D-4DFD-B6A5-694256E4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poznámok</a:t>
            </a:r>
            <a:r>
              <a:rPr lang="en-US" dirty="0"/>
              <a:t> k </a:t>
            </a:r>
            <a:r>
              <a:rPr lang="en-US" dirty="0" err="1"/>
              <a:t>literatúre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4F57-6622-4D1F-82C0-7DE668CAC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nazývať</a:t>
            </a:r>
            <a:r>
              <a:rPr lang="en-US" dirty="0"/>
              <a:t> </a:t>
            </a:r>
            <a:r>
              <a:rPr lang="en-US" dirty="0" err="1"/>
              <a:t>literatúrou</a:t>
            </a:r>
            <a:r>
              <a:rPr lang="en-US" dirty="0"/>
              <a:t>? </a:t>
            </a:r>
          </a:p>
          <a:p>
            <a:pPr>
              <a:buFontTx/>
              <a:buChar char="-"/>
            </a:pPr>
            <a:r>
              <a:rPr lang="en-US" dirty="0" err="1"/>
              <a:t>monografia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zborník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Článok</a:t>
            </a:r>
            <a:r>
              <a:rPr lang="en-US" dirty="0"/>
              <a:t> v </a:t>
            </a:r>
            <a:r>
              <a:rPr lang="en-US" dirty="0" err="1"/>
              <a:t>časopise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Dizertačná</a:t>
            </a:r>
            <a:r>
              <a:rPr lang="en-US" dirty="0"/>
              <a:t> (</a:t>
            </a:r>
            <a:r>
              <a:rPr lang="en-US" dirty="0" err="1"/>
              <a:t>diplomová</a:t>
            </a:r>
            <a:r>
              <a:rPr lang="en-US" dirty="0"/>
              <a:t> </a:t>
            </a:r>
            <a:r>
              <a:rPr lang="en-US" dirty="0" err="1"/>
              <a:t>magisterská</a:t>
            </a:r>
            <a:r>
              <a:rPr lang="en-US" dirty="0"/>
              <a:t>/</a:t>
            </a:r>
            <a:r>
              <a:rPr lang="en-US" dirty="0" err="1"/>
              <a:t>bakalárska</a:t>
            </a:r>
            <a:r>
              <a:rPr lang="en-US" dirty="0"/>
              <a:t>) </a:t>
            </a:r>
            <a:r>
              <a:rPr lang="en-US" dirty="0" err="1"/>
              <a:t>práca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Štúdie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Výskumné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  <a:r>
              <a:rPr lang="en-US" dirty="0" err="1"/>
              <a:t>rôznych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…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0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980A-D6F2-42A6-98AD-5B21051F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Ďalšia</a:t>
            </a:r>
            <a:r>
              <a:rPr lang="en-US" dirty="0"/>
              <a:t> </a:t>
            </a:r>
            <a:r>
              <a:rPr lang="en-US" dirty="0" err="1"/>
              <a:t>literatúra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D861D-4F2B-4F2B-8E82-A963834C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ŠANDEROVÁ, Jadwiga a Alena MILTOVÁ.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číst</a:t>
            </a:r>
            <a:r>
              <a:rPr lang="en-US" dirty="0"/>
              <a:t> a </a:t>
            </a:r>
            <a:r>
              <a:rPr lang="en-US" dirty="0" err="1"/>
              <a:t>psát</a:t>
            </a:r>
            <a:r>
              <a:rPr lang="en-US" dirty="0"/>
              <a:t> </a:t>
            </a:r>
            <a:r>
              <a:rPr lang="en-US" dirty="0" err="1"/>
              <a:t>odborný</a:t>
            </a:r>
            <a:r>
              <a:rPr lang="en-US" dirty="0"/>
              <a:t> text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společenských</a:t>
            </a:r>
            <a:r>
              <a:rPr lang="en-US" dirty="0"/>
              <a:t> </a:t>
            </a:r>
            <a:r>
              <a:rPr lang="en-US" dirty="0" err="1"/>
              <a:t>vědách</a:t>
            </a:r>
            <a:r>
              <a:rPr lang="en-US" dirty="0"/>
              <a:t> :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zásad</a:t>
            </a:r>
            <a:r>
              <a:rPr lang="en-US" dirty="0"/>
              <a:t> pro </a:t>
            </a:r>
            <a:r>
              <a:rPr lang="en-US" dirty="0" err="1"/>
              <a:t>začátečníky</a:t>
            </a:r>
            <a:r>
              <a:rPr lang="en-US" dirty="0"/>
              <a:t>. </a:t>
            </a:r>
            <a:r>
              <a:rPr lang="en-US" dirty="0" err="1"/>
              <a:t>Vydání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. Praha: </a:t>
            </a:r>
            <a:r>
              <a:rPr lang="en-US" dirty="0" err="1"/>
              <a:t>Sociologické</a:t>
            </a:r>
            <a:r>
              <a:rPr lang="en-US" dirty="0"/>
              <a:t> </a:t>
            </a:r>
            <a:r>
              <a:rPr lang="en-US" dirty="0" err="1"/>
              <a:t>nakladatelství</a:t>
            </a:r>
            <a:r>
              <a:rPr lang="en-US" dirty="0"/>
              <a:t>, 2005. 209 s. ISBN 9788086429403.</a:t>
            </a:r>
          </a:p>
          <a:p>
            <a:r>
              <a:rPr lang="en-US" dirty="0"/>
              <a:t>ECO, Umberto a Ivan SEIDL. </a:t>
            </a:r>
            <a:r>
              <a:rPr lang="en-US" i="1" dirty="0" err="1"/>
              <a:t>Jak</a:t>
            </a:r>
            <a:r>
              <a:rPr lang="en-US" i="1" dirty="0"/>
              <a:t> </a:t>
            </a:r>
            <a:r>
              <a:rPr lang="en-US" i="1" dirty="0" err="1"/>
              <a:t>napsat</a:t>
            </a:r>
            <a:r>
              <a:rPr lang="en-US" i="1" dirty="0"/>
              <a:t> </a:t>
            </a:r>
            <a:r>
              <a:rPr lang="en-US" i="1" dirty="0" err="1"/>
              <a:t>diplomovou</a:t>
            </a:r>
            <a:r>
              <a:rPr lang="en-US" i="1" dirty="0"/>
              <a:t> </a:t>
            </a:r>
            <a:r>
              <a:rPr lang="en-US" i="1" dirty="0" err="1"/>
              <a:t>práci</a:t>
            </a:r>
            <a:r>
              <a:rPr lang="en-US" dirty="0"/>
              <a:t>. Olomouc: </a:t>
            </a:r>
            <a:r>
              <a:rPr lang="en-US" dirty="0" err="1"/>
              <a:t>Votobia</a:t>
            </a:r>
            <a:r>
              <a:rPr lang="en-US" dirty="0"/>
              <a:t>, 1997. 271 s. ISBN 80-7198-173-7.</a:t>
            </a:r>
          </a:p>
          <a:p>
            <a:r>
              <a:rPr lang="en-US" dirty="0"/>
              <a:t>COLLINSOVÁ, Hilary. </a:t>
            </a:r>
            <a:r>
              <a:rPr lang="en-US" dirty="0" err="1"/>
              <a:t>Kreatívni</a:t>
            </a:r>
            <a:r>
              <a:rPr lang="en-US" dirty="0"/>
              <a:t> </a:t>
            </a:r>
            <a:r>
              <a:rPr lang="en-US" dirty="0" err="1"/>
              <a:t>výzkum</a:t>
            </a:r>
            <a:r>
              <a:rPr lang="en-US" dirty="0"/>
              <a:t>. </a:t>
            </a:r>
            <a:r>
              <a:rPr lang="en-US" dirty="0" err="1"/>
              <a:t>Toearie</a:t>
            </a:r>
            <a:r>
              <a:rPr lang="en-US" dirty="0"/>
              <a:t> a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výskumu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tvůrčích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. Praha: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 – </a:t>
            </a:r>
            <a:r>
              <a:rPr lang="en-US" dirty="0" err="1"/>
              <a:t>Divadelní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. 2017. 207 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4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483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Ako pripraviť dobrý výskumný projekt</vt:lpstr>
      <vt:lpstr>Najprv opakovanie</vt:lpstr>
      <vt:lpstr>Konspekt projektu (Bakalářský seminář III / 3. semestr)</vt:lpstr>
      <vt:lpstr>“Ideálny výskum” v spoločenských vedách</vt:lpstr>
      <vt:lpstr>Aká téma je “vhodná” pre výskum?</vt:lpstr>
      <vt:lpstr>Ako lepšie “komunikovať” s literatúrou?</vt:lpstr>
      <vt:lpstr>Ako pristupovať k dátam?</vt:lpstr>
      <vt:lpstr>Pár poznámok k literatúre</vt:lpstr>
      <vt:lpstr>Ďalšia literatúra</vt:lpstr>
      <vt:lpstr>ŠANDEROVÁ, Jadwiga a Alena MILTOVÁ. Jak číst a psát odborný text ve společenských vědách : několik zásad pro začátečníky. Vydání první. Praha: Sociologické nakladatelství, 2005. 209 s. </vt:lpstr>
      <vt:lpstr>ECO, Umberto a Ivan SEIDL. Jak napsat diplomovou práci. Olomouc: Votobia, 1997. 271 s.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pripraviť dobrý výskumný projekt</dc:title>
  <dc:creator>orrim</dc:creator>
  <cp:lastModifiedBy>orrim</cp:lastModifiedBy>
  <cp:revision>8</cp:revision>
  <dcterms:created xsi:type="dcterms:W3CDTF">2017-10-23T11:50:25Z</dcterms:created>
  <dcterms:modified xsi:type="dcterms:W3CDTF">2017-10-23T16:18:24Z</dcterms:modified>
</cp:coreProperties>
</file>