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52" r:id="rId1"/>
  </p:sldMasterIdLst>
  <p:notesMasterIdLst>
    <p:notesMasterId r:id="rId68"/>
  </p:notesMasterIdLst>
  <p:sldIdLst>
    <p:sldId id="257" r:id="rId2"/>
    <p:sldId id="290" r:id="rId3"/>
    <p:sldId id="294" r:id="rId4"/>
    <p:sldId id="300" r:id="rId5"/>
    <p:sldId id="292" r:id="rId6"/>
    <p:sldId id="301" r:id="rId7"/>
    <p:sldId id="293" r:id="rId8"/>
    <p:sldId id="295" r:id="rId9"/>
    <p:sldId id="296" r:id="rId10"/>
    <p:sldId id="297" r:id="rId11"/>
    <p:sldId id="291" r:id="rId12"/>
    <p:sldId id="298" r:id="rId13"/>
    <p:sldId id="267" r:id="rId14"/>
    <p:sldId id="282" r:id="rId15"/>
    <p:sldId id="283" r:id="rId16"/>
    <p:sldId id="284" r:id="rId17"/>
    <p:sldId id="258" r:id="rId18"/>
    <p:sldId id="268" r:id="rId19"/>
    <p:sldId id="269" r:id="rId20"/>
    <p:sldId id="285" r:id="rId21"/>
    <p:sldId id="286" r:id="rId22"/>
    <p:sldId id="299" r:id="rId23"/>
    <p:sldId id="287" r:id="rId24"/>
    <p:sldId id="259" r:id="rId25"/>
    <p:sldId id="260" r:id="rId26"/>
    <p:sldId id="262" r:id="rId27"/>
    <p:sldId id="304" r:id="rId28"/>
    <p:sldId id="302" r:id="rId29"/>
    <p:sldId id="303" r:id="rId30"/>
    <p:sldId id="261" r:id="rId31"/>
    <p:sldId id="305" r:id="rId32"/>
    <p:sldId id="307" r:id="rId33"/>
    <p:sldId id="306" r:id="rId34"/>
    <p:sldId id="263" r:id="rId35"/>
    <p:sldId id="310" r:id="rId36"/>
    <p:sldId id="311" r:id="rId37"/>
    <p:sldId id="289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09" r:id="rId52"/>
    <p:sldId id="275" r:id="rId53"/>
    <p:sldId id="332" r:id="rId54"/>
    <p:sldId id="333" r:id="rId55"/>
    <p:sldId id="331" r:id="rId56"/>
    <p:sldId id="314" r:id="rId57"/>
    <p:sldId id="334" r:id="rId58"/>
    <p:sldId id="270" r:id="rId59"/>
    <p:sldId id="312" r:id="rId60"/>
    <p:sldId id="315" r:id="rId61"/>
    <p:sldId id="316" r:id="rId62"/>
    <p:sldId id="317" r:id="rId63"/>
    <p:sldId id="335" r:id="rId64"/>
    <p:sldId id="336" r:id="rId65"/>
    <p:sldId id="313" r:id="rId66"/>
    <p:sldId id="337" r:id="rId67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1ADEB-4EC8-A64D-B9A1-9879B1ABB67F}" type="datetimeFigureOut">
              <a:rPr lang="de-DE" smtClean="0"/>
              <a:pPr/>
              <a:t>28.10.2017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F6F91-1E52-234E-9E83-B0217065070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92761-68E8-534A-A9EF-B9C079BCDCFD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Der Kongress</a:t>
            </a:r>
            <a:r>
              <a:rPr lang="de-DE" baseline="0" dirty="0" smtClean="0"/>
              <a:t> tanzt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F6F91-1E52-234E-9E83-B0217065070B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Merry</a:t>
            </a:r>
            <a:r>
              <a:rPr lang="de-DE" dirty="0" smtClean="0"/>
              <a:t> </a:t>
            </a:r>
            <a:r>
              <a:rPr lang="de-DE" dirty="0" err="1" smtClean="0"/>
              <a:t>Widow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F6F91-1E52-234E-9E83-B0217065070B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28.10.2017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‹Nr.›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7D9-DB40-444A-A2CD-7EAC3F1D01D4}" type="datetimeFigureOut">
              <a:rPr lang="de-DE" smtClean="0"/>
              <a:pPr/>
              <a:t>28.10.2017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B01A-3618-C24A-86D8-30321907DE98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 smtClean="0"/>
              <a:t>Bild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7D9-DB40-444A-A2CD-7EAC3F1D01D4}" type="datetimeFigureOut">
              <a:rPr lang="de-DE" smtClean="0"/>
              <a:pPr/>
              <a:t>28.10.2017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B01A-3618-C24A-86D8-30321907DE9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Beschriftung,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 smtClean="0"/>
              <a:t>Bild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7D9-DB40-444A-A2CD-7EAC3F1D01D4}" type="datetimeFigureOut">
              <a:rPr lang="de-DE" smtClean="0"/>
              <a:pPr/>
              <a:t>28.10.2017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B01A-3618-C24A-86D8-30321907DE9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nhalt, Bild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7D9-DB40-444A-A2CD-7EAC3F1D01D4}" type="datetimeFigureOut">
              <a:rPr lang="de-DE" smtClean="0"/>
              <a:pPr/>
              <a:t>28.10.2017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B01A-3618-C24A-86D8-30321907DE9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e-AT" smtClean="0"/>
              <a:t>Bild durch Klicken auf Symbol hinzufügen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3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 smtClean="0"/>
              <a:t>Bild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7D9-DB40-444A-A2CD-7EAC3F1D01D4}" type="datetimeFigureOut">
              <a:rPr lang="de-DE" smtClean="0"/>
              <a:pPr/>
              <a:t>28.10.2017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B01A-3618-C24A-86D8-30321907DE9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 smtClean="0"/>
              <a:t>Bild durch Klicken auf Symbol hinzufügen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 smtClean="0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7D9-DB40-444A-A2CD-7EAC3F1D01D4}" type="datetimeFigureOut">
              <a:rPr lang="de-DE" smtClean="0"/>
              <a:pPr/>
              <a:t>28.10.2017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B01A-3618-C24A-86D8-30321907DE9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7D9-DB40-444A-A2CD-7EAC3F1D01D4}" type="datetimeFigureOut">
              <a:rPr lang="de-DE" smtClean="0"/>
              <a:pPr/>
              <a:t>28.10.2017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B01A-3618-C24A-86D8-30321907DE98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7D9-DB40-444A-A2CD-7EAC3F1D01D4}" type="datetimeFigureOut">
              <a:rPr lang="de-DE" smtClean="0"/>
              <a:pPr/>
              <a:t>28.10.2017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B01A-3618-C24A-86D8-30321907DE9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7D9-DB40-444A-A2CD-7EAC3F1D01D4}" type="datetimeFigureOut">
              <a:rPr lang="de-DE" smtClean="0"/>
              <a:pPr/>
              <a:t>28.10.2017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B01A-3618-C24A-86D8-30321907DE9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e-AT" smtClean="0"/>
              <a:t>Bild durch Klicken auf Symbol hinzufügen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de-AT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28.10.2017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‹Nr.›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bschnit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e-AT" smtClean="0"/>
              <a:t>Bild durch Klicken auf Symbol hinzufügen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7D9-DB40-444A-A2CD-7EAC3F1D01D4}" type="datetimeFigureOut">
              <a:rPr lang="de-DE" smtClean="0"/>
              <a:pPr/>
              <a:t>28.10.2017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B01A-3618-C24A-86D8-30321907DE9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7D9-DB40-444A-A2CD-7EAC3F1D01D4}" type="datetimeFigureOut">
              <a:rPr lang="de-DE" smtClean="0"/>
              <a:pPr/>
              <a:t>28.10.2017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B01A-3618-C24A-86D8-30321907DE9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7D9-DB40-444A-A2CD-7EAC3F1D01D4}" type="datetimeFigureOut">
              <a:rPr lang="de-DE" smtClean="0"/>
              <a:pPr/>
              <a:t>28.10.2017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B01A-3618-C24A-86D8-30321907DE9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7D9-DB40-444A-A2CD-7EAC3F1D01D4}" type="datetimeFigureOut">
              <a:rPr lang="de-DE" smtClean="0"/>
              <a:pPr/>
              <a:t>28.10.2017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B01A-3618-C24A-86D8-30321907DE9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7D9-DB40-444A-A2CD-7EAC3F1D01D4}" type="datetimeFigureOut">
              <a:rPr lang="de-DE" smtClean="0"/>
              <a:pPr/>
              <a:t>28.10.2017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B01A-3618-C24A-86D8-30321907DE98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579F7D9-DB40-444A-A2CD-7EAC3F1D01D4}" type="datetimeFigureOut">
              <a:rPr lang="de-DE" smtClean="0"/>
              <a:pPr/>
              <a:t>28.10.2017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F47B01A-3618-C24A-86D8-30321907DE9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The</a:t>
            </a:r>
            <a:r>
              <a:rPr lang="de-DE" dirty="0" smtClean="0"/>
              <a:t> Film Musical</a:t>
            </a:r>
            <a:endParaRPr lang="de-DE" dirty="0"/>
          </a:p>
        </p:txBody>
      </p:sp>
      <p:pic>
        <p:nvPicPr>
          <p:cNvPr id="4" name="Inhaltsplatzhalter 3" descr="rain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27" b="-12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Crystal Songs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Phil </a:t>
            </a:r>
            <a:r>
              <a:rPr lang="en-GB" dirty="0" err="1" smtClean="0"/>
              <a:t>Powrie</a:t>
            </a:r>
            <a:endParaRPr lang="en-GB" dirty="0" smtClean="0"/>
          </a:p>
          <a:p>
            <a:r>
              <a:rPr lang="en-GB" dirty="0" smtClean="0"/>
              <a:t>“a films’ essence (…) the disruption in question is that of the performance as narrative </a:t>
            </a:r>
            <a:r>
              <a:rPr lang="en-GB" i="1" dirty="0" smtClean="0"/>
              <a:t>intervention</a:t>
            </a:r>
            <a:r>
              <a:rPr lang="en-GB" dirty="0" smtClean="0"/>
              <a:t> rather than </a:t>
            </a:r>
            <a:r>
              <a:rPr lang="en-GB" i="1" dirty="0" smtClean="0"/>
              <a:t>interlude</a:t>
            </a:r>
            <a:r>
              <a:rPr lang="en-GB" dirty="0" smtClean="0"/>
              <a:t>". (102, </a:t>
            </a:r>
          </a:p>
          <a:p>
            <a:r>
              <a:rPr lang="en-GB" dirty="0" smtClean="0"/>
              <a:t>"… </a:t>
            </a:r>
            <a:r>
              <a:rPr lang="en-GB" u="sng" dirty="0" smtClean="0"/>
              <a:t>[</a:t>
            </a:r>
            <a:r>
              <a:rPr lang="en-GB" dirty="0" smtClean="0"/>
              <a:t>crystal songs</a:t>
            </a:r>
            <a:r>
              <a:rPr lang="en-GB" u="sng" dirty="0" smtClean="0"/>
              <a:t>] </a:t>
            </a:r>
            <a:r>
              <a:rPr lang="en-GB" dirty="0" smtClean="0"/>
              <a:t>intervene in the narrative to convey change, and in that conveying they also, figuratively, transport us from the artifice of a film to a utopian space beyond artifice, where what we see is what we hear, and conversely, what we hear is what we see." (223)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Genre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Genre theory also helpful to analyse numbers in other films</a:t>
            </a:r>
          </a:p>
          <a:p>
            <a:r>
              <a:rPr lang="en-GB" dirty="0" smtClean="0"/>
              <a:t>Theories about musical moments and crystal songs also helpful to analyse numbers in musicals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Altman: </a:t>
            </a:r>
            <a:r>
              <a:rPr lang="de-DE" dirty="0" err="1" smtClean="0"/>
              <a:t>Duality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"Duality as an organizing principle, providing no space for plot, motivation, and chronology, which common sense recognizes as important components of numerous musicals" 58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Altman: </a:t>
            </a:r>
            <a:r>
              <a:rPr lang="de-DE" dirty="0" err="1" smtClean="0"/>
              <a:t>dualism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dirty="0" err="1" smtClean="0"/>
              <a:t>Setting</a:t>
            </a:r>
            <a:endParaRPr lang="de-DE" dirty="0" smtClean="0"/>
          </a:p>
          <a:p>
            <a:pPr lvl="1"/>
            <a:r>
              <a:rPr lang="de-DE" dirty="0" err="1" smtClean="0"/>
              <a:t>Shot</a:t>
            </a:r>
            <a:r>
              <a:rPr lang="de-DE" dirty="0" smtClean="0"/>
              <a:t> </a:t>
            </a:r>
            <a:r>
              <a:rPr lang="de-DE" dirty="0" err="1" smtClean="0"/>
              <a:t>selection</a:t>
            </a:r>
            <a:endParaRPr lang="de-DE" dirty="0" smtClean="0"/>
          </a:p>
          <a:p>
            <a:pPr lvl="1"/>
            <a:r>
              <a:rPr lang="de-DE" dirty="0" smtClean="0"/>
              <a:t>Music</a:t>
            </a:r>
          </a:p>
          <a:p>
            <a:pPr lvl="1"/>
            <a:r>
              <a:rPr lang="de-DE" dirty="0" smtClean="0"/>
              <a:t>Dance</a:t>
            </a:r>
          </a:p>
          <a:p>
            <a:pPr lvl="1"/>
            <a:r>
              <a:rPr lang="de-DE" dirty="0" smtClean="0"/>
              <a:t>Personal style (Star Image)</a:t>
            </a:r>
          </a:p>
          <a:p>
            <a:pPr lvl="1"/>
            <a:r>
              <a:rPr lang="de-DE" dirty="0" smtClean="0"/>
              <a:t>Style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Style: 1. Audio </a:t>
            </a:r>
            <a:r>
              <a:rPr lang="de-DE" dirty="0" err="1" smtClean="0"/>
              <a:t>Dissolve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audio dissolve superimposes sounds in order to pass from one sound to another (Altman 63)</a:t>
            </a:r>
          </a:p>
          <a:p>
            <a:r>
              <a:rPr lang="en-US" dirty="0" smtClean="0"/>
              <a:t>The movement which we see an screen is now an accompaniment to the music track (69)</a:t>
            </a:r>
          </a:p>
          <a:p>
            <a:r>
              <a:rPr lang="en-US" dirty="0" smtClean="0"/>
              <a:t>The music creates a utopian space (69)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Video </a:t>
            </a:r>
            <a:r>
              <a:rPr lang="de-DE" dirty="0" err="1" smtClean="0"/>
              <a:t>Dissolve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visual device bridging two </a:t>
            </a:r>
            <a:r>
              <a:rPr lang="en-US" dirty="0" err="1" smtClean="0"/>
              <a:t>seperate</a:t>
            </a:r>
            <a:r>
              <a:rPr lang="en-US" dirty="0" smtClean="0"/>
              <a:t> places, times, or levels of reality (74)</a:t>
            </a:r>
          </a:p>
          <a:p>
            <a:r>
              <a:rPr lang="en-US" dirty="0" err="1" smtClean="0"/>
              <a:t>Diegetic</a:t>
            </a:r>
            <a:r>
              <a:rPr lang="en-US" dirty="0" smtClean="0"/>
              <a:t> space – idealized space</a:t>
            </a:r>
          </a:p>
          <a:p>
            <a:r>
              <a:rPr lang="en-US" dirty="0" smtClean="0"/>
              <a:t>Real – ideal</a:t>
            </a:r>
          </a:p>
          <a:p>
            <a:r>
              <a:rPr lang="de-DE" dirty="0" smtClean="0"/>
              <a:t>Time (</a:t>
            </a:r>
            <a:r>
              <a:rPr lang="de-DE" dirty="0" err="1" smtClean="0"/>
              <a:t>past</a:t>
            </a:r>
            <a:r>
              <a:rPr lang="de-DE" dirty="0" smtClean="0"/>
              <a:t>, </a:t>
            </a:r>
            <a:r>
              <a:rPr lang="de-DE" dirty="0" err="1" smtClean="0"/>
              <a:t>future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Memory</a:t>
            </a:r>
            <a:r>
              <a:rPr lang="de-DE" dirty="0" smtClean="0"/>
              <a:t>, </a:t>
            </a:r>
            <a:r>
              <a:rPr lang="de-DE" dirty="0" err="1" smtClean="0"/>
              <a:t>dreams</a:t>
            </a:r>
            <a:endParaRPr lang="de-DE" dirty="0" smtClean="0"/>
          </a:p>
          <a:p>
            <a:r>
              <a:rPr lang="de-DE" dirty="0" err="1" smtClean="0"/>
              <a:t>Reducing</a:t>
            </a:r>
            <a:r>
              <a:rPr lang="de-DE" dirty="0" smtClean="0"/>
              <a:t> </a:t>
            </a:r>
            <a:r>
              <a:rPr lang="de-DE" dirty="0" err="1" smtClean="0"/>
              <a:t>oppositions</a:t>
            </a:r>
            <a:r>
              <a:rPr lang="de-DE" dirty="0" smtClean="0"/>
              <a:t>, </a:t>
            </a:r>
            <a:r>
              <a:rPr lang="de-DE" dirty="0" err="1" smtClean="0"/>
              <a:t>dissolving</a:t>
            </a:r>
            <a:r>
              <a:rPr lang="de-DE" dirty="0" smtClean="0"/>
              <a:t> </a:t>
            </a:r>
            <a:r>
              <a:rPr lang="de-DE" dirty="0" err="1" smtClean="0"/>
              <a:t>contradictions</a:t>
            </a:r>
            <a:endParaRPr lang="de-DE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</a:t>
            </a:r>
            <a:r>
              <a:rPr lang="de-DE" dirty="0" err="1" smtClean="0"/>
              <a:t>Personality</a:t>
            </a:r>
            <a:r>
              <a:rPr lang="de-DE" dirty="0" smtClean="0"/>
              <a:t> </a:t>
            </a:r>
            <a:r>
              <a:rPr lang="de-DE" dirty="0" err="1" smtClean="0"/>
              <a:t>Dissolve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character is double</a:t>
            </a:r>
          </a:p>
          <a:p>
            <a:r>
              <a:rPr lang="en-US" dirty="0" smtClean="0"/>
              <a:t>Internalizing the basic dichotomy</a:t>
            </a:r>
          </a:p>
          <a:p>
            <a:r>
              <a:rPr lang="en-US" dirty="0" smtClean="0"/>
              <a:t>Surface character of each member of the couple corresponds to the repressed personality of the other (81)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Sub-genres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Show musical</a:t>
            </a:r>
          </a:p>
          <a:p>
            <a:pPr lvl="1"/>
            <a:r>
              <a:rPr lang="de-DE" dirty="0" err="1" smtClean="0"/>
              <a:t>Backstage</a:t>
            </a:r>
            <a:r>
              <a:rPr lang="de-DE" dirty="0" smtClean="0"/>
              <a:t> musical</a:t>
            </a:r>
          </a:p>
          <a:p>
            <a:r>
              <a:rPr lang="de-DE" dirty="0" err="1" smtClean="0"/>
              <a:t>Fairy-tale</a:t>
            </a:r>
            <a:r>
              <a:rPr lang="de-DE" dirty="0" smtClean="0"/>
              <a:t> musical</a:t>
            </a:r>
          </a:p>
          <a:p>
            <a:r>
              <a:rPr lang="de-DE" dirty="0" smtClean="0"/>
              <a:t>Folk musical</a:t>
            </a:r>
            <a:endParaRPr lang="de-D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Jane Feuer: </a:t>
            </a:r>
            <a:r>
              <a:rPr lang="de-DE" dirty="0" err="1" smtClean="0"/>
              <a:t>Myths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spontanity</a:t>
            </a:r>
          </a:p>
          <a:p>
            <a:r>
              <a:rPr lang="de-AT" dirty="0" smtClean="0"/>
              <a:t>integration</a:t>
            </a:r>
          </a:p>
          <a:p>
            <a:r>
              <a:rPr lang="de-AT" dirty="0" smtClean="0"/>
              <a:t>audience</a:t>
            </a:r>
          </a:p>
          <a:p>
            <a:r>
              <a:rPr lang="de-AT" dirty="0" smtClean="0"/>
              <a:t>entertainment</a:t>
            </a:r>
            <a:endParaRPr lang="de-D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Richard </a:t>
            </a:r>
            <a:r>
              <a:rPr lang="de-DE" dirty="0" err="1" smtClean="0"/>
              <a:t>Dyer</a:t>
            </a:r>
            <a:r>
              <a:rPr lang="de-DE" dirty="0" smtClean="0"/>
              <a:t>: Utopia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“Entertainment...  presents ... what utopia would feel like rather than how it would be organized.”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definition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film musical?</a:t>
            </a:r>
          </a:p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not</a:t>
            </a:r>
            <a:r>
              <a:rPr lang="de-DE" dirty="0" smtClean="0"/>
              <a:t> a film musical?</a:t>
            </a:r>
          </a:p>
          <a:p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important</a:t>
            </a:r>
            <a:r>
              <a:rPr lang="de-DE" dirty="0" smtClean="0"/>
              <a:t>?</a:t>
            </a:r>
          </a:p>
          <a:p>
            <a:r>
              <a:rPr lang="de-DE" dirty="0" err="1" smtClean="0"/>
              <a:t>Why</a:t>
            </a:r>
            <a:r>
              <a:rPr lang="de-DE" dirty="0" smtClean="0"/>
              <a:t>?</a:t>
            </a:r>
            <a:endParaRPr lang="de-D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Dyer: Non-representative signs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Intensity</a:t>
            </a:r>
          </a:p>
          <a:p>
            <a:r>
              <a:rPr lang="de-AT" dirty="0"/>
              <a:t>Energy</a:t>
            </a:r>
          </a:p>
          <a:p>
            <a:r>
              <a:rPr lang="de-AT" dirty="0"/>
              <a:t>Abundance</a:t>
            </a:r>
          </a:p>
          <a:p>
            <a:r>
              <a:rPr lang="de-AT" dirty="0"/>
              <a:t>Transparency</a:t>
            </a:r>
          </a:p>
          <a:p>
            <a:r>
              <a:rPr lang="de-AT" dirty="0"/>
              <a:t>Community </a:t>
            </a:r>
          </a:p>
          <a:p>
            <a:r>
              <a:rPr lang="de-AT" dirty="0" smtClean="0"/>
              <a:t>Audience </a:t>
            </a:r>
            <a:r>
              <a:rPr lang="de-AT" dirty="0"/>
              <a:t>connection</a:t>
            </a:r>
            <a:endParaRPr lang="de-DE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9663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Sources, precursors 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Operetta</a:t>
            </a:r>
            <a:endParaRPr lang="de-DE" dirty="0" smtClean="0"/>
          </a:p>
          <a:p>
            <a:r>
              <a:rPr lang="de-DE" dirty="0" smtClean="0"/>
              <a:t>Broadway</a:t>
            </a:r>
          </a:p>
          <a:p>
            <a:r>
              <a:rPr lang="de-DE" dirty="0" err="1" smtClean="0"/>
              <a:t>Silent</a:t>
            </a:r>
            <a:r>
              <a:rPr lang="de-DE" dirty="0" smtClean="0"/>
              <a:t> </a:t>
            </a:r>
            <a:r>
              <a:rPr lang="de-DE" dirty="0" err="1" smtClean="0"/>
              <a:t>cinema</a:t>
            </a:r>
            <a:endParaRPr lang="de-DE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Austrian-German</a:t>
            </a:r>
            <a:r>
              <a:rPr lang="de-DE" dirty="0" smtClean="0"/>
              <a:t> </a:t>
            </a:r>
            <a:r>
              <a:rPr lang="de-DE" dirty="0" err="1" smtClean="0"/>
              <a:t>Operetta</a:t>
            </a:r>
            <a:r>
              <a:rPr lang="de-DE" dirty="0" smtClean="0"/>
              <a:t> Films</a:t>
            </a:r>
            <a:endParaRPr lang="de-DE" dirty="0"/>
          </a:p>
        </p:txBody>
      </p:sp>
      <p:pic>
        <p:nvPicPr>
          <p:cNvPr id="4" name="Inhaltsplatzhalter 3" descr="Der-Kongress-tanzt-3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6582" r="-16582"/>
          <a:stretch>
            <a:fillRect/>
          </a:stretch>
        </p:blipFill>
        <p:spPr/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German Musikfilm</a:t>
            </a:r>
            <a:endParaRPr lang="de-DE" dirty="0"/>
          </a:p>
        </p:txBody>
      </p:sp>
      <p:pic>
        <p:nvPicPr>
          <p:cNvPr id="4" name="Inhaltsplatzhalter 3" descr="2011-09-18-Die-Drei-von-der-Tankstelle-1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4093" r="-24093"/>
          <a:stretch>
            <a:fillRect/>
          </a:stretch>
        </p:blipFill>
        <p:spPr/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810585"/>
            <a:ext cx="8858250" cy="4834640"/>
            <a:chOff x="0" y="0"/>
            <a:chExt cx="5888" cy="3056"/>
          </a:xfrm>
        </p:grpSpPr>
        <p:pic>
          <p:nvPicPr>
            <p:cNvPr id="563205" name="Picture 1"/>
            <p:cNvPicPr>
              <a:picLocks noChangeAspect="1" noChangeArrowheads="1"/>
            </p:cNvPicPr>
            <p:nvPr/>
          </p:nvPicPr>
          <p:blipFill>
            <a:blip r:embed="rId3"/>
            <a:srcRect t="12538" b="12460"/>
            <a:stretch>
              <a:fillRect/>
            </a:stretch>
          </p:blipFill>
          <p:spPr bwMode="auto">
            <a:xfrm>
              <a:off x="96" y="96"/>
              <a:ext cx="5696" cy="28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563206" name="Picture 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888" cy="30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Helvetica Neue Light" pitchFamily="-105" charset="0"/>
              </a:rPr>
              <a:t>Operetta Musicals</a:t>
            </a:r>
            <a:endParaRPr lang="en-US" dirty="0">
              <a:sym typeface="Helvetica Neue Light" pitchFamily="-10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Love </a:t>
            </a:r>
            <a:r>
              <a:rPr lang="de-DE" dirty="0" err="1" smtClean="0"/>
              <a:t>Me</a:t>
            </a:r>
            <a:r>
              <a:rPr lang="de-DE" dirty="0" smtClean="0"/>
              <a:t> </a:t>
            </a:r>
            <a:r>
              <a:rPr lang="de-DE" dirty="0" err="1" smtClean="0"/>
              <a:t>Tonight</a:t>
            </a:r>
            <a:endParaRPr lang="de-DE" dirty="0"/>
          </a:p>
        </p:txBody>
      </p:sp>
      <p:pic>
        <p:nvPicPr>
          <p:cNvPr id="4" name="Inhaltsplatzhalter 3" descr="love me tonigh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7112" r="-17112"/>
          <a:stretch>
            <a:fillRect/>
          </a:stretch>
        </p:blipFill>
        <p:spPr/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17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2437961"/>
            <a:ext cx="4114800" cy="308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621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0900" y="2437961"/>
            <a:ext cx="4114800" cy="308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ym typeface="Arial" pitchFamily="4" charset="0"/>
              </a:rPr>
              <a:t>Busby Berkeley</a:t>
            </a:r>
            <a:br>
              <a:rPr lang="en-US" dirty="0" smtClean="0">
                <a:sym typeface="Arial" pitchFamily="4" charset="0"/>
              </a:rPr>
            </a:b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Depression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	“presenting a world of opulence and excess’ alongside narratives dealing with ‘struggling chorus girls and Depression hard times”</a:t>
            </a:r>
          </a:p>
          <a:p>
            <a:pPr>
              <a:buNone/>
            </a:pPr>
            <a:r>
              <a:rPr lang="en-GB" dirty="0" smtClean="0"/>
              <a:t>Rubin (2002, </a:t>
            </a:r>
            <a:r>
              <a:rPr lang="en-GB" dirty="0" err="1" smtClean="0"/>
              <a:t>p</a:t>
            </a:r>
            <a:r>
              <a:rPr lang="en-GB" dirty="0" smtClean="0"/>
              <a:t>. 59) </a:t>
            </a:r>
            <a:endParaRPr lang="de-DE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Backstage</a:t>
            </a:r>
            <a:r>
              <a:rPr lang="de-DE" dirty="0" smtClean="0"/>
              <a:t> musical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Theater</a:t>
            </a:r>
            <a:r>
              <a:rPr lang="en-GB" dirty="0" smtClean="0"/>
              <a:t> : film</a:t>
            </a:r>
            <a:endParaRPr lang="de-DE" dirty="0" smtClean="0"/>
          </a:p>
          <a:p>
            <a:r>
              <a:rPr lang="en-GB" dirty="0" smtClean="0"/>
              <a:t>Stage : backstage</a:t>
            </a:r>
            <a:endParaRPr lang="de-DE" dirty="0" smtClean="0"/>
          </a:p>
          <a:p>
            <a:r>
              <a:rPr lang="en-GB" dirty="0" smtClean="0"/>
              <a:t>Public : private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Berkeley at WB 1933/34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42</a:t>
            </a:r>
            <a:r>
              <a:rPr lang="en-GB" i="1" baseline="30000" dirty="0" smtClean="0"/>
              <a:t>nd</a:t>
            </a:r>
            <a:r>
              <a:rPr lang="en-GB" i="1" dirty="0" smtClean="0"/>
              <a:t> Street</a:t>
            </a:r>
            <a:endParaRPr lang="de-DE" i="1" dirty="0" smtClean="0"/>
          </a:p>
          <a:p>
            <a:r>
              <a:rPr lang="en-GB" i="1" dirty="0" smtClean="0"/>
              <a:t>Gold Diggers of 1933</a:t>
            </a:r>
            <a:endParaRPr lang="de-DE" i="1" dirty="0" smtClean="0"/>
          </a:p>
          <a:p>
            <a:r>
              <a:rPr lang="en-GB" i="1" dirty="0" smtClean="0"/>
              <a:t>Footlight Parade</a:t>
            </a:r>
            <a:endParaRPr lang="de-DE" i="1" dirty="0" smtClean="0"/>
          </a:p>
          <a:p>
            <a:r>
              <a:rPr lang="en-GB" i="1" dirty="0" smtClean="0"/>
              <a:t>Dames</a:t>
            </a:r>
            <a:endParaRPr lang="de-DE" i="1" dirty="0" smtClean="0"/>
          </a:p>
          <a:p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Altman: Definition: </a:t>
            </a:r>
            <a:r>
              <a:rPr lang="de-DE" dirty="0" err="1" smtClean="0"/>
              <a:t>Semantics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Narrative</a:t>
            </a:r>
          </a:p>
          <a:p>
            <a:r>
              <a:rPr lang="de-DE" dirty="0" smtClean="0"/>
              <a:t>Feature </a:t>
            </a:r>
            <a:r>
              <a:rPr lang="de-DE" dirty="0" err="1" smtClean="0"/>
              <a:t>length</a:t>
            </a:r>
            <a:endParaRPr lang="de-DE" dirty="0" smtClean="0"/>
          </a:p>
          <a:p>
            <a:r>
              <a:rPr lang="de-DE" dirty="0" err="1" smtClean="0"/>
              <a:t>Romantic</a:t>
            </a:r>
            <a:r>
              <a:rPr lang="de-DE" dirty="0" smtClean="0"/>
              <a:t> </a:t>
            </a:r>
            <a:r>
              <a:rPr lang="de-DE" dirty="0" err="1" smtClean="0"/>
              <a:t>couple</a:t>
            </a:r>
            <a:endParaRPr lang="de-DE" dirty="0" smtClean="0"/>
          </a:p>
          <a:p>
            <a:r>
              <a:rPr lang="de-DE" dirty="0" err="1" smtClean="0"/>
              <a:t>Rhythmic</a:t>
            </a:r>
            <a:r>
              <a:rPr lang="de-DE" dirty="0" smtClean="0"/>
              <a:t> </a:t>
            </a:r>
            <a:r>
              <a:rPr lang="de-DE" dirty="0" err="1" smtClean="0"/>
              <a:t>movement</a:t>
            </a:r>
            <a:r>
              <a:rPr lang="de-DE" dirty="0" smtClean="0"/>
              <a:t> and </a:t>
            </a:r>
            <a:r>
              <a:rPr lang="de-DE" dirty="0" err="1" smtClean="0"/>
              <a:t>realism</a:t>
            </a:r>
            <a:endParaRPr lang="de-DE" dirty="0" smtClean="0"/>
          </a:p>
          <a:p>
            <a:r>
              <a:rPr lang="de-DE" dirty="0" err="1" smtClean="0"/>
              <a:t>Diegetic</a:t>
            </a:r>
            <a:r>
              <a:rPr lang="de-DE" dirty="0" smtClean="0"/>
              <a:t> </a:t>
            </a:r>
            <a:r>
              <a:rPr lang="de-DE" dirty="0" err="1" smtClean="0"/>
              <a:t>music</a:t>
            </a:r>
            <a:r>
              <a:rPr lang="de-DE" dirty="0" smtClean="0"/>
              <a:t> and </a:t>
            </a:r>
            <a:r>
              <a:rPr lang="de-DE" dirty="0" err="1" smtClean="0"/>
              <a:t>dialogue</a:t>
            </a:r>
            <a:endParaRPr lang="de-DE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Berkeley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Camerawork</a:t>
            </a:r>
          </a:p>
          <a:p>
            <a:pPr lvl="1"/>
            <a:r>
              <a:rPr lang="en-GB" dirty="0" smtClean="0"/>
              <a:t>Tracking shots</a:t>
            </a:r>
          </a:p>
          <a:p>
            <a:pPr lvl="1"/>
            <a:r>
              <a:rPr lang="en-GB" dirty="0" smtClean="0"/>
              <a:t>Birdseye crane views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The camera dances, not the actors</a:t>
            </a:r>
          </a:p>
          <a:p>
            <a:r>
              <a:rPr lang="en-GB" dirty="0" smtClean="0"/>
              <a:t>Editing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Gender</a:t>
            </a:r>
            <a:r>
              <a:rPr lang="de-DE" dirty="0" smtClean="0"/>
              <a:t> </a:t>
            </a:r>
            <a:r>
              <a:rPr lang="de-DE" dirty="0" err="1" smtClean="0"/>
              <a:t>politics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identity of camera and spectator</a:t>
            </a:r>
          </a:p>
          <a:p>
            <a:r>
              <a:rPr lang="en-GB" dirty="0" smtClean="0"/>
              <a:t>stock casting of women as visible and men as viewer </a:t>
            </a:r>
          </a:p>
          <a:p>
            <a:r>
              <a:rPr lang="en-GB" dirty="0" smtClean="0"/>
              <a:t>Male artistic direction</a:t>
            </a:r>
            <a:endParaRPr lang="de-DE" dirty="0" smtClean="0"/>
          </a:p>
          <a:p>
            <a:r>
              <a:rPr lang="en-GB" dirty="0" smtClean="0"/>
              <a:t>Female bodies</a:t>
            </a:r>
            <a:endParaRPr lang="de-DE" dirty="0" smtClean="0"/>
          </a:p>
          <a:p>
            <a:endParaRPr lang="en-GB" dirty="0" smtClean="0"/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42nd Street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Show=sex</a:t>
            </a:r>
            <a:endParaRPr lang="de-DE" dirty="0" smtClean="0"/>
          </a:p>
          <a:p>
            <a:r>
              <a:rPr lang="en-GB" dirty="0" smtClean="0"/>
              <a:t>Never danced the lead – never kissed </a:t>
            </a:r>
            <a:endParaRPr lang="de-DE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Backstage</a:t>
            </a:r>
            <a:r>
              <a:rPr lang="de-DE" dirty="0" smtClean="0"/>
              <a:t> </a:t>
            </a:r>
            <a:r>
              <a:rPr lang="de-DE" dirty="0" err="1" smtClean="0"/>
              <a:t>structures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Putting on a show</a:t>
            </a:r>
            <a:endParaRPr lang="de-DE" dirty="0" smtClean="0"/>
          </a:p>
          <a:p>
            <a:r>
              <a:rPr lang="en-GB" dirty="0" smtClean="0"/>
              <a:t>Constituting a romantic couple</a:t>
            </a:r>
            <a:endParaRPr lang="de-DE" dirty="0" smtClean="0"/>
          </a:p>
          <a:p>
            <a:r>
              <a:rPr lang="en-GB" dirty="0" smtClean="0"/>
              <a:t>“The two separate activities come to be equated, with the long final number celebrating the successful conclusion of show and romance alike” (Altman 227)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Ginger Rogers &amp; Fred Astaire </a:t>
            </a:r>
            <a:endParaRPr lang="de-DE" dirty="0"/>
          </a:p>
        </p:txBody>
      </p:sp>
      <p:pic>
        <p:nvPicPr>
          <p:cNvPr id="7" name="Inhaltsplatzhalter 6" descr="catwalk_yourself_ginger_rogers_fred_astair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641" r="-21641"/>
          <a:stretch>
            <a:fillRect/>
          </a:stretch>
        </p:blipFill>
        <p:spPr/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Freed</a:t>
            </a:r>
            <a:r>
              <a:rPr lang="de-DE" dirty="0" smtClean="0"/>
              <a:t> Unit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Unit system of production</a:t>
            </a:r>
          </a:p>
          <a:p>
            <a:r>
              <a:rPr lang="en-GB" dirty="0" smtClean="0"/>
              <a:t>Stars, composers, choreographers, screenwriter</a:t>
            </a:r>
          </a:p>
          <a:p>
            <a:r>
              <a:rPr lang="en-GB" dirty="0" smtClean="0"/>
              <a:t>Emphasis on choreography</a:t>
            </a:r>
          </a:p>
          <a:p>
            <a:r>
              <a:rPr lang="en-GB" dirty="0" smtClean="0"/>
              <a:t>Long ballet sequences</a:t>
            </a:r>
          </a:p>
          <a:p>
            <a:r>
              <a:rPr lang="en-GB" dirty="0" smtClean="0"/>
              <a:t>Camp?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Freed</a:t>
            </a:r>
            <a:r>
              <a:rPr lang="de-DE" dirty="0" smtClean="0"/>
              <a:t> Unit: Films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Meet Me in St. Louis </a:t>
            </a:r>
            <a:r>
              <a:rPr lang="en-GB" dirty="0" smtClean="0"/>
              <a:t>1944</a:t>
            </a:r>
          </a:p>
          <a:p>
            <a:r>
              <a:rPr lang="de-DE" i="1" dirty="0" smtClean="0"/>
              <a:t>On </a:t>
            </a:r>
            <a:r>
              <a:rPr lang="de-DE" i="1" dirty="0" err="1" smtClean="0"/>
              <a:t>the</a:t>
            </a:r>
            <a:r>
              <a:rPr lang="de-DE" i="1" dirty="0" smtClean="0"/>
              <a:t> Town </a:t>
            </a:r>
            <a:r>
              <a:rPr lang="de-DE" dirty="0" smtClean="0"/>
              <a:t>1949</a:t>
            </a:r>
            <a:endParaRPr lang="en-GB" dirty="0" smtClean="0"/>
          </a:p>
          <a:p>
            <a:r>
              <a:rPr lang="en-GB" i="1" dirty="0" err="1" smtClean="0"/>
              <a:t>Singin</a:t>
            </a:r>
            <a:r>
              <a:rPr lang="en-GB" i="1" dirty="0" smtClean="0"/>
              <a:t>’ in the Rain </a:t>
            </a:r>
            <a:r>
              <a:rPr lang="en-GB" dirty="0" smtClean="0"/>
              <a:t>1952</a:t>
            </a:r>
          </a:p>
          <a:p>
            <a:r>
              <a:rPr lang="en-GB" i="1" dirty="0" smtClean="0"/>
              <a:t>The Band Wagon </a:t>
            </a:r>
            <a:r>
              <a:rPr lang="en-GB" dirty="0" smtClean="0"/>
              <a:t>1953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Wizard</a:t>
            </a:r>
            <a:r>
              <a:rPr lang="de-DE" dirty="0" smtClean="0"/>
              <a:t> of Oz</a:t>
            </a:r>
            <a:endParaRPr lang="de-DE" dirty="0"/>
          </a:p>
        </p:txBody>
      </p:sp>
      <p:pic>
        <p:nvPicPr>
          <p:cNvPr id="4" name="Inhaltsplatzhalter 3" descr="wizard-of-oz-original1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47" b="-147"/>
          <a:stretch>
            <a:fillRect/>
          </a:stretch>
        </p:blipFill>
        <p:spPr/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Post War Musicals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Extended</a:t>
            </a:r>
            <a:r>
              <a:rPr lang="de-DE" dirty="0" smtClean="0"/>
              <a:t> ballet </a:t>
            </a:r>
            <a:r>
              <a:rPr lang="de-DE" dirty="0" err="1" smtClean="0"/>
              <a:t>sequences</a:t>
            </a:r>
            <a:endParaRPr lang="de-DE" dirty="0" smtClean="0"/>
          </a:p>
          <a:p>
            <a:r>
              <a:rPr lang="de-DE" dirty="0" smtClean="0"/>
              <a:t>Great American </a:t>
            </a:r>
            <a:r>
              <a:rPr lang="de-DE" dirty="0" err="1" smtClean="0"/>
              <a:t>Songbook</a:t>
            </a:r>
            <a:endParaRPr lang="de-DE" dirty="0" smtClean="0"/>
          </a:p>
          <a:p>
            <a:r>
              <a:rPr lang="en-GB" dirty="0" smtClean="0"/>
              <a:t>Musical </a:t>
            </a:r>
            <a:r>
              <a:rPr lang="en-GB" dirty="0" smtClean="0"/>
              <a:t>biographies/</a:t>
            </a:r>
            <a:r>
              <a:rPr lang="en-GB" dirty="0" err="1" smtClean="0"/>
              <a:t>biopics</a:t>
            </a:r>
            <a:endParaRPr lang="en-GB" dirty="0" smtClean="0"/>
          </a:p>
          <a:p>
            <a:r>
              <a:rPr lang="en-GB" dirty="0" smtClean="0"/>
              <a:t>Anti</a:t>
            </a:r>
            <a:r>
              <a:rPr lang="en-GB" dirty="0" smtClean="0"/>
              <a:t>-</a:t>
            </a:r>
            <a:r>
              <a:rPr lang="en-GB" dirty="0" smtClean="0"/>
              <a:t>communism, consumerism, </a:t>
            </a:r>
            <a:r>
              <a:rPr lang="en-GB" dirty="0" err="1" smtClean="0"/>
              <a:t>captialism</a:t>
            </a:r>
            <a:endParaRPr lang="en-GB" dirty="0" smtClean="0"/>
          </a:p>
          <a:p>
            <a:endParaRPr lang="de-DE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Cont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Dramatic instead of comedic</a:t>
            </a:r>
            <a:endParaRPr lang="de-DE" dirty="0" smtClean="0"/>
          </a:p>
          <a:p>
            <a:r>
              <a:rPr lang="en-GB" dirty="0" smtClean="0"/>
              <a:t>Marginalization of African-Americans</a:t>
            </a:r>
          </a:p>
          <a:p>
            <a:r>
              <a:rPr lang="en-GB" dirty="0" smtClean="0"/>
              <a:t>New gender roles</a:t>
            </a:r>
          </a:p>
          <a:p>
            <a:r>
              <a:rPr lang="en-GB" dirty="0" smtClean="0"/>
              <a:t>New technology 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Altman: Definition: Syntax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Dual focus</a:t>
            </a:r>
          </a:p>
          <a:p>
            <a:r>
              <a:rPr lang="en-GB" dirty="0" smtClean="0"/>
              <a:t>Parallelism</a:t>
            </a:r>
          </a:p>
          <a:p>
            <a:r>
              <a:rPr lang="en-GB" dirty="0" smtClean="0"/>
              <a:t>Music and dance as signifiers of personal and communal joy, romantic triumph</a:t>
            </a:r>
          </a:p>
          <a:p>
            <a:r>
              <a:rPr lang="en-GB" dirty="0" smtClean="0"/>
              <a:t>Continuity between realism and rhythm</a:t>
            </a:r>
          </a:p>
          <a:p>
            <a:r>
              <a:rPr lang="en-GB" dirty="0" smtClean="0"/>
              <a:t>Classical narrative hierarchy reversed at climatic moments</a:t>
            </a:r>
            <a:endParaRPr lang="en-GB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Extended</a:t>
            </a:r>
            <a:r>
              <a:rPr lang="de-DE" dirty="0" smtClean="0"/>
              <a:t> ballet </a:t>
            </a:r>
            <a:r>
              <a:rPr lang="de-DE" dirty="0" err="1" smtClean="0"/>
              <a:t>sequences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An American </a:t>
            </a:r>
            <a:r>
              <a:rPr lang="en-GB" i="1" dirty="0" smtClean="0"/>
              <a:t>in Paris </a:t>
            </a:r>
            <a:r>
              <a:rPr lang="en-GB" dirty="0" smtClean="0"/>
              <a:t>1951</a:t>
            </a:r>
            <a:r>
              <a:rPr lang="en-GB" dirty="0" smtClean="0"/>
              <a:t> (18 min)</a:t>
            </a:r>
            <a:endParaRPr lang="de-DE" dirty="0" smtClean="0"/>
          </a:p>
          <a:p>
            <a:r>
              <a:rPr lang="en-GB" i="1" dirty="0" err="1" smtClean="0"/>
              <a:t>Singin</a:t>
            </a:r>
            <a:r>
              <a:rPr lang="en-GB" i="1" dirty="0" smtClean="0"/>
              <a:t>' in the Rain</a:t>
            </a:r>
            <a:r>
              <a:rPr lang="en-GB" i="1" dirty="0" smtClean="0"/>
              <a:t> </a:t>
            </a:r>
            <a:r>
              <a:rPr lang="en-GB" dirty="0" smtClean="0"/>
              <a:t>1952 (13 min)</a:t>
            </a:r>
            <a:endParaRPr lang="de-DE" dirty="0" smtClean="0"/>
          </a:p>
          <a:p>
            <a:r>
              <a:rPr lang="en-GB" i="1" dirty="0" smtClean="0"/>
              <a:t>The Band Wagon</a:t>
            </a:r>
            <a:r>
              <a:rPr lang="en-GB" dirty="0" smtClean="0"/>
              <a:t> 1953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The great American </a:t>
            </a:r>
            <a:r>
              <a:rPr lang="en-GB" sz="2800" dirty="0" smtClean="0"/>
              <a:t>songbook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Long </a:t>
            </a:r>
            <a:r>
              <a:rPr lang="en-GB" dirty="0" smtClean="0"/>
              <a:t>player LP 33 1/3rpm</a:t>
            </a:r>
            <a:endParaRPr lang="de-DE" dirty="0" smtClean="0"/>
          </a:p>
          <a:p>
            <a:r>
              <a:rPr lang="en-GB" dirty="0" smtClean="0"/>
              <a:t>Composers from the</a:t>
            </a:r>
            <a:r>
              <a:rPr lang="en-GB" dirty="0" smtClean="0"/>
              <a:t> 1920s </a:t>
            </a:r>
            <a:r>
              <a:rPr lang="en-GB" dirty="0" smtClean="0"/>
              <a:t>and 30s recorded as the great American </a:t>
            </a:r>
            <a:r>
              <a:rPr lang="en-GB" dirty="0" smtClean="0"/>
              <a:t>songbook</a:t>
            </a:r>
          </a:p>
          <a:p>
            <a:endParaRPr lang="de-DE" dirty="0"/>
          </a:p>
        </p:txBody>
      </p:sp>
      <p:pic>
        <p:nvPicPr>
          <p:cNvPr id="4" name="Bild 3" descr="734f9b7bb79044ec46893b630a9661375d07467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050" y="3748377"/>
            <a:ext cx="2738801" cy="2377786"/>
          </a:xfrm>
          <a:prstGeom prst="rect">
            <a:avLst/>
          </a:prstGeom>
        </p:spPr>
      </p:pic>
      <p:pic>
        <p:nvPicPr>
          <p:cNvPr id="5" name="Bild 4" descr="ella-fitzgerald-sings-the-cole-porter-songboo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007" y="3498788"/>
            <a:ext cx="2876506" cy="262737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Biopics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i="1" dirty="0" smtClean="0"/>
              <a:t>Rhapsody </a:t>
            </a:r>
            <a:r>
              <a:rPr lang="en-GB" i="1" dirty="0" smtClean="0"/>
              <a:t>in</a:t>
            </a:r>
            <a:r>
              <a:rPr lang="en-GB" i="1" dirty="0" smtClean="0"/>
              <a:t> Blue </a:t>
            </a:r>
            <a:r>
              <a:rPr lang="en-GB" dirty="0" smtClean="0"/>
              <a:t>1945</a:t>
            </a:r>
            <a:endParaRPr lang="de-DE" dirty="0" smtClean="0"/>
          </a:p>
          <a:p>
            <a:r>
              <a:rPr lang="en-GB" i="1" dirty="0" smtClean="0"/>
              <a:t>Night and Day</a:t>
            </a:r>
            <a:r>
              <a:rPr lang="en-GB" i="1" dirty="0" smtClean="0"/>
              <a:t> </a:t>
            </a:r>
            <a:r>
              <a:rPr lang="en-GB" dirty="0" smtClean="0"/>
              <a:t>1946</a:t>
            </a:r>
            <a:endParaRPr lang="de-DE" dirty="0" smtClean="0"/>
          </a:p>
          <a:p>
            <a:r>
              <a:rPr lang="en-GB" i="1" dirty="0" smtClean="0"/>
              <a:t>T</a:t>
            </a:r>
            <a:r>
              <a:rPr lang="en-GB" i="1" dirty="0" smtClean="0"/>
              <a:t>he Great </a:t>
            </a:r>
            <a:r>
              <a:rPr lang="en-GB" i="1" dirty="0" smtClean="0"/>
              <a:t>Caruso </a:t>
            </a:r>
            <a:r>
              <a:rPr lang="en-GB" dirty="0" smtClean="0"/>
              <a:t>1951</a:t>
            </a:r>
            <a:endParaRPr lang="de-DE" dirty="0" smtClean="0"/>
          </a:p>
          <a:p>
            <a:r>
              <a:rPr lang="en-GB" i="1" dirty="0" smtClean="0"/>
              <a:t>Glenn Miller</a:t>
            </a:r>
            <a:r>
              <a:rPr lang="en-GB" i="1" dirty="0" smtClean="0"/>
              <a:t> Story </a:t>
            </a:r>
            <a:r>
              <a:rPr lang="en-GB" dirty="0" smtClean="0"/>
              <a:t>1954</a:t>
            </a:r>
            <a:endParaRPr lang="de-DE" dirty="0" smtClean="0"/>
          </a:p>
          <a:p>
            <a:r>
              <a:rPr lang="en-GB" i="1" dirty="0" smtClean="0"/>
              <a:t>Benny Goodman</a:t>
            </a:r>
            <a:r>
              <a:rPr lang="en-GB" i="1" dirty="0" smtClean="0"/>
              <a:t> Story </a:t>
            </a:r>
            <a:r>
              <a:rPr lang="en-GB" dirty="0" smtClean="0"/>
              <a:t>1955</a:t>
            </a:r>
            <a:r>
              <a:rPr lang="en-GB" dirty="0" smtClean="0"/>
              <a:t> 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Politics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Anti-Communism</a:t>
            </a:r>
            <a:r>
              <a:rPr lang="de-DE" dirty="0" smtClean="0"/>
              <a:t>: </a:t>
            </a:r>
            <a:r>
              <a:rPr lang="de-DE" i="1" dirty="0" err="1" smtClean="0"/>
              <a:t>Silk</a:t>
            </a:r>
            <a:r>
              <a:rPr lang="de-DE" i="1" dirty="0" smtClean="0"/>
              <a:t> </a:t>
            </a:r>
            <a:r>
              <a:rPr lang="de-DE" i="1" dirty="0" err="1" smtClean="0"/>
              <a:t>Stockings</a:t>
            </a:r>
            <a:r>
              <a:rPr lang="de-DE" dirty="0" smtClean="0"/>
              <a:t> 1957</a:t>
            </a:r>
          </a:p>
          <a:p>
            <a:r>
              <a:rPr lang="de-DE" dirty="0" err="1" smtClean="0"/>
              <a:t>Consumersim</a:t>
            </a:r>
            <a:r>
              <a:rPr lang="de-DE" dirty="0" smtClean="0"/>
              <a:t>: </a:t>
            </a:r>
            <a:r>
              <a:rPr lang="de-DE" i="1" dirty="0" err="1" smtClean="0"/>
              <a:t>Funny</a:t>
            </a:r>
            <a:r>
              <a:rPr lang="de-DE" i="1" dirty="0" smtClean="0"/>
              <a:t> Face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Dramatic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i="1" dirty="0" smtClean="0"/>
              <a:t>West Side Story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African-Americans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“end </a:t>
            </a:r>
            <a:r>
              <a:rPr lang="en-GB" dirty="0" smtClean="0"/>
              <a:t>of number, beginning of </a:t>
            </a:r>
            <a:r>
              <a:rPr lang="en-GB" dirty="0" smtClean="0"/>
              <a:t>story”</a:t>
            </a:r>
          </a:p>
          <a:p>
            <a:r>
              <a:rPr lang="en-GB" dirty="0" smtClean="0"/>
              <a:t> </a:t>
            </a:r>
            <a:endParaRPr lang="de-DE" dirty="0"/>
          </a:p>
        </p:txBody>
      </p:sp>
      <p:pic>
        <p:nvPicPr>
          <p:cNvPr id="4" name="Bild 3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799808"/>
            <a:ext cx="6096000" cy="3905791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Gender</a:t>
            </a:r>
            <a:r>
              <a:rPr lang="de-DE" dirty="0" smtClean="0"/>
              <a:t> </a:t>
            </a:r>
            <a:r>
              <a:rPr lang="de-DE" dirty="0" err="1" smtClean="0"/>
              <a:t>Roles</a:t>
            </a:r>
            <a:endParaRPr lang="de-DE" dirty="0"/>
          </a:p>
        </p:txBody>
      </p:sp>
      <p:pic>
        <p:nvPicPr>
          <p:cNvPr id="4" name="Inhaltsplatzhalter 3" descr="doris-day-movies-calamity-jan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722" r="-6722"/>
          <a:stretch>
            <a:fillRect/>
          </a:stretch>
        </p:blipFill>
        <p:spPr/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Cont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4" name="Inhaltsplatzhalter 3" descr="Gentlemen_prefer_blondes-to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515" r="-16515"/>
          <a:stretch>
            <a:fillRect/>
          </a:stretch>
        </p:blipFill>
        <p:spPr/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</a:t>
            </a:r>
            <a:r>
              <a:rPr lang="de-DE" dirty="0" smtClean="0"/>
              <a:t>echnology</a:t>
            </a:r>
            <a:endParaRPr lang="de-DE" dirty="0"/>
          </a:p>
        </p:txBody>
      </p:sp>
      <p:pic>
        <p:nvPicPr>
          <p:cNvPr id="4" name="Inhaltsplatzhalter 3" descr="kiss_me_kate_01.jpg"/>
          <p:cNvPicPr>
            <a:picLocks noGrp="1" noChangeAspect="1"/>
          </p:cNvPicPr>
          <p:nvPr>
            <p:ph idx="1"/>
          </p:nvPr>
        </p:nvPicPr>
        <p:blipFill>
          <a:blip r:embed="rId2"/>
          <a:srcRect t="-409" b="-409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Wedel: Musikfilm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 understand the term as a narrative genre with a duration of at least one hour, with repeated musical numbers with dietetically bound singing that established a significant relation between filmic narration and musical discourse</a:t>
            </a:r>
            <a:endParaRPr lang="de-DE" dirty="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Dinosaurs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Oklahoma!</a:t>
            </a:r>
            <a:r>
              <a:rPr lang="en-GB" i="1" dirty="0" smtClean="0"/>
              <a:t> </a:t>
            </a:r>
            <a:r>
              <a:rPr lang="en-GB" dirty="0" smtClean="0"/>
              <a:t>(1955)</a:t>
            </a:r>
          </a:p>
          <a:p>
            <a:r>
              <a:rPr lang="en-GB" i="1" dirty="0" smtClean="0"/>
              <a:t>Sound of Music</a:t>
            </a:r>
          </a:p>
          <a:p>
            <a:r>
              <a:rPr lang="en-GB" i="1" dirty="0" smtClean="0"/>
              <a:t>Hello Dolly!</a:t>
            </a:r>
          </a:p>
          <a:p>
            <a:r>
              <a:rPr lang="en-GB" i="1" dirty="0" smtClean="0"/>
              <a:t>Paint Your Wagon</a:t>
            </a:r>
            <a:endParaRPr lang="de-DE" i="1" dirty="0" smtClean="0"/>
          </a:p>
          <a:p>
            <a:endParaRPr lang="de-DE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Folk Musical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sound if nature inspire man to make music 306</a:t>
            </a:r>
            <a:endParaRPr lang="de-DE" dirty="0" smtClean="0"/>
          </a:p>
          <a:p>
            <a:r>
              <a:rPr lang="en-GB" dirty="0" smtClean="0"/>
              <a:t>The rhythm of life already constitutes a dance 307</a:t>
            </a:r>
            <a:endParaRPr lang="de-DE" dirty="0" smtClean="0"/>
          </a:p>
          <a:p>
            <a:r>
              <a:rPr lang="en-GB" dirty="0" smtClean="0"/>
              <a:t>Colonization, transforming wilderness into civilization 310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	“</a:t>
            </a:r>
            <a:r>
              <a:rPr lang="en-GB" i="1" dirty="0" smtClean="0"/>
              <a:t>A </a:t>
            </a:r>
            <a:r>
              <a:rPr lang="en-GB" i="1" dirty="0" smtClean="0"/>
              <a:t>Hard</a:t>
            </a:r>
            <a:r>
              <a:rPr lang="en-GB" i="1" dirty="0" smtClean="0"/>
              <a:t> </a:t>
            </a:r>
            <a:r>
              <a:rPr lang="en-GB" i="1" dirty="0" smtClean="0"/>
              <a:t>D</a:t>
            </a:r>
            <a:r>
              <a:rPr lang="en-GB" i="1" dirty="0" smtClean="0"/>
              <a:t>ay’s Night </a:t>
            </a:r>
            <a:r>
              <a:rPr lang="en-GB" dirty="0" smtClean="0"/>
              <a:t>found stylistic inspiration </a:t>
            </a:r>
            <a:r>
              <a:rPr lang="en-GB" dirty="0" smtClean="0"/>
              <a:t>and energy </a:t>
            </a:r>
            <a:r>
              <a:rPr lang="en-GB" dirty="0" smtClean="0"/>
              <a:t>from the French New Wave in its jump cuts and handheld camera: </a:t>
            </a:r>
            <a:r>
              <a:rPr lang="en-GB" i="1" dirty="0" smtClean="0"/>
              <a:t>The Sound of Music </a:t>
            </a:r>
            <a:r>
              <a:rPr lang="en-GB" dirty="0" smtClean="0"/>
              <a:t>is impeccable in its traditional three-point lightning, carefully balanced framing, and crisp continuity editing</a:t>
            </a:r>
            <a:r>
              <a:rPr lang="en-GB" dirty="0" smtClean="0"/>
              <a:t>.” (Griffin, 235) </a:t>
            </a:r>
            <a:endParaRPr lang="de-DE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Bob </a:t>
            </a:r>
            <a:r>
              <a:rPr lang="de-DE" dirty="0" err="1" smtClean="0"/>
              <a:t>Fosse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Cabaret</a:t>
            </a:r>
            <a:endParaRPr lang="de-DE" dirty="0" smtClean="0"/>
          </a:p>
          <a:p>
            <a:r>
              <a:rPr lang="de-DE" dirty="0" smtClean="0"/>
              <a:t>All </a:t>
            </a:r>
            <a:r>
              <a:rPr lang="de-DE" dirty="0" err="1" smtClean="0"/>
              <a:t>that</a:t>
            </a:r>
            <a:r>
              <a:rPr lang="de-DE" dirty="0" smtClean="0"/>
              <a:t> Jazz (1979)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Nostalgia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That's Entertainment!</a:t>
            </a:r>
            <a:r>
              <a:rPr lang="en-GB" dirty="0" smtClean="0"/>
              <a:t> (1974)</a:t>
            </a:r>
            <a:r>
              <a:rPr lang="en-GB" dirty="0" smtClean="0"/>
              <a:t> </a:t>
            </a:r>
          </a:p>
          <a:p>
            <a:r>
              <a:rPr lang="en-GB" dirty="0" smtClean="0"/>
              <a:t>Beginning of academic research</a:t>
            </a:r>
            <a:endParaRPr lang="de-DE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Post-modern Musicals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i="1" dirty="0" err="1" smtClean="0"/>
              <a:t>Pennies</a:t>
            </a:r>
            <a:r>
              <a:rPr lang="de-DE" i="1" dirty="0" smtClean="0"/>
              <a:t> </a:t>
            </a:r>
            <a:r>
              <a:rPr lang="de-DE" i="1" dirty="0" err="1" smtClean="0"/>
              <a:t>from</a:t>
            </a:r>
            <a:r>
              <a:rPr lang="de-DE" i="1" dirty="0" smtClean="0"/>
              <a:t> </a:t>
            </a:r>
            <a:r>
              <a:rPr lang="de-DE" i="1" dirty="0" err="1" smtClean="0"/>
              <a:t>Heaven</a:t>
            </a:r>
            <a:endParaRPr lang="de-DE" i="1" dirty="0" smtClean="0"/>
          </a:p>
          <a:p>
            <a:r>
              <a:rPr lang="de-DE" i="1" dirty="0" err="1" smtClean="0"/>
              <a:t>Moulin</a:t>
            </a:r>
            <a:r>
              <a:rPr lang="de-DE" i="1" dirty="0" smtClean="0"/>
              <a:t> Rouge</a:t>
            </a:r>
          </a:p>
          <a:p>
            <a:r>
              <a:rPr lang="de-DE" i="1" dirty="0" smtClean="0"/>
              <a:t>La la Land</a:t>
            </a:r>
            <a:endParaRPr lang="de-DE" i="1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Musicals </a:t>
            </a:r>
            <a:r>
              <a:rPr lang="de-DE" dirty="0" err="1" smtClean="0"/>
              <a:t>today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Fairy</a:t>
            </a:r>
            <a:r>
              <a:rPr lang="de-DE" dirty="0" smtClean="0"/>
              <a:t> </a:t>
            </a:r>
            <a:r>
              <a:rPr lang="de-DE" dirty="0" smtClean="0"/>
              <a:t>T</a:t>
            </a:r>
            <a:r>
              <a:rPr lang="de-DE" dirty="0" smtClean="0"/>
              <a:t>ale</a:t>
            </a:r>
            <a:r>
              <a:rPr lang="de-DE" dirty="0" smtClean="0"/>
              <a:t>: </a:t>
            </a:r>
            <a:r>
              <a:rPr lang="de-DE" i="1" dirty="0" err="1" smtClean="0"/>
              <a:t>Enchanted</a:t>
            </a:r>
            <a:r>
              <a:rPr lang="de-DE" dirty="0" smtClean="0"/>
              <a:t>, </a:t>
            </a:r>
            <a:r>
              <a:rPr lang="de-DE" i="1" dirty="0" err="1" smtClean="0"/>
              <a:t>Frozen</a:t>
            </a:r>
            <a:endParaRPr lang="de-DE" i="1" dirty="0" smtClean="0"/>
          </a:p>
          <a:p>
            <a:r>
              <a:rPr lang="de-DE" dirty="0" smtClean="0"/>
              <a:t>Show musical: </a:t>
            </a:r>
            <a:r>
              <a:rPr lang="de-DE" i="1" dirty="0" err="1" smtClean="0"/>
              <a:t>Glee</a:t>
            </a:r>
            <a:r>
              <a:rPr lang="de-DE" dirty="0" smtClean="0"/>
              <a:t>, </a:t>
            </a:r>
            <a:r>
              <a:rPr lang="de-DE" i="1" dirty="0" smtClean="0"/>
              <a:t>High School Musical, </a:t>
            </a:r>
            <a:r>
              <a:rPr lang="de-DE" i="1" dirty="0" err="1" smtClean="0"/>
              <a:t>Pitch</a:t>
            </a:r>
            <a:r>
              <a:rPr lang="de-DE" i="1" dirty="0" smtClean="0"/>
              <a:t> </a:t>
            </a:r>
            <a:r>
              <a:rPr lang="de-DE" i="1" dirty="0" err="1" smtClean="0"/>
              <a:t>Perfect</a:t>
            </a:r>
            <a:endParaRPr lang="de-DE" i="1" dirty="0" smtClean="0"/>
          </a:p>
          <a:p>
            <a:r>
              <a:rPr lang="de-DE" dirty="0" smtClean="0"/>
              <a:t>Folk musical: </a:t>
            </a:r>
            <a:r>
              <a:rPr lang="de-DE" i="1" dirty="0" err="1" smtClean="0"/>
              <a:t>Lagaan</a:t>
            </a:r>
            <a:r>
              <a:rPr lang="de-DE" dirty="0" smtClean="0"/>
              <a:t>, </a:t>
            </a:r>
            <a:endParaRPr lang="de-DE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French Musicals 1930s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Ren</a:t>
            </a:r>
            <a:r>
              <a:rPr lang="de-DE" dirty="0" smtClean="0"/>
              <a:t>é </a:t>
            </a:r>
            <a:r>
              <a:rPr lang="de-DE" dirty="0" err="1" smtClean="0"/>
              <a:t>Clair</a:t>
            </a:r>
            <a:r>
              <a:rPr lang="de-DE" dirty="0" smtClean="0"/>
              <a:t>:</a:t>
            </a:r>
          </a:p>
          <a:p>
            <a:r>
              <a:rPr lang="de-DE" i="1" dirty="0" err="1" smtClean="0"/>
              <a:t>Sous</a:t>
            </a:r>
            <a:r>
              <a:rPr lang="de-DE" i="1" dirty="0" smtClean="0"/>
              <a:t> les </a:t>
            </a:r>
            <a:r>
              <a:rPr lang="de-DE" i="1" dirty="0" err="1" smtClean="0"/>
              <a:t>toits</a:t>
            </a:r>
            <a:r>
              <a:rPr lang="de-DE" i="1" dirty="0" smtClean="0"/>
              <a:t> de Paris </a:t>
            </a:r>
            <a:r>
              <a:rPr lang="de-DE" dirty="0" smtClean="0"/>
              <a:t>1931</a:t>
            </a:r>
          </a:p>
          <a:p>
            <a:r>
              <a:rPr lang="de-DE" i="1" dirty="0" smtClean="0"/>
              <a:t>Le Million </a:t>
            </a:r>
            <a:r>
              <a:rPr lang="de-DE" dirty="0" smtClean="0"/>
              <a:t>1931</a:t>
            </a:r>
          </a:p>
          <a:p>
            <a:r>
              <a:rPr lang="de-DE" i="1" dirty="0" smtClean="0"/>
              <a:t>A nous la </a:t>
            </a:r>
            <a:r>
              <a:rPr lang="de-DE" i="1" dirty="0" err="1" smtClean="0"/>
              <a:t>l</a:t>
            </a:r>
            <a:r>
              <a:rPr lang="de-DE" i="1" dirty="0" err="1" smtClean="0"/>
              <a:t>iberté</a:t>
            </a:r>
            <a:r>
              <a:rPr lang="de-DE" i="1" dirty="0" smtClean="0"/>
              <a:t> </a:t>
            </a:r>
            <a:r>
              <a:rPr lang="de-DE" dirty="0" smtClean="0"/>
              <a:t>1932</a:t>
            </a:r>
            <a:endParaRPr lang="de-DE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Jacques </a:t>
            </a:r>
            <a:r>
              <a:rPr lang="de-DE" dirty="0" err="1" smtClean="0"/>
              <a:t>Demy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i="1" dirty="0" smtClean="0"/>
              <a:t>Les </a:t>
            </a:r>
            <a:r>
              <a:rPr lang="de-DE" i="1" dirty="0" err="1" smtClean="0"/>
              <a:t>Parapluies</a:t>
            </a:r>
            <a:r>
              <a:rPr lang="de-DE" i="1" dirty="0" smtClean="0"/>
              <a:t> de Cherbourg </a:t>
            </a:r>
            <a:r>
              <a:rPr lang="de-DE" dirty="0" smtClean="0"/>
              <a:t>(1964)</a:t>
            </a:r>
          </a:p>
          <a:p>
            <a:r>
              <a:rPr lang="de-DE" i="1" dirty="0" smtClean="0"/>
              <a:t>Les </a:t>
            </a:r>
            <a:r>
              <a:rPr lang="de-DE" i="1" dirty="0" err="1" smtClean="0"/>
              <a:t>Demoiselles</a:t>
            </a:r>
            <a:r>
              <a:rPr lang="de-DE" i="1" dirty="0" smtClean="0"/>
              <a:t> de Rochefort </a:t>
            </a:r>
            <a:r>
              <a:rPr lang="de-DE" dirty="0" smtClean="0"/>
              <a:t>(1967)</a:t>
            </a:r>
          </a:p>
          <a:p>
            <a:endParaRPr lang="de-DE" dirty="0"/>
          </a:p>
        </p:txBody>
      </p:sp>
      <p:pic>
        <p:nvPicPr>
          <p:cNvPr id="4" name="Bild 3" descr="critique-les-demoiselles-de-rochefort-demy-varda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6489"/>
            <a:ext cx="9144000" cy="3461511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Bollywood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Musical </a:t>
            </a:r>
            <a:r>
              <a:rPr lang="de-DE" dirty="0" err="1" smtClean="0"/>
              <a:t>numbers</a:t>
            </a:r>
            <a:r>
              <a:rPr lang="de-DE" dirty="0" smtClean="0"/>
              <a:t> </a:t>
            </a:r>
            <a:r>
              <a:rPr lang="de-DE" dirty="0" err="1" smtClean="0"/>
              <a:t>obligatory</a:t>
            </a:r>
            <a:endParaRPr lang="de-DE" dirty="0" smtClean="0"/>
          </a:p>
          <a:p>
            <a:r>
              <a:rPr lang="de-DE" dirty="0" err="1" smtClean="0"/>
              <a:t>Dubbed</a:t>
            </a:r>
            <a:endParaRPr lang="de-DE" dirty="0" smtClean="0"/>
          </a:p>
          <a:p>
            <a:r>
              <a:rPr lang="de-DE" dirty="0" smtClean="0"/>
              <a:t>3 </a:t>
            </a:r>
            <a:r>
              <a:rPr lang="de-DE" dirty="0" err="1" smtClean="0"/>
              <a:t>hours</a:t>
            </a:r>
            <a:endParaRPr lang="de-DE" dirty="0" smtClean="0"/>
          </a:p>
          <a:p>
            <a:r>
              <a:rPr lang="de-DE" dirty="0" smtClean="0"/>
              <a:t>Cinema of </a:t>
            </a:r>
            <a:r>
              <a:rPr lang="de-DE" dirty="0" err="1" smtClean="0"/>
              <a:t>interruption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My </a:t>
            </a:r>
            <a:r>
              <a:rPr lang="de-DE" dirty="0" err="1" smtClean="0"/>
              <a:t>definition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music part of the </a:t>
            </a:r>
            <a:r>
              <a:rPr lang="en-GB" dirty="0" err="1" smtClean="0"/>
              <a:t>diegesis</a:t>
            </a:r>
            <a:r>
              <a:rPr lang="en-GB" dirty="0" smtClean="0"/>
              <a:t> or </a:t>
            </a:r>
          </a:p>
          <a:p>
            <a:r>
              <a:rPr lang="en-GB" dirty="0" smtClean="0"/>
              <a:t>based upon a piece of music (or both)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>
                <a:ea typeface="+mj-ea"/>
                <a:cs typeface="+mj-cs"/>
              </a:rPr>
              <a:t>Singers</a:t>
            </a:r>
            <a:endParaRPr lang="de-DE" dirty="0" smtClean="0">
              <a:ea typeface="+mj-ea"/>
              <a:cs typeface="+mj-cs"/>
            </a:endParaRPr>
          </a:p>
        </p:txBody>
      </p:sp>
      <p:sp>
        <p:nvSpPr>
          <p:cNvPr id="20483" name="Textplatzhalter 5"/>
          <p:cNvSpPr>
            <a:spLocks noGrp="1"/>
          </p:cNvSpPr>
          <p:nvPr>
            <p:ph type="body" idx="1"/>
          </p:nvPr>
        </p:nvSpPr>
        <p:spPr>
          <a:xfrm>
            <a:off x="663575" y="2039938"/>
            <a:ext cx="3657600" cy="730250"/>
          </a:xfrm>
        </p:spPr>
        <p:txBody>
          <a:bodyPr/>
          <a:lstStyle/>
          <a:p>
            <a:r>
              <a:rPr lang="de-DE" smtClean="0"/>
              <a:t>Asha Bohsle</a:t>
            </a:r>
          </a:p>
        </p:txBody>
      </p:sp>
      <p:pic>
        <p:nvPicPr>
          <p:cNvPr id="20484" name="Inhaltsplatzhalter 8" descr="Unbenannt2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42078" r="-42078"/>
          <a:stretch>
            <a:fillRect/>
          </a:stretch>
        </p:blipFill>
        <p:spPr>
          <a:xfrm>
            <a:off x="663575" y="2797175"/>
            <a:ext cx="3657600" cy="3328988"/>
          </a:xfrm>
        </p:spPr>
      </p:pic>
      <p:sp>
        <p:nvSpPr>
          <p:cNvPr id="20485" name="Textplatzhalter 6"/>
          <p:cNvSpPr>
            <a:spLocks noGrp="1"/>
          </p:cNvSpPr>
          <p:nvPr>
            <p:ph type="body" sz="quarter" idx="3"/>
          </p:nvPr>
        </p:nvSpPr>
        <p:spPr>
          <a:xfrm>
            <a:off x="4827588" y="2039938"/>
            <a:ext cx="3657600" cy="730250"/>
          </a:xfrm>
        </p:spPr>
        <p:txBody>
          <a:bodyPr/>
          <a:lstStyle/>
          <a:p>
            <a:r>
              <a:rPr lang="de-DE" smtClean="0"/>
              <a:t>Lata Mangeshkar</a:t>
            </a:r>
          </a:p>
        </p:txBody>
      </p:sp>
      <p:pic>
        <p:nvPicPr>
          <p:cNvPr id="20486" name="Inhaltsplatzhalter 9" descr="Unbenannt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9492" r="-9492"/>
          <a:stretch>
            <a:fillRect/>
          </a:stretch>
        </p:blipFill>
        <p:spPr>
          <a:xfrm>
            <a:off x="4827588" y="2797175"/>
            <a:ext cx="3657600" cy="3328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err="1" smtClean="0">
                <a:ea typeface="+mj-ea"/>
                <a:cs typeface="+mj-cs"/>
              </a:rPr>
              <a:t>Who</a:t>
            </a:r>
            <a:r>
              <a:rPr lang="de-DE" dirty="0" smtClean="0">
                <a:ea typeface="+mj-ea"/>
                <a:cs typeface="+mj-cs"/>
              </a:rPr>
              <a:t> </a:t>
            </a:r>
            <a:r>
              <a:rPr lang="de-DE" dirty="0" err="1" smtClean="0">
                <a:ea typeface="+mj-ea"/>
                <a:cs typeface="+mj-cs"/>
              </a:rPr>
              <a:t>is</a:t>
            </a:r>
            <a:r>
              <a:rPr lang="de-DE" dirty="0" smtClean="0">
                <a:ea typeface="+mj-ea"/>
                <a:cs typeface="+mj-cs"/>
              </a:rPr>
              <a:t> </a:t>
            </a:r>
            <a:r>
              <a:rPr lang="de-DE" dirty="0" err="1" smtClean="0">
                <a:ea typeface="+mj-ea"/>
                <a:cs typeface="+mj-cs"/>
              </a:rPr>
              <a:t>singing</a:t>
            </a:r>
            <a:r>
              <a:rPr lang="de-DE" dirty="0" smtClean="0"/>
              <a:t>?</a:t>
            </a:r>
            <a:endParaRPr lang="de-DE" dirty="0" smtClean="0">
              <a:ea typeface="+mj-ea"/>
              <a:cs typeface="+mj-cs"/>
            </a:endParaRPr>
          </a:p>
        </p:txBody>
      </p:sp>
      <p:sp>
        <p:nvSpPr>
          <p:cNvPr id="2662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character</a:t>
            </a:r>
            <a:endParaRPr lang="de-DE" dirty="0" smtClean="0"/>
          </a:p>
          <a:p>
            <a:r>
              <a:rPr lang="de-DE" dirty="0" err="1" smtClean="0"/>
              <a:t>choir</a:t>
            </a:r>
            <a:endParaRPr lang="de-DE" dirty="0" smtClean="0"/>
          </a:p>
          <a:p>
            <a:r>
              <a:rPr lang="de-DE" dirty="0" smtClean="0"/>
              <a:t>Change </a:t>
            </a:r>
            <a:r>
              <a:rPr lang="de-DE" dirty="0" err="1" smtClean="0"/>
              <a:t>from</a:t>
            </a:r>
            <a:r>
              <a:rPr lang="de-DE" dirty="0" smtClean="0"/>
              <a:t> 1st to </a:t>
            </a:r>
            <a:r>
              <a:rPr lang="de-DE" dirty="0" err="1" smtClean="0"/>
              <a:t>third</a:t>
            </a:r>
            <a:r>
              <a:rPr lang="de-DE" dirty="0" smtClean="0"/>
              <a:t> </a:t>
            </a:r>
            <a:r>
              <a:rPr lang="de-DE" dirty="0" err="1" smtClean="0"/>
              <a:t>person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a </a:t>
            </a:r>
            <a:r>
              <a:rPr lang="de-DE" dirty="0" err="1" smtClean="0"/>
              <a:t>song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(</a:t>
            </a:r>
            <a:r>
              <a:rPr lang="de-DE" dirty="0" err="1" smtClean="0"/>
              <a:t>f.e</a:t>
            </a:r>
            <a:r>
              <a:rPr lang="de-DE" dirty="0" smtClean="0"/>
              <a:t>. </a:t>
            </a:r>
            <a:r>
              <a:rPr lang="de-DE" i="1" dirty="0" err="1" smtClean="0"/>
              <a:t>Mother</a:t>
            </a:r>
            <a:r>
              <a:rPr lang="de-DE" i="1" dirty="0" smtClean="0"/>
              <a:t> </a:t>
            </a:r>
            <a:r>
              <a:rPr lang="de-DE" i="1" dirty="0" err="1" smtClean="0"/>
              <a:t>India</a:t>
            </a:r>
            <a:r>
              <a:rPr lang="de-DE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Music as </a:t>
            </a:r>
            <a:r>
              <a:rPr lang="de-DE" dirty="0" err="1" smtClean="0"/>
              <a:t>commentary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Lyrics</a:t>
            </a:r>
            <a:r>
              <a:rPr lang="de-DE" dirty="0" smtClean="0"/>
              <a:t> in Urdu</a:t>
            </a:r>
          </a:p>
          <a:p>
            <a:r>
              <a:rPr lang="de-DE" dirty="0" err="1" smtClean="0"/>
              <a:t>Lyrics</a:t>
            </a:r>
            <a:r>
              <a:rPr lang="de-DE" dirty="0" smtClean="0"/>
              <a:t> </a:t>
            </a:r>
            <a:r>
              <a:rPr lang="de-DE" dirty="0" err="1" smtClean="0"/>
              <a:t>referencing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epics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studies</a:t>
            </a:r>
            <a:endParaRPr lang="de-DE" dirty="0"/>
          </a:p>
        </p:txBody>
      </p:sp>
      <p:pic>
        <p:nvPicPr>
          <p:cNvPr id="4" name="Inhaltsplatzhalter 3" descr="d9fe3df5f2544476dd2d350292ae629c--indian-bollywood-bollywood-star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353" r="-21353"/>
          <a:stretch>
            <a:fillRect/>
          </a:stretch>
        </p:blipFill>
        <p:spPr/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Kal</a:t>
            </a:r>
            <a:r>
              <a:rPr lang="de-DE" dirty="0" smtClean="0"/>
              <a:t> </a:t>
            </a:r>
            <a:r>
              <a:rPr lang="de-DE" dirty="0" err="1" smtClean="0"/>
              <a:t>Hoo</a:t>
            </a:r>
            <a:r>
              <a:rPr lang="de-DE" dirty="0" smtClean="0"/>
              <a:t> Na </a:t>
            </a:r>
            <a:r>
              <a:rPr lang="de-DE" dirty="0" err="1" smtClean="0"/>
              <a:t>Hoo</a:t>
            </a:r>
            <a:endParaRPr lang="de-DE" dirty="0"/>
          </a:p>
        </p:txBody>
      </p:sp>
      <p:pic>
        <p:nvPicPr>
          <p:cNvPr id="4" name="Inhaltsplatzhalter 3" descr="6a00e551a4e0f388330192abe1b2d0970d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7161" b="-17161"/>
          <a:stretch>
            <a:fillRect/>
          </a:stretch>
        </p:blipFill>
        <p:spPr/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dirty="0" smtClean="0"/>
              <a:t>Meaning</a:t>
            </a:r>
            <a:endParaRPr lang="de-DE" dirty="0" smtClean="0"/>
          </a:p>
          <a:p>
            <a:pPr lvl="0"/>
            <a:r>
              <a:rPr lang="en-GB" dirty="0" smtClean="0"/>
              <a:t>Number/Moment/crystal song</a:t>
            </a:r>
            <a:endParaRPr lang="de-DE" dirty="0" smtClean="0"/>
          </a:p>
          <a:p>
            <a:pPr lvl="0"/>
            <a:r>
              <a:rPr lang="en-GB" dirty="0" smtClean="0"/>
              <a:t>Genre – number</a:t>
            </a:r>
            <a:endParaRPr lang="de-DE" dirty="0" smtClean="0"/>
          </a:p>
          <a:p>
            <a:pPr lvl="0"/>
            <a:r>
              <a:rPr lang="en-GB" dirty="0" err="1" smtClean="0"/>
              <a:t>Diegetic</a:t>
            </a:r>
            <a:r>
              <a:rPr lang="en-GB" dirty="0" smtClean="0"/>
              <a:t> music</a:t>
            </a:r>
            <a:endParaRPr lang="de-DE" dirty="0" smtClean="0"/>
          </a:p>
          <a:p>
            <a:pPr lvl="0"/>
            <a:r>
              <a:rPr lang="en-GB" dirty="0" smtClean="0"/>
              <a:t>Overall structure</a:t>
            </a:r>
            <a:endParaRPr lang="de-DE" dirty="0" smtClean="0"/>
          </a:p>
          <a:p>
            <a:pPr lvl="0"/>
            <a:r>
              <a:rPr lang="en-GB" dirty="0" smtClean="0"/>
              <a:t>Theories and methods</a:t>
            </a:r>
            <a:endParaRPr lang="de-DE" dirty="0" smtClean="0"/>
          </a:p>
          <a:p>
            <a:pPr lvl="0"/>
            <a:r>
              <a:rPr lang="en-GB" dirty="0" smtClean="0"/>
              <a:t>terminology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Finale</a:t>
            </a:r>
            <a:endParaRPr lang="de-DE" dirty="0"/>
          </a:p>
        </p:txBody>
      </p:sp>
      <p:pic>
        <p:nvPicPr>
          <p:cNvPr id="4" name="Inhaltsplatzhalter 3" descr="Al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563" r="-5563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Genre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The</a:t>
            </a:r>
            <a:r>
              <a:rPr lang="de-DE" dirty="0" smtClean="0"/>
              <a:t> musical </a:t>
            </a:r>
            <a:r>
              <a:rPr lang="de-DE" dirty="0" err="1" smtClean="0"/>
              <a:t>number</a:t>
            </a:r>
            <a:endParaRPr lang="de-DE" dirty="0" smtClean="0"/>
          </a:p>
          <a:p>
            <a:r>
              <a:rPr lang="de-DE" dirty="0" err="1" smtClean="0"/>
              <a:t>The</a:t>
            </a:r>
            <a:r>
              <a:rPr lang="de-DE" dirty="0" smtClean="0"/>
              <a:t> musical </a:t>
            </a:r>
            <a:r>
              <a:rPr lang="de-DE" dirty="0" err="1" smtClean="0"/>
              <a:t>moment</a:t>
            </a:r>
            <a:endParaRPr lang="de-DE" dirty="0" smtClean="0"/>
          </a:p>
          <a:p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crystal</a:t>
            </a:r>
            <a:r>
              <a:rPr lang="de-DE" dirty="0" smtClean="0"/>
              <a:t> </a:t>
            </a:r>
            <a:r>
              <a:rPr lang="de-DE" dirty="0" err="1" smtClean="0"/>
              <a:t>song</a:t>
            </a:r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Musical </a:t>
            </a:r>
            <a:r>
              <a:rPr lang="de-DE" dirty="0" err="1" smtClean="0"/>
              <a:t>number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: </a:t>
            </a:r>
            <a:r>
              <a:rPr lang="de-DE" dirty="0" err="1" smtClean="0"/>
              <a:t>diegetic</a:t>
            </a:r>
            <a:r>
              <a:rPr lang="de-DE" dirty="0" smtClean="0"/>
              <a:t> </a:t>
            </a:r>
            <a:r>
              <a:rPr lang="de-DE" dirty="0" err="1" smtClean="0"/>
              <a:t>singing</a:t>
            </a:r>
            <a:r>
              <a:rPr lang="de-DE" dirty="0" smtClean="0"/>
              <a:t> </a:t>
            </a:r>
            <a:r>
              <a:rPr lang="de-DE" dirty="0" err="1" smtClean="0"/>
              <a:t>and/or</a:t>
            </a:r>
            <a:r>
              <a:rPr lang="de-DE" dirty="0" smtClean="0"/>
              <a:t> </a:t>
            </a:r>
            <a:r>
              <a:rPr lang="de-DE" dirty="0" err="1" smtClean="0"/>
              <a:t>dancing</a:t>
            </a:r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Musical </a:t>
            </a:r>
            <a:r>
              <a:rPr lang="de-DE" dirty="0" err="1" smtClean="0"/>
              <a:t>moment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Amy Herzog</a:t>
            </a:r>
          </a:p>
          <a:p>
            <a:r>
              <a:rPr lang="de-AT" dirty="0" smtClean="0"/>
              <a:t>„</a:t>
            </a:r>
            <a:r>
              <a:rPr lang="bg-BG" dirty="0" smtClean="0"/>
              <a:t>In short, the musical moments, as I deploy the term here, occur when music, typically a popular song, inverts the image sound hierarchy to occupy a dominant position in a filmic work. The movements of the image, and hence the structuring of space and time, are dictated by the song.</a:t>
            </a:r>
            <a:r>
              <a:rPr lang="de-AT" dirty="0" smtClean="0"/>
              <a:t>“</a:t>
            </a:r>
            <a:endParaRPr lang="de-D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ektrum">
  <a:themeElements>
    <a:clrScheme name="Spek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k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k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Spektrum.thmx</Template>
  <TotalTime>0</TotalTime>
  <Words>1209</Words>
  <Application>Microsoft Macintosh PowerPoint</Application>
  <PresentationFormat>Bildschirmpräsentation (4:3)</PresentationFormat>
  <Paragraphs>235</Paragraphs>
  <Slides>66</Slides>
  <Notes>3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66</vt:i4>
      </vt:variant>
    </vt:vector>
  </HeadingPairs>
  <TitlesOfParts>
    <vt:vector size="67" baseType="lpstr">
      <vt:lpstr>Spektrum</vt:lpstr>
      <vt:lpstr>The Film Musical</vt:lpstr>
      <vt:lpstr>definition</vt:lpstr>
      <vt:lpstr>Altman: Definition: Semantics</vt:lpstr>
      <vt:lpstr>Altman: Definition: Syntax</vt:lpstr>
      <vt:lpstr>Wedel: Musikfilm</vt:lpstr>
      <vt:lpstr>My definition</vt:lpstr>
      <vt:lpstr>Genre or number?</vt:lpstr>
      <vt:lpstr>Musical number</vt:lpstr>
      <vt:lpstr>Musical moment</vt:lpstr>
      <vt:lpstr>Crystal Songs</vt:lpstr>
      <vt:lpstr>Genre or Number?</vt:lpstr>
      <vt:lpstr>Altman: Duality</vt:lpstr>
      <vt:lpstr>Altman: dualism</vt:lpstr>
      <vt:lpstr>Style: 1. Audio Dissolve</vt:lpstr>
      <vt:lpstr>2. Video Dissolve</vt:lpstr>
      <vt:lpstr>3. Personality Dissolve</vt:lpstr>
      <vt:lpstr>Sub-genres</vt:lpstr>
      <vt:lpstr>Jane Feuer: Myths</vt:lpstr>
      <vt:lpstr>Richard Dyer: Utopia</vt:lpstr>
      <vt:lpstr>Dyer: Non-representative signs</vt:lpstr>
      <vt:lpstr>Sources, precursors </vt:lpstr>
      <vt:lpstr>Austrian-German Operetta Films</vt:lpstr>
      <vt:lpstr>German Musikfilm</vt:lpstr>
      <vt:lpstr>Operetta Musicals</vt:lpstr>
      <vt:lpstr>Love Me Tonight</vt:lpstr>
      <vt:lpstr>Busby Berkeley </vt:lpstr>
      <vt:lpstr>Depression</vt:lpstr>
      <vt:lpstr>Backstage musical</vt:lpstr>
      <vt:lpstr>Berkeley at WB 1933/34</vt:lpstr>
      <vt:lpstr>Berkeley</vt:lpstr>
      <vt:lpstr>Gender politics</vt:lpstr>
      <vt:lpstr>42nd Street</vt:lpstr>
      <vt:lpstr>Backstage structures</vt:lpstr>
      <vt:lpstr>Ginger Rogers &amp; Fred Astaire </vt:lpstr>
      <vt:lpstr>Freed Unit</vt:lpstr>
      <vt:lpstr>Freed Unit: Films</vt:lpstr>
      <vt:lpstr>Wizard of Oz</vt:lpstr>
      <vt:lpstr>Post War Musicals</vt:lpstr>
      <vt:lpstr>Cont.</vt:lpstr>
      <vt:lpstr>Extended ballet sequences </vt:lpstr>
      <vt:lpstr>The great American songbook</vt:lpstr>
      <vt:lpstr>Biopics </vt:lpstr>
      <vt:lpstr>Politics</vt:lpstr>
      <vt:lpstr>Dramatic</vt:lpstr>
      <vt:lpstr>African-Americans</vt:lpstr>
      <vt:lpstr>Folie 46</vt:lpstr>
      <vt:lpstr>Gender Roles</vt:lpstr>
      <vt:lpstr>Cont.</vt:lpstr>
      <vt:lpstr>Technology</vt:lpstr>
      <vt:lpstr>Dinosaurs</vt:lpstr>
      <vt:lpstr>Folk Musical</vt:lpstr>
      <vt:lpstr>Pop</vt:lpstr>
      <vt:lpstr>Bob Fosse</vt:lpstr>
      <vt:lpstr>Nostalgia</vt:lpstr>
      <vt:lpstr>Post-modern Musicals</vt:lpstr>
      <vt:lpstr>Musicals today</vt:lpstr>
      <vt:lpstr>French Musicals 1930s</vt:lpstr>
      <vt:lpstr>Jacques Demy</vt:lpstr>
      <vt:lpstr>Bollywood</vt:lpstr>
      <vt:lpstr>Singers</vt:lpstr>
      <vt:lpstr>Who is singing?</vt:lpstr>
      <vt:lpstr>Music as commentary</vt:lpstr>
      <vt:lpstr>Case studies</vt:lpstr>
      <vt:lpstr>Kal Hoo Na Hoo</vt:lpstr>
      <vt:lpstr>Conclusion</vt:lpstr>
      <vt:lpstr>Finale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film musical</dc:title>
  <dc:creator>Claus Tieber</dc:creator>
  <cp:lastModifiedBy>Claus Tieber</cp:lastModifiedBy>
  <cp:revision>38</cp:revision>
  <dcterms:created xsi:type="dcterms:W3CDTF">2017-10-28T14:42:46Z</dcterms:created>
  <dcterms:modified xsi:type="dcterms:W3CDTF">2017-10-28T16:25:06Z</dcterms:modified>
</cp:coreProperties>
</file>