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2"/>
  </p:notesMasterIdLst>
  <p:sldIdLst>
    <p:sldId id="256" r:id="rId2"/>
    <p:sldId id="257" r:id="rId3"/>
    <p:sldId id="271" r:id="rId4"/>
    <p:sldId id="269" r:id="rId5"/>
    <p:sldId id="272" r:id="rId6"/>
    <p:sldId id="273" r:id="rId7"/>
    <p:sldId id="274" r:id="rId8"/>
    <p:sldId id="275" r:id="rId9"/>
    <p:sldId id="276" r:id="rId10"/>
    <p:sldId id="291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92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7" r:id="rId37"/>
    <p:sldId id="303" r:id="rId38"/>
    <p:sldId id="304" r:id="rId39"/>
    <p:sldId id="305" r:id="rId40"/>
    <p:sldId id="306" r:id="rId4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18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F5386-A599-45F0-9F1C-116742E1AB1B}" type="datetimeFigureOut">
              <a:rPr lang="de-DE" smtClean="0"/>
              <a:t>16.10.2017</a:t>
            </a:fld>
            <a:endParaRPr lang="de-DE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00A18-1F8D-4BD7-B692-68F3E4B626E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5358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00A18-1F8D-4BD7-B692-68F3E4B626E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57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00A18-1F8D-4BD7-B692-68F3E4B626E9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89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16.10.2017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5230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16.10.2017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63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16.10.2017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0636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16.10.2017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90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16.10.2017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490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16.10.2017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094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16.10.2017</a:t>
            </a:fld>
            <a:endParaRPr lang="de-DE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172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16.10.2017</a:t>
            </a:fld>
            <a:endParaRPr lang="de-DE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842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16.10.2017</a:t>
            </a:fld>
            <a:endParaRPr lang="de-DE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912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16.10.2017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669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E8B62-88DC-4C84-8D53-C6792FF3B8B2}" type="datetimeFigureOut">
              <a:rPr lang="de-DE" smtClean="0"/>
              <a:t>16.10.2017</a:t>
            </a:fld>
            <a:endParaRPr lang="de-DE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770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de-DE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de-DE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E8B62-88DC-4C84-8D53-C6792FF3B8B2}" type="datetimeFigureOut">
              <a:rPr lang="de-DE" smtClean="0"/>
              <a:t>16.10.2017</a:t>
            </a:fld>
            <a:endParaRPr lang="de-DE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6BBAD-BB34-4975-B646-84023DDCB74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19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ist.msu.ru/Departments/Medieval/Cappelli/" TargetMode="External"/><Relationship Id="rId2" Type="http://schemas.openxmlformats.org/officeDocument/2006/relationships/hyperlink" Target="http://uhv.upce.cz/cs/paleograficka-citanka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2NqV6501YMw" TargetMode="External"/><Relationship Id="rId2" Type="http://schemas.openxmlformats.org/officeDocument/2006/relationships/hyperlink" Target="http://digitalcollections.tcd.ie/home/index.php?DRIS_ID=MS58_003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archive.org/stream/dietriereradahan00menz#page/n159/mode/2up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/>
          <a:lstStyle/>
          <a:p>
            <a:r>
              <a:rPr lang="cs-CZ" smtClean="0"/>
              <a:t>Latinská Paleografie</a:t>
            </a:r>
            <a:br>
              <a:rPr lang="cs-CZ" smtClean="0"/>
            </a:br>
            <a:r>
              <a:rPr lang="cs-CZ" smtClean="0"/>
              <a:t>Výběrová bibliografie</a:t>
            </a:r>
            <a:endParaRPr lang="de-DE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7584" y="1556792"/>
            <a:ext cx="7920880" cy="5040560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cs-CZ" b="1" dirty="0"/>
              <a:t>čítanky</a:t>
            </a:r>
            <a:endParaRPr lang="de-DE" b="1" dirty="0"/>
          </a:p>
          <a:p>
            <a:pPr algn="l"/>
            <a:r>
              <a:rPr lang="cs-CZ" dirty="0"/>
              <a:t>HLEDÍKOVÁ, Zdeňka, Jaroslav KAŠPAR a Ivana EBELOVÁ. </a:t>
            </a:r>
            <a:r>
              <a:rPr lang="fi-FI" i="1" dirty="0"/>
              <a:t>Paleografická čítanka</a:t>
            </a:r>
            <a:r>
              <a:rPr lang="fi-FI" dirty="0"/>
              <a:t>. 2. vyd. Praha: Karolinum, 2014. </a:t>
            </a:r>
            <a:r>
              <a:rPr lang="de-DE" dirty="0"/>
              <a:t>ISBN 978-80-246-2344-3.</a:t>
            </a:r>
          </a:p>
          <a:p>
            <a:pPr algn="l"/>
            <a:r>
              <a:rPr lang="de-DE" dirty="0"/>
              <a:t>EBELOVÁ, Ivana. </a:t>
            </a:r>
            <a:r>
              <a:rPr lang="de-DE" i="1" dirty="0" err="1"/>
              <a:t>Klíč</a:t>
            </a:r>
            <a:r>
              <a:rPr lang="de-DE" i="1" dirty="0"/>
              <a:t> k </a:t>
            </a:r>
            <a:r>
              <a:rPr lang="de-DE" i="1" dirty="0" err="1"/>
              <a:t>novověké</a:t>
            </a:r>
            <a:r>
              <a:rPr lang="de-DE" i="1" dirty="0"/>
              <a:t> </a:t>
            </a:r>
            <a:r>
              <a:rPr lang="de-DE" i="1" dirty="0" err="1"/>
              <a:t>paleografii</a:t>
            </a:r>
            <a:r>
              <a:rPr lang="de-DE" i="1" dirty="0"/>
              <a:t>: Schlüssel zur neuzeitlichen Paläographie</a:t>
            </a:r>
            <a:r>
              <a:rPr lang="de-DE" dirty="0"/>
              <a:t>. </a:t>
            </a:r>
            <a:r>
              <a:rPr lang="de-DE" dirty="0" err="1"/>
              <a:t>Vyd</a:t>
            </a:r>
            <a:r>
              <a:rPr lang="de-DE" dirty="0"/>
              <a:t>. 1. Praha: ISV, 2004. ISBN 80-86642-30-5.</a:t>
            </a:r>
          </a:p>
          <a:p>
            <a:pPr algn="l"/>
            <a:r>
              <a:rPr lang="en-US" dirty="0"/>
              <a:t>HAVEL, </a:t>
            </a:r>
            <a:r>
              <a:rPr lang="en-US" dirty="0" err="1"/>
              <a:t>Dalibor</a:t>
            </a:r>
            <a:r>
              <a:rPr lang="en-US" dirty="0"/>
              <a:t> a Helena KRMÍČKOVÁ. </a:t>
            </a:r>
            <a:r>
              <a:rPr lang="en-US" i="1" dirty="0" err="1"/>
              <a:t>Paleografická</a:t>
            </a:r>
            <a:r>
              <a:rPr lang="en-US" i="1" dirty="0"/>
              <a:t> </a:t>
            </a:r>
            <a:r>
              <a:rPr lang="en-US" i="1" dirty="0" err="1"/>
              <a:t>čítanka</a:t>
            </a:r>
            <a:r>
              <a:rPr lang="en-US" i="1" dirty="0"/>
              <a:t>: </a:t>
            </a:r>
            <a:r>
              <a:rPr lang="en-US" i="1" dirty="0" err="1"/>
              <a:t>literární</a:t>
            </a:r>
            <a:r>
              <a:rPr lang="en-US" i="1" dirty="0"/>
              <a:t> </a:t>
            </a:r>
            <a:r>
              <a:rPr lang="en-US" i="1" dirty="0" err="1"/>
              <a:t>texty</a:t>
            </a:r>
            <a:r>
              <a:rPr lang="en-US" dirty="0"/>
              <a:t>. 1. </a:t>
            </a:r>
            <a:r>
              <a:rPr lang="en-US" dirty="0" err="1"/>
              <a:t>vyd</a:t>
            </a:r>
            <a:r>
              <a:rPr lang="en-US" dirty="0"/>
              <a:t>. </a:t>
            </a:r>
            <a:r>
              <a:rPr lang="de-DE" dirty="0"/>
              <a:t>Brno: </a:t>
            </a:r>
            <a:r>
              <a:rPr lang="de-DE" dirty="0" err="1"/>
              <a:t>Masarykova</a:t>
            </a:r>
            <a:r>
              <a:rPr lang="de-DE" dirty="0"/>
              <a:t> </a:t>
            </a:r>
            <a:r>
              <a:rPr lang="de-DE" dirty="0" err="1"/>
              <a:t>univerzita</a:t>
            </a:r>
            <a:r>
              <a:rPr lang="de-DE" dirty="0"/>
              <a:t>, 2014. ISBN 978-80-210-7081-3</a:t>
            </a:r>
            <a:r>
              <a:rPr lang="de-DE" dirty="0" smtClean="0"/>
              <a:t>.</a:t>
            </a:r>
            <a:endParaRPr lang="cs-CZ" dirty="0" smtClean="0"/>
          </a:p>
          <a:p>
            <a:pPr algn="l"/>
            <a:r>
              <a:rPr lang="de-DE" dirty="0">
                <a:hlinkClick r:id="rId2"/>
              </a:rPr>
              <a:t>http://uhv.upce.cz/cs/paleograficka-citanka</a:t>
            </a:r>
            <a:r>
              <a:rPr lang="de-DE" dirty="0" smtClean="0">
                <a:hlinkClick r:id="rId2"/>
              </a:rPr>
              <a:t>/</a:t>
            </a:r>
            <a:endParaRPr lang="cs-CZ" dirty="0" smtClean="0"/>
          </a:p>
          <a:p>
            <a:pPr algn="l"/>
            <a:r>
              <a:rPr lang="de-DE" dirty="0"/>
              <a:t>http://pvh.ff.cuni.cz/paleografie/paleo_text.htm</a:t>
            </a:r>
          </a:p>
          <a:p>
            <a:pPr algn="l"/>
            <a:r>
              <a:rPr lang="de-DE" dirty="0"/>
              <a:t> </a:t>
            </a:r>
          </a:p>
          <a:p>
            <a:pPr algn="l"/>
            <a:r>
              <a:rPr lang="de-DE" b="1" dirty="0" err="1"/>
              <a:t>příručky</a:t>
            </a:r>
            <a:r>
              <a:rPr lang="de-DE" dirty="0"/>
              <a:t>:</a:t>
            </a:r>
          </a:p>
          <a:p>
            <a:pPr algn="l"/>
            <a:r>
              <a:rPr lang="de-DE" dirty="0"/>
              <a:t>FRIEDRICH, Gustav. </a:t>
            </a:r>
            <a:r>
              <a:rPr lang="de-DE" i="1" dirty="0" err="1"/>
              <a:t>Učebná</a:t>
            </a:r>
            <a:r>
              <a:rPr lang="de-DE" i="1" dirty="0"/>
              <a:t> </a:t>
            </a:r>
            <a:r>
              <a:rPr lang="de-DE" i="1" dirty="0" err="1"/>
              <a:t>kniha</a:t>
            </a:r>
            <a:r>
              <a:rPr lang="de-DE" i="1" dirty="0"/>
              <a:t> </a:t>
            </a:r>
            <a:r>
              <a:rPr lang="de-DE" i="1" dirty="0" err="1"/>
              <a:t>paleografie</a:t>
            </a:r>
            <a:r>
              <a:rPr lang="de-DE" i="1" dirty="0"/>
              <a:t> </a:t>
            </a:r>
            <a:r>
              <a:rPr lang="de-DE" i="1" dirty="0" err="1"/>
              <a:t>latinské</a:t>
            </a:r>
            <a:r>
              <a:rPr lang="de-DE" dirty="0"/>
              <a:t>. Praha: </a:t>
            </a:r>
            <a:r>
              <a:rPr lang="de-DE" dirty="0" err="1"/>
              <a:t>Bursík</a:t>
            </a:r>
            <a:r>
              <a:rPr lang="de-DE" dirty="0"/>
              <a:t> &amp; Kohout, 1898.</a:t>
            </a:r>
          </a:p>
          <a:p>
            <a:pPr algn="l"/>
            <a:r>
              <a:rPr lang="de-DE" dirty="0"/>
              <a:t>ŠEBÁNEK, </a:t>
            </a:r>
            <a:r>
              <a:rPr lang="de-DE" dirty="0" err="1"/>
              <a:t>Jindřich</a:t>
            </a:r>
            <a:r>
              <a:rPr lang="de-DE" dirty="0"/>
              <a:t>. </a:t>
            </a:r>
            <a:r>
              <a:rPr lang="de-DE" i="1" dirty="0" err="1"/>
              <a:t>Základy</a:t>
            </a:r>
            <a:r>
              <a:rPr lang="de-DE" i="1" dirty="0"/>
              <a:t> </a:t>
            </a:r>
            <a:r>
              <a:rPr lang="de-DE" i="1" dirty="0" err="1"/>
              <a:t>pomocných</a:t>
            </a:r>
            <a:r>
              <a:rPr lang="de-DE" i="1" dirty="0"/>
              <a:t> </a:t>
            </a:r>
            <a:r>
              <a:rPr lang="de-DE" i="1" dirty="0" err="1"/>
              <a:t>věd</a:t>
            </a:r>
            <a:r>
              <a:rPr lang="de-DE" i="1" dirty="0"/>
              <a:t> </a:t>
            </a:r>
            <a:r>
              <a:rPr lang="de-DE" i="1" dirty="0" err="1"/>
              <a:t>historických</a:t>
            </a:r>
            <a:r>
              <a:rPr lang="de-DE" dirty="0"/>
              <a:t>. </a:t>
            </a:r>
            <a:r>
              <a:rPr lang="fi-FI" dirty="0"/>
              <a:t>1. Latinská paleografie. 3. vyd. Praha: SPN, 1976.</a:t>
            </a:r>
            <a:endParaRPr lang="de-DE" dirty="0"/>
          </a:p>
          <a:p>
            <a:pPr algn="l"/>
            <a:r>
              <a:rPr lang="de-DE" dirty="0"/>
              <a:t>KAŠPAR, Jaroslav. </a:t>
            </a:r>
            <a:r>
              <a:rPr lang="de-DE" i="1" dirty="0" err="1"/>
              <a:t>Úvod</a:t>
            </a:r>
            <a:r>
              <a:rPr lang="de-DE" i="1" dirty="0"/>
              <a:t> do </a:t>
            </a:r>
            <a:r>
              <a:rPr lang="de-DE" i="1" dirty="0" err="1"/>
              <a:t>novověké</a:t>
            </a:r>
            <a:r>
              <a:rPr lang="de-DE" i="1" dirty="0"/>
              <a:t> </a:t>
            </a:r>
            <a:r>
              <a:rPr lang="de-DE" i="1" dirty="0" err="1"/>
              <a:t>latinské</a:t>
            </a:r>
            <a:r>
              <a:rPr lang="de-DE" i="1" dirty="0"/>
              <a:t> </a:t>
            </a:r>
            <a:r>
              <a:rPr lang="de-DE" i="1" dirty="0" err="1"/>
              <a:t>paleografie</a:t>
            </a:r>
            <a:r>
              <a:rPr lang="de-DE" i="1" dirty="0"/>
              <a:t> se </a:t>
            </a:r>
            <a:r>
              <a:rPr lang="de-DE" i="1" dirty="0" err="1"/>
              <a:t>zvláštním</a:t>
            </a:r>
            <a:r>
              <a:rPr lang="de-DE" i="1" dirty="0"/>
              <a:t> </a:t>
            </a:r>
            <a:r>
              <a:rPr lang="de-DE" i="1" dirty="0" err="1"/>
              <a:t>zřetelem</a:t>
            </a:r>
            <a:r>
              <a:rPr lang="de-DE" i="1" dirty="0"/>
              <a:t> k </a:t>
            </a:r>
            <a:r>
              <a:rPr lang="de-DE" i="1" dirty="0" err="1"/>
              <a:t>českým</a:t>
            </a:r>
            <a:r>
              <a:rPr lang="de-DE" i="1" dirty="0"/>
              <a:t> </a:t>
            </a:r>
            <a:r>
              <a:rPr lang="de-DE" i="1" dirty="0" err="1"/>
              <a:t>zemím</a:t>
            </a:r>
            <a:r>
              <a:rPr lang="de-DE" dirty="0"/>
              <a:t>. 3. </a:t>
            </a:r>
            <a:r>
              <a:rPr lang="de-DE" dirty="0" err="1"/>
              <a:t>přeprac</a:t>
            </a:r>
            <a:r>
              <a:rPr lang="de-DE" dirty="0"/>
              <a:t>. </a:t>
            </a:r>
            <a:r>
              <a:rPr lang="de-DE" dirty="0" err="1"/>
              <a:t>vyd</a:t>
            </a:r>
            <a:r>
              <a:rPr lang="de-DE" dirty="0"/>
              <a:t>. Praha: </a:t>
            </a:r>
            <a:r>
              <a:rPr lang="de-DE" dirty="0" err="1"/>
              <a:t>Státní</a:t>
            </a:r>
            <a:r>
              <a:rPr lang="de-DE" dirty="0"/>
              <a:t> </a:t>
            </a:r>
            <a:r>
              <a:rPr lang="de-DE" dirty="0" err="1"/>
              <a:t>pedagogické</a:t>
            </a:r>
            <a:r>
              <a:rPr lang="de-DE" dirty="0"/>
              <a:t> </a:t>
            </a:r>
            <a:r>
              <a:rPr lang="de-DE" dirty="0" err="1"/>
              <a:t>nakladatelství</a:t>
            </a:r>
            <a:r>
              <a:rPr lang="de-DE" dirty="0"/>
              <a:t>, 1987.</a:t>
            </a:r>
          </a:p>
          <a:p>
            <a:pPr algn="l"/>
            <a:r>
              <a:rPr lang="de-DE" dirty="0"/>
              <a:t>PÁTKOVÁ, Hana. </a:t>
            </a:r>
            <a:r>
              <a:rPr lang="de-DE" i="1" dirty="0" err="1"/>
              <a:t>Česká</a:t>
            </a:r>
            <a:r>
              <a:rPr lang="de-DE" i="1" dirty="0"/>
              <a:t> </a:t>
            </a:r>
            <a:r>
              <a:rPr lang="de-DE" i="1" dirty="0" err="1"/>
              <a:t>středověká</a:t>
            </a:r>
            <a:r>
              <a:rPr lang="de-DE" i="1" dirty="0"/>
              <a:t> </a:t>
            </a:r>
            <a:r>
              <a:rPr lang="de-DE" i="1" dirty="0" err="1"/>
              <a:t>paleografie</a:t>
            </a:r>
            <a:r>
              <a:rPr lang="de-DE" dirty="0"/>
              <a:t>. </a:t>
            </a:r>
            <a:r>
              <a:rPr lang="de-DE" dirty="0" err="1"/>
              <a:t>Vyd</a:t>
            </a:r>
            <a:r>
              <a:rPr lang="de-DE" dirty="0"/>
              <a:t>. 1. </a:t>
            </a:r>
            <a:r>
              <a:rPr lang="de-DE" dirty="0" err="1"/>
              <a:t>České</a:t>
            </a:r>
            <a:r>
              <a:rPr lang="de-DE" dirty="0"/>
              <a:t> </a:t>
            </a:r>
            <a:r>
              <a:rPr lang="de-DE" dirty="0" err="1"/>
              <a:t>Budějovice</a:t>
            </a:r>
            <a:r>
              <a:rPr lang="de-DE" dirty="0"/>
              <a:t>: </a:t>
            </a:r>
            <a:r>
              <a:rPr lang="de-DE" dirty="0" err="1"/>
              <a:t>Veduta</a:t>
            </a:r>
            <a:r>
              <a:rPr lang="de-DE" dirty="0"/>
              <a:t>, 2008. ISBN 978-80-86829-38-8.</a:t>
            </a:r>
          </a:p>
          <a:p>
            <a:pPr algn="l"/>
            <a:r>
              <a:rPr lang="fi-FI" dirty="0"/>
              <a:t>CAPPELLI, Adriano. </a:t>
            </a:r>
            <a:r>
              <a:rPr lang="en-US" i="1" dirty="0" err="1"/>
              <a:t>Dizionario</a:t>
            </a:r>
            <a:r>
              <a:rPr lang="en-US" i="1" dirty="0"/>
              <a:t> di </a:t>
            </a:r>
            <a:r>
              <a:rPr lang="en-US" i="1" dirty="0" err="1"/>
              <a:t>abbreviature</a:t>
            </a:r>
            <a:r>
              <a:rPr lang="en-US" i="1" dirty="0"/>
              <a:t> </a:t>
            </a:r>
            <a:r>
              <a:rPr lang="en-US" i="1" dirty="0" err="1"/>
              <a:t>latine</a:t>
            </a:r>
            <a:r>
              <a:rPr lang="en-US" i="1" dirty="0"/>
              <a:t> </a:t>
            </a:r>
            <a:r>
              <a:rPr lang="en-US" i="1" dirty="0" err="1"/>
              <a:t>ed</a:t>
            </a:r>
            <a:r>
              <a:rPr lang="en-US" i="1" dirty="0"/>
              <a:t> </a:t>
            </a:r>
            <a:r>
              <a:rPr lang="en-US" i="1" dirty="0" err="1"/>
              <a:t>italiane</a:t>
            </a:r>
            <a:r>
              <a:rPr lang="en-US" dirty="0"/>
              <a:t>. </a:t>
            </a:r>
            <a:r>
              <a:rPr lang="fi-FI" dirty="0"/>
              <a:t>Milano, 1899. (</a:t>
            </a:r>
            <a:r>
              <a:rPr lang="fi-FI" u="sng" dirty="0">
                <a:hlinkClick r:id="rId3"/>
              </a:rPr>
              <a:t>http://www.hist.msu.ru/Departments/Medieval/Cappelli/</a:t>
            </a:r>
            <a:r>
              <a:rPr lang="fi-FI" dirty="0"/>
              <a:t>)</a:t>
            </a:r>
            <a:endParaRPr lang="de-DE" dirty="0"/>
          </a:p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51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de-DE" dirty="0"/>
              <a:t>II. </a:t>
            </a:r>
            <a:r>
              <a:rPr lang="de-DE" dirty="0" err="1"/>
              <a:t>Raně</a:t>
            </a:r>
            <a:r>
              <a:rPr lang="de-DE" dirty="0"/>
              <a:t> </a:t>
            </a:r>
            <a:r>
              <a:rPr lang="de-DE" dirty="0" err="1"/>
              <a:t>středověká</a:t>
            </a:r>
            <a:r>
              <a:rPr lang="de-DE" dirty="0"/>
              <a:t> </a:t>
            </a:r>
            <a:r>
              <a:rPr lang="de-DE" dirty="0" err="1"/>
              <a:t>latinská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de-DE" dirty="0"/>
              <a:t> </a:t>
            </a:r>
            <a:r>
              <a:rPr lang="cs-CZ" dirty="0"/>
              <a:t>(„</a:t>
            </a:r>
            <a:r>
              <a:rPr lang="de-DE" dirty="0" err="1"/>
              <a:t>národní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cs-CZ" dirty="0"/>
              <a:t>“)</a:t>
            </a:r>
            <a:r>
              <a:rPr lang="de-DE" dirty="0"/>
              <a:t/>
            </a:r>
            <a:br>
              <a:rPr lang="de-D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85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„národní písma“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33" y="1600200"/>
            <a:ext cx="6748534" cy="4525963"/>
          </a:xfrm>
        </p:spPr>
      </p:pic>
    </p:spTree>
    <p:extLst>
      <p:ext uri="{BB962C8B-B14F-4D97-AF65-F5344CB8AC3E}">
        <p14:creationId xmlns:p14="http://schemas.microsoft.com/office/powerpoint/2010/main" val="5418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Staroitalská kurziva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39" y="1600200"/>
            <a:ext cx="4966922" cy="4525963"/>
          </a:xfrm>
        </p:spPr>
      </p:pic>
    </p:spTree>
    <p:extLst>
      <p:ext uri="{BB962C8B-B14F-4D97-AF65-F5344CB8AC3E}">
        <p14:creationId xmlns:p14="http://schemas.microsoft.com/office/powerpoint/2010/main" val="3821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Kuriála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89458"/>
            <a:ext cx="6574288" cy="5539198"/>
          </a:xfrm>
        </p:spPr>
      </p:pic>
    </p:spTree>
    <p:extLst>
      <p:ext uri="{BB962C8B-B14F-4D97-AF65-F5344CB8AC3E}">
        <p14:creationId xmlns:p14="http://schemas.microsoft.com/office/powerpoint/2010/main" val="127576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beneventsko-montecassinské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96752"/>
            <a:ext cx="4171062" cy="6264434"/>
          </a:xfrm>
        </p:spPr>
      </p:pic>
    </p:spTree>
    <p:extLst>
      <p:ext uri="{BB962C8B-B14F-4D97-AF65-F5344CB8AC3E}">
        <p14:creationId xmlns:p14="http://schemas.microsoft.com/office/powerpoint/2010/main" val="212227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Merovejské písmo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6070658" cy="5136300"/>
          </a:xfrm>
        </p:spPr>
      </p:pic>
    </p:spTree>
    <p:extLst>
      <p:ext uri="{BB962C8B-B14F-4D97-AF65-F5344CB8AC3E}">
        <p14:creationId xmlns:p14="http://schemas.microsoft.com/office/powerpoint/2010/main" val="347735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Vizigótské písmo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" y="1988840"/>
            <a:ext cx="9033279" cy="3672408"/>
          </a:xfrm>
        </p:spPr>
      </p:pic>
    </p:spTree>
    <p:extLst>
      <p:ext uri="{BB962C8B-B14F-4D97-AF65-F5344CB8AC3E}">
        <p14:creationId xmlns:p14="http://schemas.microsoft.com/office/powerpoint/2010/main" val="41688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80510" cy="1143000"/>
          </a:xfrm>
        </p:spPr>
        <p:txBody>
          <a:bodyPr/>
          <a:lstStyle/>
          <a:p>
            <a:r>
              <a:rPr lang="cs-CZ" smtClean="0"/>
              <a:t>Insulární písma </a:t>
            </a:r>
            <a:endParaRPr lang="de-DE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err="1" smtClean="0">
                <a:hlinkClick r:id="rId2"/>
              </a:rPr>
              <a:t>The</a:t>
            </a:r>
            <a:r>
              <a:rPr lang="cs-CZ" dirty="0" smtClean="0">
                <a:hlinkClick r:id="rId2"/>
              </a:rPr>
              <a:t> </a:t>
            </a:r>
            <a:r>
              <a:rPr lang="cs-CZ" dirty="0" err="1" smtClean="0">
                <a:hlinkClick r:id="rId2"/>
              </a:rPr>
              <a:t>Book</a:t>
            </a:r>
            <a:r>
              <a:rPr lang="cs-CZ" dirty="0" smtClean="0">
                <a:hlinkClick r:id="rId2"/>
              </a:rPr>
              <a:t> </a:t>
            </a:r>
            <a:r>
              <a:rPr lang="cs-CZ" dirty="0" err="1" smtClean="0">
                <a:hlinkClick r:id="rId2"/>
              </a:rPr>
              <a:t>of</a:t>
            </a:r>
            <a:r>
              <a:rPr lang="cs-CZ" dirty="0" smtClean="0">
                <a:hlinkClick r:id="rId2"/>
              </a:rPr>
              <a:t> </a:t>
            </a:r>
            <a:r>
              <a:rPr lang="cs-CZ" dirty="0" err="1" smtClean="0">
                <a:hlinkClick r:id="rId2"/>
              </a:rPr>
              <a:t>Kells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 smtClean="0">
                <a:hlinkClick r:id="rId3"/>
              </a:rPr>
              <a:t>The</a:t>
            </a:r>
            <a:r>
              <a:rPr lang="cs-CZ" dirty="0" smtClean="0">
                <a:hlinkClick r:id="rId3"/>
              </a:rPr>
              <a:t> </a:t>
            </a:r>
            <a:r>
              <a:rPr lang="cs-CZ" dirty="0" err="1" smtClean="0">
                <a:hlinkClick r:id="rId3"/>
              </a:rPr>
              <a:t>secret</a:t>
            </a:r>
            <a:r>
              <a:rPr lang="cs-CZ" dirty="0" smtClean="0">
                <a:hlinkClick r:id="rId3"/>
              </a:rPr>
              <a:t> </a:t>
            </a:r>
            <a:r>
              <a:rPr lang="cs-CZ" dirty="0" err="1" smtClean="0">
                <a:hlinkClick r:id="rId3"/>
              </a:rPr>
              <a:t>of</a:t>
            </a:r>
            <a:r>
              <a:rPr lang="cs-CZ" dirty="0" smtClean="0">
                <a:hlinkClick r:id="rId3"/>
              </a:rPr>
              <a:t> </a:t>
            </a:r>
            <a:r>
              <a:rPr lang="cs-CZ" dirty="0" err="1" smtClean="0">
                <a:hlinkClick r:id="rId3"/>
              </a:rPr>
              <a:t>Kells</a:t>
            </a:r>
            <a:endParaRPr lang="de-DE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10" y="0"/>
            <a:ext cx="46062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0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de-DE" dirty="0"/>
              <a:t>III. </a:t>
            </a:r>
            <a:r>
              <a:rPr lang="de-DE" dirty="0" err="1"/>
              <a:t>Karolínská</a:t>
            </a:r>
            <a:r>
              <a:rPr lang="de-DE" dirty="0"/>
              <a:t> </a:t>
            </a:r>
            <a:r>
              <a:rPr lang="de-DE" dirty="0" err="1"/>
              <a:t>minuskula</a:t>
            </a:r>
            <a:r>
              <a:rPr lang="de-DE" dirty="0"/>
              <a:t/>
            </a:r>
            <a:br>
              <a:rPr lang="de-D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06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Karolínská minuskula</a:t>
            </a:r>
            <a:endParaRPr lang="de-DE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196752"/>
            <a:ext cx="6790446" cy="5445224"/>
          </a:xfrm>
          <a:prstGeom prst="rect">
            <a:avLst/>
          </a:prstGeom>
        </p:spPr>
      </p:pic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4608512" cy="6033622"/>
          </a:xfrm>
        </p:spPr>
      </p:pic>
    </p:spTree>
    <p:extLst>
      <p:ext uri="{BB962C8B-B14F-4D97-AF65-F5344CB8AC3E}">
        <p14:creationId xmlns:p14="http://schemas.microsoft.com/office/powerpoint/2010/main" val="228814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Transkripce x transliterace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Ligatury</a:t>
            </a:r>
          </a:p>
          <a:p>
            <a:pPr marL="0" indent="0">
              <a:buNone/>
            </a:pPr>
            <a:r>
              <a:rPr lang="cs-CZ" dirty="0" smtClean="0"/>
              <a:t>Zkratky:</a:t>
            </a:r>
          </a:p>
          <a:p>
            <a:r>
              <a:rPr lang="cs-CZ" dirty="0" smtClean="0"/>
              <a:t>Suspenze (sigly)</a:t>
            </a:r>
          </a:p>
          <a:p>
            <a:r>
              <a:rPr lang="cs-CZ" dirty="0" smtClean="0"/>
              <a:t>Kontrakce (</a:t>
            </a:r>
            <a:r>
              <a:rPr lang="cs-CZ" dirty="0" err="1" smtClean="0"/>
              <a:t>nomina</a:t>
            </a:r>
            <a:r>
              <a:rPr lang="cs-CZ" dirty="0" smtClean="0"/>
              <a:t> </a:t>
            </a:r>
            <a:r>
              <a:rPr lang="cs-CZ" dirty="0" err="1" smtClean="0"/>
              <a:t>sacra</a:t>
            </a:r>
            <a:r>
              <a:rPr lang="cs-CZ" dirty="0" smtClean="0"/>
              <a:t>)</a:t>
            </a:r>
          </a:p>
          <a:p>
            <a:r>
              <a:rPr lang="cs-CZ" dirty="0" smtClean="0"/>
              <a:t>Pomocí znaků zvl. významu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 smtClean="0"/>
              <a:t>Paleografické psací látky</a:t>
            </a:r>
          </a:p>
          <a:p>
            <a:r>
              <a:rPr lang="cs-CZ" dirty="0" smtClean="0"/>
              <a:t>papyrus</a:t>
            </a:r>
          </a:p>
          <a:p>
            <a:r>
              <a:rPr lang="cs-CZ" dirty="0" smtClean="0"/>
              <a:t>pergamen</a:t>
            </a:r>
          </a:p>
          <a:p>
            <a:r>
              <a:rPr lang="cs-CZ" dirty="0" smtClean="0"/>
              <a:t>papír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130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Karolínská minuskula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Pojem karolínská renesance</a:t>
            </a:r>
          </a:p>
          <a:p>
            <a:r>
              <a:rPr lang="cs-CZ" dirty="0" smtClean="0"/>
              <a:t>Otázka vzniku</a:t>
            </a:r>
          </a:p>
          <a:p>
            <a:r>
              <a:rPr lang="cs-CZ" dirty="0" smtClean="0"/>
              <a:t>Písmo 9.-12. století</a:t>
            </a:r>
          </a:p>
          <a:p>
            <a:r>
              <a:rPr lang="cs-CZ" dirty="0" smtClean="0"/>
              <a:t>Nejstarší památky už z 2. poloviny 8. století</a:t>
            </a:r>
          </a:p>
          <a:p>
            <a:r>
              <a:rPr lang="cs-CZ" dirty="0" smtClean="0">
                <a:hlinkClick r:id="rId2"/>
              </a:rPr>
              <a:t>Evangeliář Ada</a:t>
            </a:r>
            <a:r>
              <a:rPr lang="cs-CZ" dirty="0" smtClean="0"/>
              <a:t> (790-810)</a:t>
            </a:r>
          </a:p>
          <a:p>
            <a:r>
              <a:rPr lang="cs-CZ" dirty="0" smtClean="0"/>
              <a:t>Vedle rukopisů proniká i do listin (diplomatická minuskula)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1535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3437"/>
            <a:ext cx="4342499" cy="645164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5130"/>
            <a:ext cx="4126179" cy="64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9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27984" cy="6663598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02"/>
            <a:ext cx="4716016" cy="8461880"/>
          </a:xfrm>
          <a:prstGeom prst="rect">
            <a:avLst/>
          </a:prstGeom>
        </p:spPr>
      </p:pic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151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Diplomatická minuskula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97497"/>
            <a:ext cx="8229600" cy="4331368"/>
          </a:xfrm>
        </p:spPr>
      </p:pic>
    </p:spTree>
    <p:extLst>
      <p:ext uri="{BB962C8B-B14F-4D97-AF65-F5344CB8AC3E}">
        <p14:creationId xmlns:p14="http://schemas.microsoft.com/office/powerpoint/2010/main" val="30913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-171400"/>
            <a:ext cx="9165103" cy="6480720"/>
          </a:xfrm>
        </p:spPr>
      </p:pic>
    </p:spTree>
    <p:extLst>
      <p:ext uri="{BB962C8B-B14F-4D97-AF65-F5344CB8AC3E}">
        <p14:creationId xmlns:p14="http://schemas.microsoft.com/office/powerpoint/2010/main" val="114499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err="1" smtClean="0"/>
              <a:t>Romanogotika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4392488" cy="632870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35" y="1052736"/>
            <a:ext cx="4330015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1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de-DE" dirty="0"/>
              <a:t>IV. </a:t>
            </a:r>
            <a:r>
              <a:rPr lang="de-DE" dirty="0" err="1"/>
              <a:t>Gotick</a:t>
            </a:r>
            <a:r>
              <a:rPr lang="cs-CZ" dirty="0"/>
              <a:t>á a novogotická</a:t>
            </a:r>
            <a:r>
              <a:rPr lang="de-DE" dirty="0"/>
              <a:t> </a:t>
            </a:r>
            <a:r>
              <a:rPr lang="de-DE" dirty="0" err="1"/>
              <a:t>písm</a:t>
            </a:r>
            <a:r>
              <a:rPr lang="cs-CZ" dirty="0"/>
              <a:t>a</a:t>
            </a:r>
            <a:r>
              <a:rPr lang="de-DE" dirty="0"/>
              <a:t/>
            </a:r>
            <a:br>
              <a:rPr lang="de-D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816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Gotická písma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Cca 12.-15. století</a:t>
            </a:r>
          </a:p>
          <a:p>
            <a:endParaRPr lang="cs-CZ" dirty="0" smtClean="0"/>
          </a:p>
          <a:p>
            <a:r>
              <a:rPr lang="cs-CZ" dirty="0" smtClean="0"/>
              <a:t>Vedle minuskuly a knižních písem se objevují opět písma užitková – kurziva a </a:t>
            </a:r>
            <a:r>
              <a:rPr lang="cs-CZ" dirty="0" err="1" smtClean="0"/>
              <a:t>polokurziva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Bastardní písma 14./15. stol. – regionálně odlišné varianty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523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Gotická písma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24744"/>
            <a:ext cx="7704856" cy="5449391"/>
          </a:xfrm>
        </p:spPr>
      </p:pic>
    </p:spTree>
    <p:extLst>
      <p:ext uri="{BB962C8B-B14F-4D97-AF65-F5344CB8AC3E}">
        <p14:creationId xmlns:p14="http://schemas.microsoft.com/office/powerpoint/2010/main" val="375579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1" y="0"/>
            <a:ext cx="9139739" cy="6776177"/>
          </a:xfrm>
        </p:spPr>
      </p:pic>
    </p:spTree>
    <p:extLst>
      <p:ext uri="{BB962C8B-B14F-4D97-AF65-F5344CB8AC3E}">
        <p14:creationId xmlns:p14="http://schemas.microsoft.com/office/powerpoint/2010/main" val="236273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0"/>
            <a:ext cx="10402615" cy="6009531"/>
          </a:xfrm>
        </p:spPr>
      </p:pic>
    </p:spTree>
    <p:extLst>
      <p:ext uri="{BB962C8B-B14F-4D97-AF65-F5344CB8AC3E}">
        <p14:creationId xmlns:p14="http://schemas.microsoft.com/office/powerpoint/2010/main" val="287178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dirty="0" smtClean="0"/>
              <a:t>15. století: zlom ve </a:t>
            </a:r>
            <a:r>
              <a:rPr lang="cs-CZ" dirty="0" smtClean="0"/>
              <a:t>vývoji </a:t>
            </a:r>
            <a:r>
              <a:rPr lang="cs-CZ" dirty="0" smtClean="0"/>
              <a:t>latinského písma</a:t>
            </a:r>
          </a:p>
          <a:p>
            <a:endParaRPr lang="cs-CZ" dirty="0"/>
          </a:p>
          <a:p>
            <a:r>
              <a:rPr lang="cs-CZ" dirty="0" smtClean="0"/>
              <a:t>knihtisk</a:t>
            </a:r>
          </a:p>
          <a:p>
            <a:endParaRPr lang="cs-CZ" dirty="0"/>
          </a:p>
          <a:p>
            <a:r>
              <a:rPr lang="cs-CZ" dirty="0" smtClean="0"/>
              <a:t>rozšíření znalosti psaní</a:t>
            </a:r>
          </a:p>
          <a:p>
            <a:endParaRPr lang="cs-CZ" dirty="0"/>
          </a:p>
          <a:p>
            <a:r>
              <a:rPr lang="cs-CZ" dirty="0" smtClean="0"/>
              <a:t>Dvě vývojové větve:</a:t>
            </a:r>
          </a:p>
          <a:p>
            <a:pPr lvl="1"/>
            <a:r>
              <a:rPr lang="cs-CZ" dirty="0" smtClean="0"/>
              <a:t>Novogotická písma</a:t>
            </a:r>
          </a:p>
          <a:p>
            <a:pPr lvl="1"/>
            <a:r>
              <a:rPr lang="cs-CZ" dirty="0" smtClean="0"/>
              <a:t>Humanistické písmo</a:t>
            </a:r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640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0800000" flipV="1">
            <a:off x="457200" y="1417638"/>
            <a:ext cx="3610744" cy="5035698"/>
          </a:xfrm>
        </p:spPr>
        <p:txBody>
          <a:bodyPr/>
          <a:lstStyle/>
          <a:p>
            <a:r>
              <a:rPr lang="cs-CZ" dirty="0"/>
              <a:t>První stránka Gutenbergovy bible z roku 1455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0"/>
            <a:ext cx="4932040" cy="6871977"/>
          </a:xfrm>
        </p:spPr>
      </p:pic>
    </p:spTree>
    <p:extLst>
      <p:ext uri="{BB962C8B-B14F-4D97-AF65-F5344CB8AC3E}">
        <p14:creationId xmlns:p14="http://schemas.microsoft.com/office/powerpoint/2010/main" val="16383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Novogotická písma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Členění:</a:t>
            </a:r>
          </a:p>
          <a:p>
            <a:endParaRPr lang="cs-CZ" dirty="0" smtClean="0"/>
          </a:p>
          <a:p>
            <a:pPr lvl="1"/>
            <a:r>
              <a:rPr lang="cs-CZ" dirty="0" smtClean="0"/>
              <a:t>Kreslené (majuskula + minuskula)-je též podkladem pro písmo tiskové</a:t>
            </a:r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Psané:</a:t>
            </a:r>
          </a:p>
          <a:p>
            <a:pPr lvl="2"/>
            <a:r>
              <a:rPr lang="cs-CZ" dirty="0" err="1" smtClean="0"/>
              <a:t>Polokurzíva</a:t>
            </a:r>
            <a:r>
              <a:rPr lang="cs-CZ" dirty="0" smtClean="0"/>
              <a:t> (majuskula + minuskula)</a:t>
            </a:r>
          </a:p>
          <a:p>
            <a:pPr lvl="2"/>
            <a:r>
              <a:rPr lang="cs-CZ" dirty="0" smtClean="0"/>
              <a:t>Kurzíva (majuskula + minuskula)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54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Německé novogotické písmo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Kreslené = fraktura (</a:t>
            </a:r>
            <a:r>
              <a:rPr lang="cs-CZ" dirty="0" err="1" smtClean="0"/>
              <a:t>Frakturschrift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err="1" smtClean="0"/>
              <a:t>Polokurzivní</a:t>
            </a:r>
            <a:r>
              <a:rPr lang="cs-CZ" dirty="0" smtClean="0"/>
              <a:t> = </a:t>
            </a:r>
            <a:r>
              <a:rPr lang="cs-CZ" dirty="0" err="1" smtClean="0"/>
              <a:t>kanzlei</a:t>
            </a:r>
            <a:r>
              <a:rPr lang="cs-CZ" dirty="0" smtClean="0"/>
              <a:t> (</a:t>
            </a:r>
            <a:r>
              <a:rPr lang="cs-CZ" dirty="0" err="1" smtClean="0"/>
              <a:t>Kanzleischrift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Kurzivní = kurent (</a:t>
            </a:r>
            <a:r>
              <a:rPr lang="cs-CZ" dirty="0" err="1" smtClean="0"/>
              <a:t>Kurrentschrift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731" y="0"/>
            <a:ext cx="4839789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12976"/>
            <a:ext cx="5486400" cy="343204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6625"/>
            <a:ext cx="58959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3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Novogotické písmo v Čechách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1500-1775</a:t>
            </a:r>
            <a:br>
              <a:rPr lang="cs-CZ" dirty="0" smtClean="0"/>
            </a:br>
            <a:r>
              <a:rPr lang="cs-CZ" dirty="0" smtClean="0"/>
              <a:t>velká rozmanitost, domácí písmová tradice, novogotická písma z německého prostředí</a:t>
            </a:r>
          </a:p>
          <a:p>
            <a:r>
              <a:rPr lang="cs-CZ" dirty="0" smtClean="0"/>
              <a:t>1775-1848</a:t>
            </a:r>
            <a:br>
              <a:rPr lang="cs-CZ" dirty="0" smtClean="0"/>
            </a:br>
            <a:r>
              <a:rPr lang="cs-CZ" dirty="0" smtClean="0"/>
              <a:t>zcela převládá německé novogotické písmo</a:t>
            </a:r>
          </a:p>
          <a:p>
            <a:r>
              <a:rPr lang="cs-CZ" dirty="0" smtClean="0"/>
              <a:t>1848-1941</a:t>
            </a:r>
            <a:br>
              <a:rPr lang="cs-CZ" dirty="0" smtClean="0"/>
            </a:br>
            <a:r>
              <a:rPr lang="cs-CZ" dirty="0" smtClean="0"/>
              <a:t>novogotické písmo již pouze v německých textech (unifikace 1935)</a:t>
            </a:r>
          </a:p>
        </p:txBody>
      </p:sp>
    </p:spTree>
    <p:extLst>
      <p:ext uri="{BB962C8B-B14F-4D97-AF65-F5344CB8AC3E}">
        <p14:creationId xmlns:p14="http://schemas.microsoft.com/office/powerpoint/2010/main" val="209312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Gotická a novogotická tisková písma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Textura</a:t>
            </a:r>
          </a:p>
          <a:p>
            <a:r>
              <a:rPr lang="cs-CZ" dirty="0" smtClean="0"/>
              <a:t>Rotunda</a:t>
            </a:r>
          </a:p>
          <a:p>
            <a:r>
              <a:rPr lang="cs-CZ" dirty="0" smtClean="0"/>
              <a:t>Švabach</a:t>
            </a:r>
          </a:p>
          <a:p>
            <a:r>
              <a:rPr lang="cs-CZ" dirty="0" smtClean="0"/>
              <a:t>Fraktura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17638"/>
            <a:ext cx="5289474" cy="528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21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de-DE" dirty="0"/>
              <a:t>V. </a:t>
            </a:r>
            <a:r>
              <a:rPr lang="de-DE" dirty="0" err="1"/>
              <a:t>Humanistické</a:t>
            </a:r>
            <a:r>
              <a:rPr lang="de-DE" dirty="0"/>
              <a:t> </a:t>
            </a:r>
            <a:r>
              <a:rPr lang="de-DE" dirty="0" err="1"/>
              <a:t>písmo</a:t>
            </a:r>
            <a:r>
              <a:rPr lang="de-DE" dirty="0"/>
              <a:t/>
            </a:r>
            <a:br>
              <a:rPr lang="de-D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697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Humanistické písmo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Objevuje se v Itálii v 15. století</a:t>
            </a:r>
            <a:br>
              <a:rPr lang="cs-CZ" dirty="0" smtClean="0"/>
            </a:br>
            <a:r>
              <a:rPr lang="cs-CZ" dirty="0" smtClean="0"/>
              <a:t>(opisování děl antických autorů)</a:t>
            </a:r>
          </a:p>
          <a:p>
            <a:endParaRPr lang="cs-CZ" dirty="0"/>
          </a:p>
          <a:p>
            <a:r>
              <a:rPr lang="cs-CZ" dirty="0" smtClean="0"/>
              <a:t>V Itálii zcela převládá již v 16. století</a:t>
            </a:r>
          </a:p>
          <a:p>
            <a:endParaRPr lang="cs-CZ" dirty="0"/>
          </a:p>
          <a:p>
            <a:r>
              <a:rPr lang="cs-CZ" dirty="0" smtClean="0"/>
              <a:t>U nás užíváno pro latinsky psané texty; odtud název latinka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895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"/>
            <a:ext cx="9180512" cy="6836677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6" y="6038"/>
            <a:ext cx="4608512" cy="603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5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Humanistické písmo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Lze členit obdobně jako novogotická písma</a:t>
            </a:r>
          </a:p>
          <a:p>
            <a:endParaRPr lang="cs-CZ" dirty="0"/>
          </a:p>
          <a:p>
            <a:r>
              <a:rPr lang="cs-CZ" dirty="0" smtClean="0"/>
              <a:t>antikva = označení pro tištěnou variantu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152" y="2001768"/>
            <a:ext cx="7165848" cy="484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VÝVOJOVÉ FÁZE</a:t>
            </a:r>
            <a:r>
              <a:rPr lang="cs-CZ" smtClean="0"/>
              <a:t> </a:t>
            </a:r>
            <a:r>
              <a:rPr lang="de-DE" smtClean="0"/>
              <a:t>LATINSKÉHO PÍSMA</a:t>
            </a:r>
            <a:endParaRPr lang="de-DE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I</a:t>
            </a:r>
            <a:r>
              <a:rPr lang="de-DE" dirty="0"/>
              <a:t>. </a:t>
            </a:r>
            <a:r>
              <a:rPr lang="de-DE" dirty="0" err="1"/>
              <a:t>Stará</a:t>
            </a:r>
            <a:r>
              <a:rPr lang="de-DE" dirty="0"/>
              <a:t> </a:t>
            </a:r>
            <a:r>
              <a:rPr lang="de-DE" dirty="0" err="1"/>
              <a:t>římská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de-DE" dirty="0"/>
              <a:t> (</a:t>
            </a:r>
            <a:r>
              <a:rPr lang="de-DE" dirty="0" err="1"/>
              <a:t>latinské</a:t>
            </a:r>
            <a:r>
              <a:rPr lang="de-DE" dirty="0"/>
              <a:t> </a:t>
            </a:r>
            <a:r>
              <a:rPr lang="de-DE" dirty="0" err="1"/>
              <a:t>písmo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starověku</a:t>
            </a:r>
            <a:r>
              <a:rPr lang="de-DE" dirty="0"/>
              <a:t>)</a:t>
            </a:r>
          </a:p>
          <a:p>
            <a:r>
              <a:rPr lang="de-DE" dirty="0"/>
              <a:t>II. </a:t>
            </a:r>
            <a:r>
              <a:rPr lang="de-DE" dirty="0" err="1"/>
              <a:t>Raně</a:t>
            </a:r>
            <a:r>
              <a:rPr lang="de-DE" dirty="0"/>
              <a:t> </a:t>
            </a:r>
            <a:r>
              <a:rPr lang="de-DE" dirty="0" err="1"/>
              <a:t>středověká</a:t>
            </a:r>
            <a:r>
              <a:rPr lang="de-DE" dirty="0"/>
              <a:t> </a:t>
            </a:r>
            <a:r>
              <a:rPr lang="de-DE" dirty="0" err="1"/>
              <a:t>latinská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de-DE" dirty="0"/>
              <a:t> </a:t>
            </a:r>
            <a:r>
              <a:rPr lang="cs-CZ" dirty="0" smtClean="0"/>
              <a:t>(„</a:t>
            </a:r>
            <a:r>
              <a:rPr lang="de-DE" dirty="0" err="1" smtClean="0"/>
              <a:t>národní</a:t>
            </a:r>
            <a:r>
              <a:rPr lang="de-DE" dirty="0" smtClean="0"/>
              <a:t> </a:t>
            </a:r>
            <a:r>
              <a:rPr lang="de-DE" dirty="0" err="1" smtClean="0"/>
              <a:t>písma</a:t>
            </a:r>
            <a:r>
              <a:rPr lang="cs-CZ" dirty="0" smtClean="0"/>
              <a:t>“)</a:t>
            </a:r>
            <a:endParaRPr lang="de-DE" dirty="0"/>
          </a:p>
          <a:p>
            <a:r>
              <a:rPr lang="de-DE" dirty="0"/>
              <a:t>III. </a:t>
            </a:r>
            <a:r>
              <a:rPr lang="de-DE" dirty="0" err="1"/>
              <a:t>Karolínská</a:t>
            </a:r>
            <a:r>
              <a:rPr lang="de-DE" dirty="0"/>
              <a:t> </a:t>
            </a:r>
            <a:r>
              <a:rPr lang="de-DE" dirty="0" err="1"/>
              <a:t>minuskula</a:t>
            </a:r>
            <a:endParaRPr lang="de-DE" dirty="0"/>
          </a:p>
          <a:p>
            <a:r>
              <a:rPr lang="de-DE" dirty="0"/>
              <a:t>IV. </a:t>
            </a:r>
            <a:r>
              <a:rPr lang="de-DE" dirty="0" err="1" smtClean="0"/>
              <a:t>Gotick</a:t>
            </a:r>
            <a:r>
              <a:rPr lang="cs-CZ" dirty="0" smtClean="0"/>
              <a:t>á a novogotická</a:t>
            </a:r>
            <a:r>
              <a:rPr lang="de-DE" dirty="0" smtClean="0"/>
              <a:t> </a:t>
            </a:r>
            <a:r>
              <a:rPr lang="de-DE" dirty="0" err="1" smtClean="0"/>
              <a:t>písm</a:t>
            </a:r>
            <a:r>
              <a:rPr lang="cs-CZ" dirty="0" smtClean="0"/>
              <a:t>a</a:t>
            </a:r>
            <a:endParaRPr lang="de-DE" dirty="0"/>
          </a:p>
          <a:p>
            <a:r>
              <a:rPr lang="de-DE" dirty="0"/>
              <a:t>V. </a:t>
            </a:r>
            <a:r>
              <a:rPr lang="de-DE" dirty="0" err="1"/>
              <a:t>Humanistické</a:t>
            </a:r>
            <a:r>
              <a:rPr lang="de-DE" dirty="0"/>
              <a:t> </a:t>
            </a:r>
            <a:r>
              <a:rPr lang="de-DE" dirty="0" err="1"/>
              <a:t>písmo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42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 dalšímu studiu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ŠEBÁNEK, </a:t>
            </a:r>
            <a:r>
              <a:rPr lang="de-DE" dirty="0" err="1"/>
              <a:t>Jindřich</a:t>
            </a:r>
            <a:r>
              <a:rPr lang="de-DE" dirty="0"/>
              <a:t>. </a:t>
            </a:r>
            <a:r>
              <a:rPr lang="de-DE" i="1" dirty="0" err="1"/>
              <a:t>Základy</a:t>
            </a:r>
            <a:r>
              <a:rPr lang="de-DE" i="1" dirty="0"/>
              <a:t> </a:t>
            </a:r>
            <a:r>
              <a:rPr lang="de-DE" i="1" dirty="0" err="1"/>
              <a:t>pomocných</a:t>
            </a:r>
            <a:r>
              <a:rPr lang="de-DE" i="1" dirty="0"/>
              <a:t> </a:t>
            </a:r>
            <a:r>
              <a:rPr lang="de-DE" i="1" dirty="0" err="1"/>
              <a:t>věd</a:t>
            </a:r>
            <a:r>
              <a:rPr lang="de-DE" i="1" dirty="0"/>
              <a:t> </a:t>
            </a:r>
            <a:r>
              <a:rPr lang="de-DE" i="1" dirty="0" err="1"/>
              <a:t>historických</a:t>
            </a:r>
            <a:r>
              <a:rPr lang="de-DE" dirty="0"/>
              <a:t>. </a:t>
            </a:r>
            <a:r>
              <a:rPr lang="fi-FI" dirty="0"/>
              <a:t>1. Latinská paleografie. 3. vyd. Praha: SPN, 1976</a:t>
            </a:r>
            <a:r>
              <a:rPr lang="fi-FI" dirty="0" smtClean="0"/>
              <a:t>.</a:t>
            </a:r>
            <a:endParaRPr lang="cs-CZ" smtClean="0"/>
          </a:p>
          <a:p>
            <a:endParaRPr lang="de-DE" dirty="0"/>
          </a:p>
          <a:p>
            <a:r>
              <a:rPr lang="de-DE" dirty="0"/>
              <a:t>KAŠPAR, Jaroslav. </a:t>
            </a:r>
            <a:r>
              <a:rPr lang="de-DE" i="1" dirty="0" err="1"/>
              <a:t>Úvod</a:t>
            </a:r>
            <a:r>
              <a:rPr lang="de-DE" i="1" dirty="0"/>
              <a:t> do </a:t>
            </a:r>
            <a:r>
              <a:rPr lang="de-DE" i="1" dirty="0" err="1"/>
              <a:t>novověké</a:t>
            </a:r>
            <a:r>
              <a:rPr lang="de-DE" i="1" dirty="0"/>
              <a:t> </a:t>
            </a:r>
            <a:r>
              <a:rPr lang="de-DE" i="1" dirty="0" err="1"/>
              <a:t>latinské</a:t>
            </a:r>
            <a:r>
              <a:rPr lang="de-DE" i="1" dirty="0"/>
              <a:t> </a:t>
            </a:r>
            <a:r>
              <a:rPr lang="de-DE" i="1" dirty="0" err="1"/>
              <a:t>paleografie</a:t>
            </a:r>
            <a:r>
              <a:rPr lang="de-DE" i="1" dirty="0"/>
              <a:t> se </a:t>
            </a:r>
            <a:r>
              <a:rPr lang="de-DE" i="1" dirty="0" err="1"/>
              <a:t>zvláštním</a:t>
            </a:r>
            <a:r>
              <a:rPr lang="de-DE" i="1" dirty="0"/>
              <a:t> </a:t>
            </a:r>
            <a:r>
              <a:rPr lang="de-DE" i="1" dirty="0" err="1"/>
              <a:t>zřetelem</a:t>
            </a:r>
            <a:r>
              <a:rPr lang="de-DE" i="1" dirty="0"/>
              <a:t> k </a:t>
            </a:r>
            <a:r>
              <a:rPr lang="de-DE" i="1" dirty="0" err="1"/>
              <a:t>českým</a:t>
            </a:r>
            <a:r>
              <a:rPr lang="de-DE" i="1" dirty="0"/>
              <a:t> </a:t>
            </a:r>
            <a:r>
              <a:rPr lang="de-DE" i="1" dirty="0" err="1"/>
              <a:t>zemím</a:t>
            </a:r>
            <a:r>
              <a:rPr lang="de-DE" dirty="0"/>
              <a:t>. 3. </a:t>
            </a:r>
            <a:r>
              <a:rPr lang="de-DE" dirty="0" err="1"/>
              <a:t>přeprac</a:t>
            </a:r>
            <a:r>
              <a:rPr lang="de-DE" dirty="0"/>
              <a:t>. </a:t>
            </a:r>
            <a:r>
              <a:rPr lang="de-DE" dirty="0" err="1"/>
              <a:t>vyd</a:t>
            </a:r>
            <a:r>
              <a:rPr lang="de-DE" dirty="0"/>
              <a:t>. Praha: </a:t>
            </a:r>
            <a:r>
              <a:rPr lang="de-DE" dirty="0" err="1"/>
              <a:t>Státní</a:t>
            </a:r>
            <a:r>
              <a:rPr lang="de-DE" dirty="0"/>
              <a:t> </a:t>
            </a:r>
            <a:r>
              <a:rPr lang="de-DE" dirty="0" err="1"/>
              <a:t>pedagogické</a:t>
            </a:r>
            <a:r>
              <a:rPr lang="de-DE" dirty="0"/>
              <a:t> </a:t>
            </a:r>
            <a:r>
              <a:rPr lang="de-DE" dirty="0" err="1"/>
              <a:t>nakladatelství</a:t>
            </a:r>
            <a:r>
              <a:rPr lang="de-DE" dirty="0"/>
              <a:t>, 1987.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444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>
            <a:normAutofit/>
          </a:bodyPr>
          <a:lstStyle/>
          <a:p>
            <a:r>
              <a:rPr lang="de-DE" dirty="0"/>
              <a:t>I. </a:t>
            </a:r>
            <a:r>
              <a:rPr lang="de-DE" dirty="0" err="1"/>
              <a:t>Stará</a:t>
            </a:r>
            <a:r>
              <a:rPr lang="de-DE" dirty="0"/>
              <a:t> </a:t>
            </a:r>
            <a:r>
              <a:rPr lang="de-DE" dirty="0" err="1"/>
              <a:t>římská</a:t>
            </a:r>
            <a:r>
              <a:rPr lang="de-DE" dirty="0"/>
              <a:t> </a:t>
            </a:r>
            <a:r>
              <a:rPr lang="de-DE" dirty="0" err="1"/>
              <a:t>písma</a:t>
            </a:r>
            <a:r>
              <a:rPr lang="de-DE" dirty="0"/>
              <a:t> (</a:t>
            </a:r>
            <a:r>
              <a:rPr lang="de-DE" dirty="0" err="1"/>
              <a:t>latinské</a:t>
            </a:r>
            <a:r>
              <a:rPr lang="de-DE" dirty="0"/>
              <a:t> </a:t>
            </a:r>
            <a:r>
              <a:rPr lang="de-DE" dirty="0" err="1"/>
              <a:t>písmo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starověku</a:t>
            </a:r>
            <a:r>
              <a:rPr lang="de-DE" dirty="0"/>
              <a:t>)</a:t>
            </a:r>
            <a:br>
              <a:rPr lang="de-DE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5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Zlatá spona z Praeneste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" y="1701641"/>
            <a:ext cx="7360920" cy="4323080"/>
          </a:xfrm>
        </p:spPr>
      </p:pic>
    </p:spTree>
    <p:extLst>
      <p:ext uri="{BB962C8B-B14F-4D97-AF65-F5344CB8AC3E}">
        <p14:creationId xmlns:p14="http://schemas.microsoft.com/office/powerpoint/2010/main" val="150330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778098"/>
          </a:xfrm>
        </p:spPr>
        <p:txBody>
          <a:bodyPr>
            <a:normAutofit/>
          </a:bodyPr>
          <a:lstStyle/>
          <a:p>
            <a:r>
              <a:rPr lang="cs-CZ" smtClean="0"/>
              <a:t>Capitalis quadrata x rustica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190609"/>
            <a:ext cx="5221088" cy="622614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475" y="1196752"/>
            <a:ext cx="5284407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7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Unciála a polounciála</a:t>
            </a:r>
            <a:endParaRPr lang="de-DE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5837"/>
            <a:ext cx="3528392" cy="51713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28799"/>
            <a:ext cx="3361556" cy="48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5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Starší a mladší římská kurziva</a:t>
            </a:r>
            <a:endParaRPr lang="de-DE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40" y="1340768"/>
            <a:ext cx="5572204" cy="1775975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175461"/>
            <a:ext cx="5437632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3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0</TotalTime>
  <Words>485</Words>
  <Application>Microsoft Office PowerPoint</Application>
  <PresentationFormat>Předvádění na obrazovce (4:3)</PresentationFormat>
  <Paragraphs>123</Paragraphs>
  <Slides>40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3" baseType="lpstr">
      <vt:lpstr>Arial</vt:lpstr>
      <vt:lpstr>Calibri</vt:lpstr>
      <vt:lpstr>Motiv systému Office</vt:lpstr>
      <vt:lpstr>Latinská Paleografie Výběrová bibliografie</vt:lpstr>
      <vt:lpstr>Prezentace aplikace PowerPoint</vt:lpstr>
      <vt:lpstr>Prezentace aplikace PowerPoint</vt:lpstr>
      <vt:lpstr>VÝVOJOVÉ FÁZE LATINSKÉHO PÍSMA</vt:lpstr>
      <vt:lpstr>I. Stará římská písma (latinské písmo ve starověku) </vt:lpstr>
      <vt:lpstr>Zlatá spona z Praeneste</vt:lpstr>
      <vt:lpstr>Capitalis quadrata x rustica</vt:lpstr>
      <vt:lpstr>Unciála a polounciála</vt:lpstr>
      <vt:lpstr>Starší a mladší římská kurziva</vt:lpstr>
      <vt:lpstr>II. Raně středověká latinská písma („národní písma“) </vt:lpstr>
      <vt:lpstr>„národní písma“</vt:lpstr>
      <vt:lpstr>Staroitalská kurziva</vt:lpstr>
      <vt:lpstr>Kuriála</vt:lpstr>
      <vt:lpstr>beneventsko-montecassinské</vt:lpstr>
      <vt:lpstr>Merovejské písmo</vt:lpstr>
      <vt:lpstr>Vizigótské písmo</vt:lpstr>
      <vt:lpstr>Insulární písma </vt:lpstr>
      <vt:lpstr>III. Karolínská minuskula </vt:lpstr>
      <vt:lpstr>Karolínská minuskula</vt:lpstr>
      <vt:lpstr>Karolínská minuskula</vt:lpstr>
      <vt:lpstr>Prezentace aplikace PowerPoint</vt:lpstr>
      <vt:lpstr>Prezentace aplikace PowerPoint</vt:lpstr>
      <vt:lpstr>Diplomatická minuskula</vt:lpstr>
      <vt:lpstr>Prezentace aplikace PowerPoint</vt:lpstr>
      <vt:lpstr>Romanogotika</vt:lpstr>
      <vt:lpstr>IV. Gotická a novogotická písma </vt:lpstr>
      <vt:lpstr>Gotická písma</vt:lpstr>
      <vt:lpstr>Gotická písma</vt:lpstr>
      <vt:lpstr>Prezentace aplikace PowerPoint</vt:lpstr>
      <vt:lpstr>Prezentace aplikace PowerPoint</vt:lpstr>
      <vt:lpstr>První stránka Gutenbergovy bible z roku 1455</vt:lpstr>
      <vt:lpstr>Novogotická písma</vt:lpstr>
      <vt:lpstr>Německé novogotické písmo</vt:lpstr>
      <vt:lpstr>Novogotické písmo v Čechách</vt:lpstr>
      <vt:lpstr>Gotická a novogotická tisková písma </vt:lpstr>
      <vt:lpstr>V. Humanistické písmo </vt:lpstr>
      <vt:lpstr>Humanistické písmo</vt:lpstr>
      <vt:lpstr>Prezentace aplikace PowerPoint</vt:lpstr>
      <vt:lpstr>Humanistické písmo</vt:lpstr>
      <vt:lpstr>K dalšímu studiu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user</dc:creator>
  <cp:lastModifiedBy>Stanislav Bárta</cp:lastModifiedBy>
  <cp:revision>20</cp:revision>
  <dcterms:created xsi:type="dcterms:W3CDTF">2016-03-03T01:10:25Z</dcterms:created>
  <dcterms:modified xsi:type="dcterms:W3CDTF">2017-10-16T12:21:46Z</dcterms:modified>
</cp:coreProperties>
</file>