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1"/>
  </p:notesMasterIdLst>
  <p:sldIdLst>
    <p:sldId id="275" r:id="rId2"/>
    <p:sldId id="274" r:id="rId3"/>
    <p:sldId id="269" r:id="rId4"/>
    <p:sldId id="276" r:id="rId5"/>
    <p:sldId id="272" r:id="rId6"/>
    <p:sldId id="258" r:id="rId7"/>
    <p:sldId id="271" r:id="rId8"/>
    <p:sldId id="277" r:id="rId9"/>
    <p:sldId id="278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40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F5386-A599-45F0-9F1C-116742E1AB1B}" type="datetimeFigureOut">
              <a:rPr lang="de-DE" smtClean="0"/>
              <a:t>22.09.2017</a:t>
            </a:fld>
            <a:endParaRPr lang="de-DE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00A18-1F8D-4BD7-B692-68F3E4B626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5358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de-DE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8B62-88DC-4C84-8D53-C6792FF3B8B2}" type="datetimeFigureOut">
              <a:rPr lang="de-DE" smtClean="0"/>
              <a:t>22.09.2017</a:t>
            </a:fld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BBAD-BB34-4975-B646-84023DDCB7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5230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8B62-88DC-4C84-8D53-C6792FF3B8B2}" type="datetimeFigureOut">
              <a:rPr lang="de-DE" smtClean="0"/>
              <a:t>22.09.2017</a:t>
            </a:fld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BBAD-BB34-4975-B646-84023DDCB7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63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8B62-88DC-4C84-8D53-C6792FF3B8B2}" type="datetimeFigureOut">
              <a:rPr lang="de-DE" smtClean="0"/>
              <a:t>22.09.2017</a:t>
            </a:fld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BBAD-BB34-4975-B646-84023DDCB7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0636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8B62-88DC-4C84-8D53-C6792FF3B8B2}" type="datetimeFigureOut">
              <a:rPr lang="de-DE" smtClean="0"/>
              <a:t>22.09.2017</a:t>
            </a:fld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BBAD-BB34-4975-B646-84023DDCB7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90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8B62-88DC-4C84-8D53-C6792FF3B8B2}" type="datetimeFigureOut">
              <a:rPr lang="de-DE" smtClean="0"/>
              <a:t>22.09.2017</a:t>
            </a:fld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BBAD-BB34-4975-B646-84023DDCB7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849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8B62-88DC-4C84-8D53-C6792FF3B8B2}" type="datetimeFigureOut">
              <a:rPr lang="de-DE" smtClean="0"/>
              <a:t>22.09.2017</a:t>
            </a:fld>
            <a:endParaRPr lang="de-DE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BBAD-BB34-4975-B646-84023DDCB7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09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8B62-88DC-4C84-8D53-C6792FF3B8B2}" type="datetimeFigureOut">
              <a:rPr lang="de-DE" smtClean="0"/>
              <a:t>22.09.2017</a:t>
            </a:fld>
            <a:endParaRPr lang="de-DE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BBAD-BB34-4975-B646-84023DDCB7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3172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8B62-88DC-4C84-8D53-C6792FF3B8B2}" type="datetimeFigureOut">
              <a:rPr lang="de-DE" smtClean="0"/>
              <a:t>22.09.2017</a:t>
            </a:fld>
            <a:endParaRPr lang="de-DE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BBAD-BB34-4975-B646-84023DDCB7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4842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8B62-88DC-4C84-8D53-C6792FF3B8B2}" type="datetimeFigureOut">
              <a:rPr lang="de-DE" smtClean="0"/>
              <a:t>22.09.2017</a:t>
            </a:fld>
            <a:endParaRPr lang="de-DE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BBAD-BB34-4975-B646-84023DDCB7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912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8B62-88DC-4C84-8D53-C6792FF3B8B2}" type="datetimeFigureOut">
              <a:rPr lang="de-DE" smtClean="0"/>
              <a:t>22.09.2017</a:t>
            </a:fld>
            <a:endParaRPr lang="de-DE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BBAD-BB34-4975-B646-84023DDCB7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669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8B62-88DC-4C84-8D53-C6792FF3B8B2}" type="datetimeFigureOut">
              <a:rPr lang="de-DE" smtClean="0"/>
              <a:t>22.09.2017</a:t>
            </a:fld>
            <a:endParaRPr lang="de-DE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BBAD-BB34-4975-B646-84023DDCB7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770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E8B62-88DC-4C84-8D53-C6792FF3B8B2}" type="datetimeFigureOut">
              <a:rPr lang="de-DE" smtClean="0"/>
              <a:t>22.09.2017</a:t>
            </a:fld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6BBAD-BB34-4975-B646-84023DDCB7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19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z/pvhbrno" TargetMode="External"/><Relationship Id="rId2" Type="http://schemas.openxmlformats.org/officeDocument/2006/relationships/hyperlink" Target="http://archivnictvi.phil.muni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Co jsou to pomocné vědy historické (PVH)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Pomocné  nebo základní vědy?</a:t>
            </a:r>
          </a:p>
          <a:p>
            <a:endParaRPr lang="cs-CZ" sz="2000" dirty="0" smtClean="0"/>
          </a:p>
          <a:p>
            <a:r>
              <a:rPr lang="cs-CZ" dirty="0" smtClean="0"/>
              <a:t>soubor </a:t>
            </a:r>
            <a:r>
              <a:rPr lang="cs-CZ" dirty="0"/>
              <a:t>speciálních vědních </a:t>
            </a:r>
            <a:r>
              <a:rPr lang="cs-CZ" dirty="0" smtClean="0"/>
              <a:t>disciplín</a:t>
            </a:r>
          </a:p>
          <a:p>
            <a:endParaRPr lang="cs-CZ" sz="2000" dirty="0" smtClean="0"/>
          </a:p>
          <a:p>
            <a:r>
              <a:rPr lang="cs-CZ" dirty="0" smtClean="0"/>
              <a:t>zkoumání </a:t>
            </a:r>
            <a:r>
              <a:rPr lang="cs-CZ" dirty="0"/>
              <a:t>a </a:t>
            </a:r>
            <a:r>
              <a:rPr lang="cs-CZ" dirty="0" smtClean="0"/>
              <a:t>kritické </a:t>
            </a:r>
            <a:r>
              <a:rPr lang="cs-CZ" dirty="0"/>
              <a:t>hodnocení pramenů historických </a:t>
            </a:r>
            <a:r>
              <a:rPr lang="cs-CZ" dirty="0" smtClean="0"/>
              <a:t>věd</a:t>
            </a:r>
          </a:p>
          <a:p>
            <a:endParaRPr lang="cs-CZ" sz="2000" dirty="0"/>
          </a:p>
          <a:p>
            <a:r>
              <a:rPr lang="cs-CZ" dirty="0"/>
              <a:t>určení míry autentičnosti pramene a hodnoty </a:t>
            </a:r>
            <a:r>
              <a:rPr lang="cs-CZ" dirty="0" smtClean="0"/>
              <a:t>v něm obsažené </a:t>
            </a:r>
            <a:r>
              <a:rPr lang="cs-CZ" dirty="0"/>
              <a:t>informace</a:t>
            </a:r>
          </a:p>
        </p:txBody>
      </p:sp>
    </p:spTree>
    <p:extLst>
      <p:ext uri="{BB962C8B-B14F-4D97-AF65-F5344CB8AC3E}">
        <p14:creationId xmlns:p14="http://schemas.microsoft.com/office/powerpoint/2010/main" val="286065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Přehled základních PVH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79714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Diplomatika – nauka o úředních písemnostech</a:t>
            </a:r>
          </a:p>
          <a:p>
            <a:r>
              <a:rPr lang="cs-CZ" dirty="0"/>
              <a:t>Paleografie – nauka o písmu</a:t>
            </a:r>
          </a:p>
          <a:p>
            <a:r>
              <a:rPr lang="cs-CZ" dirty="0"/>
              <a:t>Epigrafika – nauka o nápisech</a:t>
            </a:r>
          </a:p>
          <a:p>
            <a:r>
              <a:rPr lang="cs-CZ" dirty="0"/>
              <a:t>Kodikologie – nauka o literárních rukopisech (zvl. středověkých)</a:t>
            </a:r>
          </a:p>
          <a:p>
            <a:r>
              <a:rPr lang="cs-CZ" dirty="0"/>
              <a:t>Sfragistika – nauka o pečetích</a:t>
            </a:r>
          </a:p>
          <a:p>
            <a:r>
              <a:rPr lang="cs-CZ" dirty="0"/>
              <a:t>Heraldika – nauka o znacích</a:t>
            </a:r>
          </a:p>
          <a:p>
            <a:r>
              <a:rPr lang="cs-CZ" dirty="0"/>
              <a:t>Genealogie – nauka o rodových vztazích</a:t>
            </a:r>
          </a:p>
          <a:p>
            <a:r>
              <a:rPr lang="cs-CZ" dirty="0"/>
              <a:t>Numismatika – nauka o platidlech</a:t>
            </a:r>
          </a:p>
          <a:p>
            <a:r>
              <a:rPr lang="cs-CZ" dirty="0"/>
              <a:t>Historická chronologie – nauka o způsobech měření času</a:t>
            </a:r>
          </a:p>
          <a:p>
            <a:r>
              <a:rPr lang="cs-CZ" dirty="0"/>
              <a:t>Historická metrologie – nauka o mírách a </a:t>
            </a:r>
            <a:r>
              <a:rPr lang="cs-CZ" dirty="0" smtClean="0"/>
              <a:t>vahách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197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Konstituování PVH</a:t>
            </a: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Bella </a:t>
            </a:r>
            <a:r>
              <a:rPr lang="cs-CZ" dirty="0" err="1" smtClean="0"/>
              <a:t>diplomatica</a:t>
            </a:r>
            <a:r>
              <a:rPr lang="cs-CZ" dirty="0" smtClean="0"/>
              <a:t> </a:t>
            </a:r>
          </a:p>
          <a:p>
            <a:endParaRPr lang="de-DE" dirty="0"/>
          </a:p>
          <a:p>
            <a:r>
              <a:rPr lang="cs-CZ" dirty="0" smtClean="0"/>
              <a:t>Daniel </a:t>
            </a:r>
            <a:r>
              <a:rPr lang="cs-CZ" dirty="0" err="1" smtClean="0"/>
              <a:t>Papebroch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Jean </a:t>
            </a:r>
            <a:r>
              <a:rPr lang="cs-CZ" dirty="0" err="1" smtClean="0"/>
              <a:t>Mabillon</a:t>
            </a:r>
            <a:r>
              <a:rPr lang="cs-CZ" dirty="0" smtClean="0"/>
              <a:t>: De re </a:t>
            </a:r>
            <a:r>
              <a:rPr lang="cs-CZ" dirty="0" err="1" smtClean="0"/>
              <a:t>diplomatica</a:t>
            </a:r>
            <a:r>
              <a:rPr lang="cs-CZ" dirty="0" smtClean="0"/>
              <a:t> </a:t>
            </a:r>
            <a:r>
              <a:rPr lang="cs-CZ" dirty="0" err="1" smtClean="0"/>
              <a:t>libri</a:t>
            </a:r>
            <a:r>
              <a:rPr lang="cs-CZ" dirty="0"/>
              <a:t> VI (1681), http://</a:t>
            </a:r>
            <a:r>
              <a:rPr lang="cs-CZ" dirty="0" smtClean="0"/>
              <a:t>x0b.de/mabillon/index.html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342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0"/>
            <a:ext cx="5760640" cy="8640961"/>
          </a:xfrm>
        </p:spPr>
      </p:pic>
    </p:spTree>
    <p:extLst>
      <p:ext uri="{BB962C8B-B14F-4D97-AF65-F5344CB8AC3E}">
        <p14:creationId xmlns:p14="http://schemas.microsoft.com/office/powerpoint/2010/main" val="232934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19. století</a:t>
            </a: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Rozvoj ediční činnosti</a:t>
            </a:r>
          </a:p>
          <a:p>
            <a:endParaRPr lang="de-DE" dirty="0"/>
          </a:p>
          <a:p>
            <a:r>
              <a:rPr lang="cs-CZ" dirty="0" smtClean="0"/>
              <a:t>Specializace a vyčleňování jednotlivých věd</a:t>
            </a:r>
          </a:p>
          <a:p>
            <a:endParaRPr lang="cs-CZ" dirty="0" smtClean="0"/>
          </a:p>
          <a:p>
            <a:r>
              <a:rPr lang="cs-CZ" dirty="0" smtClean="0"/>
              <a:t>Vznik významných badatelských institucí</a:t>
            </a:r>
          </a:p>
          <a:p>
            <a:endParaRPr lang="cs-CZ" dirty="0"/>
          </a:p>
          <a:p>
            <a:r>
              <a:rPr lang="cs-CZ" dirty="0" smtClean="0"/>
              <a:t>Nové metodické impulsy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32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cs-CZ" dirty="0" err="1"/>
              <a:t>Monumenta</a:t>
            </a:r>
            <a:r>
              <a:rPr lang="cs-CZ" dirty="0"/>
              <a:t> </a:t>
            </a:r>
            <a:r>
              <a:rPr lang="cs-CZ" dirty="0" err="1"/>
              <a:t>Germaniae</a:t>
            </a:r>
            <a:r>
              <a:rPr lang="cs-CZ" dirty="0"/>
              <a:t> </a:t>
            </a:r>
            <a:r>
              <a:rPr lang="cs-CZ" dirty="0" err="1"/>
              <a:t>Historica</a:t>
            </a:r>
            <a:r>
              <a:rPr lang="cs-CZ" dirty="0"/>
              <a:t> (MGH) 1819</a:t>
            </a:r>
            <a:br>
              <a:rPr lang="cs-CZ" dirty="0"/>
            </a:br>
            <a:r>
              <a:rPr lang="cs-CZ" dirty="0"/>
              <a:t>(http://www.mgh.de</a:t>
            </a:r>
            <a:r>
              <a:rPr lang="cs-CZ" dirty="0" smtClean="0"/>
              <a:t>/)</a:t>
            </a:r>
          </a:p>
          <a:p>
            <a:endParaRPr lang="cs-CZ" dirty="0"/>
          </a:p>
          <a:p>
            <a:r>
              <a:rPr lang="cs-CZ" dirty="0" err="1"/>
              <a:t>École</a:t>
            </a:r>
            <a:r>
              <a:rPr lang="cs-CZ" dirty="0"/>
              <a:t> </a:t>
            </a:r>
            <a:r>
              <a:rPr lang="cs-CZ" dirty="0" smtClean="0"/>
              <a:t>des </a:t>
            </a:r>
            <a:r>
              <a:rPr lang="cs-CZ" dirty="0" err="1" smtClean="0"/>
              <a:t>chartes</a:t>
            </a:r>
            <a:r>
              <a:rPr lang="cs-CZ" dirty="0"/>
              <a:t>	1821</a:t>
            </a:r>
            <a:br>
              <a:rPr lang="cs-CZ" dirty="0"/>
            </a:br>
            <a:r>
              <a:rPr lang="cs-CZ" dirty="0"/>
              <a:t>(http://www.enc-sorbonne.fr</a:t>
            </a:r>
            <a:r>
              <a:rPr lang="cs-CZ" dirty="0" smtClean="0"/>
              <a:t>/)</a:t>
            </a:r>
          </a:p>
          <a:p>
            <a:endParaRPr lang="cs-CZ" dirty="0"/>
          </a:p>
          <a:p>
            <a:r>
              <a:rPr lang="cs-CZ" dirty="0"/>
              <a:t>Institut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Österreichische</a:t>
            </a:r>
            <a:r>
              <a:rPr lang="cs-CZ" dirty="0"/>
              <a:t> </a:t>
            </a:r>
            <a:r>
              <a:rPr lang="cs-CZ" dirty="0" err="1" smtClean="0"/>
              <a:t>Geschichtsforschung</a:t>
            </a:r>
            <a:r>
              <a:rPr lang="cs-CZ" dirty="0" smtClean="0"/>
              <a:t> 		1854</a:t>
            </a:r>
            <a:br>
              <a:rPr lang="cs-CZ" dirty="0" smtClean="0"/>
            </a:br>
            <a:r>
              <a:rPr lang="cs-CZ" dirty="0" smtClean="0"/>
              <a:t>(https</a:t>
            </a:r>
            <a:r>
              <a:rPr lang="cs-CZ" dirty="0"/>
              <a:t>://www.geschichtsforschung.ac.at</a:t>
            </a:r>
            <a:r>
              <a:rPr lang="cs-CZ" dirty="0" smtClean="0"/>
              <a:t>/)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199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Theodor </a:t>
            </a:r>
            <a:r>
              <a:rPr lang="cs-CZ" dirty="0" err="1" smtClean="0"/>
              <a:t>Sickel</a:t>
            </a:r>
            <a:r>
              <a:rPr lang="cs-CZ" dirty="0" smtClean="0"/>
              <a:t> (+1908)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(metoda srovnávání písma a stylu-precizace)</a:t>
            </a:r>
          </a:p>
          <a:p>
            <a:endParaRPr lang="cs-CZ" dirty="0"/>
          </a:p>
          <a:p>
            <a:r>
              <a:rPr lang="cs-CZ" dirty="0" smtClean="0"/>
              <a:t>Julius </a:t>
            </a:r>
            <a:r>
              <a:rPr lang="cs-CZ" dirty="0" err="1" smtClean="0"/>
              <a:t>Ficker</a:t>
            </a:r>
            <a:r>
              <a:rPr lang="cs-CZ" dirty="0" smtClean="0"/>
              <a:t> (+1902)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(sledování procesu vzniku listiny a právní obsah)</a:t>
            </a:r>
          </a:p>
          <a:p>
            <a:endParaRPr lang="cs-CZ" dirty="0"/>
          </a:p>
          <a:p>
            <a:r>
              <a:rPr lang="cs-CZ" dirty="0" err="1" smtClean="0"/>
              <a:t>Harry</a:t>
            </a:r>
            <a:r>
              <a:rPr lang="cs-CZ" dirty="0" smtClean="0"/>
              <a:t> </a:t>
            </a:r>
            <a:r>
              <a:rPr lang="cs-CZ" dirty="0" err="1" smtClean="0"/>
              <a:t>Bresslau</a:t>
            </a:r>
            <a:r>
              <a:rPr lang="cs-CZ" dirty="0" smtClean="0"/>
              <a:t> (+1926)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557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PVH v Brně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4654296"/>
            <a:ext cx="5212080" cy="2203704"/>
          </a:xfrm>
        </p:spPr>
      </p:pic>
      <p:sp>
        <p:nvSpPr>
          <p:cNvPr id="7" name="TextovéPole 6"/>
          <p:cNvSpPr txBox="1"/>
          <p:nvPr/>
        </p:nvSpPr>
        <p:spPr>
          <a:xfrm>
            <a:off x="452632" y="1120550"/>
            <a:ext cx="82912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Původně součást oboru historie vyučovány Václavem Vojtíškem</a:t>
            </a:r>
          </a:p>
          <a:p>
            <a:endParaRPr lang="cs-CZ" dirty="0"/>
          </a:p>
          <a:p>
            <a:r>
              <a:rPr lang="cs-CZ" dirty="0" smtClean="0"/>
              <a:t>1925 profesor Václav Hrubý</a:t>
            </a:r>
          </a:p>
          <a:p>
            <a:endParaRPr lang="cs-CZ" dirty="0"/>
          </a:p>
          <a:p>
            <a:r>
              <a:rPr lang="cs-CZ" dirty="0" smtClean="0"/>
              <a:t>1937 profesor Jindřich Šebánek (od 1934 jako docent)</a:t>
            </a:r>
          </a:p>
          <a:p>
            <a:endParaRPr lang="cs-CZ" dirty="0"/>
          </a:p>
          <a:p>
            <a:r>
              <a:rPr lang="cs-CZ" dirty="0" smtClean="0"/>
              <a:t>1949 archivnictví jako samostatný obor</a:t>
            </a:r>
          </a:p>
          <a:p>
            <a:endParaRPr lang="cs-CZ" dirty="0"/>
          </a:p>
          <a:p>
            <a:r>
              <a:rPr lang="cs-CZ" dirty="0" smtClean="0"/>
              <a:t>1991 obor </a:t>
            </a:r>
            <a:r>
              <a:rPr lang="cs-CZ" dirty="0"/>
              <a:t>pomocné vědy </a:t>
            </a:r>
            <a:r>
              <a:rPr lang="cs-CZ" dirty="0" smtClean="0"/>
              <a:t>historické</a:t>
            </a:r>
          </a:p>
          <a:p>
            <a:endParaRPr lang="cs-CZ" dirty="0"/>
          </a:p>
          <a:p>
            <a:r>
              <a:rPr lang="cs-CZ" dirty="0" smtClean="0"/>
              <a:t>Zaměření pracoviště: přemyslovská diplomatika (CDB), císařská diplomatika (RI), kodikologie</a:t>
            </a:r>
            <a:r>
              <a:rPr lang="cs-CZ" dirty="0"/>
              <a:t>, epigrafika, novověká diplomatika, dějiny správy </a:t>
            </a:r>
            <a:r>
              <a:rPr lang="cs-CZ" dirty="0" smtClean="0"/>
              <a:t>ad.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353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hlinkClick r:id="rId2"/>
              </a:rPr>
              <a:t>http://archivnictvi.phil.muni.cz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hlinkClick r:id="rId3"/>
              </a:rPr>
              <a:t>www.facebook.cz/pvhbrno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23342"/>
            <a:ext cx="5472608" cy="5472608"/>
          </a:xfrm>
        </p:spPr>
      </p:pic>
    </p:spTree>
    <p:extLst>
      <p:ext uri="{BB962C8B-B14F-4D97-AF65-F5344CB8AC3E}">
        <p14:creationId xmlns:p14="http://schemas.microsoft.com/office/powerpoint/2010/main" val="274782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0</TotalTime>
  <Words>213</Words>
  <Application>Microsoft Office PowerPoint</Application>
  <PresentationFormat>Předvádění na obrazovce (4:3)</PresentationFormat>
  <Paragraphs>58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Calibri</vt:lpstr>
      <vt:lpstr>Motiv systému Office</vt:lpstr>
      <vt:lpstr>Co jsou to pomocné vědy historické (PVH)</vt:lpstr>
      <vt:lpstr>Přehled základních PVH</vt:lpstr>
      <vt:lpstr>Konstituování PVH</vt:lpstr>
      <vt:lpstr>Prezentace aplikace PowerPoint</vt:lpstr>
      <vt:lpstr>19. století</vt:lpstr>
      <vt:lpstr>Prezentace aplikace PowerPoint</vt:lpstr>
      <vt:lpstr>Prezentace aplikace PowerPoint</vt:lpstr>
      <vt:lpstr>PVH v Brně</vt:lpstr>
      <vt:lpstr>http://archivnictvi.phil.muni.cz www.facebook.cz/pvhbrno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Stanislav Bárta</cp:lastModifiedBy>
  <cp:revision>20</cp:revision>
  <dcterms:created xsi:type="dcterms:W3CDTF">2016-03-03T01:10:25Z</dcterms:created>
  <dcterms:modified xsi:type="dcterms:W3CDTF">2017-09-22T07:48:10Z</dcterms:modified>
</cp:coreProperties>
</file>