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0"/>
  </p:notesMasterIdLst>
  <p:sldIdLst>
    <p:sldId id="27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277" r:id="rId11"/>
    <p:sldId id="278" r:id="rId12"/>
    <p:sldId id="279" r:id="rId13"/>
    <p:sldId id="280" r:id="rId14"/>
    <p:sldId id="281" r:id="rId15"/>
    <p:sldId id="291" r:id="rId16"/>
    <p:sldId id="283" r:id="rId17"/>
    <p:sldId id="292" r:id="rId18"/>
    <p:sldId id="284" r:id="rId19"/>
    <p:sldId id="285" r:id="rId20"/>
    <p:sldId id="293" r:id="rId21"/>
    <p:sldId id="294" r:id="rId22"/>
    <p:sldId id="286" r:id="rId23"/>
    <p:sldId id="287" r:id="rId24"/>
    <p:sldId id="295" r:id="rId25"/>
    <p:sldId id="288" r:id="rId26"/>
    <p:sldId id="296" r:id="rId27"/>
    <p:sldId id="290" r:id="rId28"/>
    <p:sldId id="289" r:id="rId2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F5386-A599-45F0-9F1C-116742E1AB1B}" type="datetimeFigureOut">
              <a:rPr lang="de-DE" smtClean="0"/>
              <a:t>07.11.2017</a:t>
            </a:fld>
            <a:endParaRPr lang="de-DE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00A18-1F8D-4BD7-B692-68F3E4B626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5358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B62-88DC-4C84-8D53-C6792FF3B8B2}" type="datetimeFigureOut">
              <a:rPr lang="de-DE" smtClean="0"/>
              <a:t>07.11.2017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5230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B62-88DC-4C84-8D53-C6792FF3B8B2}" type="datetimeFigureOut">
              <a:rPr lang="de-DE" smtClean="0"/>
              <a:t>07.11.2017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3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B62-88DC-4C84-8D53-C6792FF3B8B2}" type="datetimeFigureOut">
              <a:rPr lang="de-DE" smtClean="0"/>
              <a:t>07.11.2017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063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B62-88DC-4C84-8D53-C6792FF3B8B2}" type="datetimeFigureOut">
              <a:rPr lang="de-DE" smtClean="0"/>
              <a:t>07.11.2017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9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B62-88DC-4C84-8D53-C6792FF3B8B2}" type="datetimeFigureOut">
              <a:rPr lang="de-DE" smtClean="0"/>
              <a:t>07.11.2017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849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B62-88DC-4C84-8D53-C6792FF3B8B2}" type="datetimeFigureOut">
              <a:rPr lang="de-DE" smtClean="0"/>
              <a:t>07.11.2017</a:t>
            </a:fld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09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B62-88DC-4C84-8D53-C6792FF3B8B2}" type="datetimeFigureOut">
              <a:rPr lang="de-DE" smtClean="0"/>
              <a:t>07.11.2017</a:t>
            </a:fld>
            <a:endParaRPr lang="de-DE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317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B62-88DC-4C84-8D53-C6792FF3B8B2}" type="datetimeFigureOut">
              <a:rPr lang="de-DE" smtClean="0"/>
              <a:t>07.11.2017</a:t>
            </a:fld>
            <a:endParaRPr lang="de-DE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484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B62-88DC-4C84-8D53-C6792FF3B8B2}" type="datetimeFigureOut">
              <a:rPr lang="de-DE" smtClean="0"/>
              <a:t>07.11.2017</a:t>
            </a:fld>
            <a:endParaRPr lang="de-DE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1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B62-88DC-4C84-8D53-C6792FF3B8B2}" type="datetimeFigureOut">
              <a:rPr lang="de-DE" smtClean="0"/>
              <a:t>07.11.2017</a:t>
            </a:fld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669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8B62-88DC-4C84-8D53-C6792FF3B8B2}" type="datetimeFigureOut">
              <a:rPr lang="de-DE" smtClean="0"/>
              <a:t>07.11.2017</a:t>
            </a:fld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7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E8B62-88DC-4C84-8D53-C6792FF3B8B2}" type="datetimeFigureOut">
              <a:rPr lang="de-DE" smtClean="0"/>
              <a:t>07.11.2017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6BBAD-BB34-4975-B646-84023DDCB74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19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lib.phil.muni.cz/handle/11222.digilib/130557" TargetMode="External"/><Relationship Id="rId2" Type="http://schemas.openxmlformats.org/officeDocument/2006/relationships/hyperlink" Target="http://monasterium.net/mom/h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147.231.53.91/src/index.ph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Kategorie diplomatického materiálu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cs-CZ" smtClean="0"/>
              <a:t>Listnina</a:t>
            </a:r>
          </a:p>
          <a:p>
            <a:pPr>
              <a:lnSpc>
                <a:spcPct val="160000"/>
              </a:lnSpc>
            </a:pPr>
            <a:r>
              <a:rPr lang="cs-CZ" smtClean="0"/>
              <a:t>Mandát</a:t>
            </a:r>
          </a:p>
          <a:p>
            <a:pPr>
              <a:lnSpc>
                <a:spcPct val="160000"/>
              </a:lnSpc>
            </a:pPr>
            <a:r>
              <a:rPr lang="cs-CZ" smtClean="0"/>
              <a:t>List</a:t>
            </a:r>
          </a:p>
          <a:p>
            <a:pPr>
              <a:lnSpc>
                <a:spcPct val="160000"/>
              </a:lnSpc>
            </a:pPr>
            <a:r>
              <a:rPr lang="cs-CZ" smtClean="0"/>
              <a:t>Aktový materiál</a:t>
            </a:r>
          </a:p>
          <a:p>
            <a:pPr>
              <a:lnSpc>
                <a:spcPct val="160000"/>
              </a:lnSpc>
            </a:pPr>
            <a:r>
              <a:rPr lang="cs-CZ" smtClean="0"/>
              <a:t>Úřední knihy</a:t>
            </a:r>
          </a:p>
          <a:p>
            <a:endParaRPr lang="cs-CZ" smtClean="0"/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417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Mandát</a:t>
            </a:r>
            <a:endParaRPr lang="de-DE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69368"/>
            <a:ext cx="7584842" cy="5688632"/>
          </a:xfrm>
        </p:spPr>
      </p:pic>
    </p:spTree>
    <p:extLst>
      <p:ext uri="{BB962C8B-B14F-4D97-AF65-F5344CB8AC3E}">
        <p14:creationId xmlns:p14="http://schemas.microsoft.com/office/powerpoint/2010/main" val="4104622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List</a:t>
            </a:r>
            <a:endParaRPr lang="de-DE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068794" cy="5328592"/>
          </a:xfrm>
        </p:spPr>
      </p:pic>
    </p:spTree>
    <p:extLst>
      <p:ext uri="{BB962C8B-B14F-4D97-AF65-F5344CB8AC3E}">
        <p14:creationId xmlns:p14="http://schemas.microsoft.com/office/powerpoint/2010/main" val="3494704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9915"/>
            <a:ext cx="8280920" cy="6448509"/>
          </a:xfrm>
        </p:spPr>
      </p:pic>
    </p:spTree>
    <p:extLst>
      <p:ext uri="{BB962C8B-B14F-4D97-AF65-F5344CB8AC3E}">
        <p14:creationId xmlns:p14="http://schemas.microsoft.com/office/powerpoint/2010/main" val="2543866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Aktový materiál</a:t>
            </a:r>
            <a:endParaRPr lang="de-DE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45682"/>
            <a:ext cx="4474944" cy="596805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563" y="1412776"/>
            <a:ext cx="4224365" cy="563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08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Úřední knihy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cs-CZ" smtClean="0"/>
              <a:t>Pro vnitřní potřebu</a:t>
            </a:r>
          </a:p>
          <a:p>
            <a:pPr lvl="1"/>
            <a:r>
              <a:rPr lang="cs-CZ" smtClean="0"/>
              <a:t>Registra</a:t>
            </a:r>
          </a:p>
          <a:p>
            <a:pPr lvl="1"/>
            <a:r>
              <a:rPr lang="cs-CZ" smtClean="0"/>
              <a:t>Kopiáře</a:t>
            </a:r>
          </a:p>
          <a:p>
            <a:pPr lvl="1"/>
            <a:r>
              <a:rPr lang="cs-CZ" smtClean="0"/>
              <a:t>Formulářové sbírky</a:t>
            </a:r>
          </a:p>
          <a:p>
            <a:pPr lvl="1"/>
            <a:r>
              <a:rPr lang="cs-CZ" smtClean="0"/>
              <a:t>Pomocné knihy (protokoly, elenchy, repertáře, …)</a:t>
            </a:r>
          </a:p>
          <a:p>
            <a:pPr marL="457200" lvl="1" indent="0">
              <a:buNone/>
            </a:pPr>
            <a:endParaRPr lang="cs-CZ" smtClean="0"/>
          </a:p>
          <a:p>
            <a:pPr marL="457200" lvl="1" indent="0">
              <a:buNone/>
            </a:pPr>
            <a:endParaRPr lang="cs-CZ" smtClean="0"/>
          </a:p>
          <a:p>
            <a:pPr marL="457200" lvl="1" indent="0">
              <a:buNone/>
            </a:pPr>
            <a:endParaRPr lang="cs-CZ" sz="3200" smtClean="0"/>
          </a:p>
          <a:p>
            <a:pPr marL="457200" lvl="1" indent="0">
              <a:buNone/>
            </a:pPr>
            <a:r>
              <a:rPr lang="cs-CZ" sz="3200" smtClean="0"/>
              <a:t>Pro vnější potřebu</a:t>
            </a:r>
          </a:p>
          <a:p>
            <a:pPr lvl="1"/>
            <a:r>
              <a:rPr lang="cs-CZ" smtClean="0"/>
              <a:t>Centrální správy (desky zemské, desky dvorské, katastry)</a:t>
            </a:r>
          </a:p>
          <a:p>
            <a:pPr lvl="1"/>
            <a:r>
              <a:rPr lang="cs-CZ" smtClean="0"/>
              <a:t>Církevní správy (matriky)</a:t>
            </a:r>
          </a:p>
          <a:p>
            <a:pPr lvl="1"/>
            <a:r>
              <a:rPr lang="cs-CZ" smtClean="0"/>
              <a:t>Městské správy (městské knihy</a:t>
            </a:r>
          </a:p>
          <a:p>
            <a:pPr lvl="1"/>
            <a:r>
              <a:rPr lang="cs-CZ" smtClean="0"/>
              <a:t>Vrchnostenské správy (urbáře, pozemkové knihy)	…</a:t>
            </a:r>
          </a:p>
        </p:txBody>
      </p:sp>
    </p:spTree>
    <p:extLst>
      <p:ext uri="{BB962C8B-B14F-4D97-AF65-F5344CB8AC3E}">
        <p14:creationId xmlns:p14="http://schemas.microsoft.com/office/powerpoint/2010/main" val="2963514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				</a:t>
            </a:r>
            <a:r>
              <a:rPr lang="cs-CZ" dirty="0" err="1" smtClean="0"/>
              <a:t>Registra</a:t>
            </a:r>
            <a:endParaRPr lang="de-DE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171400"/>
            <a:ext cx="5109054" cy="7663583"/>
          </a:xfrm>
        </p:spPr>
      </p:pic>
      <p:sp>
        <p:nvSpPr>
          <p:cNvPr id="3" name="TextovéPole 2"/>
          <p:cNvSpPr txBox="1"/>
          <p:nvPr/>
        </p:nvSpPr>
        <p:spPr>
          <a:xfrm>
            <a:off x="5046867" y="1556792"/>
            <a:ext cx="34563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Vedena v kanceláři vydavatele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Záznamy o dokumentech vydaných kanceláří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Papežská </a:t>
            </a:r>
            <a:r>
              <a:rPr lang="cs-CZ" dirty="0" err="1" smtClean="0"/>
              <a:t>registra</a:t>
            </a:r>
            <a:r>
              <a:rPr lang="cs-CZ" dirty="0" smtClean="0"/>
              <a:t>-soustavně od konce 12. století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Císařská </a:t>
            </a:r>
            <a:r>
              <a:rPr lang="cs-CZ" dirty="0" err="1" smtClean="0"/>
              <a:t>registra</a:t>
            </a:r>
            <a:r>
              <a:rPr lang="cs-CZ" dirty="0" smtClean="0"/>
              <a:t> doložena za Jindřich VII., nejstarší dochované svazky z doby Ludvíka Bavora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Česká královská </a:t>
            </a:r>
            <a:r>
              <a:rPr lang="cs-CZ" dirty="0" err="1" smtClean="0"/>
              <a:t>registra</a:t>
            </a:r>
            <a:r>
              <a:rPr lang="cs-CZ" dirty="0" smtClean="0"/>
              <a:t>:</a:t>
            </a:r>
            <a:br>
              <a:rPr lang="cs-CZ" dirty="0" smtClean="0"/>
            </a:br>
            <a:r>
              <a:rPr lang="cs-CZ" dirty="0" smtClean="0"/>
              <a:t>-zlomek z roku 1312</a:t>
            </a:r>
            <a:br>
              <a:rPr lang="cs-CZ" dirty="0" smtClean="0"/>
            </a:br>
            <a:r>
              <a:rPr lang="cs-CZ" dirty="0" smtClean="0"/>
              <a:t>-výpisy z královských </a:t>
            </a:r>
            <a:r>
              <a:rPr lang="cs-CZ" dirty="0" err="1" smtClean="0"/>
              <a:t>register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63730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Kopiář</a:t>
            </a:r>
            <a:endParaRPr lang="de-DE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6977749" cy="5233312"/>
          </a:xfrm>
        </p:spPr>
      </p:pic>
    </p:spTree>
    <p:extLst>
      <p:ext uri="{BB962C8B-B14F-4D97-AF65-F5344CB8AC3E}">
        <p14:creationId xmlns:p14="http://schemas.microsoft.com/office/powerpoint/2010/main" val="3897376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Kopiář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/>
          <a:lstStyle/>
          <a:p>
            <a:r>
              <a:rPr lang="cs-CZ" dirty="0" smtClean="0"/>
              <a:t>Veden v kanceláři příjemce</a:t>
            </a:r>
          </a:p>
          <a:p>
            <a:r>
              <a:rPr lang="cs-CZ" dirty="0" smtClean="0"/>
              <a:t>Obsahuje opisy obdržených dokumentů</a:t>
            </a: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09600" y="35101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Formulářová sbírka</a:t>
            </a:r>
            <a:endParaRPr lang="de-DE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609600" y="4725144"/>
            <a:ext cx="8229600" cy="16127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Vzorník dokumentů někdy s vynecháním konkrétních údajů</a:t>
            </a:r>
          </a:p>
          <a:p>
            <a:r>
              <a:rPr lang="cs-CZ" dirty="0" smtClean="0"/>
              <a:t>Soukromá kancelářská pomůcka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500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Zemské desky</a:t>
            </a:r>
            <a:endParaRPr lang="de-DE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5" y="1600200"/>
            <a:ext cx="8189290" cy="4525963"/>
          </a:xfrm>
        </p:spPr>
      </p:pic>
    </p:spTree>
    <p:extLst>
      <p:ext uri="{BB962C8B-B14F-4D97-AF65-F5344CB8AC3E}">
        <p14:creationId xmlns:p14="http://schemas.microsoft.com/office/powerpoint/2010/main" val="4220457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6166349"/>
          </a:xfrm>
        </p:spPr>
      </p:pic>
    </p:spTree>
    <p:extLst>
      <p:ext uri="{BB962C8B-B14F-4D97-AF65-F5344CB8AC3E}">
        <p14:creationId xmlns:p14="http://schemas.microsoft.com/office/powerpoint/2010/main" val="1909407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Listina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mtClean="0"/>
              <a:t>Písemnost upravená dle určitých pravidel a vydávající svědectví o právní skutečnosti</a:t>
            </a:r>
          </a:p>
          <a:p>
            <a:endParaRPr lang="cs-CZ" smtClean="0"/>
          </a:p>
          <a:p>
            <a:r>
              <a:rPr lang="cs-CZ" smtClean="0"/>
              <a:t>Definiční znak: právní relevance a zpravidla časově neomezená, věčná platnost</a:t>
            </a:r>
          </a:p>
          <a:p>
            <a:endParaRPr lang="cs-CZ" smtClean="0"/>
          </a:p>
          <a:p>
            <a:r>
              <a:rPr lang="cs-CZ" smtClean="0"/>
              <a:t>Vnější úprava: ve středověku zpravidla na pergamenu, otevřené, opatřené ověřovacím prostředkem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281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Desky zemské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Půhonné</a:t>
            </a:r>
            <a:r>
              <a:rPr lang="cs-CZ" dirty="0" smtClean="0"/>
              <a:t> (</a:t>
            </a:r>
            <a:r>
              <a:rPr lang="cs-CZ" dirty="0" err="1" smtClean="0"/>
              <a:t>libri</a:t>
            </a:r>
            <a:r>
              <a:rPr lang="cs-CZ" dirty="0" smtClean="0"/>
              <a:t>/</a:t>
            </a:r>
            <a:r>
              <a:rPr lang="cs-CZ" dirty="0" err="1" smtClean="0"/>
              <a:t>quaterni</a:t>
            </a:r>
            <a:r>
              <a:rPr lang="cs-CZ" dirty="0" smtClean="0"/>
              <a:t> </a:t>
            </a:r>
            <a:r>
              <a:rPr lang="cs-CZ" dirty="0" err="1" smtClean="0"/>
              <a:t>citationum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Trhové (</a:t>
            </a:r>
            <a:r>
              <a:rPr lang="cs-CZ" dirty="0" err="1" smtClean="0"/>
              <a:t>libri</a:t>
            </a:r>
            <a:r>
              <a:rPr lang="cs-CZ" dirty="0" smtClean="0"/>
              <a:t>/</a:t>
            </a:r>
            <a:r>
              <a:rPr lang="cs-CZ" dirty="0" err="1" smtClean="0"/>
              <a:t>quaterni</a:t>
            </a:r>
            <a:r>
              <a:rPr lang="cs-CZ" dirty="0" smtClean="0"/>
              <a:t> </a:t>
            </a:r>
            <a:r>
              <a:rPr lang="cs-CZ" dirty="0" err="1" smtClean="0"/>
              <a:t>contractuum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Zápisné (</a:t>
            </a:r>
            <a:r>
              <a:rPr lang="cs-CZ" dirty="0" err="1" smtClean="0"/>
              <a:t>libri</a:t>
            </a:r>
            <a:r>
              <a:rPr lang="cs-CZ" dirty="0" smtClean="0"/>
              <a:t>/</a:t>
            </a:r>
            <a:r>
              <a:rPr lang="cs-CZ" dirty="0" err="1" smtClean="0"/>
              <a:t>quaterni</a:t>
            </a:r>
            <a:r>
              <a:rPr lang="cs-CZ" dirty="0" smtClean="0"/>
              <a:t> </a:t>
            </a:r>
            <a:r>
              <a:rPr lang="cs-CZ" dirty="0" err="1" smtClean="0"/>
              <a:t>obligationum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smtClean="0"/>
              <a:t>Památné (</a:t>
            </a:r>
            <a:r>
              <a:rPr lang="cs-CZ" dirty="0" err="1" smtClean="0"/>
              <a:t>libri</a:t>
            </a:r>
            <a:r>
              <a:rPr lang="cs-CZ" dirty="0" smtClean="0"/>
              <a:t>/</a:t>
            </a:r>
            <a:r>
              <a:rPr lang="cs-CZ" dirty="0" err="1" smtClean="0"/>
              <a:t>quaterni</a:t>
            </a:r>
            <a:r>
              <a:rPr lang="cs-CZ" dirty="0" smtClean="0"/>
              <a:t> </a:t>
            </a:r>
            <a:r>
              <a:rPr lang="cs-CZ" dirty="0" err="1" smtClean="0"/>
              <a:t>memoriarium</a:t>
            </a:r>
            <a:r>
              <a:rPr lang="cs-CZ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52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Desky dvorské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Týkají se osob v lenní závislosti</a:t>
            </a:r>
          </a:p>
          <a:p>
            <a:r>
              <a:rPr lang="cs-CZ" dirty="0" smtClean="0"/>
              <a:t>Podobná struktura jako u </a:t>
            </a:r>
            <a:r>
              <a:rPr lang="cs-CZ" dirty="0" err="1" smtClean="0"/>
              <a:t>desk</a:t>
            </a:r>
            <a:r>
              <a:rPr lang="cs-CZ" dirty="0" smtClean="0"/>
              <a:t> zemských</a:t>
            </a:r>
          </a:p>
          <a:p>
            <a:r>
              <a:rPr lang="cs-CZ" dirty="0" smtClean="0"/>
              <a:t>Desky dvorské provolací (</a:t>
            </a:r>
            <a:r>
              <a:rPr lang="cs-CZ" dirty="0" err="1" smtClean="0"/>
              <a:t>libri</a:t>
            </a:r>
            <a:r>
              <a:rPr lang="cs-CZ" dirty="0" smtClean="0"/>
              <a:t> </a:t>
            </a:r>
            <a:r>
              <a:rPr lang="cs-CZ" dirty="0" err="1" smtClean="0"/>
              <a:t>proclamationum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09600" y="35101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Katastr</a:t>
            </a:r>
            <a:endParaRPr lang="de-DE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609600" y="4725144"/>
            <a:ext cx="8229600" cy="1612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Soupis půdy podrobené dani</a:t>
            </a:r>
          </a:p>
          <a:p>
            <a:r>
              <a:rPr lang="cs-CZ" dirty="0" smtClean="0"/>
              <a:t>V novější době doprovázen mapovými podklady</a:t>
            </a:r>
          </a:p>
          <a:p>
            <a:r>
              <a:rPr lang="cs-CZ" dirty="0" smtClean="0"/>
              <a:t>Berní rula, tereziánský, josefinský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440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mtClean="0"/>
              <a:t>Matriky</a:t>
            </a:r>
            <a:endParaRPr lang="de-DE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24744"/>
            <a:ext cx="6732449" cy="5357003"/>
          </a:xfrm>
        </p:spPr>
      </p:pic>
    </p:spTree>
    <p:extLst>
      <p:ext uri="{BB962C8B-B14F-4D97-AF65-F5344CB8AC3E}">
        <p14:creationId xmlns:p14="http://schemas.microsoft.com/office/powerpoint/2010/main" val="2039302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Městské knihy</a:t>
            </a:r>
            <a:endParaRPr lang="de-DE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06238"/>
            <a:ext cx="3444488" cy="5040560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6752"/>
            <a:ext cx="4032448" cy="505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34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73069"/>
            <a:ext cx="8579296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Knihy pamětní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Knihy městské správy</a:t>
            </a:r>
            <a:br>
              <a:rPr kumimoji="0" lang="cs-CZ" altLang="cs-CZ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cs-CZ" altLang="cs-CZ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- knihy finanční (berní knihy, účetní knihy)</a:t>
            </a:r>
            <a:br>
              <a:rPr kumimoji="0" lang="cs-CZ" altLang="cs-CZ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cs-CZ" altLang="cs-CZ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- kancelářské (formuláře, kopiáře, </a:t>
            </a:r>
            <a:r>
              <a:rPr kumimoji="0" lang="cs-CZ" altLang="cs-CZ" sz="2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registra</a:t>
            </a:r>
            <a:r>
              <a:rPr kumimoji="0" lang="cs-CZ" altLang="cs-CZ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  <a:br>
              <a:rPr kumimoji="0" lang="cs-CZ" altLang="cs-CZ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cs-CZ" altLang="cs-CZ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	knihy privilegií)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Knihy městského soudnictví</a:t>
            </a:r>
            <a:br>
              <a:rPr kumimoji="0" lang="cs-CZ" altLang="cs-CZ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cs-CZ" altLang="cs-CZ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- agenda civilní (sporná i nesporná)</a:t>
            </a:r>
            <a:br>
              <a:rPr kumimoji="0" lang="cs-CZ" altLang="cs-CZ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cs-CZ" altLang="cs-CZ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- trestní.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Veřejnoprávní knihy</a:t>
            </a:r>
            <a:br>
              <a:rPr kumimoji="0" lang="cs-CZ" altLang="cs-CZ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cs-CZ" altLang="cs-CZ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-knihy sirotčí (ochranná práv sirotků)</a:t>
            </a:r>
            <a:br>
              <a:rPr kumimoji="0" lang="cs-CZ" altLang="cs-CZ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cs-CZ" altLang="cs-CZ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-špitální knihy</a:t>
            </a:r>
            <a:br>
              <a:rPr kumimoji="0" lang="cs-CZ" altLang="cs-CZ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cs-CZ" altLang="cs-CZ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-knihy kostelních záduší. </a:t>
            </a:r>
          </a:p>
        </p:txBody>
      </p:sp>
    </p:spTree>
    <p:extLst>
      <p:ext uri="{BB962C8B-B14F-4D97-AF65-F5344CB8AC3E}">
        <p14:creationId xmlns:p14="http://schemas.microsoft.com/office/powerpoint/2010/main" val="287927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Urbář</a:t>
            </a:r>
            <a:endParaRPr lang="de-DE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08" y="1268760"/>
            <a:ext cx="8273892" cy="6205419"/>
          </a:xfrm>
        </p:spPr>
      </p:pic>
    </p:spTree>
    <p:extLst>
      <p:ext uri="{BB962C8B-B14F-4D97-AF65-F5344CB8AC3E}">
        <p14:creationId xmlns:p14="http://schemas.microsoft.com/office/powerpoint/2010/main" val="237949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Urbář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>
            <a:normAutofit/>
          </a:bodyPr>
          <a:lstStyle/>
          <a:p>
            <a:r>
              <a:rPr lang="cs-CZ" dirty="0" smtClean="0"/>
              <a:t>Obsahuje předpis dávek vybíraných vrchností od poddaných</a:t>
            </a: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09600" y="35101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Pozemkové knihy</a:t>
            </a:r>
            <a:endParaRPr lang="de-DE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609600" y="4725144"/>
            <a:ext cx="8229600" cy="161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Knihy sloužící pro evidenci vlastnictví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66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Formy dochování diplomatického materiálu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Originál</a:t>
            </a:r>
          </a:p>
          <a:p>
            <a:endParaRPr lang="cs-CZ" dirty="0"/>
          </a:p>
          <a:p>
            <a:r>
              <a:rPr lang="cs-CZ" dirty="0" smtClean="0"/>
              <a:t>Koncept</a:t>
            </a:r>
          </a:p>
          <a:p>
            <a:endParaRPr lang="cs-CZ" dirty="0"/>
          </a:p>
          <a:p>
            <a:r>
              <a:rPr lang="cs-CZ" dirty="0" smtClean="0"/>
              <a:t>Opis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-prostý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-ověřený (</a:t>
            </a:r>
            <a:r>
              <a:rPr lang="cs-CZ" dirty="0" err="1" smtClean="0"/>
              <a:t>vidimus</a:t>
            </a:r>
            <a:r>
              <a:rPr lang="cs-CZ" dirty="0" smtClean="0"/>
              <a:t>, konfirmace)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9543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Zpřístupňování diplomatického materiálu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monasterium.net/mom/fonds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Ediční zpřístupnění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>
                <a:hlinkClick r:id="rId3"/>
              </a:rPr>
              <a:t>KRMÍČKOVÁ, Helena, </a:t>
            </a:r>
            <a:r>
              <a:rPr lang="cs-CZ" i="1" dirty="0" smtClean="0">
                <a:hlinkClick r:id="rId3"/>
              </a:rPr>
              <a:t>Edice </a:t>
            </a:r>
            <a:r>
              <a:rPr lang="cs-CZ" i="1" dirty="0">
                <a:hlinkClick r:id="rId3"/>
              </a:rPr>
              <a:t>středověkého diplomatického </a:t>
            </a:r>
            <a:r>
              <a:rPr lang="cs-CZ" i="1" dirty="0" smtClean="0">
                <a:hlinkClick r:id="rId3"/>
              </a:rPr>
              <a:t>materiálu</a:t>
            </a:r>
            <a:r>
              <a:rPr lang="cs-CZ" dirty="0" smtClean="0">
                <a:hlinkClick r:id="rId3"/>
              </a:rPr>
              <a:t>. Brno </a:t>
            </a:r>
            <a:r>
              <a:rPr lang="cs-CZ" dirty="0" smtClean="0">
                <a:hlinkClick r:id="rId3"/>
              </a:rPr>
              <a:t>2014.</a:t>
            </a:r>
            <a:endParaRPr lang="cs-CZ" dirty="0"/>
          </a:p>
          <a:p>
            <a:endParaRPr lang="cs-CZ" dirty="0" smtClean="0">
              <a:hlinkClick r:id="rId4"/>
            </a:endParaRPr>
          </a:p>
          <a:p>
            <a:r>
              <a:rPr lang="cs-CZ" dirty="0" smtClean="0">
                <a:hlinkClick r:id="rId4"/>
              </a:rPr>
              <a:t>Czech </a:t>
            </a:r>
            <a:r>
              <a:rPr lang="cs-CZ" dirty="0" err="1">
                <a:hlinkClick r:id="rId4"/>
              </a:rPr>
              <a:t>mediaeval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sources</a:t>
            </a:r>
            <a:r>
              <a:rPr lang="cs-CZ" dirty="0">
                <a:hlinkClick r:id="rId4"/>
              </a:rPr>
              <a:t> on-line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 dalšímu studiu:</a:t>
            </a:r>
          </a:p>
          <a:p>
            <a:pPr marL="0" indent="0">
              <a:buNone/>
            </a:pPr>
            <a:r>
              <a:rPr lang="cs-CZ" dirty="0"/>
              <a:t>ŠEBÁNEK, Jindřich; FIALA, Zdeněk; HLEDÍKOVÁ, Zdeňka. </a:t>
            </a:r>
            <a:r>
              <a:rPr lang="cs-CZ" i="1" dirty="0"/>
              <a:t>Česká diplomatika do r. 1848</a:t>
            </a:r>
            <a:r>
              <a:rPr lang="cs-CZ" dirty="0"/>
              <a:t>. Praha : SPN, </a:t>
            </a:r>
            <a:r>
              <a:rPr lang="cs-CZ" dirty="0" smtClean="0"/>
              <a:t>1971.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925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mtClean="0"/>
              <a:t>Vnější a vnitřní znaky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 numCol="2"/>
          <a:lstStyle/>
          <a:p>
            <a:pPr marL="0" indent="0" algn="just">
              <a:buNone/>
            </a:pPr>
            <a:r>
              <a:rPr lang="cs-CZ" smtClean="0"/>
              <a:t>	</a:t>
            </a:r>
            <a:r>
              <a:rPr lang="cs-CZ" b="1" smtClean="0"/>
              <a:t>Vnější</a:t>
            </a:r>
          </a:p>
          <a:p>
            <a:pPr marL="0" indent="0" algn="just">
              <a:buNone/>
            </a:pPr>
            <a:r>
              <a:rPr lang="cs-CZ" sz="3000" smtClean="0"/>
              <a:t>psací látka</a:t>
            </a:r>
          </a:p>
          <a:p>
            <a:pPr marL="0" indent="0" algn="just">
              <a:buNone/>
            </a:pPr>
            <a:r>
              <a:rPr lang="cs-CZ" sz="3000" smtClean="0"/>
              <a:t>formát listiny</a:t>
            </a:r>
          </a:p>
          <a:p>
            <a:pPr marL="0" indent="0" algn="just">
              <a:buNone/>
            </a:pPr>
            <a:r>
              <a:rPr lang="cs-CZ" sz="3000" smtClean="0"/>
              <a:t>Inkoust a linkování</a:t>
            </a:r>
          </a:p>
          <a:p>
            <a:pPr marL="0" indent="0" algn="just">
              <a:buNone/>
            </a:pPr>
            <a:r>
              <a:rPr lang="cs-CZ" sz="3000" smtClean="0"/>
              <a:t>písmo</a:t>
            </a:r>
          </a:p>
          <a:p>
            <a:pPr marL="0" indent="0" algn="just">
              <a:buNone/>
            </a:pPr>
            <a:r>
              <a:rPr lang="cs-CZ" sz="3000"/>
              <a:t>k</a:t>
            </a:r>
            <a:r>
              <a:rPr lang="cs-CZ" sz="3000" smtClean="0"/>
              <a:t>orektury a razury</a:t>
            </a:r>
          </a:p>
          <a:p>
            <a:pPr marL="0" indent="0" algn="just">
              <a:buNone/>
            </a:pPr>
            <a:r>
              <a:rPr lang="cs-CZ" sz="3000"/>
              <a:t>grafická znamení</a:t>
            </a:r>
          </a:p>
          <a:p>
            <a:pPr marL="0" indent="0" algn="just">
              <a:buNone/>
            </a:pPr>
            <a:r>
              <a:rPr lang="cs-CZ" sz="3000" smtClean="0"/>
              <a:t>ověřovací prostředky</a:t>
            </a:r>
          </a:p>
          <a:p>
            <a:pPr marL="0" indent="0" algn="just">
              <a:buNone/>
            </a:pPr>
            <a:r>
              <a:rPr lang="cs-CZ" sz="3000" smtClean="0"/>
              <a:t>kancelářské poznámky</a:t>
            </a:r>
          </a:p>
          <a:p>
            <a:pPr marL="0" indent="0" algn="just">
              <a:buNone/>
            </a:pPr>
            <a:r>
              <a:rPr lang="cs-CZ" sz="2800" b="1" smtClean="0"/>
              <a:t>	</a:t>
            </a:r>
            <a:r>
              <a:rPr lang="cs-CZ" b="1" smtClean="0"/>
              <a:t>Vnitřní</a:t>
            </a:r>
            <a:endParaRPr lang="cs-CZ" b="1"/>
          </a:p>
          <a:p>
            <a:pPr marL="0" indent="0" algn="just">
              <a:buNone/>
            </a:pPr>
            <a:r>
              <a:rPr lang="cs-CZ" sz="3000"/>
              <a:t>j</a:t>
            </a:r>
            <a:r>
              <a:rPr lang="cs-CZ" sz="3000" smtClean="0"/>
              <a:t>azyk</a:t>
            </a:r>
          </a:p>
          <a:p>
            <a:pPr marL="0" indent="0" algn="just">
              <a:buNone/>
            </a:pPr>
            <a:r>
              <a:rPr lang="cs-CZ" sz="3000"/>
              <a:t>s</a:t>
            </a:r>
            <a:r>
              <a:rPr lang="cs-CZ" sz="3000" smtClean="0"/>
              <a:t>tyl</a:t>
            </a:r>
          </a:p>
          <a:p>
            <a:pPr marL="0" indent="0" algn="just">
              <a:buNone/>
            </a:pPr>
            <a:r>
              <a:rPr lang="cs-CZ" sz="3000" smtClean="0"/>
              <a:t>skladba (listinné formule)</a:t>
            </a:r>
          </a:p>
          <a:p>
            <a:pPr marL="0" indent="0" algn="just">
              <a:buNone/>
            </a:pPr>
            <a:endParaRPr lang="cs-CZ" sz="2800"/>
          </a:p>
          <a:p>
            <a:pPr marL="0" indent="0" algn="just">
              <a:buNone/>
            </a:pPr>
            <a:endParaRPr lang="cs-CZ" sz="2800" smtClean="0"/>
          </a:p>
          <a:p>
            <a:pPr marL="0" indent="0" algn="just">
              <a:buNone/>
            </a:pPr>
            <a:r>
              <a:rPr lang="cs-CZ" sz="2800" smtClean="0"/>
              <a:t>	</a:t>
            </a:r>
            <a:endParaRPr lang="de-DE" sz="2800"/>
          </a:p>
        </p:txBody>
      </p:sp>
    </p:spTree>
    <p:extLst>
      <p:ext uri="{BB962C8B-B14F-4D97-AF65-F5344CB8AC3E}">
        <p14:creationId xmlns:p14="http://schemas.microsoft.com/office/powerpoint/2010/main" val="266398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72991"/>
            <a:ext cx="9793088" cy="6897599"/>
          </a:xfrm>
        </p:spPr>
      </p:pic>
    </p:spTree>
    <p:extLst>
      <p:ext uri="{BB962C8B-B14F-4D97-AF65-F5344CB8AC3E}">
        <p14:creationId xmlns:p14="http://schemas.microsoft.com/office/powerpoint/2010/main" val="117595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10583050" cy="6597352"/>
          </a:xfrm>
        </p:spPr>
      </p:pic>
    </p:spTree>
    <p:extLst>
      <p:ext uri="{BB962C8B-B14F-4D97-AF65-F5344CB8AC3E}">
        <p14:creationId xmlns:p14="http://schemas.microsoft.com/office/powerpoint/2010/main" val="128547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Grafická znamení		</a:t>
            </a:r>
            <a:endParaRPr lang="de-DE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4000500" cy="104775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426538"/>
            <a:ext cx="2304256" cy="234142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92185"/>
            <a:ext cx="2240246" cy="210081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3782"/>
            <a:ext cx="9144000" cy="188421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72" y="-258416"/>
            <a:ext cx="5588000" cy="44704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264374"/>
            <a:ext cx="1628860" cy="152862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80" y="1340767"/>
            <a:ext cx="956424" cy="99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Kancelářské a příjemecké poznámky</a:t>
            </a:r>
            <a:endParaRPr lang="de-DE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3999" cy="7077642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72310"/>
            <a:ext cx="5760640" cy="462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6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Listinné formule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/>
              <a:t>Protokol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invokace</a:t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cs-CZ" dirty="0" err="1" smtClean="0"/>
              <a:t>intitulace</a:t>
            </a:r>
            <a:r>
              <a:rPr lang="cs-CZ" dirty="0" smtClean="0"/>
              <a:t> (s </a:t>
            </a:r>
            <a:r>
              <a:rPr lang="cs-CZ" dirty="0" err="1" smtClean="0"/>
              <a:t>devoční</a:t>
            </a:r>
            <a:r>
              <a:rPr lang="cs-CZ" dirty="0" smtClean="0"/>
              <a:t> formulí)</a:t>
            </a:r>
            <a:br>
              <a:rPr lang="cs-CZ" dirty="0" smtClean="0"/>
            </a:br>
            <a:r>
              <a:rPr lang="cs-CZ" dirty="0" smtClean="0"/>
              <a:t>- inskripce</a:t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cs-CZ" dirty="0" err="1" smtClean="0"/>
              <a:t>salutace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cs-CZ" dirty="0" err="1" smtClean="0"/>
              <a:t>zvěčňovací</a:t>
            </a:r>
            <a:r>
              <a:rPr lang="cs-CZ" dirty="0" smtClean="0"/>
              <a:t> formule</a:t>
            </a:r>
          </a:p>
          <a:p>
            <a:r>
              <a:rPr lang="cs-CZ" b="1" dirty="0" smtClean="0"/>
              <a:t>Kontext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cs-CZ" dirty="0" err="1" smtClean="0"/>
              <a:t>arenga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promulgace</a:t>
            </a:r>
            <a:br>
              <a:rPr lang="cs-CZ" dirty="0" smtClean="0"/>
            </a:br>
            <a:r>
              <a:rPr lang="cs-CZ" dirty="0" smtClean="0"/>
              <a:t>- narace (s petiční formulí)</a:t>
            </a:r>
            <a:br>
              <a:rPr lang="cs-CZ" dirty="0" smtClean="0"/>
            </a:br>
            <a:r>
              <a:rPr lang="cs-CZ" dirty="0" smtClean="0"/>
              <a:t>- dispozice</a:t>
            </a:r>
            <a:br>
              <a:rPr lang="cs-CZ" dirty="0" smtClean="0"/>
            </a:br>
            <a:r>
              <a:rPr lang="cs-CZ" dirty="0" smtClean="0"/>
              <a:t>- sankce (</a:t>
            </a:r>
            <a:r>
              <a:rPr lang="cs-CZ" dirty="0" err="1" smtClean="0"/>
              <a:t>benedikce</a:t>
            </a:r>
            <a:r>
              <a:rPr lang="cs-CZ" dirty="0" smtClean="0"/>
              <a:t> x </a:t>
            </a:r>
            <a:r>
              <a:rPr lang="cs-CZ" dirty="0" err="1" smtClean="0"/>
              <a:t>kominace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>- derogační formule</a:t>
            </a:r>
            <a:br>
              <a:rPr lang="cs-CZ" dirty="0" smtClean="0"/>
            </a:br>
            <a:r>
              <a:rPr lang="cs-CZ" dirty="0" smtClean="0"/>
              <a:t>- koroborace</a:t>
            </a:r>
          </a:p>
          <a:p>
            <a:r>
              <a:rPr lang="cs-CZ" b="1" dirty="0" err="1" smtClean="0"/>
              <a:t>Eschatokol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subskripce</a:t>
            </a:r>
            <a:br>
              <a:rPr lang="cs-CZ" dirty="0" smtClean="0"/>
            </a:br>
            <a:r>
              <a:rPr lang="cs-CZ" dirty="0" smtClean="0"/>
              <a:t>- datace</a:t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cs-CZ" dirty="0" err="1" smtClean="0"/>
              <a:t>aprekace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694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264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600"/>
              <a:t>† C † Ve jménu Otce i Syna i Ducha svatého amen. Poněvadž nemá být to, o čem je vědomost, že bylo zbožně a chvályhodně zařízeno od předchůdců nebo od nich řádně povoleno, královskou štědrostí měněno nebo zmenšováno, nýbrž spíše uchováváno a zvětšováno, proto já, Otakar, který se zve i Přemysl, z boží milosti král český, se svými syny oznamujeme všem, jak přítomným, tak budoucím, že jsme totéž právo a touž ve všem svobodu, kterou povolil náš bratr Vladislav blahé paměti, někdy moravský markrabě, našim milým měšťanům z Uničova, jenž jest Nová ves, v témž městě nebo mimo ně, touž svobodu jsme jim královskou laskavostí kázali štědře povoliti a slavnostně podati v hodnověrné listině. Totiž aby byli povinni z kteréhokoli městiště v dříve řečeném </a:t>
            </a:r>
            <a:r>
              <a:rPr lang="de-DE" sz="1600" smtClean="0"/>
              <a:t>městě, ať malého nebo velkého, platit každoročně na svátek svatého Martina šest denárů a z kteréhokoliv popluží orné půdy čtvrt </a:t>
            </a:r>
            <a:r>
              <a:rPr lang="de-DE" sz="1600"/>
              <a:t>hřivny stříbra a tři měřice obilí, totiž jednu žita, druhou pšenice, třetí ovsa. Rovněž měšťanům povolujeme, aby byl svobodný les, který dostali k vykácení do třiceti let, z nichž již deset minulo, aby kterýkoli z nich v něm mohl kácet. Dále z královské moci přikazujeme, aby jim byly zachovány svobodné a pokojné hranice jejich újezdu, jak v lesích, tak v polích a pastvinách, prve spravedlivě určené od řečeného našeho bratra markraběte. Také jim povolujeme, aby soudili podle svých zvyklostí všechny viny tak, jak doposud mezi sebou a při sobě soudili z povolení našeho bratra, jestliže by to nebyla těžká a velká vina, která má být právem vyřízena před námi nebo před našimi úředníky. Také týmž měšťanům milosrdně chceme uděliti v souhrnu totéž magdeburské právo a tytéž právní zvyklosti, jichž užívali naši měšťané z Bruntálu. K tomu chceme, aby vladařství neboli rychtu, které řečený náš bratr, jak známo, udělil rychtáři Dětřichovi a jeho dědicům, v klidu držel týž Dětřich a jeho dědici, jak jim byla rychta darována. Aby pak toto naše povolení bylo stálé a pevné, utvrzujeme je touto listinou a ochranou naší pečeti, žádajíce ctihodného otce Roberta, biskupa olomouckého, jenž byl také přítomen, aby připojil svou pečeť k větší pevnosti tohoto povolení; a to také učinil. Stalo se v Brně léta vtělení Páně 1223, indikce 11., rukou našeho notáře Vigberta za přítomnosti mnohých svědků, jejichž jména jsou tato: Zdislav, probošt u svatého Petra v Brně, Konrád, brněnský písař, Štěpán z Medlov, Jindřich, syn Vítkův, a jeho bratr Vítek mladší, Diviš, Svatopluk, Holas, Kojata a Zemislav kasteláni olomoučtí, Bavor, komorník olomoucký, Záviše, Stibor, Veliš, sudí olomoucký, Zpytata, Petr z Lozic a jeho bratr Mikuláš.</a:t>
            </a:r>
          </a:p>
        </p:txBody>
      </p:sp>
    </p:spTree>
    <p:extLst>
      <p:ext uri="{BB962C8B-B14F-4D97-AF65-F5344CB8AC3E}">
        <p14:creationId xmlns:p14="http://schemas.microsoft.com/office/powerpoint/2010/main" val="298560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0</TotalTime>
  <Words>811</Words>
  <Application>Microsoft Office PowerPoint</Application>
  <PresentationFormat>Předvádění na obrazovce (4:3)</PresentationFormat>
  <Paragraphs>117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1" baseType="lpstr">
      <vt:lpstr>Arial</vt:lpstr>
      <vt:lpstr>Calibri</vt:lpstr>
      <vt:lpstr>Motiv systému Office</vt:lpstr>
      <vt:lpstr>Kategorie diplomatického materiálu</vt:lpstr>
      <vt:lpstr>Listina</vt:lpstr>
      <vt:lpstr>Vnější a vnitřní znaky</vt:lpstr>
      <vt:lpstr>Prezentace aplikace PowerPoint</vt:lpstr>
      <vt:lpstr>Prezentace aplikace PowerPoint</vt:lpstr>
      <vt:lpstr>Grafická znamení  </vt:lpstr>
      <vt:lpstr>Kancelářské a příjemecké poznámky</vt:lpstr>
      <vt:lpstr>Listinné formule</vt:lpstr>
      <vt:lpstr>Prezentace aplikace PowerPoint</vt:lpstr>
      <vt:lpstr>Mandát</vt:lpstr>
      <vt:lpstr>List</vt:lpstr>
      <vt:lpstr>Prezentace aplikace PowerPoint</vt:lpstr>
      <vt:lpstr>Aktový materiál</vt:lpstr>
      <vt:lpstr>Úřední knihy</vt:lpstr>
      <vt:lpstr>    Registra</vt:lpstr>
      <vt:lpstr>Kopiář</vt:lpstr>
      <vt:lpstr>Kopiář</vt:lpstr>
      <vt:lpstr>Zemské desky</vt:lpstr>
      <vt:lpstr>Prezentace aplikace PowerPoint</vt:lpstr>
      <vt:lpstr>Desky zemské</vt:lpstr>
      <vt:lpstr>Desky dvorské</vt:lpstr>
      <vt:lpstr>Matriky</vt:lpstr>
      <vt:lpstr>Městské knihy</vt:lpstr>
      <vt:lpstr>Prezentace aplikace PowerPoint</vt:lpstr>
      <vt:lpstr>Urbář</vt:lpstr>
      <vt:lpstr>Urbář</vt:lpstr>
      <vt:lpstr>Formy dochování diplomatického materiálu</vt:lpstr>
      <vt:lpstr>Zpřístupňování diplomatického materiálu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Stanislav Bárta</cp:lastModifiedBy>
  <cp:revision>25</cp:revision>
  <dcterms:created xsi:type="dcterms:W3CDTF">2016-03-03T01:10:25Z</dcterms:created>
  <dcterms:modified xsi:type="dcterms:W3CDTF">2017-11-07T08:12:51Z</dcterms:modified>
</cp:coreProperties>
</file>