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0" y="6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434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cs-CZ" smtClean="0"/>
              <a:t>09.11.2017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cs-CZ" smtClean="0"/>
              <a:t>09.11.2017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09.11.2017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09.11.2017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09.11.2017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09.11.2017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09.11.2017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09.11.2017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09.11.2017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Obdélník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  <p:sp>
          <p:nvSpPr>
            <p:cNvPr id="7" name="Obdélník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</p:grp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09.11.2017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Obdélník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09.11.2017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Obdélník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09.11.2017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Obdélník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</p:grp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cs-CZ" smtClean="0"/>
              <a:pPr/>
              <a:t>09.11.2017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295400" y="2235260"/>
            <a:ext cx="9601200" cy="1724092"/>
          </a:xfrm>
        </p:spPr>
        <p:txBody>
          <a:bodyPr>
            <a:normAutofit fontScale="90000"/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5400" b="1" i="0" dirty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Osudy basilejských kompaktát – úvodní poznámky</a:t>
            </a:r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400" b="1" i="0" u="sng" dirty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Utrakvismus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sz="2000" b="0" i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Důvody k opuštění praxe </a:t>
            </a: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sub </a:t>
            </a:r>
            <a:r>
              <a:rPr lang="cs-CZ" sz="2000" b="0" i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utraque</a:t>
            </a: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</a:t>
            </a:r>
            <a:r>
              <a:rPr lang="cs-CZ" sz="2000" b="0" i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specie</a:t>
            </a: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v latinské církvi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i="0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Důvody k obnovení kalicha Jakoubkem ze Stříbra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Reakce kostnického koncilu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Postavení přijímání podobojí v rámci čtyř pražských artikulů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Kalich jako identifikační znak české hereze</a:t>
            </a:r>
            <a:endParaRPr lang="cs-CZ" sz="2000" b="0" dirty="0">
              <a:solidFill>
                <a:srgbClr val="323232">
                  <a:lumMod val="90000"/>
                </a:srgbClr>
              </a:solidFill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400" b="1" i="0" u="sng" dirty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Konflikty dvacátých a začátku třicátých let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Na jedné straně ozbrojený konflikt kalichu s křížem, tj. křížové výpravy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Na druhé straně snaha o souboj ideologického rázu: malostranské setkání (1420), neúspěšná schůze v Brně (1424), setkání na hradě Žebrák (1427)…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Fenomén husitských manifestů a rozhodčí autority při teologické disputaci (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disputatio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vs.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informatio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)</a:t>
            </a: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endParaRPr lang="cs-CZ" sz="2000" b="0" dirty="0">
              <a:solidFill>
                <a:srgbClr val="323232">
                  <a:lumMod val="90000"/>
                </a:srgbClr>
              </a:solidFill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715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400" b="1" i="0" u="sng" dirty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Jednání v Chebu v květnu 1432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S kým husité jednali a 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co bylo hlavní příčinou toho, že k setkání vůbec došlo?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Co bylo obecně náplní těchto jednání?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Co se skrývá po pojmem „soudce chebský“, </a:t>
            </a:r>
            <a:r>
              <a:rPr lang="cs-CZ" sz="2000" b="0" i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iudex</a:t>
            </a: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in Egra </a:t>
            </a:r>
            <a:r>
              <a:rPr lang="cs-CZ" sz="2000" b="0" i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compactatus</a:t>
            </a: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?</a:t>
            </a:r>
          </a:p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None/>
            </a:pPr>
            <a:endParaRPr lang="cs-CZ" sz="2000" b="0" dirty="0">
              <a:solidFill>
                <a:srgbClr val="323232">
                  <a:lumMod val="90000"/>
                </a:srgbClr>
              </a:solidFill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750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400" b="1" i="0" u="sng" dirty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Basilejská disputace 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323232">
                  <a:lumMod val="90000"/>
                </a:srgbClr>
              </a:buClr>
              <a:buFont typeface="Arial"/>
              <a:buChar char="▪"/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Učený spor o čtyři pražské články 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</a:rPr>
              <a:t>mezi lednem a dubnem 1433</a:t>
            </a:r>
          </a:p>
          <a:p>
            <a:pPr>
              <a:buClr>
                <a:srgbClr val="323232">
                  <a:lumMod val="90000"/>
                </a:srgbClr>
              </a:buClr>
              <a:buFont typeface="Arial"/>
              <a:buChar char="▪"/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Hlavními husitskými řečníky Jan </a:t>
            </a:r>
            <a:r>
              <a:rPr lang="cs-CZ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Rokycana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, 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</a:rPr>
              <a:t>Mikuláš </a:t>
            </a:r>
            <a:r>
              <a:rPr lang="cs-CZ" dirty="0" err="1">
                <a:solidFill>
                  <a:srgbClr val="323232">
                    <a:lumMod val="90000"/>
                  </a:srgbClr>
                </a:solidFill>
              </a:rPr>
              <a:t>Biskupec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</a:rPr>
              <a:t> z Pelhřimova,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Oldřich ze Znojma, Petr </a:t>
            </a:r>
            <a:r>
              <a:rPr lang="cs-CZ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Payne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Jednání koncilu s Čechy jako důležitý legitimizační prostředek – problematika </a:t>
            </a:r>
            <a:r>
              <a:rPr lang="cs-CZ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konciliarismu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a </a:t>
            </a:r>
            <a:r>
              <a:rPr lang="cs-CZ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papalismu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endParaRPr lang="cs-CZ" sz="2000" b="0" dirty="0">
              <a:solidFill>
                <a:srgbClr val="323232">
                  <a:lumMod val="90000"/>
                </a:srgbClr>
              </a:solidFill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255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Yellow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_Design_Yellow_TP102900996.potx" id="{F9063B7B-B243-45A4-B17F-8D5853C1C25B}" vid="{609297DF-6F41-4E54-9A08-26F55E252E67}"/>
    </a:ext>
  </a:extLst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– žlutý design s pruhy (širokoúhlá)</Template>
  <TotalTime>0</TotalTime>
  <Words>190</Words>
  <Application>Microsoft Office PowerPoint</Application>
  <PresentationFormat>Širokoúhlá obrazovka</PresentationFormat>
  <Paragraphs>19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Book Antiqua</vt:lpstr>
      <vt:lpstr>Banded Design Yellow 16x9</vt:lpstr>
      <vt:lpstr>Osudy basilejských kompaktát – úvodní poznámky</vt:lpstr>
      <vt:lpstr>Utrakvismus</vt:lpstr>
      <vt:lpstr>Konflikty dvacátých a začátku třicátých let</vt:lpstr>
      <vt:lpstr>Jednání v Chebu v květnu 1432</vt:lpstr>
      <vt:lpstr>Basilejská disputace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2017-09-13T17:33:48Z</dcterms:created>
  <dcterms:modified xsi:type="dcterms:W3CDTF">2017-11-09T13:20:15Z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