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65" r:id="rId4"/>
    <p:sldId id="266" r:id="rId5"/>
    <p:sldId id="267" r:id="rId6"/>
    <p:sldId id="269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434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D2DDA-69D8-473F-A583-B6774B31A77B}" type="datetimeFigureOut">
              <a:rPr lang="cs-CZ" smtClean="0"/>
              <a:t>6. 12. 2017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92CCB-FF08-4D29-8DA3-E1FD8604480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F6DFB-6833-46E4-B515-70E0D9178056}" type="datetimeFigureOut">
              <a:rPr lang="cs-CZ" smtClean="0"/>
              <a:t>6. 12. 2017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706C7-F2C3-48B6-8A22-C484D800B5D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-1" y="1905000"/>
            <a:ext cx="12188826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-2" y="1795132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6. 12. 2017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6. 12. 2017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6. 12. 2017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6. 12. 2017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6. 12. 2017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6. 12. 2017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6. 12. 2017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Obdélník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  <p:sp>
          <p:nvSpPr>
            <p:cNvPr id="7" name="Obdélník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</p:grp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6. 12. 2017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Obdélník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  <p:sp>
          <p:nvSpPr>
            <p:cNvPr id="10" name="Obdélník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6. 12. 2017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Obdélník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  <p:sp>
          <p:nvSpPr>
            <p:cNvPr id="10" name="Obdélník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6. 12. 2017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kupina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Obdélník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  <p:sp>
          <p:nvSpPr>
            <p:cNvPr id="8" name="Obdélník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</p:grp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B277187-C200-495F-A386-621319EADA8F}" type="datetimeFigureOut">
              <a:rPr lang="cs-CZ" smtClean="0"/>
              <a:pPr/>
              <a:t>6. 12. 2017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C749032-2A07-4AE8-BA90-74324CAE0C8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295400" y="2235260"/>
            <a:ext cx="9601200" cy="1724092"/>
          </a:xfrm>
        </p:spPr>
        <p:txBody>
          <a:bodyPr>
            <a:normAutofit/>
          </a:bodyPr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5400" b="1" i="0" dirty="0">
                <a:solidFill>
                  <a:srgbClr val="323232"/>
                </a:solidFill>
                <a:latin typeface="Book Antiqua"/>
                <a:ea typeface="+mj-ea"/>
                <a:cs typeface="+mj-cs"/>
              </a:rPr>
              <a:t>Kompaktáta v utrakvistickém dějepisectví</a:t>
            </a:r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u="sng" dirty="0">
                <a:solidFill>
                  <a:srgbClr val="323232"/>
                </a:solidFill>
                <a:latin typeface="Book Antiqua"/>
              </a:rPr>
              <a:t>Staré letopisy české</a:t>
            </a:r>
            <a:endParaRPr lang="cs-CZ" sz="3400" b="1" i="0" u="sng" dirty="0">
              <a:solidFill>
                <a:srgbClr val="323232"/>
              </a:solidFill>
              <a:latin typeface="Book Antiqua"/>
              <a:ea typeface="+mj-ea"/>
              <a:cs typeface="+mj-cs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341119" y="1901952"/>
            <a:ext cx="10442841" cy="4127627"/>
          </a:xfrm>
        </p:spPr>
        <p:txBody>
          <a:bodyPr/>
          <a:lstStyle/>
          <a:p>
            <a:pPr marL="45720" indent="0" algn="just">
              <a:buClr>
                <a:srgbClr val="323232">
                  <a:lumMod val="90000"/>
                </a:srgbClr>
              </a:buClr>
              <a:buNone/>
            </a:pPr>
            <a:r>
              <a:rPr lang="cs-CZ" sz="2000" b="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V </a:t>
            </a:r>
            <a:r>
              <a:rPr lang="cs-CZ" sz="2000" b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textech nejstarší vrstvy</a:t>
            </a:r>
            <a:r>
              <a:rPr lang="cs-CZ" sz="2000" b="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 sice několik zmínek o jednání husitů s koncilem, ale praktick</a:t>
            </a: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y </a:t>
            </a:r>
            <a:r>
              <a:rPr lang="cs-CZ" b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vůbec nejsou zmíněna kompaktáta</a:t>
            </a: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!</a:t>
            </a:r>
            <a:endParaRPr lang="cs-CZ" sz="2000" b="0" dirty="0">
              <a:solidFill>
                <a:srgbClr val="323232">
                  <a:lumMod val="90000"/>
                </a:srgbClr>
              </a:solidFill>
              <a:latin typeface="Book Antiqua"/>
              <a:ea typeface="+mn-ea"/>
              <a:cs typeface="+mn-cs"/>
            </a:endParaRPr>
          </a:p>
          <a:p>
            <a:pPr marL="45720" indent="0" algn="just">
              <a:buClr>
                <a:srgbClr val="323232">
                  <a:lumMod val="90000"/>
                </a:srgbClr>
              </a:buClr>
              <a:buNone/>
            </a:pPr>
            <a:r>
              <a:rPr lang="cs-CZ" sz="2000" b="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Text </a:t>
            </a:r>
            <a:r>
              <a:rPr lang="cs-CZ" sz="2000" b="0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a</a:t>
            </a:r>
            <a:r>
              <a:rPr lang="cs-CZ" sz="2000" b="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: </a:t>
            </a:r>
            <a:r>
              <a:rPr lang="cs-CZ" i="1" dirty="0"/>
              <a:t>„Léta téhož v sobotu před </a:t>
            </a:r>
            <a:r>
              <a:rPr lang="cs-CZ" i="1" dirty="0" err="1"/>
              <a:t>svatú</a:t>
            </a:r>
            <a:r>
              <a:rPr lang="cs-CZ" i="1" dirty="0"/>
              <a:t> Trojicí páni Pražené i jiní páni zemští a mistrem Janem </a:t>
            </a:r>
            <a:r>
              <a:rPr lang="cs-CZ" i="1" dirty="0" err="1"/>
              <a:t>Rokycanú</a:t>
            </a:r>
            <a:r>
              <a:rPr lang="cs-CZ" i="1" dirty="0"/>
              <a:t>, pražským arcibiskupem voleným, s jinými kněžími z Prahy a s knězem Lupáčem vyjeli sú k </a:t>
            </a:r>
            <a:r>
              <a:rPr lang="cs-CZ" i="1" dirty="0" err="1"/>
              <a:t>césařovi</a:t>
            </a:r>
            <a:r>
              <a:rPr lang="cs-CZ" i="1" dirty="0"/>
              <a:t> do Jihlavy. Léta téhož v středu na svatého Jakuba páni zemští a Pražené s jinými městy přijali sú </a:t>
            </a:r>
            <a:r>
              <a:rPr lang="cs-CZ" i="1" dirty="0" err="1"/>
              <a:t>ciesaře</a:t>
            </a:r>
            <a:r>
              <a:rPr lang="cs-CZ" i="1" dirty="0"/>
              <a:t> Sigmunda za pána. Léta téhož u pátek na svatého Vavřince páni pražští s jinými městy vyjeli sú do Jihlavy pro </a:t>
            </a:r>
            <a:r>
              <a:rPr lang="cs-CZ" i="1" dirty="0" err="1"/>
              <a:t>Ciesařovu</a:t>
            </a:r>
            <a:r>
              <a:rPr lang="cs-CZ" i="1" dirty="0"/>
              <a:t> milost.“</a:t>
            </a:r>
            <a:endParaRPr lang="cs-CZ" sz="2000" b="0" dirty="0">
              <a:solidFill>
                <a:srgbClr val="323232">
                  <a:lumMod val="90000"/>
                </a:srgbClr>
              </a:solidFill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0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753985" y="1162481"/>
            <a:ext cx="10684030" cy="4750639"/>
          </a:xfrm>
        </p:spPr>
        <p:txBody>
          <a:bodyPr>
            <a:normAutofit lnSpcReduction="10000"/>
          </a:bodyPr>
          <a:lstStyle/>
          <a:p>
            <a:pPr marL="45720" indent="0" algn="just">
              <a:buClr>
                <a:srgbClr val="323232">
                  <a:lumMod val="90000"/>
                </a:srgbClr>
              </a:buClr>
              <a:buNone/>
            </a:pPr>
            <a:r>
              <a:rPr lang="cs-CZ" sz="2000" b="0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Vratislavský rukopis</a:t>
            </a:r>
            <a:r>
              <a:rPr lang="cs-CZ" sz="2000" b="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: </a:t>
            </a:r>
            <a:r>
              <a:rPr lang="cs-CZ" i="1" dirty="0"/>
              <a:t>„Téhož léta na sv. Mikuláše Pražané vyslali své posly do </a:t>
            </a:r>
            <a:r>
              <a:rPr lang="cs-CZ" i="1" dirty="0" err="1"/>
              <a:t>Bazilé</a:t>
            </a:r>
            <a:r>
              <a:rPr lang="cs-CZ" i="1" dirty="0"/>
              <a:t>, mistra Jana z Rokycan od Matky boží před Týnem a s ním mistra Petra Engliše, Oldřicha Bakaláře a Mikuláše Biskupce z Pelhřimova, také bakaláře, vše kněží, na sněm obecný křesťanský. Na kterémžto sněmu neb </a:t>
            </a:r>
            <a:r>
              <a:rPr lang="cs-CZ" i="1" dirty="0" err="1"/>
              <a:t>zboru</a:t>
            </a:r>
            <a:r>
              <a:rPr lang="cs-CZ" i="1" dirty="0"/>
              <a:t> </a:t>
            </a:r>
            <a:r>
              <a:rPr lang="cs-CZ" i="1" dirty="0" err="1"/>
              <a:t>doktoruov</a:t>
            </a:r>
            <a:r>
              <a:rPr lang="cs-CZ" i="1" dirty="0"/>
              <a:t> na tisíc bylo; i Řekové také na tom sněmu byli (…) Na všecky věci potom sú smluveni, </a:t>
            </a:r>
            <a:r>
              <a:rPr lang="cs-CZ" b="1" i="1" dirty="0"/>
              <a:t>kompaktáta vydána </a:t>
            </a:r>
            <a:r>
              <a:rPr lang="cs-CZ" b="1" i="1" dirty="0" err="1"/>
              <a:t>Čechuom</a:t>
            </a:r>
            <a:r>
              <a:rPr lang="cs-CZ" b="1" i="1" dirty="0"/>
              <a:t> a </a:t>
            </a:r>
            <a:r>
              <a:rPr lang="cs-CZ" b="1" i="1" dirty="0" err="1"/>
              <a:t>Moravanuom</a:t>
            </a:r>
            <a:r>
              <a:rPr lang="cs-CZ" b="1" i="1" dirty="0"/>
              <a:t> od toho sboru bazilejského</a:t>
            </a:r>
            <a:r>
              <a:rPr lang="cs-CZ" i="1" dirty="0"/>
              <a:t>.“ </a:t>
            </a:r>
          </a:p>
          <a:p>
            <a:pPr marL="45720" indent="0" algn="just">
              <a:buClr>
                <a:srgbClr val="323232">
                  <a:lumMod val="90000"/>
                </a:srgbClr>
              </a:buClr>
              <a:buNone/>
            </a:pPr>
            <a:r>
              <a:rPr lang="cs-CZ" dirty="0"/>
              <a:t>Roku 1436</a:t>
            </a:r>
            <a:r>
              <a:rPr lang="cs-CZ" i="1" dirty="0"/>
              <a:t>„přijel </a:t>
            </a:r>
            <a:r>
              <a:rPr lang="cs-CZ" i="1" dirty="0" err="1"/>
              <a:t>ciesař</a:t>
            </a:r>
            <a:r>
              <a:rPr lang="cs-CZ" i="1" dirty="0"/>
              <a:t> </a:t>
            </a:r>
            <a:r>
              <a:rPr lang="cs-CZ" i="1" dirty="0" err="1"/>
              <a:t>Zigmund</a:t>
            </a:r>
            <a:r>
              <a:rPr lang="cs-CZ" i="1" dirty="0"/>
              <a:t> do </a:t>
            </a:r>
            <a:r>
              <a:rPr lang="cs-CZ" i="1" dirty="0" err="1"/>
              <a:t>Jiehlavy</a:t>
            </a:r>
            <a:r>
              <a:rPr lang="cs-CZ" i="1" dirty="0"/>
              <a:t>. A tu se k němu sjeli páni, rytířstvo i města z Čech; tu </a:t>
            </a:r>
            <a:r>
              <a:rPr lang="cs-CZ" i="1" dirty="0" err="1"/>
              <a:t>jsú</a:t>
            </a:r>
            <a:r>
              <a:rPr lang="cs-CZ" i="1" dirty="0"/>
              <a:t> také byli poslové od koncilium bazilejského. I s </a:t>
            </a:r>
            <a:r>
              <a:rPr lang="cs-CZ" i="1" dirty="0" err="1"/>
              <a:t>ciesařem</a:t>
            </a:r>
            <a:r>
              <a:rPr lang="cs-CZ" i="1" dirty="0"/>
              <a:t> i s těmi posly Čechové zjednali </a:t>
            </a:r>
            <a:r>
              <a:rPr lang="cs-CZ" i="1" dirty="0" err="1"/>
              <a:t>jsú</a:t>
            </a:r>
            <a:r>
              <a:rPr lang="cs-CZ" i="1" dirty="0"/>
              <a:t> a dokonali </a:t>
            </a:r>
            <a:r>
              <a:rPr lang="cs-CZ" i="1" dirty="0" err="1"/>
              <a:t>smlúvy</a:t>
            </a:r>
            <a:r>
              <a:rPr lang="cs-CZ" i="1" dirty="0"/>
              <a:t> společní, totiž kompaktáta, a to zapečetili </a:t>
            </a:r>
            <a:r>
              <a:rPr lang="cs-CZ" i="1" dirty="0" err="1"/>
              <a:t>pečeťmi</a:t>
            </a:r>
            <a:r>
              <a:rPr lang="cs-CZ" i="1" dirty="0"/>
              <a:t> svými </a:t>
            </a:r>
            <a:r>
              <a:rPr lang="cs-CZ" i="1" dirty="0" err="1"/>
              <a:t>legátové</a:t>
            </a:r>
            <a:r>
              <a:rPr lang="cs-CZ" i="1" dirty="0"/>
              <a:t> i také </a:t>
            </a:r>
            <a:r>
              <a:rPr lang="cs-CZ" i="1" dirty="0" err="1"/>
              <a:t>ciesařovú</a:t>
            </a:r>
            <a:r>
              <a:rPr lang="cs-CZ" i="1" dirty="0"/>
              <a:t> pečetí a </a:t>
            </a:r>
            <a:r>
              <a:rPr lang="cs-CZ" i="1" dirty="0" err="1"/>
              <a:t>rakúského</a:t>
            </a:r>
            <a:r>
              <a:rPr lang="cs-CZ" i="1" dirty="0"/>
              <a:t> </a:t>
            </a:r>
            <a:r>
              <a:rPr lang="cs-CZ" i="1" dirty="0" err="1"/>
              <a:t>vojvidy</a:t>
            </a:r>
            <a:r>
              <a:rPr lang="cs-CZ" i="1" dirty="0"/>
              <a:t> a </a:t>
            </a:r>
            <a:r>
              <a:rPr lang="cs-CZ" b="1" i="1" dirty="0"/>
              <a:t>provolati kázali jazyky čtyřmi, česky, latině, uhersky, německy</a:t>
            </a:r>
            <a:r>
              <a:rPr lang="cs-CZ" i="1" dirty="0"/>
              <a:t>, že </a:t>
            </a:r>
            <a:r>
              <a:rPr lang="cs-CZ" b="1" i="1" dirty="0"/>
              <a:t>Čechové a Moravané </a:t>
            </a:r>
            <a:r>
              <a:rPr lang="cs-CZ" b="1" i="1" dirty="0" err="1"/>
              <a:t>nejsú</a:t>
            </a:r>
            <a:r>
              <a:rPr lang="cs-CZ" b="1" i="1" dirty="0"/>
              <a:t> v bludu nalezeni</a:t>
            </a:r>
            <a:r>
              <a:rPr lang="cs-CZ" i="1" dirty="0"/>
              <a:t>, ale že </a:t>
            </a:r>
            <a:r>
              <a:rPr lang="cs-CZ" i="1" dirty="0" err="1"/>
              <a:t>jsú</a:t>
            </a:r>
            <a:r>
              <a:rPr lang="cs-CZ" i="1" dirty="0"/>
              <a:t> věrní křesťané a synové prvotní </a:t>
            </a:r>
            <a:r>
              <a:rPr lang="cs-CZ" i="1" dirty="0" err="1"/>
              <a:t>cierkve</a:t>
            </a:r>
            <a:r>
              <a:rPr lang="cs-CZ" i="1" dirty="0"/>
              <a:t> svaté.“</a:t>
            </a:r>
            <a:r>
              <a:rPr lang="cs-CZ" dirty="0"/>
              <a:t> </a:t>
            </a:r>
          </a:p>
          <a:p>
            <a:pPr marL="45720" indent="0" algn="just">
              <a:buClr>
                <a:srgbClr val="323232">
                  <a:lumMod val="90000"/>
                </a:srgbClr>
              </a:buClr>
              <a:buNone/>
            </a:pPr>
            <a:r>
              <a:rPr lang="cs-CZ" i="1" dirty="0"/>
              <a:t>„Téhož léta ve čtvrtek na sv. Prokopa stala se jest plná </a:t>
            </a:r>
            <a:r>
              <a:rPr lang="cs-CZ" i="1" dirty="0" err="1"/>
              <a:t>smlúva</a:t>
            </a:r>
            <a:r>
              <a:rPr lang="cs-CZ" i="1" dirty="0"/>
              <a:t> mezi </a:t>
            </a:r>
            <a:r>
              <a:rPr lang="cs-CZ" i="1" dirty="0" err="1"/>
              <a:t>ciesařem</a:t>
            </a:r>
            <a:r>
              <a:rPr lang="cs-CZ" i="1" dirty="0"/>
              <a:t> i legáty koncilium bazilejského z strany jedné a urozenými pány, rytířstvem, městy </a:t>
            </a:r>
            <a:r>
              <a:rPr lang="cs-CZ" i="1" dirty="0" err="1"/>
              <a:t>královstvie</a:t>
            </a:r>
            <a:r>
              <a:rPr lang="cs-CZ" i="1" dirty="0"/>
              <a:t> českého a </a:t>
            </a:r>
            <a:r>
              <a:rPr lang="cs-CZ" i="1" dirty="0" err="1"/>
              <a:t>markrabstvie</a:t>
            </a:r>
            <a:r>
              <a:rPr lang="cs-CZ" i="1" dirty="0"/>
              <a:t> moravského z strany druhé, kdežto </a:t>
            </a:r>
            <a:r>
              <a:rPr lang="cs-CZ" b="1" i="1" dirty="0" err="1"/>
              <a:t>ciesař</a:t>
            </a:r>
            <a:r>
              <a:rPr lang="cs-CZ" b="1" i="1" dirty="0"/>
              <a:t> seděl v svém majestátu </a:t>
            </a:r>
            <a:r>
              <a:rPr lang="cs-CZ" b="1" i="1" dirty="0" err="1"/>
              <a:t>prostřed</a:t>
            </a:r>
            <a:r>
              <a:rPr lang="cs-CZ" b="1" i="1" dirty="0"/>
              <a:t> rynku města </a:t>
            </a:r>
            <a:r>
              <a:rPr lang="cs-CZ" b="1" i="1" dirty="0" err="1"/>
              <a:t>Jiehlavy</a:t>
            </a:r>
            <a:r>
              <a:rPr lang="cs-CZ" i="1" dirty="0"/>
              <a:t>.“ </a:t>
            </a:r>
          </a:p>
          <a:p>
            <a:pPr marL="45720" indent="0" algn="just">
              <a:buClr>
                <a:srgbClr val="323232">
                  <a:lumMod val="90000"/>
                </a:srgbClr>
              </a:buClr>
              <a:buNone/>
            </a:pPr>
            <a:r>
              <a:rPr lang="cs-CZ" sz="2000" b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Jiná zpráva o dokonání kompaktát  </a:t>
            </a:r>
            <a:r>
              <a:rPr lang="cs-CZ" sz="200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v SLČ z rukopisu Křižovnického a AČ III, s. 444–445  </a:t>
            </a:r>
            <a:endParaRPr lang="cs-CZ" sz="2000" b="1" dirty="0">
              <a:solidFill>
                <a:srgbClr val="323232">
                  <a:lumMod val="90000"/>
                </a:srgbClr>
              </a:solidFill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9100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811033" y="211709"/>
            <a:ext cx="9509760" cy="1233424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u="sng" dirty="0">
                <a:solidFill>
                  <a:srgbClr val="323232"/>
                </a:solidFill>
                <a:latin typeface="Book Antiqua"/>
              </a:rPr>
              <a:t>Kronika Starého kolegiáta pražského</a:t>
            </a:r>
            <a:endParaRPr lang="cs-CZ" sz="3400" b="1" i="0" u="sng" dirty="0">
              <a:solidFill>
                <a:srgbClr val="323232"/>
              </a:solidFill>
              <a:latin typeface="Book Antiqua"/>
              <a:ea typeface="+mj-ea"/>
              <a:cs typeface="+mj-cs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811033" y="1756178"/>
            <a:ext cx="10442841" cy="4127627"/>
          </a:xfrm>
        </p:spPr>
        <p:txBody>
          <a:bodyPr/>
          <a:lstStyle/>
          <a:p>
            <a:pPr marL="45720" indent="0" algn="just">
              <a:buClr>
                <a:srgbClr val="323232">
                  <a:lumMod val="90000"/>
                </a:srgbClr>
              </a:buClr>
              <a:buNone/>
            </a:pPr>
            <a:r>
              <a:rPr lang="cs-CZ" i="1" dirty="0"/>
              <a:t>„Et </a:t>
            </a:r>
            <a:r>
              <a:rPr lang="cs-CZ" i="1" dirty="0" err="1"/>
              <a:t>similiter</a:t>
            </a:r>
            <a:r>
              <a:rPr lang="cs-CZ" i="1" dirty="0"/>
              <a:t> </a:t>
            </a:r>
            <a:r>
              <a:rPr lang="cs-CZ" i="1" dirty="0" err="1"/>
              <a:t>concilium</a:t>
            </a:r>
            <a:r>
              <a:rPr lang="cs-CZ" i="1" dirty="0"/>
              <a:t> </a:t>
            </a:r>
            <a:r>
              <a:rPr lang="cs-CZ" i="1" dirty="0" err="1"/>
              <a:t>Bazilienze</a:t>
            </a:r>
            <a:r>
              <a:rPr lang="cs-CZ" i="1" dirty="0"/>
              <a:t>, a quo </a:t>
            </a:r>
            <a:r>
              <a:rPr lang="cs-CZ" i="1" dirty="0" err="1"/>
              <a:t>quidem</a:t>
            </a:r>
            <a:r>
              <a:rPr lang="cs-CZ" i="1" dirty="0"/>
              <a:t> </a:t>
            </a:r>
            <a:r>
              <a:rPr lang="cs-CZ" i="1" dirty="0" err="1"/>
              <a:t>concilio</a:t>
            </a:r>
            <a:r>
              <a:rPr lang="cs-CZ" i="1" dirty="0"/>
              <a:t> </a:t>
            </a:r>
            <a:r>
              <a:rPr lang="cs-CZ" i="1" dirty="0" err="1"/>
              <a:t>legatus</a:t>
            </a:r>
            <a:r>
              <a:rPr lang="cs-CZ" i="1" dirty="0"/>
              <a:t> </a:t>
            </a:r>
            <a:r>
              <a:rPr lang="cs-CZ" i="1" dirty="0" err="1"/>
              <a:t>Philipertus</a:t>
            </a:r>
            <a:r>
              <a:rPr lang="cs-CZ" i="1" dirty="0"/>
              <a:t>, </a:t>
            </a:r>
            <a:r>
              <a:rPr lang="cs-CZ" i="1" dirty="0" err="1"/>
              <a:t>episcopus</a:t>
            </a:r>
            <a:r>
              <a:rPr lang="cs-CZ" i="1" dirty="0"/>
              <a:t> </a:t>
            </a:r>
            <a:r>
              <a:rPr lang="cs-CZ" i="1" dirty="0" err="1"/>
              <a:t>Constantiensis</a:t>
            </a:r>
            <a:r>
              <a:rPr lang="cs-CZ" i="1" dirty="0"/>
              <a:t> </a:t>
            </a:r>
            <a:r>
              <a:rPr lang="cs-CZ" i="1" dirty="0" err="1"/>
              <a:t>cum</a:t>
            </a:r>
            <a:r>
              <a:rPr lang="cs-CZ" i="1" dirty="0"/>
              <a:t> auditore </a:t>
            </a:r>
            <a:r>
              <a:rPr lang="cs-CZ" i="1" dirty="0" err="1"/>
              <a:t>ibidem</a:t>
            </a:r>
            <a:r>
              <a:rPr lang="cs-CZ" i="1" dirty="0"/>
              <a:t> </a:t>
            </a:r>
            <a:r>
              <a:rPr lang="cs-CZ" i="1" dirty="0" err="1"/>
              <a:t>tunc</a:t>
            </a:r>
            <a:r>
              <a:rPr lang="cs-CZ" i="1" dirty="0"/>
              <a:t> </a:t>
            </a:r>
            <a:r>
              <a:rPr lang="cs-CZ" i="1" dirty="0" err="1"/>
              <a:t>interfuerunt</a:t>
            </a:r>
            <a:r>
              <a:rPr lang="cs-CZ" i="1" dirty="0"/>
              <a:t>, et </a:t>
            </a:r>
            <a:r>
              <a:rPr lang="cs-CZ" i="1" dirty="0" err="1"/>
              <a:t>circa</a:t>
            </a:r>
            <a:r>
              <a:rPr lang="cs-CZ" i="1" dirty="0"/>
              <a:t> </a:t>
            </a:r>
            <a:r>
              <a:rPr lang="cs-CZ" i="1" dirty="0" err="1"/>
              <a:t>compactata</a:t>
            </a:r>
            <a:r>
              <a:rPr lang="cs-CZ" i="1" dirty="0"/>
              <a:t> inter </a:t>
            </a:r>
            <a:r>
              <a:rPr lang="cs-CZ" i="1" dirty="0" err="1"/>
              <a:t>praedictum</a:t>
            </a:r>
            <a:r>
              <a:rPr lang="cs-CZ" i="1" dirty="0"/>
              <a:t> </a:t>
            </a:r>
            <a:r>
              <a:rPr lang="cs-CZ" i="1" dirty="0" err="1"/>
              <a:t>concilium</a:t>
            </a:r>
            <a:r>
              <a:rPr lang="cs-CZ" i="1" dirty="0"/>
              <a:t> et </a:t>
            </a:r>
            <a:r>
              <a:rPr lang="cs-CZ" i="1" dirty="0" err="1"/>
              <a:t>dominum</a:t>
            </a:r>
            <a:r>
              <a:rPr lang="cs-CZ" i="1" dirty="0"/>
              <a:t> </a:t>
            </a:r>
            <a:r>
              <a:rPr lang="cs-CZ" i="1" dirty="0" err="1"/>
              <a:t>imperatorem</a:t>
            </a:r>
            <a:r>
              <a:rPr lang="cs-CZ" i="1" dirty="0"/>
              <a:t> et inter </a:t>
            </a:r>
            <a:r>
              <a:rPr lang="cs-CZ" i="1" dirty="0" err="1"/>
              <a:t>servantes</a:t>
            </a:r>
            <a:r>
              <a:rPr lang="cs-CZ" i="1" dirty="0"/>
              <a:t> </a:t>
            </a:r>
            <a:r>
              <a:rPr lang="cs-CZ" i="1" dirty="0" err="1"/>
              <a:t>communionem</a:t>
            </a:r>
            <a:r>
              <a:rPr lang="cs-CZ" i="1" dirty="0"/>
              <a:t> sub </a:t>
            </a:r>
            <a:r>
              <a:rPr lang="cs-CZ" i="1" dirty="0" err="1"/>
              <a:t>utraque</a:t>
            </a:r>
            <a:r>
              <a:rPr lang="cs-CZ" i="1" dirty="0"/>
              <a:t> </a:t>
            </a:r>
            <a:r>
              <a:rPr lang="cs-CZ" i="1" dirty="0" err="1"/>
              <a:t>specie</a:t>
            </a:r>
            <a:r>
              <a:rPr lang="cs-CZ" i="1" dirty="0"/>
              <a:t> et </a:t>
            </a:r>
            <a:r>
              <a:rPr lang="cs-CZ" i="1" dirty="0" err="1"/>
              <a:t>magistros</a:t>
            </a:r>
            <a:r>
              <a:rPr lang="cs-CZ" i="1" dirty="0"/>
              <a:t> </a:t>
            </a:r>
            <a:r>
              <a:rPr lang="cs-CZ" i="1" dirty="0" err="1"/>
              <a:t>Pragenses</a:t>
            </a:r>
            <a:r>
              <a:rPr lang="cs-CZ" i="1" dirty="0"/>
              <a:t> </a:t>
            </a:r>
            <a:r>
              <a:rPr lang="cs-CZ" i="1" dirty="0" err="1"/>
              <a:t>proscripserunt</a:t>
            </a:r>
            <a:r>
              <a:rPr lang="cs-CZ" i="1" dirty="0"/>
              <a:t>, </a:t>
            </a:r>
            <a:r>
              <a:rPr lang="cs-CZ" i="1" dirty="0" err="1"/>
              <a:t>quae</a:t>
            </a:r>
            <a:r>
              <a:rPr lang="cs-CZ" i="1" dirty="0"/>
              <a:t> </a:t>
            </a:r>
            <a:r>
              <a:rPr lang="cs-CZ" b="1" i="1" dirty="0" err="1"/>
              <a:t>concilium</a:t>
            </a:r>
            <a:r>
              <a:rPr lang="cs-CZ" b="1" i="1" dirty="0"/>
              <a:t> </a:t>
            </a:r>
            <a:r>
              <a:rPr lang="cs-CZ" b="1" i="1" dirty="0" err="1"/>
              <a:t>cum</a:t>
            </a:r>
            <a:r>
              <a:rPr lang="cs-CZ" b="1" i="1" dirty="0"/>
              <a:t> </a:t>
            </a:r>
            <a:r>
              <a:rPr lang="cs-CZ" b="1" i="1" dirty="0" err="1"/>
              <a:t>imperatore</a:t>
            </a:r>
            <a:r>
              <a:rPr lang="cs-CZ" b="1" i="1" dirty="0"/>
              <a:t> et duce Alberto de </a:t>
            </a:r>
            <a:r>
              <a:rPr lang="cs-CZ" b="1" i="1" dirty="0" err="1"/>
              <a:t>Austria</a:t>
            </a:r>
            <a:r>
              <a:rPr lang="cs-CZ" b="1" i="1" dirty="0"/>
              <a:t>, </a:t>
            </a:r>
            <a:r>
              <a:rPr lang="cs-CZ" b="1" i="1" dirty="0" err="1"/>
              <a:t>genero</a:t>
            </a:r>
            <a:r>
              <a:rPr lang="cs-CZ" b="1" i="1" dirty="0"/>
              <a:t> </a:t>
            </a:r>
            <a:r>
              <a:rPr lang="cs-CZ" b="1" i="1" dirty="0" err="1"/>
              <a:t>imperatoris</a:t>
            </a:r>
            <a:r>
              <a:rPr lang="cs-CZ" b="1" i="1" dirty="0"/>
              <a:t> </a:t>
            </a:r>
            <a:r>
              <a:rPr lang="cs-CZ" b="1" i="1" dirty="0" err="1"/>
              <a:t>cum</a:t>
            </a:r>
            <a:r>
              <a:rPr lang="cs-CZ" b="1" i="1" dirty="0"/>
              <a:t> </a:t>
            </a:r>
            <a:r>
              <a:rPr lang="cs-CZ" b="1" i="1" dirty="0" err="1"/>
              <a:t>aliis</a:t>
            </a:r>
            <a:r>
              <a:rPr lang="cs-CZ" b="1" i="1" dirty="0"/>
              <a:t> </a:t>
            </a:r>
            <a:r>
              <a:rPr lang="cs-CZ" b="1" i="1" dirty="0" err="1"/>
              <a:t>sigillis</a:t>
            </a:r>
            <a:r>
              <a:rPr lang="cs-CZ" b="1" i="1" dirty="0"/>
              <a:t> </a:t>
            </a:r>
            <a:r>
              <a:rPr lang="cs-CZ" b="1" i="1" dirty="0" err="1"/>
              <a:t>suis</a:t>
            </a:r>
            <a:r>
              <a:rPr lang="cs-CZ" b="1" i="1" dirty="0"/>
              <a:t> </a:t>
            </a:r>
            <a:r>
              <a:rPr lang="cs-CZ" b="1" i="1" dirty="0" err="1"/>
              <a:t>munierunt</a:t>
            </a:r>
            <a:r>
              <a:rPr lang="cs-CZ" i="1" dirty="0"/>
              <a:t>; et sic </a:t>
            </a:r>
            <a:r>
              <a:rPr lang="cs-CZ" i="1" dirty="0" err="1"/>
              <a:t>imperator</a:t>
            </a:r>
            <a:r>
              <a:rPr lang="cs-CZ" i="1" dirty="0"/>
              <a:t> </a:t>
            </a:r>
            <a:r>
              <a:rPr lang="cs-CZ" i="1" dirty="0" err="1"/>
              <a:t>praecepit</a:t>
            </a:r>
            <a:r>
              <a:rPr lang="cs-CZ" i="1" dirty="0"/>
              <a:t> </a:t>
            </a:r>
            <a:r>
              <a:rPr lang="cs-CZ" i="1" dirty="0" err="1"/>
              <a:t>ibidem</a:t>
            </a:r>
            <a:r>
              <a:rPr lang="cs-CZ" i="1" dirty="0"/>
              <a:t> </a:t>
            </a:r>
            <a:r>
              <a:rPr lang="cs-CZ" i="1" dirty="0" err="1"/>
              <a:t>publice</a:t>
            </a:r>
            <a:r>
              <a:rPr lang="cs-CZ" i="1" dirty="0"/>
              <a:t> </a:t>
            </a:r>
            <a:r>
              <a:rPr lang="cs-CZ" i="1" dirty="0" err="1"/>
              <a:t>proclamare</a:t>
            </a:r>
            <a:r>
              <a:rPr lang="cs-CZ" i="1" dirty="0"/>
              <a:t> una </a:t>
            </a:r>
            <a:r>
              <a:rPr lang="cs-CZ" i="1" dirty="0" err="1"/>
              <a:t>cum</a:t>
            </a:r>
            <a:r>
              <a:rPr lang="cs-CZ" i="1" dirty="0"/>
              <a:t> legato latino, </a:t>
            </a:r>
            <a:r>
              <a:rPr lang="cs-CZ" i="1" dirty="0" err="1"/>
              <a:t>boemico</a:t>
            </a:r>
            <a:r>
              <a:rPr lang="cs-CZ" i="1" dirty="0"/>
              <a:t>, </a:t>
            </a:r>
            <a:r>
              <a:rPr lang="cs-CZ" i="1" dirty="0" err="1"/>
              <a:t>theutonico</a:t>
            </a:r>
            <a:r>
              <a:rPr lang="cs-CZ" i="1" dirty="0"/>
              <a:t> et </a:t>
            </a:r>
            <a:r>
              <a:rPr lang="cs-CZ" i="1" dirty="0" err="1"/>
              <a:t>hungarico</a:t>
            </a:r>
            <a:r>
              <a:rPr lang="cs-CZ" i="1" dirty="0"/>
              <a:t> </a:t>
            </a:r>
            <a:r>
              <a:rPr lang="cs-CZ" i="1" dirty="0" err="1"/>
              <a:t>idiomate</a:t>
            </a:r>
            <a:r>
              <a:rPr lang="cs-CZ" i="1" dirty="0"/>
              <a:t>, </a:t>
            </a:r>
            <a:r>
              <a:rPr lang="cs-CZ" i="1" dirty="0" err="1"/>
              <a:t>quod</a:t>
            </a:r>
            <a:r>
              <a:rPr lang="cs-CZ" i="1" dirty="0"/>
              <a:t> </a:t>
            </a:r>
            <a:r>
              <a:rPr lang="cs-CZ" i="1" dirty="0" err="1"/>
              <a:t>Boemi</a:t>
            </a:r>
            <a:r>
              <a:rPr lang="cs-CZ" i="1" dirty="0"/>
              <a:t> et </a:t>
            </a:r>
            <a:r>
              <a:rPr lang="cs-CZ" i="1" dirty="0" err="1"/>
              <a:t>Moravi</a:t>
            </a:r>
            <a:r>
              <a:rPr lang="cs-CZ" i="1" dirty="0"/>
              <a:t>, </a:t>
            </a:r>
            <a:r>
              <a:rPr lang="cs-CZ" i="1" dirty="0" err="1"/>
              <a:t>servantes</a:t>
            </a:r>
            <a:r>
              <a:rPr lang="cs-CZ" i="1" dirty="0"/>
              <a:t> </a:t>
            </a:r>
            <a:r>
              <a:rPr lang="cs-CZ" i="1" dirty="0" err="1"/>
              <a:t>communionem</a:t>
            </a:r>
            <a:r>
              <a:rPr lang="cs-CZ" i="1" dirty="0"/>
              <a:t> </a:t>
            </a:r>
            <a:r>
              <a:rPr lang="cs-CZ" i="1" dirty="0" err="1"/>
              <a:t>utriusque</a:t>
            </a:r>
            <a:r>
              <a:rPr lang="cs-CZ" i="1" dirty="0"/>
              <a:t> </a:t>
            </a:r>
            <a:r>
              <a:rPr lang="cs-CZ" i="1" dirty="0" err="1"/>
              <a:t>speciei</a:t>
            </a:r>
            <a:r>
              <a:rPr lang="cs-CZ" i="1" dirty="0"/>
              <a:t>, </a:t>
            </a:r>
            <a:r>
              <a:rPr lang="cs-CZ" i="1" dirty="0" err="1"/>
              <a:t>manentes</a:t>
            </a:r>
            <a:r>
              <a:rPr lang="cs-CZ" i="1" dirty="0"/>
              <a:t> in unione </a:t>
            </a:r>
            <a:r>
              <a:rPr lang="cs-CZ" i="1" dirty="0" err="1"/>
              <a:t>ecclesiae</a:t>
            </a:r>
            <a:r>
              <a:rPr lang="cs-CZ" i="1" dirty="0"/>
              <a:t> </a:t>
            </a:r>
            <a:r>
              <a:rPr lang="cs-CZ" i="1" dirty="0" err="1"/>
              <a:t>sunt</a:t>
            </a:r>
            <a:r>
              <a:rPr lang="cs-CZ" i="1" dirty="0"/>
              <a:t> </a:t>
            </a:r>
            <a:r>
              <a:rPr lang="cs-CZ" b="1" i="1" dirty="0" err="1"/>
              <a:t>veri</a:t>
            </a:r>
            <a:r>
              <a:rPr lang="cs-CZ" b="1" i="1" dirty="0"/>
              <a:t>, </a:t>
            </a:r>
            <a:r>
              <a:rPr lang="cs-CZ" b="1" i="1" dirty="0" err="1"/>
              <a:t>catholici</a:t>
            </a:r>
            <a:r>
              <a:rPr lang="cs-CZ" b="1" i="1" dirty="0"/>
              <a:t> et </a:t>
            </a:r>
            <a:r>
              <a:rPr lang="cs-CZ" b="1" i="1" dirty="0" err="1"/>
              <a:t>boni</a:t>
            </a:r>
            <a:r>
              <a:rPr lang="cs-CZ" b="1" i="1" dirty="0"/>
              <a:t> Christiani</a:t>
            </a:r>
            <a:r>
              <a:rPr lang="cs-CZ" i="1" dirty="0"/>
              <a:t>, </a:t>
            </a:r>
            <a:r>
              <a:rPr lang="cs-CZ" i="1" dirty="0" err="1"/>
              <a:t>juxta</a:t>
            </a:r>
            <a:r>
              <a:rPr lang="cs-CZ" i="1" dirty="0"/>
              <a:t> </a:t>
            </a:r>
            <a:r>
              <a:rPr lang="cs-CZ" i="1" dirty="0" err="1"/>
              <a:t>hunc</a:t>
            </a:r>
            <a:r>
              <a:rPr lang="cs-CZ" i="1" dirty="0"/>
              <a:t> tenorem, qui </a:t>
            </a:r>
            <a:r>
              <a:rPr lang="cs-CZ" i="1" dirty="0" err="1"/>
              <a:t>est</a:t>
            </a:r>
            <a:r>
              <a:rPr lang="cs-CZ" i="1" dirty="0"/>
              <a:t> </a:t>
            </a:r>
            <a:r>
              <a:rPr lang="cs-CZ" i="1" dirty="0" err="1"/>
              <a:t>extractus</a:t>
            </a:r>
            <a:r>
              <a:rPr lang="cs-CZ" i="1" dirty="0"/>
              <a:t> de </a:t>
            </a:r>
            <a:r>
              <a:rPr lang="cs-CZ" i="1" dirty="0" err="1"/>
              <a:t>bulla</a:t>
            </a:r>
            <a:r>
              <a:rPr lang="cs-CZ" i="1" dirty="0"/>
              <a:t> </a:t>
            </a:r>
            <a:r>
              <a:rPr lang="cs-CZ" i="1" dirty="0" err="1"/>
              <a:t>supradicti</a:t>
            </a:r>
            <a:r>
              <a:rPr lang="cs-CZ" i="1" dirty="0"/>
              <a:t> </a:t>
            </a:r>
            <a:r>
              <a:rPr lang="cs-CZ" i="1" dirty="0" err="1"/>
              <a:t>Baziliensis</a:t>
            </a:r>
            <a:r>
              <a:rPr lang="cs-CZ" i="1" dirty="0"/>
              <a:t>:...“ </a:t>
            </a:r>
            <a:endParaRPr lang="cs-CZ" sz="2000" b="0" dirty="0">
              <a:solidFill>
                <a:srgbClr val="323232">
                  <a:lumMod val="90000"/>
                </a:srgbClr>
              </a:solidFill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1678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341119" y="0"/>
            <a:ext cx="9509760" cy="1233424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u="sng" dirty="0">
                <a:solidFill>
                  <a:srgbClr val="323232"/>
                </a:solidFill>
                <a:latin typeface="Book Antiqua"/>
              </a:rPr>
              <a:t>Václav Koranda r. 1462</a:t>
            </a:r>
            <a:endParaRPr lang="cs-CZ" sz="3400" b="1" i="0" u="sng" dirty="0">
              <a:solidFill>
                <a:srgbClr val="323232"/>
              </a:solidFill>
              <a:latin typeface="Book Antiqua"/>
              <a:ea typeface="+mj-ea"/>
              <a:cs typeface="+mj-cs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341119" y="1578395"/>
            <a:ext cx="10442841" cy="4127627"/>
          </a:xfrm>
        </p:spPr>
        <p:txBody>
          <a:bodyPr/>
          <a:lstStyle/>
          <a:p>
            <a:pPr marL="45720" indent="0" algn="just">
              <a:buClr>
                <a:srgbClr val="323232">
                  <a:lumMod val="90000"/>
                </a:srgbClr>
              </a:buClr>
              <a:buNone/>
            </a:pPr>
            <a:r>
              <a:rPr lang="cs-CZ" i="1" dirty="0"/>
              <a:t>„Ti jistí </a:t>
            </a:r>
            <a:r>
              <a:rPr lang="cs-CZ" i="1" dirty="0" err="1"/>
              <a:t>artikulové</a:t>
            </a:r>
            <a:r>
              <a:rPr lang="cs-CZ" i="1" dirty="0"/>
              <a:t> když sú s </a:t>
            </a:r>
            <a:r>
              <a:rPr lang="cs-CZ" i="1" dirty="0" err="1"/>
              <a:t>obú</a:t>
            </a:r>
            <a:r>
              <a:rPr lang="cs-CZ" i="1" dirty="0"/>
              <a:t> stran rozjímáni s pilností, božským zjednáním, co by křesťansky smýšleno mělo býti, přišlo jest od </a:t>
            </a:r>
            <a:r>
              <a:rPr lang="cs-CZ" i="1" dirty="0" err="1"/>
              <a:t>obú</a:t>
            </a:r>
            <a:r>
              <a:rPr lang="cs-CZ" i="1" dirty="0"/>
              <a:t> stran k stvrzeným a přijatým </a:t>
            </a:r>
            <a:r>
              <a:rPr lang="cs-CZ" i="1" dirty="0" err="1"/>
              <a:t>smlúvám</a:t>
            </a:r>
            <a:r>
              <a:rPr lang="cs-CZ" i="1" dirty="0"/>
              <a:t>, to jest </a:t>
            </a:r>
            <a:r>
              <a:rPr lang="cs-CZ" i="1" dirty="0" err="1"/>
              <a:t>kompakátóm</a:t>
            </a:r>
            <a:r>
              <a:rPr lang="cs-CZ" i="1" dirty="0"/>
              <a:t>; kteřížto poctiví </a:t>
            </a:r>
            <a:r>
              <a:rPr lang="cs-CZ" i="1" dirty="0" err="1"/>
              <a:t>legátové</a:t>
            </a:r>
            <a:r>
              <a:rPr lang="cs-CZ" i="1" dirty="0"/>
              <a:t> od koncilium do Čech vyslaní z jeho </a:t>
            </a:r>
            <a:r>
              <a:rPr lang="cs-CZ" i="1" dirty="0" err="1"/>
              <a:t>rozkázanie</a:t>
            </a:r>
            <a:r>
              <a:rPr lang="cs-CZ" i="1" dirty="0"/>
              <a:t> vyzdvihli sú a ustanovili netoliko svými vlastními </a:t>
            </a:r>
            <a:r>
              <a:rPr lang="cs-CZ" i="1" dirty="0" err="1"/>
              <a:t>pečetmi</a:t>
            </a:r>
            <a:r>
              <a:rPr lang="cs-CZ" i="1" dirty="0"/>
              <a:t>, ale pro lepší jistotu těch kompaktát </a:t>
            </a:r>
            <a:r>
              <a:rPr lang="cs-CZ" i="1" dirty="0" err="1"/>
              <a:t>ciesařovú</a:t>
            </a:r>
            <a:r>
              <a:rPr lang="cs-CZ" i="1" dirty="0"/>
              <a:t> i vývody </a:t>
            </a:r>
            <a:r>
              <a:rPr lang="cs-CZ" i="1" dirty="0" err="1"/>
              <a:t>Rakúského</a:t>
            </a:r>
            <a:r>
              <a:rPr lang="cs-CZ" i="1" dirty="0"/>
              <a:t> </a:t>
            </a:r>
            <a:r>
              <a:rPr lang="cs-CZ" i="1" dirty="0" err="1"/>
              <a:t>pečetmi</a:t>
            </a:r>
            <a:r>
              <a:rPr lang="cs-CZ" i="1" dirty="0"/>
              <a:t> utvrdivše; </a:t>
            </a:r>
            <a:r>
              <a:rPr lang="cs-CZ" b="1" i="1" dirty="0"/>
              <a:t>totéž samo, jenž </a:t>
            </a:r>
            <a:r>
              <a:rPr lang="cs-CZ" b="1" i="1" dirty="0" err="1"/>
              <a:t>jistějšie</a:t>
            </a:r>
            <a:r>
              <a:rPr lang="cs-CZ" b="1" i="1" dirty="0"/>
              <a:t> a </a:t>
            </a:r>
            <a:r>
              <a:rPr lang="cs-CZ" b="1" i="1" dirty="0" err="1"/>
              <a:t>mocnějšie</a:t>
            </a:r>
            <a:r>
              <a:rPr lang="cs-CZ" b="1" i="1" dirty="0"/>
              <a:t> jest, koncilium přijalo a potvrdilo listem svým aneb </a:t>
            </a:r>
            <a:r>
              <a:rPr lang="cs-CZ" b="1" i="1" dirty="0" err="1"/>
              <a:t>bullú</a:t>
            </a:r>
            <a:r>
              <a:rPr lang="cs-CZ" b="1" i="1" dirty="0"/>
              <a:t> s </a:t>
            </a:r>
            <a:r>
              <a:rPr lang="cs-CZ" b="1" i="1" dirty="0" err="1"/>
              <a:t>visutú</a:t>
            </a:r>
            <a:r>
              <a:rPr lang="cs-CZ" b="1" i="1" dirty="0"/>
              <a:t> pečetí </a:t>
            </a:r>
            <a:r>
              <a:rPr lang="cs-CZ" b="1" i="1" dirty="0" err="1"/>
              <a:t>volověnú</a:t>
            </a:r>
            <a:r>
              <a:rPr lang="cs-CZ" b="1" i="1" dirty="0"/>
              <a:t>.“</a:t>
            </a:r>
          </a:p>
          <a:p>
            <a:pPr marL="45720" indent="0" algn="just">
              <a:buClr>
                <a:srgbClr val="323232">
                  <a:lumMod val="90000"/>
                </a:srgbClr>
              </a:buClr>
              <a:buNone/>
            </a:pPr>
            <a:r>
              <a:rPr lang="cs-CZ" i="1" dirty="0"/>
              <a:t>„  … šťastné zjednání smluv neb kompaktát, kteréžto ne mdlým, ani lehkým, ale s </a:t>
            </a:r>
            <a:r>
              <a:rPr lang="cs-CZ" b="1" i="1" dirty="0"/>
              <a:t>zdravým a dospělým rozumem s pracemi mnohými a náklady velikými, a s </a:t>
            </a:r>
            <a:r>
              <a:rPr lang="cs-CZ" b="1" i="1" dirty="0" err="1"/>
              <a:t>nývyššími</a:t>
            </a:r>
            <a:r>
              <a:rPr lang="cs-CZ" b="1" i="1" dirty="0"/>
              <a:t> také a </a:t>
            </a:r>
            <a:r>
              <a:rPr lang="cs-CZ" b="1" i="1" dirty="0" err="1"/>
              <a:t>nýznamenitějšími</a:t>
            </a:r>
            <a:r>
              <a:rPr lang="cs-CZ" b="1" i="1" dirty="0"/>
              <a:t> i </a:t>
            </a:r>
            <a:r>
              <a:rPr lang="cs-CZ" b="1" i="1" dirty="0" err="1"/>
              <a:t>nýučenějšími</a:t>
            </a:r>
            <a:r>
              <a:rPr lang="cs-CZ" b="1" i="1" dirty="0"/>
              <a:t> </a:t>
            </a:r>
            <a:r>
              <a:rPr lang="cs-CZ" b="1" i="1" dirty="0" err="1"/>
              <a:t>obojieho</a:t>
            </a:r>
            <a:r>
              <a:rPr lang="cs-CZ" b="1" i="1" dirty="0"/>
              <a:t> stavu</a:t>
            </a:r>
            <a:r>
              <a:rPr lang="cs-CZ" i="1" dirty="0"/>
              <a:t>, </a:t>
            </a:r>
            <a:r>
              <a:rPr lang="cs-CZ" i="1" dirty="0" err="1"/>
              <a:t>duchovnieho</a:t>
            </a:r>
            <a:r>
              <a:rPr lang="cs-CZ" i="1" dirty="0"/>
              <a:t> i světského, lidu sú </a:t>
            </a:r>
            <a:r>
              <a:rPr lang="cs-CZ" i="1" dirty="0" err="1"/>
              <a:t>zpósobena</a:t>
            </a:r>
            <a:r>
              <a:rPr lang="cs-CZ" i="1" dirty="0"/>
              <a:t> a utvrzena za času koncilium Bazilejského…“</a:t>
            </a:r>
          </a:p>
          <a:p>
            <a:pPr marL="45720" indent="0" algn="just">
              <a:buClr>
                <a:srgbClr val="323232">
                  <a:lumMod val="90000"/>
                </a:srgbClr>
              </a:buClr>
              <a:buNone/>
            </a:pPr>
            <a:endParaRPr lang="cs-CZ" i="1" dirty="0"/>
          </a:p>
          <a:p>
            <a:pPr marL="45720" indent="0" algn="just">
              <a:buClr>
                <a:srgbClr val="323232">
                  <a:lumMod val="90000"/>
                </a:srgbClr>
              </a:buClr>
              <a:buNone/>
            </a:pPr>
            <a:endParaRPr lang="cs-CZ" sz="2000" b="0" dirty="0">
              <a:solidFill>
                <a:srgbClr val="323232">
                  <a:lumMod val="90000"/>
                </a:srgbClr>
              </a:solidFill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6305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186374" y="-419071"/>
            <a:ext cx="9509760" cy="1233424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u="sng" dirty="0">
                <a:solidFill>
                  <a:srgbClr val="323232"/>
                </a:solidFill>
                <a:latin typeface="Book Antiqua"/>
              </a:rPr>
              <a:t>Kronika Bartoše Písaře</a:t>
            </a:r>
            <a:endParaRPr lang="cs-CZ" sz="3400" b="1" i="0" u="sng" dirty="0">
              <a:solidFill>
                <a:srgbClr val="323232"/>
              </a:solidFill>
              <a:latin typeface="Book Antiqua"/>
              <a:ea typeface="+mj-ea"/>
              <a:cs typeface="+mj-cs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186374" y="1001619"/>
            <a:ext cx="10442841" cy="5300707"/>
          </a:xfrm>
        </p:spPr>
        <p:txBody>
          <a:bodyPr/>
          <a:lstStyle/>
          <a:p>
            <a:pPr marL="45720" indent="0" algn="just">
              <a:buClr>
                <a:srgbClr val="323232">
                  <a:lumMod val="90000"/>
                </a:srgbClr>
              </a:buClr>
              <a:buNone/>
            </a:pPr>
            <a:r>
              <a:rPr lang="cs-CZ" sz="2000" b="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Šestá kapitola: </a:t>
            </a:r>
            <a:r>
              <a:rPr lang="cs-CZ" sz="2000" b="0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„… mnozí z předešlých i nynějších Čechův </a:t>
            </a:r>
            <a:r>
              <a:rPr lang="cs-CZ" sz="2000" b="1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již neznali a neznají, aniž věděli i podnes vědí, co jsou ta kompaktáta</a:t>
            </a:r>
            <a:r>
              <a:rPr lang="cs-CZ" sz="2000" b="0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; a protož aby netoliko nynějším, ale potom i </a:t>
            </a:r>
            <a:r>
              <a:rPr lang="cs-CZ" sz="2000" b="0" i="1" dirty="0" err="1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potomním</a:t>
            </a:r>
            <a:r>
              <a:rPr lang="cs-CZ" sz="2000" b="0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 očím byly touto známostí </a:t>
            </a:r>
            <a:r>
              <a:rPr lang="cs-CZ" sz="2000" b="0" i="1" dirty="0" err="1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otevříny</a:t>
            </a:r>
            <a:r>
              <a:rPr lang="cs-CZ" sz="2000" b="0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, zdali by k tomu již jináč prohlédali, mají-li oč státi, čili nic, a k jakému </a:t>
            </a:r>
            <a:r>
              <a:rPr lang="cs-CZ" sz="2000" b="0" i="1" dirty="0" err="1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sou</a:t>
            </a:r>
            <a:r>
              <a:rPr lang="cs-CZ" sz="2000" b="0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 </a:t>
            </a:r>
            <a:r>
              <a:rPr lang="cs-CZ" sz="2000" b="0" i="1" dirty="0" err="1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oužitku</a:t>
            </a:r>
            <a:r>
              <a:rPr lang="cs-CZ" sz="2000" b="0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, </a:t>
            </a:r>
            <a:r>
              <a:rPr lang="cs-CZ" sz="2000" b="1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nebo spíše ke škodě</a:t>
            </a:r>
            <a:r>
              <a:rPr lang="cs-CZ" sz="2000" b="0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…“</a:t>
            </a:r>
          </a:p>
          <a:p>
            <a:pPr marL="45720" indent="0" algn="just">
              <a:buClr>
                <a:srgbClr val="323232">
                  <a:lumMod val="90000"/>
                </a:srgbClr>
              </a:buClr>
              <a:buNone/>
            </a:pPr>
            <a:r>
              <a:rPr lang="cs-CZ" sz="2000" b="0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„.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.. stalo se potom léta božího po čtrnácti stech </a:t>
            </a:r>
            <a:r>
              <a:rPr lang="cs-CZ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třidcátého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třetího, že sněm obecní byl o to v Praze položen při svatém Martinu </a:t>
            </a:r>
            <a:r>
              <a:rPr lang="cs-CZ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Čechóm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a </a:t>
            </a:r>
            <a:r>
              <a:rPr lang="cs-CZ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Moravanóm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, při kterémžto jednali s </a:t>
            </a:r>
            <a:r>
              <a:rPr lang="cs-CZ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Filibertem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tak řečeným, biskupem </a:t>
            </a:r>
            <a:r>
              <a:rPr lang="cs-CZ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konstanským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a s jinými preláty, od stolice papežské k tomu vyslanými, o tyto artikule (…) </a:t>
            </a:r>
            <a:r>
              <a:rPr lang="cs-CZ" b="1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A ti potom </a:t>
            </a:r>
            <a:r>
              <a:rPr lang="cs-CZ" b="1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sou</a:t>
            </a:r>
            <a:r>
              <a:rPr lang="cs-CZ" b="1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v koncilium basilejském s velikými o to pohádkami </a:t>
            </a:r>
            <a:r>
              <a:rPr lang="cs-CZ" b="1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pečetmi</a:t>
            </a:r>
            <a:r>
              <a:rPr lang="cs-CZ" b="1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potvrzeni.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“</a:t>
            </a:r>
          </a:p>
          <a:p>
            <a:pPr marL="45720" indent="0" algn="just">
              <a:buClr>
                <a:srgbClr val="323232">
                  <a:lumMod val="90000"/>
                </a:srgbClr>
              </a:buClr>
              <a:buNone/>
            </a:pP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Sedmá kapitola: 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„… Čechové pro rozličné neřády a různice (…) pracovali o to, aby k takové jednotě mohli přijíti, </a:t>
            </a:r>
            <a:r>
              <a:rPr lang="cs-CZ" b="1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chtíce tehdáž šelmě vzteklé kusem chleba ústa zacpati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, tak jakž se ta vzteklost velmi rozmáhala. Ale poněvadž nyní z daru Božího jest k tomu přišlo, že beze všech nesnází a prací lidských pán Bůh v nenadále vzbudil okolní národy k známosti zákona božího…“</a:t>
            </a:r>
          </a:p>
          <a:p>
            <a:pPr marL="45720" indent="0" algn="just">
              <a:buClr>
                <a:srgbClr val="323232">
                  <a:lumMod val="90000"/>
                </a:srgbClr>
              </a:buClr>
              <a:buNone/>
            </a:pPr>
            <a:r>
              <a:rPr lang="cs-CZ" sz="2000" b="0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„… k </a:t>
            </a:r>
            <a:r>
              <a:rPr lang="cs-CZ" sz="2000" b="1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smíchu podobné zdá se býti</a:t>
            </a:r>
            <a:r>
              <a:rPr lang="cs-CZ" sz="2000" b="0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, aby měli Čechové o to pracovati (…) starajíce se o </a:t>
            </a:r>
            <a:r>
              <a:rPr lang="cs-CZ" sz="2000" b="1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potvrzení </a:t>
            </a:r>
            <a:r>
              <a:rPr lang="cs-CZ" sz="2000" b="1" i="1" dirty="0" err="1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kompaktátův</a:t>
            </a:r>
            <a:r>
              <a:rPr lang="cs-CZ" sz="2000" b="0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, aby jich okolní lidé nehaněli, ale aby je pravé křesťany a syny církve pravé povětrně vyhlašovali; poněvadž již jest o to </a:t>
            </a:r>
            <a:r>
              <a:rPr lang="cs-CZ" sz="2000" b="1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dobrý pokoj od Boha uložený</a:t>
            </a:r>
            <a:r>
              <a:rPr lang="cs-CZ" sz="2000" b="0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, přes kterýž není potřebí jiného srovnání a jednoty…“</a:t>
            </a:r>
          </a:p>
        </p:txBody>
      </p:sp>
    </p:spTree>
    <p:extLst>
      <p:ext uri="{BB962C8B-B14F-4D97-AF65-F5344CB8AC3E}">
        <p14:creationId xmlns:p14="http://schemas.microsoft.com/office/powerpoint/2010/main" val="393434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nded Design Yellow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_Design_Yellow_TP102900996.potx" id="{F9063B7B-B243-45A4-B17F-8D5853C1C25B}" vid="{609297DF-6F41-4E54-9A08-26F55E252E67}"/>
    </a:ext>
  </a:extLst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66677B1-365E-411F-9971-C788BC2975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– žlutý design s pruhy (širokoúhlá)</Template>
  <TotalTime>0</TotalTime>
  <Words>451</Words>
  <Application>Microsoft Office PowerPoint</Application>
  <PresentationFormat>Širokoúhlá obrazovka</PresentationFormat>
  <Paragraphs>18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Book Antiqua</vt:lpstr>
      <vt:lpstr>Banded Design Yellow 16x9</vt:lpstr>
      <vt:lpstr>Kompaktáta v utrakvistickém dějepisectví</vt:lpstr>
      <vt:lpstr>Staré letopisy české</vt:lpstr>
      <vt:lpstr>Prezentace aplikace PowerPoint</vt:lpstr>
      <vt:lpstr>Kronika Starého kolegiáta pražského</vt:lpstr>
      <vt:lpstr>Václav Koranda r. 1462</vt:lpstr>
      <vt:lpstr>Kronika Bartoše Písaře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2017-09-13T17:33:48Z</dcterms:created>
  <dcterms:modified xsi:type="dcterms:W3CDTF">2017-12-06T12:01:39Z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TC029009979991</vt:lpwstr>
  </property>
</Properties>
</file>