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65" r:id="rId4"/>
    <p:sldId id="266" r:id="rId5"/>
    <p:sldId id="267" r:id="rId6"/>
    <p:sldId id="269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43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Obdélník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6. 12. 2017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Obdélník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cs-CZ" smtClean="0"/>
              <a:pPr/>
              <a:t>6. 12. 2017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95400" y="2235260"/>
            <a:ext cx="9601200" cy="1724092"/>
          </a:xfrm>
        </p:spPr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400" b="1" i="0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Kompaktáta v utrakvistickém dějepisectví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Staré letopisy české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41119" y="1901952"/>
            <a:ext cx="10442841" cy="4127627"/>
          </a:xfrm>
        </p:spPr>
        <p:txBody>
          <a:bodyPr/>
          <a:lstStyle/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V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textech nejstarší vrstvy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sice několik zmínek o jednání husitů s koncilem, ale praktick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y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vůbec nejsou zmíněna kompaktáta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!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Text 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a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: </a:t>
            </a:r>
            <a:r>
              <a:rPr lang="cs-CZ" i="1" dirty="0"/>
              <a:t>„Léta téhož v sobotu před </a:t>
            </a:r>
            <a:r>
              <a:rPr lang="cs-CZ" i="1" dirty="0" err="1"/>
              <a:t>svatú</a:t>
            </a:r>
            <a:r>
              <a:rPr lang="cs-CZ" i="1" dirty="0"/>
              <a:t> Trojicí páni Pražené i jiní páni zemští a mistrem Janem </a:t>
            </a:r>
            <a:r>
              <a:rPr lang="cs-CZ" i="1" dirty="0" err="1"/>
              <a:t>Rokycanú</a:t>
            </a:r>
            <a:r>
              <a:rPr lang="cs-CZ" i="1" dirty="0"/>
              <a:t>, pražským arcibiskupem voleným, s jinými kněžími z Prahy a s knězem Lupáčem vyjeli sú k </a:t>
            </a:r>
            <a:r>
              <a:rPr lang="cs-CZ" i="1" dirty="0" err="1"/>
              <a:t>césařovi</a:t>
            </a:r>
            <a:r>
              <a:rPr lang="cs-CZ" i="1" dirty="0"/>
              <a:t> do Jihlavy. Léta téhož v středu na svatého Jakuba páni zemští a Pražené s jinými městy přijali sú </a:t>
            </a:r>
            <a:r>
              <a:rPr lang="cs-CZ" i="1" dirty="0" err="1"/>
              <a:t>ciesaře</a:t>
            </a:r>
            <a:r>
              <a:rPr lang="cs-CZ" i="1" dirty="0"/>
              <a:t> Sigmunda za pána. Léta téhož u pátek na svatého Vavřince páni pražští s jinými městy vyjeli sú do Jihlavy pro </a:t>
            </a:r>
            <a:r>
              <a:rPr lang="cs-CZ" i="1" dirty="0" err="1"/>
              <a:t>Ciesařovu</a:t>
            </a:r>
            <a:r>
              <a:rPr lang="cs-CZ" i="1" dirty="0"/>
              <a:t> milost.“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753985" y="1162481"/>
            <a:ext cx="10684030" cy="4750639"/>
          </a:xfrm>
        </p:spPr>
        <p:txBody>
          <a:bodyPr>
            <a:normAutofit lnSpcReduction="10000"/>
          </a:bodyPr>
          <a:lstStyle/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Vratislavský rukopis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: </a:t>
            </a:r>
            <a:r>
              <a:rPr lang="cs-CZ" i="1" dirty="0"/>
              <a:t>„Téhož léta na sv. Mikuláše Pražané vyslali své posly do </a:t>
            </a:r>
            <a:r>
              <a:rPr lang="cs-CZ" i="1" dirty="0" err="1"/>
              <a:t>Bazilé</a:t>
            </a:r>
            <a:r>
              <a:rPr lang="cs-CZ" i="1" dirty="0"/>
              <a:t>, mistra Jana z Rokycan od Matky boží před Týnem a s ním mistra Petra Engliše, Oldřicha Bakaláře a Mikuláše Biskupce z Pelhřimova, také bakaláře, vše kněží, na sněm obecný křesťanský. Na kterémžto sněmu neb </a:t>
            </a:r>
            <a:r>
              <a:rPr lang="cs-CZ" i="1" dirty="0" err="1"/>
              <a:t>zboru</a:t>
            </a:r>
            <a:r>
              <a:rPr lang="cs-CZ" i="1" dirty="0"/>
              <a:t> </a:t>
            </a:r>
            <a:r>
              <a:rPr lang="cs-CZ" i="1" dirty="0" err="1"/>
              <a:t>doktoruov</a:t>
            </a:r>
            <a:r>
              <a:rPr lang="cs-CZ" i="1" dirty="0"/>
              <a:t> na tisíc bylo; i Řekové také na tom sněmu byli (…) Na všecky věci potom sú smluveni, </a:t>
            </a:r>
            <a:r>
              <a:rPr lang="cs-CZ" b="1" i="1" dirty="0"/>
              <a:t>kompaktáta vydána </a:t>
            </a:r>
            <a:r>
              <a:rPr lang="cs-CZ" b="1" i="1" dirty="0" err="1"/>
              <a:t>Čechuom</a:t>
            </a:r>
            <a:r>
              <a:rPr lang="cs-CZ" b="1" i="1" dirty="0"/>
              <a:t> a </a:t>
            </a:r>
            <a:r>
              <a:rPr lang="cs-CZ" b="1" i="1" dirty="0" err="1"/>
              <a:t>Moravanuom</a:t>
            </a:r>
            <a:r>
              <a:rPr lang="cs-CZ" b="1" i="1" dirty="0"/>
              <a:t> od toho sboru bazilejského</a:t>
            </a:r>
            <a:r>
              <a:rPr lang="cs-CZ" i="1" dirty="0"/>
              <a:t>.“ 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dirty="0"/>
              <a:t>Roku 1436</a:t>
            </a:r>
            <a:r>
              <a:rPr lang="cs-CZ" i="1" dirty="0"/>
              <a:t>„přijel </a:t>
            </a:r>
            <a:r>
              <a:rPr lang="cs-CZ" i="1" dirty="0" err="1"/>
              <a:t>ciesař</a:t>
            </a:r>
            <a:r>
              <a:rPr lang="cs-CZ" i="1" dirty="0"/>
              <a:t> </a:t>
            </a:r>
            <a:r>
              <a:rPr lang="cs-CZ" i="1" dirty="0" err="1"/>
              <a:t>Zigmund</a:t>
            </a:r>
            <a:r>
              <a:rPr lang="cs-CZ" i="1" dirty="0"/>
              <a:t> do </a:t>
            </a:r>
            <a:r>
              <a:rPr lang="cs-CZ" i="1" dirty="0" err="1"/>
              <a:t>Jiehlavy</a:t>
            </a:r>
            <a:r>
              <a:rPr lang="cs-CZ" i="1" dirty="0"/>
              <a:t>. A tu se k němu sjeli páni, rytířstvo i města z Čech; tu </a:t>
            </a:r>
            <a:r>
              <a:rPr lang="cs-CZ" i="1" dirty="0" err="1"/>
              <a:t>jsú</a:t>
            </a:r>
            <a:r>
              <a:rPr lang="cs-CZ" i="1" dirty="0"/>
              <a:t> také byli poslové od koncilium bazilejského. I s </a:t>
            </a:r>
            <a:r>
              <a:rPr lang="cs-CZ" i="1" dirty="0" err="1"/>
              <a:t>ciesařem</a:t>
            </a:r>
            <a:r>
              <a:rPr lang="cs-CZ" i="1" dirty="0"/>
              <a:t> i s těmi posly Čechové zjednali </a:t>
            </a:r>
            <a:r>
              <a:rPr lang="cs-CZ" i="1" dirty="0" err="1"/>
              <a:t>jsú</a:t>
            </a:r>
            <a:r>
              <a:rPr lang="cs-CZ" i="1" dirty="0"/>
              <a:t> a dokonali </a:t>
            </a:r>
            <a:r>
              <a:rPr lang="cs-CZ" i="1" dirty="0" err="1"/>
              <a:t>smlúvy</a:t>
            </a:r>
            <a:r>
              <a:rPr lang="cs-CZ" i="1" dirty="0"/>
              <a:t> společní, totiž kompaktáta, a to zapečetili </a:t>
            </a:r>
            <a:r>
              <a:rPr lang="cs-CZ" i="1" dirty="0" err="1"/>
              <a:t>pečeťmi</a:t>
            </a:r>
            <a:r>
              <a:rPr lang="cs-CZ" i="1" dirty="0"/>
              <a:t> svými </a:t>
            </a:r>
            <a:r>
              <a:rPr lang="cs-CZ" i="1" dirty="0" err="1"/>
              <a:t>legátové</a:t>
            </a:r>
            <a:r>
              <a:rPr lang="cs-CZ" i="1" dirty="0"/>
              <a:t> i také </a:t>
            </a:r>
            <a:r>
              <a:rPr lang="cs-CZ" i="1" dirty="0" err="1"/>
              <a:t>ciesařovú</a:t>
            </a:r>
            <a:r>
              <a:rPr lang="cs-CZ" i="1" dirty="0"/>
              <a:t> pečetí a </a:t>
            </a:r>
            <a:r>
              <a:rPr lang="cs-CZ" i="1" dirty="0" err="1"/>
              <a:t>rakúského</a:t>
            </a:r>
            <a:r>
              <a:rPr lang="cs-CZ" i="1" dirty="0"/>
              <a:t> </a:t>
            </a:r>
            <a:r>
              <a:rPr lang="cs-CZ" i="1" dirty="0" err="1"/>
              <a:t>vojvidy</a:t>
            </a:r>
            <a:r>
              <a:rPr lang="cs-CZ" i="1" dirty="0"/>
              <a:t> a </a:t>
            </a:r>
            <a:r>
              <a:rPr lang="cs-CZ" b="1" i="1" dirty="0"/>
              <a:t>provolati kázali jazyky čtyřmi, česky, latině, uhersky, německy</a:t>
            </a:r>
            <a:r>
              <a:rPr lang="cs-CZ" i="1" dirty="0"/>
              <a:t>, že </a:t>
            </a:r>
            <a:r>
              <a:rPr lang="cs-CZ" b="1" i="1" dirty="0"/>
              <a:t>Čechové a Moravané </a:t>
            </a:r>
            <a:r>
              <a:rPr lang="cs-CZ" b="1" i="1" dirty="0" err="1"/>
              <a:t>nejsú</a:t>
            </a:r>
            <a:r>
              <a:rPr lang="cs-CZ" b="1" i="1" dirty="0"/>
              <a:t> v bludu nalezeni</a:t>
            </a:r>
            <a:r>
              <a:rPr lang="cs-CZ" i="1" dirty="0"/>
              <a:t>, ale že </a:t>
            </a:r>
            <a:r>
              <a:rPr lang="cs-CZ" i="1" dirty="0" err="1"/>
              <a:t>jsú</a:t>
            </a:r>
            <a:r>
              <a:rPr lang="cs-CZ" i="1" dirty="0"/>
              <a:t> věrní křesťané a synové prvotní </a:t>
            </a:r>
            <a:r>
              <a:rPr lang="cs-CZ" i="1" dirty="0" err="1"/>
              <a:t>cierkve</a:t>
            </a:r>
            <a:r>
              <a:rPr lang="cs-CZ" i="1" dirty="0"/>
              <a:t> svaté.“</a:t>
            </a:r>
            <a:r>
              <a:rPr lang="cs-CZ" dirty="0"/>
              <a:t> 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/>
              <a:t>„Téhož léta ve čtvrtek na sv. Prokopa stala se jest plná </a:t>
            </a:r>
            <a:r>
              <a:rPr lang="cs-CZ" i="1" dirty="0" err="1"/>
              <a:t>smlúva</a:t>
            </a:r>
            <a:r>
              <a:rPr lang="cs-CZ" i="1" dirty="0"/>
              <a:t> mezi </a:t>
            </a:r>
            <a:r>
              <a:rPr lang="cs-CZ" i="1" dirty="0" err="1"/>
              <a:t>ciesařem</a:t>
            </a:r>
            <a:r>
              <a:rPr lang="cs-CZ" i="1" dirty="0"/>
              <a:t> i legáty koncilium bazilejského z strany jedné a urozenými pány, rytířstvem, městy </a:t>
            </a:r>
            <a:r>
              <a:rPr lang="cs-CZ" i="1" dirty="0" err="1"/>
              <a:t>královstvie</a:t>
            </a:r>
            <a:r>
              <a:rPr lang="cs-CZ" i="1" dirty="0"/>
              <a:t> českého a </a:t>
            </a:r>
            <a:r>
              <a:rPr lang="cs-CZ" i="1" dirty="0" err="1"/>
              <a:t>markrabstvie</a:t>
            </a:r>
            <a:r>
              <a:rPr lang="cs-CZ" i="1" dirty="0"/>
              <a:t> moravského z strany druhé, kdežto </a:t>
            </a:r>
            <a:r>
              <a:rPr lang="cs-CZ" b="1" i="1" dirty="0" err="1"/>
              <a:t>ciesař</a:t>
            </a:r>
            <a:r>
              <a:rPr lang="cs-CZ" b="1" i="1" dirty="0"/>
              <a:t> seděl v svém majestátu </a:t>
            </a:r>
            <a:r>
              <a:rPr lang="cs-CZ" b="1" i="1" dirty="0" err="1"/>
              <a:t>prostřed</a:t>
            </a:r>
            <a:r>
              <a:rPr lang="cs-CZ" b="1" i="1" dirty="0"/>
              <a:t> rynku města </a:t>
            </a:r>
            <a:r>
              <a:rPr lang="cs-CZ" b="1" i="1" dirty="0" err="1"/>
              <a:t>Jiehlavy</a:t>
            </a:r>
            <a:r>
              <a:rPr lang="cs-CZ" i="1" dirty="0"/>
              <a:t>.“ 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Jiná zpráva o dokonání kompaktát  </a:t>
            </a:r>
            <a:r>
              <a:rPr lang="cs-CZ" sz="200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v SLČ z rukopisu Křižovnického a AČ III, s. 444–445  </a:t>
            </a:r>
            <a:endParaRPr lang="cs-CZ" sz="2000" b="1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10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811033" y="211709"/>
            <a:ext cx="9509760" cy="123342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Kronika Starého kolegiáta pražského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811033" y="1756178"/>
            <a:ext cx="10442841" cy="4127627"/>
          </a:xfrm>
        </p:spPr>
        <p:txBody>
          <a:bodyPr/>
          <a:lstStyle/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/>
              <a:t>„Et </a:t>
            </a:r>
            <a:r>
              <a:rPr lang="cs-CZ" i="1" dirty="0" err="1"/>
              <a:t>similiter</a:t>
            </a:r>
            <a:r>
              <a:rPr lang="cs-CZ" i="1" dirty="0"/>
              <a:t> </a:t>
            </a:r>
            <a:r>
              <a:rPr lang="cs-CZ" i="1" dirty="0" err="1"/>
              <a:t>concilium</a:t>
            </a:r>
            <a:r>
              <a:rPr lang="cs-CZ" i="1" dirty="0"/>
              <a:t> </a:t>
            </a:r>
            <a:r>
              <a:rPr lang="cs-CZ" i="1" dirty="0" err="1"/>
              <a:t>Bazilienze</a:t>
            </a:r>
            <a:r>
              <a:rPr lang="cs-CZ" i="1" dirty="0"/>
              <a:t>, a quo </a:t>
            </a:r>
            <a:r>
              <a:rPr lang="cs-CZ" i="1" dirty="0" err="1"/>
              <a:t>quidem</a:t>
            </a:r>
            <a:r>
              <a:rPr lang="cs-CZ" i="1" dirty="0"/>
              <a:t> </a:t>
            </a:r>
            <a:r>
              <a:rPr lang="cs-CZ" i="1" dirty="0" err="1"/>
              <a:t>concilio</a:t>
            </a:r>
            <a:r>
              <a:rPr lang="cs-CZ" i="1" dirty="0"/>
              <a:t> </a:t>
            </a:r>
            <a:r>
              <a:rPr lang="cs-CZ" i="1" dirty="0" err="1"/>
              <a:t>legatus</a:t>
            </a:r>
            <a:r>
              <a:rPr lang="cs-CZ" i="1" dirty="0"/>
              <a:t> </a:t>
            </a:r>
            <a:r>
              <a:rPr lang="cs-CZ" i="1" dirty="0" err="1"/>
              <a:t>Philipertus</a:t>
            </a:r>
            <a:r>
              <a:rPr lang="cs-CZ" i="1" dirty="0"/>
              <a:t>, </a:t>
            </a:r>
            <a:r>
              <a:rPr lang="cs-CZ" i="1" dirty="0" err="1"/>
              <a:t>episcopus</a:t>
            </a:r>
            <a:r>
              <a:rPr lang="cs-CZ" i="1" dirty="0"/>
              <a:t> </a:t>
            </a:r>
            <a:r>
              <a:rPr lang="cs-CZ" i="1" dirty="0" err="1"/>
              <a:t>Constantiensis</a:t>
            </a:r>
            <a:r>
              <a:rPr lang="cs-CZ" i="1" dirty="0"/>
              <a:t> </a:t>
            </a:r>
            <a:r>
              <a:rPr lang="cs-CZ" i="1" dirty="0" err="1"/>
              <a:t>cum</a:t>
            </a:r>
            <a:r>
              <a:rPr lang="cs-CZ" i="1" dirty="0"/>
              <a:t> auditore </a:t>
            </a:r>
            <a:r>
              <a:rPr lang="cs-CZ" i="1" dirty="0" err="1"/>
              <a:t>ibidem</a:t>
            </a:r>
            <a:r>
              <a:rPr lang="cs-CZ" i="1" dirty="0"/>
              <a:t> </a:t>
            </a:r>
            <a:r>
              <a:rPr lang="cs-CZ" i="1" dirty="0" err="1"/>
              <a:t>tunc</a:t>
            </a:r>
            <a:r>
              <a:rPr lang="cs-CZ" i="1" dirty="0"/>
              <a:t> </a:t>
            </a:r>
            <a:r>
              <a:rPr lang="cs-CZ" i="1" dirty="0" err="1"/>
              <a:t>interfuerunt</a:t>
            </a:r>
            <a:r>
              <a:rPr lang="cs-CZ" i="1" dirty="0"/>
              <a:t>, et </a:t>
            </a:r>
            <a:r>
              <a:rPr lang="cs-CZ" i="1" dirty="0" err="1"/>
              <a:t>circa</a:t>
            </a:r>
            <a:r>
              <a:rPr lang="cs-CZ" i="1" dirty="0"/>
              <a:t> </a:t>
            </a:r>
            <a:r>
              <a:rPr lang="cs-CZ" i="1" dirty="0" err="1"/>
              <a:t>compactata</a:t>
            </a:r>
            <a:r>
              <a:rPr lang="cs-CZ" i="1" dirty="0"/>
              <a:t> inter </a:t>
            </a:r>
            <a:r>
              <a:rPr lang="cs-CZ" i="1" dirty="0" err="1"/>
              <a:t>praedictum</a:t>
            </a:r>
            <a:r>
              <a:rPr lang="cs-CZ" i="1" dirty="0"/>
              <a:t> </a:t>
            </a:r>
            <a:r>
              <a:rPr lang="cs-CZ" i="1" dirty="0" err="1"/>
              <a:t>concilium</a:t>
            </a:r>
            <a:r>
              <a:rPr lang="cs-CZ" i="1" dirty="0"/>
              <a:t> et </a:t>
            </a:r>
            <a:r>
              <a:rPr lang="cs-CZ" i="1" dirty="0" err="1"/>
              <a:t>dominum</a:t>
            </a:r>
            <a:r>
              <a:rPr lang="cs-CZ" i="1" dirty="0"/>
              <a:t> </a:t>
            </a:r>
            <a:r>
              <a:rPr lang="cs-CZ" i="1" dirty="0" err="1"/>
              <a:t>imperatorem</a:t>
            </a:r>
            <a:r>
              <a:rPr lang="cs-CZ" i="1" dirty="0"/>
              <a:t> et inter </a:t>
            </a:r>
            <a:r>
              <a:rPr lang="cs-CZ" i="1" dirty="0" err="1"/>
              <a:t>servantes</a:t>
            </a:r>
            <a:r>
              <a:rPr lang="cs-CZ" i="1" dirty="0"/>
              <a:t> </a:t>
            </a:r>
            <a:r>
              <a:rPr lang="cs-CZ" i="1" dirty="0" err="1"/>
              <a:t>communionem</a:t>
            </a:r>
            <a:r>
              <a:rPr lang="cs-CZ" i="1" dirty="0"/>
              <a:t> sub </a:t>
            </a:r>
            <a:r>
              <a:rPr lang="cs-CZ" i="1" dirty="0" err="1"/>
              <a:t>utraque</a:t>
            </a:r>
            <a:r>
              <a:rPr lang="cs-CZ" i="1" dirty="0"/>
              <a:t> </a:t>
            </a:r>
            <a:r>
              <a:rPr lang="cs-CZ" i="1" dirty="0" err="1"/>
              <a:t>specie</a:t>
            </a:r>
            <a:r>
              <a:rPr lang="cs-CZ" i="1" dirty="0"/>
              <a:t> et </a:t>
            </a:r>
            <a:r>
              <a:rPr lang="cs-CZ" i="1" dirty="0" err="1"/>
              <a:t>magistros</a:t>
            </a:r>
            <a:r>
              <a:rPr lang="cs-CZ" i="1" dirty="0"/>
              <a:t> </a:t>
            </a:r>
            <a:r>
              <a:rPr lang="cs-CZ" i="1" dirty="0" err="1"/>
              <a:t>Pragenses</a:t>
            </a:r>
            <a:r>
              <a:rPr lang="cs-CZ" i="1" dirty="0"/>
              <a:t> </a:t>
            </a:r>
            <a:r>
              <a:rPr lang="cs-CZ" i="1" dirty="0" err="1"/>
              <a:t>proscripserunt</a:t>
            </a:r>
            <a:r>
              <a:rPr lang="cs-CZ" i="1" dirty="0"/>
              <a:t>, </a:t>
            </a:r>
            <a:r>
              <a:rPr lang="cs-CZ" i="1" dirty="0" err="1"/>
              <a:t>quae</a:t>
            </a:r>
            <a:r>
              <a:rPr lang="cs-CZ" i="1" dirty="0"/>
              <a:t> </a:t>
            </a:r>
            <a:r>
              <a:rPr lang="cs-CZ" b="1" i="1" dirty="0" err="1"/>
              <a:t>concilium</a:t>
            </a:r>
            <a:r>
              <a:rPr lang="cs-CZ" b="1" i="1" dirty="0"/>
              <a:t> </a:t>
            </a:r>
            <a:r>
              <a:rPr lang="cs-CZ" b="1" i="1" dirty="0" err="1"/>
              <a:t>cum</a:t>
            </a:r>
            <a:r>
              <a:rPr lang="cs-CZ" b="1" i="1" dirty="0"/>
              <a:t> </a:t>
            </a:r>
            <a:r>
              <a:rPr lang="cs-CZ" b="1" i="1" dirty="0" err="1"/>
              <a:t>imperatore</a:t>
            </a:r>
            <a:r>
              <a:rPr lang="cs-CZ" b="1" i="1" dirty="0"/>
              <a:t> et duce Alberto de </a:t>
            </a:r>
            <a:r>
              <a:rPr lang="cs-CZ" b="1" i="1" dirty="0" err="1"/>
              <a:t>Austria</a:t>
            </a:r>
            <a:r>
              <a:rPr lang="cs-CZ" b="1" i="1" dirty="0"/>
              <a:t>, </a:t>
            </a:r>
            <a:r>
              <a:rPr lang="cs-CZ" b="1" i="1" dirty="0" err="1"/>
              <a:t>genero</a:t>
            </a:r>
            <a:r>
              <a:rPr lang="cs-CZ" b="1" i="1" dirty="0"/>
              <a:t> </a:t>
            </a:r>
            <a:r>
              <a:rPr lang="cs-CZ" b="1" i="1" dirty="0" err="1"/>
              <a:t>imperatoris</a:t>
            </a:r>
            <a:r>
              <a:rPr lang="cs-CZ" b="1" i="1" dirty="0"/>
              <a:t> </a:t>
            </a:r>
            <a:r>
              <a:rPr lang="cs-CZ" b="1" i="1" dirty="0" err="1"/>
              <a:t>cum</a:t>
            </a:r>
            <a:r>
              <a:rPr lang="cs-CZ" b="1" i="1" dirty="0"/>
              <a:t> </a:t>
            </a:r>
            <a:r>
              <a:rPr lang="cs-CZ" b="1" i="1" dirty="0" err="1"/>
              <a:t>aliis</a:t>
            </a:r>
            <a:r>
              <a:rPr lang="cs-CZ" b="1" i="1" dirty="0"/>
              <a:t> </a:t>
            </a:r>
            <a:r>
              <a:rPr lang="cs-CZ" b="1" i="1" dirty="0" err="1"/>
              <a:t>sigillis</a:t>
            </a:r>
            <a:r>
              <a:rPr lang="cs-CZ" b="1" i="1" dirty="0"/>
              <a:t> </a:t>
            </a:r>
            <a:r>
              <a:rPr lang="cs-CZ" b="1" i="1" dirty="0" err="1"/>
              <a:t>suis</a:t>
            </a:r>
            <a:r>
              <a:rPr lang="cs-CZ" b="1" i="1" dirty="0"/>
              <a:t> </a:t>
            </a:r>
            <a:r>
              <a:rPr lang="cs-CZ" b="1" i="1" dirty="0" err="1"/>
              <a:t>munierunt</a:t>
            </a:r>
            <a:r>
              <a:rPr lang="cs-CZ" i="1" dirty="0"/>
              <a:t>; et sic </a:t>
            </a:r>
            <a:r>
              <a:rPr lang="cs-CZ" i="1" dirty="0" err="1"/>
              <a:t>imperator</a:t>
            </a:r>
            <a:r>
              <a:rPr lang="cs-CZ" i="1" dirty="0"/>
              <a:t> </a:t>
            </a:r>
            <a:r>
              <a:rPr lang="cs-CZ" i="1" dirty="0" err="1"/>
              <a:t>praecepit</a:t>
            </a:r>
            <a:r>
              <a:rPr lang="cs-CZ" i="1" dirty="0"/>
              <a:t> </a:t>
            </a:r>
            <a:r>
              <a:rPr lang="cs-CZ" i="1" dirty="0" err="1"/>
              <a:t>ibidem</a:t>
            </a:r>
            <a:r>
              <a:rPr lang="cs-CZ" i="1" dirty="0"/>
              <a:t> </a:t>
            </a:r>
            <a:r>
              <a:rPr lang="cs-CZ" i="1" dirty="0" err="1"/>
              <a:t>publice</a:t>
            </a:r>
            <a:r>
              <a:rPr lang="cs-CZ" i="1" dirty="0"/>
              <a:t> </a:t>
            </a:r>
            <a:r>
              <a:rPr lang="cs-CZ" i="1" dirty="0" err="1"/>
              <a:t>proclamare</a:t>
            </a:r>
            <a:r>
              <a:rPr lang="cs-CZ" i="1" dirty="0"/>
              <a:t> una </a:t>
            </a:r>
            <a:r>
              <a:rPr lang="cs-CZ" i="1" dirty="0" err="1"/>
              <a:t>cum</a:t>
            </a:r>
            <a:r>
              <a:rPr lang="cs-CZ" i="1" dirty="0"/>
              <a:t> legato latino, </a:t>
            </a:r>
            <a:r>
              <a:rPr lang="cs-CZ" i="1" dirty="0" err="1"/>
              <a:t>boemico</a:t>
            </a:r>
            <a:r>
              <a:rPr lang="cs-CZ" i="1" dirty="0"/>
              <a:t>, </a:t>
            </a:r>
            <a:r>
              <a:rPr lang="cs-CZ" i="1" dirty="0" err="1"/>
              <a:t>theutonico</a:t>
            </a:r>
            <a:r>
              <a:rPr lang="cs-CZ" i="1" dirty="0"/>
              <a:t> et </a:t>
            </a:r>
            <a:r>
              <a:rPr lang="cs-CZ" i="1" dirty="0" err="1"/>
              <a:t>hungarico</a:t>
            </a:r>
            <a:r>
              <a:rPr lang="cs-CZ" i="1" dirty="0"/>
              <a:t> </a:t>
            </a:r>
            <a:r>
              <a:rPr lang="cs-CZ" i="1" dirty="0" err="1"/>
              <a:t>idiomate</a:t>
            </a:r>
            <a:r>
              <a:rPr lang="cs-CZ" i="1" dirty="0"/>
              <a:t>, </a:t>
            </a:r>
            <a:r>
              <a:rPr lang="cs-CZ" i="1" dirty="0" err="1"/>
              <a:t>quod</a:t>
            </a:r>
            <a:r>
              <a:rPr lang="cs-CZ" i="1" dirty="0"/>
              <a:t> </a:t>
            </a:r>
            <a:r>
              <a:rPr lang="cs-CZ" i="1" dirty="0" err="1"/>
              <a:t>Boemi</a:t>
            </a:r>
            <a:r>
              <a:rPr lang="cs-CZ" i="1" dirty="0"/>
              <a:t> et </a:t>
            </a:r>
            <a:r>
              <a:rPr lang="cs-CZ" i="1" dirty="0" err="1"/>
              <a:t>Moravi</a:t>
            </a:r>
            <a:r>
              <a:rPr lang="cs-CZ" i="1" dirty="0"/>
              <a:t>, </a:t>
            </a:r>
            <a:r>
              <a:rPr lang="cs-CZ" i="1" dirty="0" err="1"/>
              <a:t>servantes</a:t>
            </a:r>
            <a:r>
              <a:rPr lang="cs-CZ" i="1" dirty="0"/>
              <a:t> </a:t>
            </a:r>
            <a:r>
              <a:rPr lang="cs-CZ" i="1" dirty="0" err="1"/>
              <a:t>communionem</a:t>
            </a:r>
            <a:r>
              <a:rPr lang="cs-CZ" i="1" dirty="0"/>
              <a:t> </a:t>
            </a:r>
            <a:r>
              <a:rPr lang="cs-CZ" i="1" dirty="0" err="1"/>
              <a:t>utriusque</a:t>
            </a:r>
            <a:r>
              <a:rPr lang="cs-CZ" i="1" dirty="0"/>
              <a:t> </a:t>
            </a:r>
            <a:r>
              <a:rPr lang="cs-CZ" i="1" dirty="0" err="1"/>
              <a:t>speciei</a:t>
            </a:r>
            <a:r>
              <a:rPr lang="cs-CZ" i="1" dirty="0"/>
              <a:t>, </a:t>
            </a:r>
            <a:r>
              <a:rPr lang="cs-CZ" i="1" dirty="0" err="1"/>
              <a:t>manentes</a:t>
            </a:r>
            <a:r>
              <a:rPr lang="cs-CZ" i="1" dirty="0"/>
              <a:t> in unione </a:t>
            </a:r>
            <a:r>
              <a:rPr lang="cs-CZ" i="1" dirty="0" err="1"/>
              <a:t>ecclesiae</a:t>
            </a:r>
            <a:r>
              <a:rPr lang="cs-CZ" i="1" dirty="0"/>
              <a:t> </a:t>
            </a:r>
            <a:r>
              <a:rPr lang="cs-CZ" i="1" dirty="0" err="1"/>
              <a:t>sunt</a:t>
            </a:r>
            <a:r>
              <a:rPr lang="cs-CZ" i="1" dirty="0"/>
              <a:t> </a:t>
            </a:r>
            <a:r>
              <a:rPr lang="cs-CZ" b="1" i="1" dirty="0" err="1"/>
              <a:t>veri</a:t>
            </a:r>
            <a:r>
              <a:rPr lang="cs-CZ" b="1" i="1" dirty="0"/>
              <a:t>, </a:t>
            </a:r>
            <a:r>
              <a:rPr lang="cs-CZ" b="1" i="1" dirty="0" err="1"/>
              <a:t>catholici</a:t>
            </a:r>
            <a:r>
              <a:rPr lang="cs-CZ" b="1" i="1" dirty="0"/>
              <a:t> et </a:t>
            </a:r>
            <a:r>
              <a:rPr lang="cs-CZ" b="1" i="1" dirty="0" err="1"/>
              <a:t>boni</a:t>
            </a:r>
            <a:r>
              <a:rPr lang="cs-CZ" b="1" i="1" dirty="0"/>
              <a:t> Christiani</a:t>
            </a:r>
            <a:r>
              <a:rPr lang="cs-CZ" i="1" dirty="0"/>
              <a:t>, </a:t>
            </a:r>
            <a:r>
              <a:rPr lang="cs-CZ" i="1" dirty="0" err="1"/>
              <a:t>juxta</a:t>
            </a:r>
            <a:r>
              <a:rPr lang="cs-CZ" i="1" dirty="0"/>
              <a:t> </a:t>
            </a:r>
            <a:r>
              <a:rPr lang="cs-CZ" i="1" dirty="0" err="1"/>
              <a:t>hunc</a:t>
            </a:r>
            <a:r>
              <a:rPr lang="cs-CZ" i="1" dirty="0"/>
              <a:t> tenorem, qui </a:t>
            </a:r>
            <a:r>
              <a:rPr lang="cs-CZ" i="1" dirty="0" err="1"/>
              <a:t>est</a:t>
            </a:r>
            <a:r>
              <a:rPr lang="cs-CZ" i="1" dirty="0"/>
              <a:t> </a:t>
            </a:r>
            <a:r>
              <a:rPr lang="cs-CZ" i="1" dirty="0" err="1"/>
              <a:t>extractus</a:t>
            </a:r>
            <a:r>
              <a:rPr lang="cs-CZ" i="1" dirty="0"/>
              <a:t> de </a:t>
            </a:r>
            <a:r>
              <a:rPr lang="cs-CZ" i="1" dirty="0" err="1"/>
              <a:t>bulla</a:t>
            </a:r>
            <a:r>
              <a:rPr lang="cs-CZ" i="1" dirty="0"/>
              <a:t> </a:t>
            </a:r>
            <a:r>
              <a:rPr lang="cs-CZ" i="1" dirty="0" err="1"/>
              <a:t>supradicti</a:t>
            </a:r>
            <a:r>
              <a:rPr lang="cs-CZ" i="1" dirty="0"/>
              <a:t> </a:t>
            </a:r>
            <a:r>
              <a:rPr lang="cs-CZ" i="1" dirty="0" err="1"/>
              <a:t>Baziliensis</a:t>
            </a:r>
            <a:r>
              <a:rPr lang="cs-CZ" i="1" dirty="0"/>
              <a:t>:...“ 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167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341119" y="0"/>
            <a:ext cx="9509760" cy="123342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Václav Koranda r. 1462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41119" y="1578395"/>
            <a:ext cx="10442841" cy="4127627"/>
          </a:xfrm>
        </p:spPr>
        <p:txBody>
          <a:bodyPr/>
          <a:lstStyle/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/>
              <a:t>„Ti jistí </a:t>
            </a:r>
            <a:r>
              <a:rPr lang="cs-CZ" i="1" dirty="0" err="1"/>
              <a:t>artikulové</a:t>
            </a:r>
            <a:r>
              <a:rPr lang="cs-CZ" i="1" dirty="0"/>
              <a:t> když sú s </a:t>
            </a:r>
            <a:r>
              <a:rPr lang="cs-CZ" i="1" dirty="0" err="1"/>
              <a:t>obú</a:t>
            </a:r>
            <a:r>
              <a:rPr lang="cs-CZ" i="1" dirty="0"/>
              <a:t> stran rozjímáni s pilností, božským zjednáním, co by křesťansky smýšleno mělo býti, přišlo jest od </a:t>
            </a:r>
            <a:r>
              <a:rPr lang="cs-CZ" i="1" dirty="0" err="1"/>
              <a:t>obú</a:t>
            </a:r>
            <a:r>
              <a:rPr lang="cs-CZ" i="1" dirty="0"/>
              <a:t> stran k stvrzeným a přijatým </a:t>
            </a:r>
            <a:r>
              <a:rPr lang="cs-CZ" i="1" dirty="0" err="1"/>
              <a:t>smlúvám</a:t>
            </a:r>
            <a:r>
              <a:rPr lang="cs-CZ" i="1" dirty="0"/>
              <a:t>, to jest </a:t>
            </a:r>
            <a:r>
              <a:rPr lang="cs-CZ" i="1" dirty="0" err="1"/>
              <a:t>kompakátóm</a:t>
            </a:r>
            <a:r>
              <a:rPr lang="cs-CZ" i="1" dirty="0"/>
              <a:t>; kteřížto poctiví </a:t>
            </a:r>
            <a:r>
              <a:rPr lang="cs-CZ" i="1" dirty="0" err="1"/>
              <a:t>legátové</a:t>
            </a:r>
            <a:r>
              <a:rPr lang="cs-CZ" i="1" dirty="0"/>
              <a:t> od koncilium do Čech vyslaní z jeho </a:t>
            </a:r>
            <a:r>
              <a:rPr lang="cs-CZ" i="1" dirty="0" err="1"/>
              <a:t>rozkázanie</a:t>
            </a:r>
            <a:r>
              <a:rPr lang="cs-CZ" i="1" dirty="0"/>
              <a:t> vyzdvihli sú a ustanovili netoliko svými vlastními </a:t>
            </a:r>
            <a:r>
              <a:rPr lang="cs-CZ" i="1" dirty="0" err="1"/>
              <a:t>pečetmi</a:t>
            </a:r>
            <a:r>
              <a:rPr lang="cs-CZ" i="1" dirty="0"/>
              <a:t>, ale pro lepší jistotu těch kompaktát </a:t>
            </a:r>
            <a:r>
              <a:rPr lang="cs-CZ" i="1" dirty="0" err="1"/>
              <a:t>ciesařovú</a:t>
            </a:r>
            <a:r>
              <a:rPr lang="cs-CZ" i="1" dirty="0"/>
              <a:t> i vývody </a:t>
            </a:r>
            <a:r>
              <a:rPr lang="cs-CZ" i="1" dirty="0" err="1"/>
              <a:t>Rakúského</a:t>
            </a:r>
            <a:r>
              <a:rPr lang="cs-CZ" i="1" dirty="0"/>
              <a:t> </a:t>
            </a:r>
            <a:r>
              <a:rPr lang="cs-CZ" i="1" dirty="0" err="1"/>
              <a:t>pečetmi</a:t>
            </a:r>
            <a:r>
              <a:rPr lang="cs-CZ" i="1" dirty="0"/>
              <a:t> utvrdivše; </a:t>
            </a:r>
            <a:r>
              <a:rPr lang="cs-CZ" b="1" i="1" dirty="0"/>
              <a:t>totéž samo, jenž </a:t>
            </a:r>
            <a:r>
              <a:rPr lang="cs-CZ" b="1" i="1" dirty="0" err="1"/>
              <a:t>jistějšie</a:t>
            </a:r>
            <a:r>
              <a:rPr lang="cs-CZ" b="1" i="1" dirty="0"/>
              <a:t> a </a:t>
            </a:r>
            <a:r>
              <a:rPr lang="cs-CZ" b="1" i="1" dirty="0" err="1"/>
              <a:t>mocnějšie</a:t>
            </a:r>
            <a:r>
              <a:rPr lang="cs-CZ" b="1" i="1" dirty="0"/>
              <a:t> jest, koncilium přijalo a potvrdilo listem svým aneb </a:t>
            </a:r>
            <a:r>
              <a:rPr lang="cs-CZ" b="1" i="1" dirty="0" err="1"/>
              <a:t>bullú</a:t>
            </a:r>
            <a:r>
              <a:rPr lang="cs-CZ" b="1" i="1" dirty="0"/>
              <a:t> s </a:t>
            </a:r>
            <a:r>
              <a:rPr lang="cs-CZ" b="1" i="1" dirty="0" err="1"/>
              <a:t>visutú</a:t>
            </a:r>
            <a:r>
              <a:rPr lang="cs-CZ" b="1" i="1" dirty="0"/>
              <a:t> pečetí </a:t>
            </a:r>
            <a:r>
              <a:rPr lang="cs-CZ" b="1" i="1" dirty="0" err="1"/>
              <a:t>volověnú</a:t>
            </a:r>
            <a:r>
              <a:rPr lang="cs-CZ" b="1" i="1" dirty="0"/>
              <a:t>.“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/>
              <a:t>„  … šťastné zjednání smluv neb kompaktát, kteréžto ne mdlým, ani lehkým, ale s </a:t>
            </a:r>
            <a:r>
              <a:rPr lang="cs-CZ" b="1" i="1" dirty="0"/>
              <a:t>zdravým a dospělým rozumem s pracemi mnohými a náklady velikými, a s </a:t>
            </a:r>
            <a:r>
              <a:rPr lang="cs-CZ" b="1" i="1" dirty="0" err="1"/>
              <a:t>nývyššími</a:t>
            </a:r>
            <a:r>
              <a:rPr lang="cs-CZ" b="1" i="1" dirty="0"/>
              <a:t> také a </a:t>
            </a:r>
            <a:r>
              <a:rPr lang="cs-CZ" b="1" i="1" dirty="0" err="1"/>
              <a:t>nýznamenitějšími</a:t>
            </a:r>
            <a:r>
              <a:rPr lang="cs-CZ" b="1" i="1" dirty="0"/>
              <a:t> i </a:t>
            </a:r>
            <a:r>
              <a:rPr lang="cs-CZ" b="1" i="1" dirty="0" err="1"/>
              <a:t>nýučenějšími</a:t>
            </a:r>
            <a:r>
              <a:rPr lang="cs-CZ" b="1" i="1" dirty="0"/>
              <a:t> </a:t>
            </a:r>
            <a:r>
              <a:rPr lang="cs-CZ" b="1" i="1" dirty="0" err="1"/>
              <a:t>obojieho</a:t>
            </a:r>
            <a:r>
              <a:rPr lang="cs-CZ" b="1" i="1" dirty="0"/>
              <a:t> stavu</a:t>
            </a:r>
            <a:r>
              <a:rPr lang="cs-CZ" i="1" dirty="0"/>
              <a:t>, </a:t>
            </a:r>
            <a:r>
              <a:rPr lang="cs-CZ" i="1" dirty="0" err="1"/>
              <a:t>duchovnieho</a:t>
            </a:r>
            <a:r>
              <a:rPr lang="cs-CZ" i="1" dirty="0"/>
              <a:t> i světského, lidu sú </a:t>
            </a:r>
            <a:r>
              <a:rPr lang="cs-CZ" i="1" dirty="0" err="1"/>
              <a:t>zpósobena</a:t>
            </a:r>
            <a:r>
              <a:rPr lang="cs-CZ" i="1" dirty="0"/>
              <a:t> a utvrzena za času koncilium Bazilejského…“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endParaRPr lang="cs-CZ" i="1" dirty="0"/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630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186374" y="-419071"/>
            <a:ext cx="9509760" cy="123342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Kronika Bartoše Písaře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186374" y="1001619"/>
            <a:ext cx="10442841" cy="5300707"/>
          </a:xfrm>
        </p:spPr>
        <p:txBody>
          <a:bodyPr/>
          <a:lstStyle/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Šestá kapitola: 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„… mnozí z předešlých i nynějších Čechův 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již neznali a neznají, aniž věděli i podnes vědí, co jsou ta kompaktáta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; a protož aby netoliko nynějším, ale potom i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potomním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očím byly touto známostí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otevříny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zdali by k tomu již jináč prohlédali, mají-li oč státi, čili nic, a k jakému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sou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oužitku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nebo spíše ke škodě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…“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„.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.. stalo se potom léta božího po čtrnácti stech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třidcátého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třetího, že sněm obecní byl o to v Praze položen při svatém Martinu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Čechóm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a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Moravanóm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při kterémžto jednali s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Filibertem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tak řečeným, biskupem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konstanským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a s jinými preláty, od stolice papežské k tomu vyslanými, o tyto artikule (…) 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A ti potom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sou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v koncilium basilejském s velikými o to pohádkami </a:t>
            </a:r>
            <a:r>
              <a:rPr lang="cs-CZ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pečetmi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potvrzeni.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“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Sedmá kapitola: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„… Čechové pro rozličné neřády a různice (…) pracovali o to, aby k takové jednotě mohli přijíti, </a:t>
            </a:r>
            <a:r>
              <a:rPr lang="cs-CZ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chtíce tehdáž šelmě vzteklé kusem chleba ústa zacpati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tak jakž se ta vzteklost velmi rozmáhala. Ale poněvadž nyní z daru Božího jest k tomu přišlo, že beze všech nesnází a prací lidských pán Bůh v nenadále vzbudil okolní národy k známosti zákona božího…“</a:t>
            </a:r>
          </a:p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„… k 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smíchu podobné zdá se býti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aby měli Čechové o to pracovati (…) starajíce se o 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potvrzení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kompaktátův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aby jich okolní lidé nehaněli, ale aby je pravé křesťany a syny církve pravé povětrně vyhlašovali; poněvadž již jest o to 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dobrý pokoj od Boha uložený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přes kterýž není potřebí jiného srovnání a jednoty…“</a:t>
            </a:r>
          </a:p>
        </p:txBody>
      </p:sp>
    </p:spTree>
    <p:extLst>
      <p:ext uri="{BB962C8B-B14F-4D97-AF65-F5344CB8AC3E}">
        <p14:creationId xmlns:p14="http://schemas.microsoft.com/office/powerpoint/2010/main" val="39343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.potx" id="{F9063B7B-B243-45A4-B17F-8D5853C1C25B}" vid="{609297DF-6F41-4E54-9A08-26F55E252E67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– žlutý design s pruhy (širokoúhlá)</Template>
  <TotalTime>0</TotalTime>
  <Words>451</Words>
  <Application>Microsoft Office PowerPoint</Application>
  <PresentationFormat>Širokoúhlá obrazovka</PresentationFormat>
  <Paragraphs>18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Book Antiqua</vt:lpstr>
      <vt:lpstr>Banded Design Yellow 16x9</vt:lpstr>
      <vt:lpstr>Kompaktáta v utrakvistickém dějepisectví</vt:lpstr>
      <vt:lpstr>Staré letopisy české</vt:lpstr>
      <vt:lpstr>Prezentace aplikace PowerPoint</vt:lpstr>
      <vt:lpstr>Kronika Starého kolegiáta pražského</vt:lpstr>
      <vt:lpstr>Václav Koranda r. 1462</vt:lpstr>
      <vt:lpstr>Kronika Bartoše Písaře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2017-09-13T17:33:48Z</dcterms:created>
  <dcterms:modified xsi:type="dcterms:W3CDTF">2017-12-06T12:01:39Z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