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65" r:id="rId4"/>
    <p:sldId id="272" r:id="rId5"/>
    <p:sldId id="266" r:id="rId6"/>
    <p:sldId id="267" r:id="rId7"/>
    <p:sldId id="268" r:id="rId8"/>
    <p:sldId id="269" r:id="rId9"/>
    <p:sldId id="271" r:id="rId10"/>
    <p:sldId id="27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282" y="96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1434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D2DDA-69D8-473F-A583-B6774B31A77B}" type="datetimeFigureOut">
              <a:rPr lang="cs-CZ" smtClean="0"/>
              <a:t>04.10.2017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92CCB-FF08-4D29-8DA3-E1FD8604480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2153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F6DFB-6833-46E4-B515-70E0D9178056}" type="datetimeFigureOut">
              <a:rPr lang="cs-CZ" smtClean="0"/>
              <a:t>04.10.2017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706C7-F2C3-48B6-8A22-C484D800B5D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9506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-1" y="1905000"/>
            <a:ext cx="12188826" cy="32004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50000"/>
                </a:schemeClr>
              </a:gs>
              <a:gs pos="0">
                <a:schemeClr val="accent1">
                  <a:lumMod val="60000"/>
                  <a:lumOff val="40000"/>
                  <a:alpha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-2" y="1795132"/>
            <a:ext cx="12188826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-2" y="5142116"/>
            <a:ext cx="12188826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400" y="2079812"/>
            <a:ext cx="9601200" cy="1724092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95400" y="3959352"/>
            <a:ext cx="96012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5752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04.10.2017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593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04.10.2017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0509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04.10.2017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7319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gradFill rotWithShape="1">
          <a:gsLst>
            <a:gs pos="100000">
              <a:schemeClr val="accent1">
                <a:alpha val="80000"/>
              </a:schemeClr>
            </a:gs>
            <a:gs pos="0">
              <a:schemeClr val="accent1">
                <a:lumMod val="40000"/>
                <a:lumOff val="60000"/>
                <a:alpha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2130552"/>
            <a:ext cx="9601200" cy="2359152"/>
          </a:xfrm>
        </p:spPr>
        <p:txBody>
          <a:bodyPr anchor="b">
            <a:normAutofit/>
          </a:bodyPr>
          <a:lstStyle>
            <a:lvl1pPr algn="ctr">
              <a:defRPr sz="54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572000"/>
            <a:ext cx="9601200" cy="841248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04.10.2017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2033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04.10.2017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6357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04.10.2017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439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04.10.2017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2916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4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6" name="Obdélník 5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  <p:sp>
          <p:nvSpPr>
            <p:cNvPr id="7" name="Obdélník 6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</p:grp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04.10.2017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543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Skupina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Obdélník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  <p:sp>
          <p:nvSpPr>
            <p:cNvPr id="10" name="Obdélník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58952"/>
            <a:ext cx="6629400" cy="533095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04.10.2017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937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Skupina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Obdélník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  <p:sp>
          <p:nvSpPr>
            <p:cNvPr id="10" name="Obdélník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150811" y="506104"/>
            <a:ext cx="6858002" cy="584301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04.10.2017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198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  <a:alpha val="59000"/>
              </a:schemeClr>
            </a:gs>
            <a:gs pos="40000">
              <a:schemeClr val="accent1">
                <a:lumMod val="20000"/>
                <a:lumOff val="80000"/>
                <a:alpha val="66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Skupina 8"/>
          <p:cNvGrpSpPr/>
          <p:nvPr/>
        </p:nvGrpSpPr>
        <p:grpSpPr>
          <a:xfrm>
            <a:off x="-1" y="6480048"/>
            <a:ext cx="12188827" cy="377952"/>
            <a:chOff x="-1" y="6480048"/>
            <a:chExt cx="12188827" cy="377952"/>
          </a:xfrm>
        </p:grpSpPr>
        <p:sp>
          <p:nvSpPr>
            <p:cNvPr id="7" name="Obdélník 6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  <p:sp>
          <p:nvSpPr>
            <p:cNvPr id="8" name="Obdélník 7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</p:grp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B277187-C200-495F-A386-621319EADA8F}" type="datetimeFigureOut">
              <a:rPr lang="cs-CZ" smtClean="0"/>
              <a:pPr/>
              <a:t>04.10.2017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FC749032-2A07-4AE8-BA90-74324CAE0C8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002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▪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295400" y="2235260"/>
            <a:ext cx="9601200" cy="1724092"/>
          </a:xfrm>
        </p:spPr>
        <p:txBody>
          <a:bodyPr>
            <a:normAutofit fontScale="90000"/>
          </a:bodyPr>
          <a:lstStyle/>
          <a:p>
            <a:pPr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5400" b="1" i="0" dirty="0">
                <a:solidFill>
                  <a:srgbClr val="323232"/>
                </a:solidFill>
                <a:latin typeface="Book Antiqua"/>
                <a:ea typeface="+mj-ea"/>
                <a:cs typeface="+mj-cs"/>
              </a:rPr>
              <a:t>Od pražských konkordát k jihlavských kompaktátům  (1433–1436) </a:t>
            </a:r>
          </a:p>
        </p:txBody>
      </p:sp>
    </p:spTree>
    <p:extLst>
      <p:ext uri="{BB962C8B-B14F-4D97-AF65-F5344CB8AC3E}">
        <p14:creationId xmlns:p14="http://schemas.microsoft.com/office/powerpoint/2010/main" val="399801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400" b="1" i="0" u="sng" dirty="0">
                <a:solidFill>
                  <a:srgbClr val="323232"/>
                </a:solidFill>
                <a:latin typeface="Book Antiqua"/>
                <a:ea typeface="+mj-ea"/>
                <a:cs typeface="+mj-cs"/>
              </a:rPr>
              <a:t>Klíčové písemnosti z června a srpna 1433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Font typeface="Arial"/>
              <a:buChar char="▪"/>
            </a:pP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První pražské jednání husitů s koncilem: 22. a 29. června 1433 předkládá český sněm Juanu </a:t>
            </a:r>
            <a:r>
              <a:rPr lang="cs-CZ" sz="2000" b="0" dirty="0" err="1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Palomarovi</a:t>
            </a: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 </a:t>
            </a:r>
            <a:r>
              <a:rPr lang="cs-CZ" sz="2000" b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formulace čtyř pražských artikulů</a:t>
            </a:r>
          </a:p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Font typeface="Arial"/>
              <a:buChar char="▪"/>
            </a:pP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Druhé basilejské slyšení: 11. srpna předloženo výrazně stručnější znění artikulů: ke kalichu se uvádí, aby </a:t>
            </a:r>
            <a:r>
              <a:rPr lang="cs-CZ" b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spasitelné a užitečné přijímání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podobojí bylo dáváno </a:t>
            </a:r>
            <a:r>
              <a:rPr lang="cs-CZ" b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všem věrným v království a markrabství 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a místech, 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„kde přebývají lidé k té straně přináležející“</a:t>
            </a:r>
          </a:p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Font typeface="Arial"/>
              <a:buChar char="▪"/>
            </a:pP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Usnesení koncilu z 26. srpna – právo trestat hříchy vyhrazeno světským a církevním soudům, svobodné kázání omezeno na povolení biskupa…</a:t>
            </a:r>
            <a:endParaRPr lang="cs-CZ" i="1" dirty="0">
              <a:solidFill>
                <a:srgbClr val="323232">
                  <a:lumMod val="90000"/>
                </a:srgbClr>
              </a:solidFill>
              <a:latin typeface="Book Antiqua"/>
            </a:endParaRPr>
          </a:p>
          <a:p>
            <a:pPr marL="45720" indent="0" algn="l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None/>
            </a:pPr>
            <a:endParaRPr lang="cs-CZ" sz="2000" b="0" dirty="0">
              <a:solidFill>
                <a:srgbClr val="323232">
                  <a:lumMod val="90000"/>
                </a:srgbClr>
              </a:solidFill>
              <a:latin typeface="Book Antiqu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09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5004204" y="5111968"/>
            <a:ext cx="5292306" cy="728677"/>
          </a:xfrm>
        </p:spPr>
        <p:txBody>
          <a:bodyPr/>
          <a:lstStyle/>
          <a:p>
            <a:pPr marL="45720" indent="0" algn="just">
              <a:buClr>
                <a:srgbClr val="323232">
                  <a:lumMod val="90000"/>
                </a:srgbClr>
              </a:buClr>
              <a:buNone/>
            </a:pPr>
            <a:r>
              <a:rPr lang="cs-CZ" i="1" dirty="0" smtClean="0">
                <a:solidFill>
                  <a:srgbClr val="323232">
                    <a:lumMod val="90000"/>
                  </a:srgbClr>
                </a:solidFill>
                <a:latin typeface="Book Antiqua"/>
              </a:rPr>
              <a:t>Basilej, netuším, co přesně</a:t>
            </a:r>
            <a:endParaRPr lang="cs-CZ" sz="2000" b="0" i="1" dirty="0">
              <a:solidFill>
                <a:srgbClr val="323232">
                  <a:lumMod val="90000"/>
                </a:srgbClr>
              </a:solidFill>
              <a:latin typeface="Book Antiqua"/>
              <a:ea typeface="+mn-ea"/>
              <a:cs typeface="+mn-cs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387" y="1202499"/>
            <a:ext cx="6497651" cy="3757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736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301363" y="1981466"/>
            <a:ext cx="9509760" cy="4127627"/>
          </a:xfrm>
        </p:spPr>
        <p:txBody>
          <a:bodyPr>
            <a:normAutofit/>
          </a:bodyPr>
          <a:lstStyle/>
          <a:p>
            <a:pPr marL="45720" indent="0" algn="ctr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None/>
            </a:pPr>
            <a:r>
              <a:rPr lang="cs-CZ" sz="2800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„</a:t>
            </a:r>
            <a:r>
              <a:rPr lang="cs-CZ" sz="2800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Consuetudinem</a:t>
            </a:r>
            <a:r>
              <a:rPr lang="cs-CZ" sz="2800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</a:t>
            </a:r>
            <a:r>
              <a:rPr lang="cs-CZ" sz="2800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ecclesie</a:t>
            </a:r>
            <a:r>
              <a:rPr lang="cs-CZ" sz="2800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</a:t>
            </a:r>
            <a:r>
              <a:rPr lang="cs-CZ" sz="2800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immutando</a:t>
            </a:r>
            <a:r>
              <a:rPr lang="cs-CZ" sz="2800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</a:t>
            </a:r>
            <a:r>
              <a:rPr lang="cs-CZ" sz="2800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assumere</a:t>
            </a:r>
            <a:r>
              <a:rPr lang="cs-CZ" sz="2800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</a:t>
            </a:r>
            <a:r>
              <a:rPr lang="cs-CZ" sz="2800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usum</a:t>
            </a:r>
            <a:r>
              <a:rPr lang="cs-CZ" sz="2800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</a:t>
            </a:r>
            <a:r>
              <a:rPr lang="cs-CZ" sz="2800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communicandi</a:t>
            </a:r>
            <a:r>
              <a:rPr lang="cs-CZ" sz="2800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</a:t>
            </a:r>
            <a:r>
              <a:rPr lang="cs-CZ" sz="2800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populum</a:t>
            </a:r>
            <a:r>
              <a:rPr lang="cs-CZ" sz="2800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sub </a:t>
            </a:r>
            <a:r>
              <a:rPr lang="cs-CZ" sz="2800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utraque</a:t>
            </a:r>
            <a:r>
              <a:rPr lang="cs-CZ" sz="2800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</a:t>
            </a:r>
            <a:r>
              <a:rPr lang="cs-CZ" sz="2800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specie</a:t>
            </a:r>
            <a:r>
              <a:rPr lang="cs-CZ" sz="2800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</a:t>
            </a:r>
            <a:r>
              <a:rPr lang="cs-CZ" sz="2800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absque</a:t>
            </a:r>
            <a:r>
              <a:rPr lang="cs-CZ" sz="2800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</a:t>
            </a:r>
            <a:r>
              <a:rPr lang="cs-CZ" sz="2800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auctoritate</a:t>
            </a:r>
            <a:r>
              <a:rPr lang="cs-CZ" sz="2800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</a:t>
            </a:r>
            <a:r>
              <a:rPr lang="cs-CZ" sz="2800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sancte</a:t>
            </a:r>
            <a:r>
              <a:rPr lang="cs-CZ" sz="2800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</a:t>
            </a:r>
            <a:r>
              <a:rPr lang="cs-CZ" sz="2800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matris</a:t>
            </a:r>
            <a:r>
              <a:rPr lang="cs-CZ" sz="2800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</a:t>
            </a:r>
            <a:r>
              <a:rPr lang="cs-CZ" sz="2800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ecclesie</a:t>
            </a:r>
            <a:r>
              <a:rPr lang="cs-CZ" sz="2800" b="1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</a:t>
            </a:r>
            <a:r>
              <a:rPr lang="cs-CZ" sz="2800" b="1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licitum</a:t>
            </a:r>
            <a:r>
              <a:rPr lang="cs-CZ" sz="2800" b="1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non </a:t>
            </a:r>
            <a:r>
              <a:rPr lang="cs-CZ" sz="2800" b="1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est</a:t>
            </a:r>
            <a:r>
              <a:rPr lang="cs-CZ" sz="2800" b="1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, sed </a:t>
            </a:r>
            <a:r>
              <a:rPr lang="cs-CZ" sz="2800" b="1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illicitum</a:t>
            </a:r>
            <a:r>
              <a:rPr lang="cs-CZ" sz="2800" b="1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</a:t>
            </a:r>
            <a:r>
              <a:rPr lang="cs-CZ" sz="2800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(…) vos, qui </a:t>
            </a:r>
            <a:r>
              <a:rPr lang="cs-CZ" sz="2800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talem</a:t>
            </a:r>
            <a:r>
              <a:rPr lang="cs-CZ" sz="2800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</a:t>
            </a:r>
            <a:r>
              <a:rPr lang="cs-CZ" sz="2800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usum</a:t>
            </a:r>
            <a:r>
              <a:rPr lang="cs-CZ" sz="2800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</a:t>
            </a:r>
            <a:r>
              <a:rPr lang="cs-CZ" sz="2800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habetis</a:t>
            </a:r>
            <a:r>
              <a:rPr lang="cs-CZ" sz="2800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, </a:t>
            </a:r>
            <a:r>
              <a:rPr lang="cs-CZ" sz="2800" b="1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communicabitis</a:t>
            </a:r>
            <a:r>
              <a:rPr lang="cs-CZ" sz="2800" b="1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sub </a:t>
            </a:r>
            <a:r>
              <a:rPr lang="cs-CZ" sz="2800" b="1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duplici</a:t>
            </a:r>
            <a:r>
              <a:rPr lang="cs-CZ" sz="2800" b="1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</a:t>
            </a:r>
            <a:r>
              <a:rPr lang="cs-CZ" sz="2800" b="1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specie</a:t>
            </a:r>
            <a:r>
              <a:rPr lang="cs-CZ" sz="2800" b="1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</a:t>
            </a:r>
            <a:r>
              <a:rPr lang="cs-CZ" sz="2800" b="1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cum</a:t>
            </a:r>
            <a:r>
              <a:rPr lang="cs-CZ" sz="2800" b="1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</a:t>
            </a:r>
            <a:r>
              <a:rPr lang="cs-CZ" sz="2800" b="1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auctoritate</a:t>
            </a:r>
            <a:r>
              <a:rPr lang="cs-CZ" sz="2800" b="1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</a:t>
            </a:r>
            <a:r>
              <a:rPr lang="cs-CZ" sz="2800" b="1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ecclesie</a:t>
            </a:r>
            <a:r>
              <a:rPr lang="cs-CZ" sz="2800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…“</a:t>
            </a:r>
            <a:endParaRPr lang="cs-CZ" sz="2800" b="0" i="1" dirty="0">
              <a:solidFill>
                <a:srgbClr val="323232">
                  <a:lumMod val="90000"/>
                </a:srgbClr>
              </a:solidFill>
              <a:latin typeface="Book Antiqu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7150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400" b="1" i="0" u="sng" dirty="0">
                <a:solidFill>
                  <a:srgbClr val="323232"/>
                </a:solidFill>
                <a:latin typeface="Book Antiqua"/>
                <a:ea typeface="+mj-ea"/>
                <a:cs typeface="+mj-cs"/>
              </a:rPr>
              <a:t>„Pražská </a:t>
            </a:r>
            <a:r>
              <a:rPr lang="cs-CZ" sz="3400" b="1" i="0" u="sng" dirty="0" err="1">
                <a:solidFill>
                  <a:srgbClr val="323232"/>
                </a:solidFill>
                <a:latin typeface="Book Antiqua"/>
                <a:ea typeface="+mj-ea"/>
                <a:cs typeface="+mj-cs"/>
              </a:rPr>
              <a:t>konkordáta</a:t>
            </a:r>
            <a:r>
              <a:rPr lang="cs-CZ" sz="3400" b="1" i="0" u="sng" dirty="0">
                <a:solidFill>
                  <a:srgbClr val="323232"/>
                </a:solidFill>
                <a:latin typeface="Book Antiqua"/>
                <a:ea typeface="+mj-ea"/>
                <a:cs typeface="+mj-cs"/>
              </a:rPr>
              <a:t>“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Font typeface="Arial"/>
              <a:buChar char="▪"/>
            </a:pP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Při druhém pražském jednání předložena koncilem </a:t>
            </a:r>
            <a:r>
              <a:rPr lang="cs-CZ" sz="2000" b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26. listopadu tzv. cedule A</a:t>
            </a: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, ve dnech 28. a 30. listopadu následují </a:t>
            </a:r>
            <a:r>
              <a:rPr lang="cs-CZ" sz="2000" b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cedule B a C </a:t>
            </a: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(odpověď koncilu na husitské připomínky)</a:t>
            </a:r>
          </a:p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Font typeface="Arial"/>
              <a:buChar char="▪"/>
            </a:pP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Dne </a:t>
            </a:r>
            <a:r>
              <a:rPr lang="cs-CZ" sz="2000" b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11. prosince </a:t>
            </a:r>
            <a:r>
              <a:rPr lang="cs-CZ" b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konečná revize 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tří cedulí za účasti představitelů všech husitských frakcí</a:t>
            </a:r>
          </a:p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Font typeface="Arial"/>
              <a:buChar char="▪"/>
            </a:pP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Zatímco koncilní propozice mluví o přijímání </a:t>
            </a:r>
            <a:r>
              <a:rPr lang="cs-CZ" sz="2000" b="0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„sub </a:t>
            </a:r>
            <a:r>
              <a:rPr lang="cs-CZ" sz="2000" b="0" i="1" dirty="0" err="1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duplici</a:t>
            </a:r>
            <a:r>
              <a:rPr lang="cs-CZ" sz="2000" b="0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 </a:t>
            </a:r>
            <a:r>
              <a:rPr lang="cs-CZ" sz="2000" b="0" i="1" dirty="0" err="1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specie</a:t>
            </a:r>
            <a:r>
              <a:rPr lang="cs-CZ" sz="2000" b="0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 </a:t>
            </a:r>
            <a:r>
              <a:rPr lang="cs-CZ" sz="2000" b="0" i="1" dirty="0" err="1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cum</a:t>
            </a:r>
            <a:r>
              <a:rPr lang="cs-CZ" sz="2000" b="0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 </a:t>
            </a:r>
            <a:r>
              <a:rPr lang="cs-CZ" sz="2000" b="0" i="1" dirty="0" err="1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auctoritate</a:t>
            </a:r>
            <a:r>
              <a:rPr lang="cs-CZ" sz="2000" b="0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 </a:t>
            </a:r>
            <a:r>
              <a:rPr lang="cs-CZ" sz="2000" b="0" i="1" dirty="0" err="1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ecclesie</a:t>
            </a:r>
            <a:r>
              <a:rPr lang="cs-CZ" sz="2000" b="0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“</a:t>
            </a: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, v ceduli A stojí </a:t>
            </a:r>
            <a:r>
              <a:rPr lang="cs-CZ" sz="2000" b="0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„sub </a:t>
            </a:r>
            <a:r>
              <a:rPr lang="cs-CZ" sz="2000" b="0" i="1" dirty="0" err="1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duplici</a:t>
            </a:r>
            <a:r>
              <a:rPr lang="cs-CZ" sz="2000" b="0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 </a:t>
            </a:r>
            <a:r>
              <a:rPr lang="cs-CZ" sz="2000" b="0" i="1" dirty="0" err="1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specie</a:t>
            </a:r>
            <a:r>
              <a:rPr lang="cs-CZ" sz="2000" b="0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 </a:t>
            </a:r>
            <a:r>
              <a:rPr lang="cs-CZ" sz="2000" b="0" i="1" dirty="0" err="1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cum</a:t>
            </a:r>
            <a:r>
              <a:rPr lang="cs-CZ" sz="2000" b="0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 </a:t>
            </a:r>
            <a:r>
              <a:rPr lang="cs-CZ" sz="2000" b="1" i="1" dirty="0" err="1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auctoritate</a:t>
            </a:r>
            <a:r>
              <a:rPr lang="cs-CZ" sz="2000" b="1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 </a:t>
            </a:r>
            <a:r>
              <a:rPr lang="cs-CZ" sz="2000" b="1" i="1" dirty="0" err="1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domini</a:t>
            </a:r>
            <a:r>
              <a:rPr lang="cs-CZ" sz="2000" b="1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 </a:t>
            </a:r>
            <a:r>
              <a:rPr lang="cs-CZ" sz="2000" b="1" i="1" dirty="0" err="1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nostri</a:t>
            </a:r>
            <a:r>
              <a:rPr lang="cs-CZ" sz="2000" b="1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 </a:t>
            </a:r>
            <a:r>
              <a:rPr lang="cs-CZ" sz="2000" b="1" i="1" dirty="0" err="1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Jesu</a:t>
            </a:r>
            <a:r>
              <a:rPr lang="cs-CZ" sz="2000" b="1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 Christi et </a:t>
            </a:r>
            <a:r>
              <a:rPr lang="cs-CZ" sz="2000" b="1" i="1" dirty="0" err="1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ecclesiae</a:t>
            </a:r>
            <a:r>
              <a:rPr lang="cs-CZ" sz="2000" b="1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, </a:t>
            </a:r>
            <a:r>
              <a:rPr lang="cs-CZ" sz="2000" b="1" i="1" dirty="0" err="1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verae</a:t>
            </a:r>
            <a:r>
              <a:rPr lang="cs-CZ" sz="2000" b="1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 </a:t>
            </a:r>
            <a:r>
              <a:rPr lang="cs-CZ" sz="2000" b="1" i="1" dirty="0" err="1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sponsae</a:t>
            </a:r>
            <a:r>
              <a:rPr lang="cs-CZ" sz="2000" b="1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 </a:t>
            </a:r>
            <a:r>
              <a:rPr lang="cs-CZ" sz="2000" b="1" i="1" dirty="0" err="1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ejus</a:t>
            </a:r>
            <a:r>
              <a:rPr lang="cs-CZ" sz="2000" b="0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“ </a:t>
            </a:r>
            <a:endParaRPr lang="cs-CZ" sz="2000" b="0" dirty="0">
              <a:solidFill>
                <a:srgbClr val="323232">
                  <a:lumMod val="90000"/>
                </a:srgbClr>
              </a:solidFill>
              <a:latin typeface="Book Antiqu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7507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400" b="1" i="0" u="sng" dirty="0">
                <a:solidFill>
                  <a:srgbClr val="323232"/>
                </a:solidFill>
                <a:latin typeface="Book Antiqua"/>
                <a:ea typeface="+mj-ea"/>
                <a:cs typeface="+mj-cs"/>
              </a:rPr>
              <a:t>Brněnské </a:t>
            </a:r>
            <a:r>
              <a:rPr lang="cs-CZ" sz="3400" b="1" i="1" u="sng" dirty="0" err="1">
                <a:solidFill>
                  <a:srgbClr val="323232"/>
                </a:solidFill>
                <a:latin typeface="Book Antiqua"/>
                <a:ea typeface="+mj-ea"/>
                <a:cs typeface="+mj-cs"/>
              </a:rPr>
              <a:t>litterae</a:t>
            </a:r>
            <a:r>
              <a:rPr lang="cs-CZ" sz="3400" b="1" i="1" u="sng" dirty="0">
                <a:solidFill>
                  <a:srgbClr val="323232"/>
                </a:solidFill>
                <a:latin typeface="Book Antiqua"/>
                <a:ea typeface="+mj-ea"/>
                <a:cs typeface="+mj-cs"/>
              </a:rPr>
              <a:t> </a:t>
            </a:r>
            <a:r>
              <a:rPr lang="cs-CZ" sz="3400" b="1" u="sng" dirty="0">
                <a:solidFill>
                  <a:srgbClr val="323232"/>
                </a:solidFill>
                <a:latin typeface="Book Antiqua"/>
                <a:ea typeface="+mj-ea"/>
                <a:cs typeface="+mj-cs"/>
              </a:rPr>
              <a:t>z roku 1435</a:t>
            </a:r>
            <a:r>
              <a:rPr lang="cs-CZ" sz="3400" b="1" i="0" u="sng" dirty="0">
                <a:solidFill>
                  <a:srgbClr val="323232"/>
                </a:solidFill>
                <a:latin typeface="Book Antiqua"/>
                <a:ea typeface="+mj-ea"/>
                <a:cs typeface="+mj-cs"/>
              </a:rPr>
              <a:t> 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Clr>
                <a:srgbClr val="323232">
                  <a:lumMod val="90000"/>
                </a:srgbClr>
              </a:buClr>
              <a:buFont typeface="Arial"/>
              <a:buChar char="▪"/>
            </a:pP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Sjezd s legáty koncil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u a Zikmundem započat po řadě odkladů 2. července 1435</a:t>
            </a:r>
          </a:p>
          <a:p>
            <a:pPr algn="just">
              <a:buClr>
                <a:srgbClr val="323232">
                  <a:lumMod val="90000"/>
                </a:srgbClr>
              </a:buClr>
              <a:buFont typeface="Arial"/>
              <a:buChar char="▪"/>
            </a:pP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Text tří cedulí z Prahy zůstal </a:t>
            </a:r>
            <a:r>
              <a:rPr lang="cs-CZ" sz="2000" b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beze změny</a:t>
            </a: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, neúspěšná snaha o změnu formulace, že církevní statky </a:t>
            </a:r>
            <a:r>
              <a:rPr lang="cs-CZ" sz="2000" b="0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„od jiných</a:t>
            </a: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 </a:t>
            </a:r>
            <a:r>
              <a:rPr lang="cs-CZ" sz="2000" b="0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zadržovány býti nemohou“ </a:t>
            </a: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na </a:t>
            </a:r>
            <a:r>
              <a:rPr lang="cs-CZ" sz="2000" b="0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„od jiných </a:t>
            </a:r>
            <a:r>
              <a:rPr lang="cs-CZ" sz="2000" b="1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nespravedlivě</a:t>
            </a:r>
            <a:r>
              <a:rPr lang="cs-CZ" sz="2000" b="0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 zadržovány býti nemohou“</a:t>
            </a:r>
          </a:p>
          <a:p>
            <a:pPr algn="just">
              <a:buClr>
                <a:srgbClr val="323232">
                  <a:lumMod val="90000"/>
                </a:srgbClr>
              </a:buClr>
              <a:buFont typeface="Arial"/>
              <a:buChar char="▪"/>
            </a:pP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Sepsány, nikoliv však zpeč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etěny </a:t>
            </a:r>
            <a:r>
              <a:rPr lang="cs-CZ" b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dva přidružené dokumenty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: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Littera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unitatis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et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oboedientiae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a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Littera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expurgationis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regni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et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abolitionis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censurarum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</a:t>
            </a:r>
            <a:r>
              <a:rPr lang="cs-CZ" sz="2000" b="0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 </a:t>
            </a:r>
            <a:endParaRPr lang="cs-CZ" sz="2000" b="0" dirty="0">
              <a:solidFill>
                <a:srgbClr val="323232">
                  <a:lumMod val="90000"/>
                </a:srgbClr>
              </a:solidFill>
              <a:latin typeface="Book Antiqu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2552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u="sng" dirty="0">
                <a:solidFill>
                  <a:srgbClr val="323232"/>
                </a:solidFill>
                <a:latin typeface="Book Antiqua"/>
              </a:rPr>
              <a:t>Jihlavské zpečetění a vyhlášení kompaktát v červenci 1436</a:t>
            </a:r>
            <a:r>
              <a:rPr lang="cs-CZ" sz="3400" b="1" i="0" u="sng" dirty="0">
                <a:solidFill>
                  <a:srgbClr val="323232"/>
                </a:solidFill>
                <a:latin typeface="Book Antiqua"/>
                <a:ea typeface="+mj-ea"/>
                <a:cs typeface="+mj-cs"/>
              </a:rPr>
              <a:t> 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235103" y="2087482"/>
            <a:ext cx="9509760" cy="4127627"/>
          </a:xfrm>
        </p:spPr>
        <p:txBody>
          <a:bodyPr/>
          <a:lstStyle/>
          <a:p>
            <a:pPr algn="just">
              <a:buClr>
                <a:srgbClr val="323232">
                  <a:lumMod val="90000"/>
                </a:srgbClr>
              </a:buClr>
              <a:buFont typeface="Arial"/>
              <a:buChar char="▪"/>
            </a:pP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Za koncil přítomni </a:t>
            </a:r>
            <a:r>
              <a:rPr lang="cs-CZ" sz="2000" b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Juan </a:t>
            </a:r>
            <a:r>
              <a:rPr lang="cs-CZ" sz="2000" b="1" dirty="0" err="1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Palomar</a:t>
            </a: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, </a:t>
            </a:r>
            <a:r>
              <a:rPr lang="cs-CZ" sz="2000" b="1" dirty="0" err="1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Filibert</a:t>
            </a:r>
            <a:r>
              <a:rPr lang="cs-CZ" sz="2000" b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 z </a:t>
            </a:r>
            <a:r>
              <a:rPr lang="cs-CZ" sz="2000" b="1" dirty="0" err="1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Coutances</a:t>
            </a: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, Tomáš </a:t>
            </a:r>
            <a:r>
              <a:rPr lang="cs-CZ" sz="2000" b="0" dirty="0" err="1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Ebendorfer</a:t>
            </a: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 a Martin </a:t>
            </a:r>
            <a:r>
              <a:rPr lang="cs-CZ" sz="2000" b="0" dirty="0" err="1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Berruyer</a:t>
            </a:r>
            <a:endParaRPr lang="cs-CZ" sz="2000" b="0" dirty="0">
              <a:solidFill>
                <a:srgbClr val="323232">
                  <a:lumMod val="90000"/>
                </a:srgbClr>
              </a:solidFill>
              <a:latin typeface="Book Antiqua"/>
              <a:ea typeface="+mn-ea"/>
              <a:cs typeface="+mn-cs"/>
            </a:endParaRPr>
          </a:p>
          <a:p>
            <a:pPr algn="just">
              <a:buClr>
                <a:srgbClr val="323232">
                  <a:lumMod val="90000"/>
                </a:srgbClr>
              </a:buClr>
              <a:buFont typeface="Arial"/>
              <a:buChar char="▪"/>
            </a:pP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Spory ohledně potvrzení </a:t>
            </a:r>
            <a:r>
              <a:rPr lang="cs-CZ" b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nekanonické volby Jana Rokycany arcibiskupem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, slůvka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iniuste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či </a:t>
            </a:r>
            <a:r>
              <a:rPr lang="cs-CZ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intitulace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české strany: 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„My, Aleš z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Rýzmburka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(…), urození páni, rytíři, panoši, město Praha a jiná města s kněžími, obecný sněm slavného Království českého a Markrabství moravského…“</a:t>
            </a:r>
          </a:p>
          <a:p>
            <a:pPr algn="just">
              <a:buClr>
                <a:srgbClr val="323232">
                  <a:lumMod val="90000"/>
                </a:srgbClr>
              </a:buClr>
              <a:buFont typeface="Arial"/>
              <a:buChar char="▪"/>
            </a:pP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Dne 3. července pečetění kompaktátních listin (Zikmund, Albrecht II., Království české, legáti basilejského koncilu)</a:t>
            </a:r>
          </a:p>
          <a:p>
            <a:pPr algn="just">
              <a:buClr>
                <a:srgbClr val="323232">
                  <a:lumMod val="90000"/>
                </a:srgbClr>
              </a:buClr>
              <a:buFont typeface="Arial"/>
              <a:buChar char="▪"/>
            </a:pP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Dne 5. července listiny kompaktát vyhlášeny a vzájemně předány, o den později čteny český překlad v kostele sv. Jakuba Většího</a:t>
            </a:r>
          </a:p>
        </p:txBody>
      </p:sp>
    </p:spTree>
    <p:extLst>
      <p:ext uri="{BB962C8B-B14F-4D97-AF65-F5344CB8AC3E}">
        <p14:creationId xmlns:p14="http://schemas.microsoft.com/office/powerpoint/2010/main" val="2809008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3864335" y="5613009"/>
            <a:ext cx="5292306" cy="728677"/>
          </a:xfrm>
        </p:spPr>
        <p:txBody>
          <a:bodyPr/>
          <a:lstStyle/>
          <a:p>
            <a:pPr marL="45720" indent="0" algn="just">
              <a:buClr>
                <a:srgbClr val="323232">
                  <a:lumMod val="90000"/>
                </a:srgbClr>
              </a:buClr>
              <a:buNone/>
            </a:pPr>
            <a:r>
              <a:rPr lang="cs-CZ" sz="2000" b="0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Tak nějak to mohlo 5. července vypadat…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221337D-F382-4945-9E30-08F0B8A09B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827" y="221842"/>
            <a:ext cx="8093531" cy="5275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126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u="sng" dirty="0">
                <a:solidFill>
                  <a:srgbClr val="323232"/>
                </a:solidFill>
                <a:latin typeface="Book Antiqua"/>
              </a:rPr>
              <a:t>Shrnutí</a:t>
            </a:r>
            <a:endParaRPr lang="cs-CZ" sz="3400" b="1" i="0" u="sng" dirty="0">
              <a:solidFill>
                <a:srgbClr val="323232"/>
              </a:solidFill>
              <a:latin typeface="Book Antiqua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235103" y="2087482"/>
            <a:ext cx="9509760" cy="4127627"/>
          </a:xfrm>
        </p:spPr>
        <p:txBody>
          <a:bodyPr/>
          <a:lstStyle/>
          <a:p>
            <a:pPr algn="just">
              <a:buClr>
                <a:srgbClr val="323232">
                  <a:lumMod val="90000"/>
                </a:srgbClr>
              </a:buClr>
              <a:buFont typeface="Arial"/>
              <a:buChar char="▪"/>
            </a:pP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Navzdory nepochybnému okleštění čtyř pražských artikulů představovala vyjednání kompaktát </a:t>
            </a:r>
            <a:r>
              <a:rPr lang="cs-CZ" b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pozoruhodný úspěch české reformace </a:t>
            </a:r>
          </a:p>
          <a:p>
            <a:pPr algn="just">
              <a:buClr>
                <a:srgbClr val="323232">
                  <a:lumMod val="90000"/>
                </a:srgbClr>
              </a:buClr>
              <a:buFont typeface="Arial"/>
              <a:buChar char="▪"/>
            </a:pP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Bylo by chybou redukovat basilejská kompaktáta pouze na otázku kalicha </a:t>
            </a:r>
          </a:p>
          <a:p>
            <a:pPr algn="just">
              <a:buClr>
                <a:srgbClr val="323232">
                  <a:lumMod val="90000"/>
                </a:srgbClr>
              </a:buClr>
              <a:buFont typeface="Arial"/>
              <a:buChar char="▪"/>
            </a:pP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Základní text kompaktát (cedule A, B a C) doznal od prosince 1433 do července 1436 jen </a:t>
            </a:r>
            <a:r>
              <a:rPr lang="cs-CZ" b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minimálních změn</a:t>
            </a:r>
            <a:endParaRPr lang="cs-CZ" sz="2000" b="1" dirty="0">
              <a:solidFill>
                <a:srgbClr val="323232">
                  <a:lumMod val="90000"/>
                </a:srgbClr>
              </a:solidFill>
              <a:latin typeface="Book Antiqu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6014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d Design Yellow 16x9">
  <a:themeElements>
    <a:clrScheme name="Banded_Design_Yellow">
      <a:dk1>
        <a:srgbClr val="323232"/>
      </a:dk1>
      <a:lt1>
        <a:sysClr val="window" lastClr="FFFFFF"/>
      </a:lt1>
      <a:dk2>
        <a:srgbClr val="000000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_Design_Yellow_TP102900996.potx" id="{F9063B7B-B243-45A4-B17F-8D5853C1C25B}" vid="{609297DF-6F41-4E54-9A08-26F55E252E67}"/>
    </a:ext>
  </a:extLst>
</a:theme>
</file>

<file path=ppt/theme/theme2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66677B1-365E-411F-9971-C788BC2975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– žlutý design s pruhy (širokoúhlá)</Template>
  <TotalTime>0</TotalTime>
  <Words>477</Words>
  <Application>Microsoft Office PowerPoint</Application>
  <PresentationFormat>Širokoúhlá obrazovka</PresentationFormat>
  <Paragraphs>25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Book Antiqua</vt:lpstr>
      <vt:lpstr>Banded Design Yellow 16x9</vt:lpstr>
      <vt:lpstr>Od pražských konkordát k jihlavských kompaktátům  (1433–1436) </vt:lpstr>
      <vt:lpstr>Klíčové písemnosti z června a srpna 1433</vt:lpstr>
      <vt:lpstr>Prezentace aplikace PowerPoint</vt:lpstr>
      <vt:lpstr>Prezentace aplikace PowerPoint</vt:lpstr>
      <vt:lpstr>„Pražská konkordáta“</vt:lpstr>
      <vt:lpstr>Brněnské litterae z roku 1435 </vt:lpstr>
      <vt:lpstr>Jihlavské zpečetění a vyhlášení kompaktát v červenci 1436 </vt:lpstr>
      <vt:lpstr>Prezentace aplikace PowerPoint</vt:lpstr>
      <vt:lpstr>Shrnutí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2017-09-13T17:33:48Z</dcterms:created>
  <dcterms:modified xsi:type="dcterms:W3CDTF">2017-10-04T15:23:06Z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TC029009979991</vt:lpwstr>
  </property>
</Properties>
</file>