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5" r:id="rId4"/>
    <p:sldId id="272" r:id="rId5"/>
    <p:sldId id="266" r:id="rId6"/>
    <p:sldId id="267" r:id="rId7"/>
    <p:sldId id="268" r:id="rId8"/>
    <p:sldId id="269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43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Obdélní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Obdélní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10" name="Obdélní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cs-CZ" smtClean="0"/>
              <a:t>04.10.2017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Obdélní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cs-CZ" smtClean="0"/>
              <a:pPr/>
              <a:t>04.10.2017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295400" y="2235260"/>
            <a:ext cx="9601200" cy="172409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5400" b="1" i="0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Od pražských konkordát k jihlavských kompaktátům  (1433–1436) 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Klíčové písemnosti z června a srpna 1433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První pražské jednání husitů s koncilem: 22. a 29. června 1433 předkládá český sněm Juanu </a:t>
            </a:r>
            <a:r>
              <a:rPr lang="cs-CZ" sz="2000" b="0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Palomarovi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formulace čtyř pražských artikulů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Druhé basilejské slyšení: 11. srpna předloženo výrazně stručnější znění artikulů: ke kalichu se uvádí, aby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spasitelné a užitečné přijímání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podobojí bylo dáváno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všem věrným v království a markrabství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a místech,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„kde přebývají lidé k té straně přináležející“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Usnesení koncilu z 26. srpna – právo trestat hříchy vyhrazeno světským a církevním soudům, svobodné kázání omezeno na povolení biskupa…</a:t>
            </a:r>
            <a:endParaRPr lang="cs-CZ" i="1" dirty="0">
              <a:solidFill>
                <a:srgbClr val="323232">
                  <a:lumMod val="90000"/>
                </a:srgbClr>
              </a:solidFill>
              <a:latin typeface="Book Antiqua"/>
            </a:endParaRPr>
          </a:p>
          <a:p>
            <a:pPr marL="45720" indent="0" algn="l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5004204" y="5111968"/>
            <a:ext cx="5292306" cy="72867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i="1" dirty="0" smtClean="0">
                <a:solidFill>
                  <a:srgbClr val="323232">
                    <a:lumMod val="90000"/>
                  </a:srgbClr>
                </a:solidFill>
                <a:latin typeface="Book Antiqua"/>
              </a:rPr>
              <a:t>Basilej, netuším, co přesně</a:t>
            </a:r>
            <a:endParaRPr lang="cs-CZ" sz="2000" b="0" i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387" y="1202499"/>
            <a:ext cx="6497651" cy="375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3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301363" y="1981466"/>
            <a:ext cx="9509760" cy="4127627"/>
          </a:xfrm>
        </p:spPr>
        <p:txBody>
          <a:bodyPr>
            <a:normAutofit/>
          </a:bodyPr>
          <a:lstStyle/>
          <a:p>
            <a:pPr marL="45720" indent="0" algn="ctr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None/>
            </a:pP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Consuetudinem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ecclesie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immutando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assumere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usum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communicandi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populum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sub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utraque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specie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absque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auctoritate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sancte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matris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ecclesie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licitum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non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est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sed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illicitum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(…) vos, qui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talem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usum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habetis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communicabitis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sub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duplici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specie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cum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auctoritate</a:t>
            </a:r>
            <a:r>
              <a:rPr lang="cs-CZ" sz="2800" b="1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800" b="1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ecclesie</a:t>
            </a:r>
            <a:r>
              <a:rPr lang="cs-CZ" sz="2800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…“</a:t>
            </a:r>
            <a:endParaRPr lang="cs-CZ" sz="2800" b="0" i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71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„Pražská </a:t>
            </a:r>
            <a:r>
              <a:rPr lang="cs-CZ" sz="3400" b="1" i="0" u="sng" dirty="0" err="1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konkordáta</a:t>
            </a: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“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Při druhém pražském jednání předložena koncilem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26. listopadu tzv. cedule A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ve dnech 28. a 30. listopadu následují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cedule B a C 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(odpověď koncilu na husitské připomínky)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Dne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11. prosince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konečná revize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tří cedulí za účasti představitelů všech husitských frakcí</a:t>
            </a:r>
          </a:p>
          <a:p>
            <a:pPr marL="274320" indent="-228600" algn="just" defTabSz="914400">
              <a:lnSpc>
                <a:spcPct val="90000"/>
              </a:lnSpc>
              <a:spcBef>
                <a:spcPts val="1800"/>
              </a:spcBef>
              <a:buClr>
                <a:srgbClr val="323232">
                  <a:lumMod val="90000"/>
                </a:srgbClr>
              </a:buClr>
              <a:buSzPct val="100000"/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Zatímco koncilní propozice mluví o přijímání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„sub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duplici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specie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cum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auctoritate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ecclesie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“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v ceduli A stojí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„sub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duplici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specie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cum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auctoritate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domini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nostri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Jesu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Christi et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ecclesiae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verae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sponsae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1" i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ejus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“ 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750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Brněnské </a:t>
            </a:r>
            <a:r>
              <a:rPr lang="cs-CZ" sz="3400" b="1" i="1" u="sng" dirty="0" err="1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litterae</a:t>
            </a:r>
            <a:r>
              <a:rPr lang="cs-CZ" sz="3400" b="1" i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 </a:t>
            </a:r>
            <a:r>
              <a:rPr lang="cs-CZ" sz="3400" b="1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z roku 1435</a:t>
            </a: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Sjezd s legáty koncil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u a Zikmundem započat po řadě odkladů 2. července 1435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Text tří cedulí z Prahy zůstal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beze změny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neúspěšná snaha o změnu formulace, že církevní statky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„od jiných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zadržovány býti nemohou“ 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na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„od jiných </a:t>
            </a:r>
            <a:r>
              <a:rPr lang="cs-CZ" sz="2000" b="1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nespravedlivě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zadržovány býti nemohou“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Sepsány, nikoliv však zpeč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etěny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dva přidružené dokumenty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: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Littera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unitatis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et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oboedientiae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Littera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expurgationis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regni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et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abolitionis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censurarum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</a:t>
            </a: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5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Jihlavské zpečetění a vyhlášení kompaktát v červenci 1436</a:t>
            </a:r>
            <a:r>
              <a:rPr lang="cs-CZ" sz="3400" b="1" i="0" u="sng" dirty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 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235103" y="2087482"/>
            <a:ext cx="9509760" cy="4127627"/>
          </a:xfrm>
        </p:spPr>
        <p:txBody>
          <a:bodyPr/>
          <a:lstStyle/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Za koncil přítomni 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Juan </a:t>
            </a:r>
            <a:r>
              <a:rPr lang="cs-CZ" sz="2000" b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Palomar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</a:t>
            </a:r>
            <a:r>
              <a:rPr lang="cs-CZ" sz="2000" b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Filibert</a:t>
            </a:r>
            <a:r>
              <a:rPr lang="cs-CZ" sz="2000" b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z </a:t>
            </a:r>
            <a:r>
              <a:rPr lang="cs-CZ" sz="2000" b="1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Coutances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, Tomáš </a:t>
            </a:r>
            <a:r>
              <a:rPr lang="cs-CZ" sz="2000" b="0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Ebendorfer</a:t>
            </a: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 a Martin </a:t>
            </a:r>
            <a:r>
              <a:rPr lang="cs-CZ" sz="2000" b="0" dirty="0" err="1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Berruyer</a:t>
            </a:r>
            <a:endParaRPr lang="cs-CZ" sz="2000" b="0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Spory ohledně potvrzení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nekanonické volby Jana Rokycany arcibiskupem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, slůvka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iniuste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či </a:t>
            </a:r>
            <a:r>
              <a:rPr lang="cs-CZ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intitulace</a:t>
            </a: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české strany: 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„My, Aleš z </a:t>
            </a:r>
            <a:r>
              <a:rPr lang="cs-CZ" i="1" dirty="0" err="1">
                <a:solidFill>
                  <a:srgbClr val="323232">
                    <a:lumMod val="90000"/>
                  </a:srgbClr>
                </a:solidFill>
                <a:latin typeface="Book Antiqua"/>
              </a:rPr>
              <a:t>Rýzmburka</a:t>
            </a:r>
            <a:r>
              <a:rPr lang="cs-CZ" i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 (…), urození páni, rytíři, panoši, město Praha a jiná města s kněžími, obecný sněm slavného Království českého a Markrabství moravského…“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Dne 3. července pečetění kompaktátních listin (Zikmund, Albrecht II., Království české, legáti basilejského koncilu)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Dne 5. července listiny kompaktát vyhlášeny a vzájemně předány, o den později čteny český překlad v kostele sv. Jakuba Většího</a:t>
            </a:r>
          </a:p>
        </p:txBody>
      </p:sp>
    </p:spTree>
    <p:extLst>
      <p:ext uri="{BB962C8B-B14F-4D97-AF65-F5344CB8AC3E}">
        <p14:creationId xmlns:p14="http://schemas.microsoft.com/office/powerpoint/2010/main" val="280900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3864335" y="5613009"/>
            <a:ext cx="5292306" cy="728677"/>
          </a:xfrm>
        </p:spPr>
        <p:txBody>
          <a:bodyPr/>
          <a:lstStyle/>
          <a:p>
            <a:pPr marL="45720" indent="0" algn="just">
              <a:buClr>
                <a:srgbClr val="323232">
                  <a:lumMod val="90000"/>
                </a:srgbClr>
              </a:buClr>
              <a:buNone/>
            </a:pPr>
            <a:r>
              <a:rPr lang="cs-CZ" sz="2000" b="0" i="1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Tak nějak to mohlo 5. července vypadat…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221337D-F382-4945-9E30-08F0B8A09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827" y="221842"/>
            <a:ext cx="8093531" cy="527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2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u="sng" dirty="0">
                <a:solidFill>
                  <a:srgbClr val="323232"/>
                </a:solidFill>
                <a:latin typeface="Book Antiqua"/>
              </a:rPr>
              <a:t>Shrnutí</a:t>
            </a:r>
            <a:endParaRPr lang="cs-CZ" sz="3400" b="1" i="0" u="sng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235103" y="2087482"/>
            <a:ext cx="9509760" cy="4127627"/>
          </a:xfrm>
        </p:spPr>
        <p:txBody>
          <a:bodyPr/>
          <a:lstStyle/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Navzdory nepochybnému okleštění čtyř pražských artikulů představovala vyjednání kompaktát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pozoruhodný úspěch české reformace 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sz="2000" b="0" dirty="0">
                <a:solidFill>
                  <a:srgbClr val="323232">
                    <a:lumMod val="90000"/>
                  </a:srgbClr>
                </a:solidFill>
                <a:latin typeface="Book Antiqua"/>
                <a:ea typeface="+mn-ea"/>
                <a:cs typeface="+mn-cs"/>
              </a:rPr>
              <a:t>Bylo by chybou redukovat basilejská kompaktáta pouze na otázku kalicha </a:t>
            </a:r>
          </a:p>
          <a:p>
            <a:pPr algn="just">
              <a:buClr>
                <a:srgbClr val="323232">
                  <a:lumMod val="90000"/>
                </a:srgbClr>
              </a:buClr>
              <a:buFont typeface="Arial"/>
              <a:buChar char="▪"/>
            </a:pPr>
            <a:r>
              <a:rPr lang="cs-CZ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Základní text kompaktát (cedule A, B a C) doznal od prosince 1433 do července 1436 jen </a:t>
            </a:r>
            <a:r>
              <a:rPr lang="cs-CZ" b="1" dirty="0">
                <a:solidFill>
                  <a:srgbClr val="323232">
                    <a:lumMod val="90000"/>
                  </a:srgbClr>
                </a:solidFill>
                <a:latin typeface="Book Antiqua"/>
              </a:rPr>
              <a:t>minimálních změn</a:t>
            </a:r>
            <a:endParaRPr lang="cs-CZ" sz="2000" b="1" dirty="0">
              <a:solidFill>
                <a:srgbClr val="323232">
                  <a:lumMod val="90000"/>
                </a:srgbClr>
              </a:solidFill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01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.potx" id="{F9063B7B-B243-45A4-B17F-8D5853C1C25B}" vid="{609297DF-6F41-4E54-9A08-26F55E252E67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– žlutý design s pruhy (širokoúhlá)</Template>
  <TotalTime>0</TotalTime>
  <Words>477</Words>
  <Application>Microsoft Office PowerPoint</Application>
  <PresentationFormat>Širokoúhlá obrazovka</PresentationFormat>
  <Paragraphs>25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Book Antiqua</vt:lpstr>
      <vt:lpstr>Banded Design Yellow 16x9</vt:lpstr>
      <vt:lpstr>Od pražských konkordát k jihlavských kompaktátům  (1433–1436) </vt:lpstr>
      <vt:lpstr>Klíčové písemnosti z června a srpna 1433</vt:lpstr>
      <vt:lpstr>Prezentace aplikace PowerPoint</vt:lpstr>
      <vt:lpstr>Prezentace aplikace PowerPoint</vt:lpstr>
      <vt:lpstr>„Pražská konkordáta“</vt:lpstr>
      <vt:lpstr>Brněnské litterae z roku 1435 </vt:lpstr>
      <vt:lpstr>Jihlavské zpečetění a vyhlášení kompaktát v červenci 1436 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2017-09-13T17:33:48Z</dcterms:created>
  <dcterms:modified xsi:type="dcterms:W3CDTF">2017-10-04T15:23:06Z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