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5" r:id="rId4"/>
    <p:sldId id="266" r:id="rId5"/>
    <p:sldId id="271" r:id="rId6"/>
    <p:sldId id="268" r:id="rId7"/>
    <p:sldId id="269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A9217-F86F-453C-A595-3E6C4D804A0C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F0510019-592E-4F94-85AA-C8629AFD2EE1}">
      <dgm:prSet phldrT="[Text]" custT="1"/>
      <dgm:spPr/>
      <dgm:t>
        <a:bodyPr/>
        <a:lstStyle/>
        <a:p>
          <a:r>
            <a:rPr lang="cs-CZ" sz="1800" dirty="0"/>
            <a:t>1. V roce 1436 římskokatolická církev </a:t>
          </a:r>
          <a:r>
            <a:rPr lang="cs-CZ" sz="1800" b="1" dirty="0"/>
            <a:t>dala či propůjčila</a:t>
          </a:r>
          <a:r>
            <a:rPr lang="cs-CZ" sz="1800" dirty="0"/>
            <a:t> </a:t>
          </a:r>
          <a:r>
            <a:rPr lang="cs-CZ" sz="1800" b="1" dirty="0"/>
            <a:t>přijímaní podobojí</a:t>
          </a:r>
          <a:r>
            <a:rPr lang="cs-CZ" sz="1800" dirty="0"/>
            <a:t> Čechům a Moravanům, čímž se tato praxe stala dovolenou. Kompaktáta měla nejprve přivést husity k poslušnosti a </a:t>
          </a:r>
          <a:r>
            <a:rPr lang="cs-CZ" sz="1800" b="1" dirty="0"/>
            <a:t>posléze k plné církevní jednotě </a:t>
          </a:r>
          <a:r>
            <a:rPr lang="cs-CZ" sz="1800" dirty="0"/>
            <a:t>(tj. přijímání </a:t>
          </a:r>
          <a:r>
            <a:rPr lang="cs-CZ" sz="1800" dirty="0" err="1"/>
            <a:t>podjednou</a:t>
          </a:r>
          <a:r>
            <a:rPr lang="cs-CZ" sz="1800" dirty="0"/>
            <a:t>).</a:t>
          </a:r>
        </a:p>
      </dgm:t>
    </dgm:pt>
    <dgm:pt modelId="{8C7280A6-2891-4659-B9EF-D40120C45A0F}" type="parTrans" cxnId="{BA8F4C79-AC37-4F98-A012-523373A65893}">
      <dgm:prSet/>
      <dgm:spPr/>
      <dgm:t>
        <a:bodyPr/>
        <a:lstStyle/>
        <a:p>
          <a:endParaRPr lang="cs-CZ"/>
        </a:p>
      </dgm:t>
    </dgm:pt>
    <dgm:pt modelId="{04121A86-6949-4DF4-BB60-88A7918AF9A7}" type="sibTrans" cxnId="{BA8F4C79-AC37-4F98-A012-523373A65893}">
      <dgm:prSet/>
      <dgm:spPr/>
      <dgm:t>
        <a:bodyPr/>
        <a:lstStyle/>
        <a:p>
          <a:endParaRPr lang="cs-CZ"/>
        </a:p>
      </dgm:t>
    </dgm:pt>
    <dgm:pt modelId="{41B06C9E-67BE-4DB3-884F-1A072D89C5A3}">
      <dgm:prSet phldrT="[Text]" custT="1"/>
      <dgm:spPr/>
      <dgm:t>
        <a:bodyPr/>
        <a:lstStyle/>
        <a:p>
          <a:r>
            <a:rPr lang="cs-CZ" sz="1800" dirty="0"/>
            <a:t>V zásadě to stejné co v předchozím bodě jen s jediným předpokládaným rozdílem: licence kalicha katolickou církví </a:t>
          </a:r>
          <a:r>
            <a:rPr lang="cs-CZ" sz="1800" b="1" dirty="0"/>
            <a:t>měla trvat co nejdéle</a:t>
          </a:r>
        </a:p>
      </dgm:t>
    </dgm:pt>
    <dgm:pt modelId="{E47FAED6-E241-4B45-8CEF-2A51A9973C32}" type="parTrans" cxnId="{F5CA8895-4678-47C9-95AA-3A5CE3BE2F6E}">
      <dgm:prSet/>
      <dgm:spPr/>
      <dgm:t>
        <a:bodyPr/>
        <a:lstStyle/>
        <a:p>
          <a:endParaRPr lang="cs-CZ"/>
        </a:p>
      </dgm:t>
    </dgm:pt>
    <dgm:pt modelId="{2B5CF70A-988E-4713-B92C-09C5D7000464}" type="sibTrans" cxnId="{F5CA8895-4678-47C9-95AA-3A5CE3BE2F6E}">
      <dgm:prSet/>
      <dgm:spPr/>
      <dgm:t>
        <a:bodyPr/>
        <a:lstStyle/>
        <a:p>
          <a:endParaRPr lang="cs-CZ"/>
        </a:p>
      </dgm:t>
    </dgm:pt>
    <dgm:pt modelId="{DEA947A0-A1C0-40C4-BF9E-A6C88376FBE1}">
      <dgm:prSet phldrT="[Text]" custT="1"/>
      <dgm:spPr/>
      <dgm:t>
        <a:bodyPr/>
        <a:lstStyle/>
        <a:p>
          <a:r>
            <a:rPr lang="cs-CZ" sz="1800" dirty="0"/>
            <a:t>Kompaktáta představovala v zásadě j</a:t>
          </a:r>
          <a:r>
            <a:rPr lang="cs-CZ" sz="1800" b="1" dirty="0"/>
            <a:t>en souhlas basilejského koncilu s utrakvismem</a:t>
          </a:r>
          <a:r>
            <a:rPr lang="cs-CZ" sz="1800" dirty="0"/>
            <a:t>, který byl naprosto </a:t>
          </a:r>
          <a:r>
            <a:rPr lang="cs-CZ" sz="1800" b="1" dirty="0"/>
            <a:t>oprávněný již od roku 1414 </a:t>
          </a:r>
          <a:r>
            <a:rPr lang="cs-CZ" sz="1800" dirty="0"/>
            <a:t>na základě Písma bez ohledu na jakékoliv jiné dokumenty. </a:t>
          </a:r>
        </a:p>
      </dgm:t>
    </dgm:pt>
    <dgm:pt modelId="{E334C326-757C-4E51-B010-E95FC5413036}" type="parTrans" cxnId="{E7ED8E02-AFCC-45D2-AA62-4A1D0595296E}">
      <dgm:prSet/>
      <dgm:spPr/>
      <dgm:t>
        <a:bodyPr/>
        <a:lstStyle/>
        <a:p>
          <a:endParaRPr lang="cs-CZ"/>
        </a:p>
      </dgm:t>
    </dgm:pt>
    <dgm:pt modelId="{DD8D072D-3050-4D2E-BD2A-6F3F59176FA4}" type="sibTrans" cxnId="{E7ED8E02-AFCC-45D2-AA62-4A1D0595296E}">
      <dgm:prSet/>
      <dgm:spPr/>
      <dgm:t>
        <a:bodyPr/>
        <a:lstStyle/>
        <a:p>
          <a:endParaRPr lang="cs-CZ"/>
        </a:p>
      </dgm:t>
    </dgm:pt>
    <dgm:pt modelId="{8529A969-D1B9-4FBB-8819-D63690EA2F27}" type="pres">
      <dgm:prSet presAssocID="{C44A9217-F86F-453C-A595-3E6C4D804A0C}" presName="diagram" presStyleCnt="0">
        <dgm:presLayoutVars>
          <dgm:dir/>
          <dgm:resizeHandles val="exact"/>
        </dgm:presLayoutVars>
      </dgm:prSet>
      <dgm:spPr/>
    </dgm:pt>
    <dgm:pt modelId="{E9F575BF-DC6B-4C2F-BEE6-9D99ED90EF1C}" type="pres">
      <dgm:prSet presAssocID="{F0510019-592E-4F94-85AA-C8629AFD2EE1}" presName="node" presStyleLbl="node1" presStyleIdx="0" presStyleCnt="3">
        <dgm:presLayoutVars>
          <dgm:bulletEnabled val="1"/>
        </dgm:presLayoutVars>
      </dgm:prSet>
      <dgm:spPr/>
    </dgm:pt>
    <dgm:pt modelId="{0DC8D7F8-894B-41EA-83AD-E48B4A92EF27}" type="pres">
      <dgm:prSet presAssocID="{04121A86-6949-4DF4-BB60-88A7918AF9A7}" presName="sibTrans" presStyleCnt="0"/>
      <dgm:spPr/>
    </dgm:pt>
    <dgm:pt modelId="{06835F96-2938-448B-A219-8D6BF0682E4B}" type="pres">
      <dgm:prSet presAssocID="{41B06C9E-67BE-4DB3-884F-1A072D89C5A3}" presName="node" presStyleLbl="node1" presStyleIdx="1" presStyleCnt="3">
        <dgm:presLayoutVars>
          <dgm:bulletEnabled val="1"/>
        </dgm:presLayoutVars>
      </dgm:prSet>
      <dgm:spPr/>
    </dgm:pt>
    <dgm:pt modelId="{C7A91E37-BDAD-4FC9-8822-13984D9CEC07}" type="pres">
      <dgm:prSet presAssocID="{2B5CF70A-988E-4713-B92C-09C5D7000464}" presName="sibTrans" presStyleCnt="0"/>
      <dgm:spPr/>
    </dgm:pt>
    <dgm:pt modelId="{BE69AC66-1995-4218-99F9-0216F4E83DF7}" type="pres">
      <dgm:prSet presAssocID="{DEA947A0-A1C0-40C4-BF9E-A6C88376FBE1}" presName="node" presStyleLbl="node1" presStyleIdx="2" presStyleCnt="3">
        <dgm:presLayoutVars>
          <dgm:bulletEnabled val="1"/>
        </dgm:presLayoutVars>
      </dgm:prSet>
      <dgm:spPr/>
    </dgm:pt>
  </dgm:ptLst>
  <dgm:cxnLst>
    <dgm:cxn modelId="{E7ED8E02-AFCC-45D2-AA62-4A1D0595296E}" srcId="{C44A9217-F86F-453C-A595-3E6C4D804A0C}" destId="{DEA947A0-A1C0-40C4-BF9E-A6C88376FBE1}" srcOrd="2" destOrd="0" parTransId="{E334C326-757C-4E51-B010-E95FC5413036}" sibTransId="{DD8D072D-3050-4D2E-BD2A-6F3F59176FA4}"/>
    <dgm:cxn modelId="{72D52978-B73C-4C74-A195-9FE24C8538DC}" type="presOf" srcId="{41B06C9E-67BE-4DB3-884F-1A072D89C5A3}" destId="{06835F96-2938-448B-A219-8D6BF0682E4B}" srcOrd="0" destOrd="0" presId="urn:microsoft.com/office/officeart/2005/8/layout/default"/>
    <dgm:cxn modelId="{BA8F4C79-AC37-4F98-A012-523373A65893}" srcId="{C44A9217-F86F-453C-A595-3E6C4D804A0C}" destId="{F0510019-592E-4F94-85AA-C8629AFD2EE1}" srcOrd="0" destOrd="0" parTransId="{8C7280A6-2891-4659-B9EF-D40120C45A0F}" sibTransId="{04121A86-6949-4DF4-BB60-88A7918AF9A7}"/>
    <dgm:cxn modelId="{F5CA8895-4678-47C9-95AA-3A5CE3BE2F6E}" srcId="{C44A9217-F86F-453C-A595-3E6C4D804A0C}" destId="{41B06C9E-67BE-4DB3-884F-1A072D89C5A3}" srcOrd="1" destOrd="0" parTransId="{E47FAED6-E241-4B45-8CEF-2A51A9973C32}" sibTransId="{2B5CF70A-988E-4713-B92C-09C5D7000464}"/>
    <dgm:cxn modelId="{4D40809F-99CD-4DD0-A921-79B2876A7CE5}" type="presOf" srcId="{DEA947A0-A1C0-40C4-BF9E-A6C88376FBE1}" destId="{BE69AC66-1995-4218-99F9-0216F4E83DF7}" srcOrd="0" destOrd="0" presId="urn:microsoft.com/office/officeart/2005/8/layout/default"/>
    <dgm:cxn modelId="{EBFA9CAB-7E02-431F-A340-105094F0C1E9}" type="presOf" srcId="{F0510019-592E-4F94-85AA-C8629AFD2EE1}" destId="{E9F575BF-DC6B-4C2F-BEE6-9D99ED90EF1C}" srcOrd="0" destOrd="0" presId="urn:microsoft.com/office/officeart/2005/8/layout/default"/>
    <dgm:cxn modelId="{5B80E8DC-0CC7-4643-A43D-AFBBC3B1B93F}" type="presOf" srcId="{C44A9217-F86F-453C-A595-3E6C4D804A0C}" destId="{8529A969-D1B9-4FBB-8819-D63690EA2F27}" srcOrd="0" destOrd="0" presId="urn:microsoft.com/office/officeart/2005/8/layout/default"/>
    <dgm:cxn modelId="{0277CA1D-6FE7-4CEE-9B55-56698ABF45BA}" type="presParOf" srcId="{8529A969-D1B9-4FBB-8819-D63690EA2F27}" destId="{E9F575BF-DC6B-4C2F-BEE6-9D99ED90EF1C}" srcOrd="0" destOrd="0" presId="urn:microsoft.com/office/officeart/2005/8/layout/default"/>
    <dgm:cxn modelId="{A149166D-F7D6-44B8-8B02-385B8A49D6DC}" type="presParOf" srcId="{8529A969-D1B9-4FBB-8819-D63690EA2F27}" destId="{0DC8D7F8-894B-41EA-83AD-E48B4A92EF27}" srcOrd="1" destOrd="0" presId="urn:microsoft.com/office/officeart/2005/8/layout/default"/>
    <dgm:cxn modelId="{32F55947-7AEC-410D-855D-1AF5ACCAD7B2}" type="presParOf" srcId="{8529A969-D1B9-4FBB-8819-D63690EA2F27}" destId="{06835F96-2938-448B-A219-8D6BF0682E4B}" srcOrd="2" destOrd="0" presId="urn:microsoft.com/office/officeart/2005/8/layout/default"/>
    <dgm:cxn modelId="{CB7C0966-5DC5-4600-8E33-703A0D4865AA}" type="presParOf" srcId="{8529A969-D1B9-4FBB-8819-D63690EA2F27}" destId="{C7A91E37-BDAD-4FC9-8822-13984D9CEC07}" srcOrd="3" destOrd="0" presId="urn:microsoft.com/office/officeart/2005/8/layout/default"/>
    <dgm:cxn modelId="{4C4B6593-4FEF-460B-83C3-90922FA54B0F}" type="presParOf" srcId="{8529A969-D1B9-4FBB-8819-D63690EA2F27}" destId="{BE69AC66-1995-4218-99F9-0216F4E83DF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4A9217-F86F-453C-A595-3E6C4D804A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510019-592E-4F94-85AA-C8629AFD2EE1}">
      <dgm:prSet phldrT="[Text]" custT="1"/>
      <dgm:spPr/>
      <dgm:t>
        <a:bodyPr/>
        <a:lstStyle/>
        <a:p>
          <a:r>
            <a:rPr lang="cs-CZ" sz="1800" dirty="0">
              <a:solidFill>
                <a:schemeClr val="tx1"/>
              </a:solidFill>
            </a:rPr>
            <a:t>Čechům a Moravanům umožněno přijímání podobojí mocí Krista a jeho pravé choti, konkrétně těm, kteří mají takový zvyk a ve všem ostatním se sjednotí s církví</a:t>
          </a:r>
        </a:p>
      </dgm:t>
    </dgm:pt>
    <dgm:pt modelId="{8C7280A6-2891-4659-B9EF-D40120C45A0F}" type="parTrans" cxnId="{BA8F4C79-AC37-4F98-A012-523373A65893}">
      <dgm:prSet/>
      <dgm:spPr/>
      <dgm:t>
        <a:bodyPr/>
        <a:lstStyle/>
        <a:p>
          <a:endParaRPr lang="cs-CZ"/>
        </a:p>
      </dgm:t>
    </dgm:pt>
    <dgm:pt modelId="{04121A86-6949-4DF4-BB60-88A7918AF9A7}" type="sibTrans" cxnId="{BA8F4C79-AC37-4F98-A012-523373A65893}">
      <dgm:prSet/>
      <dgm:spPr/>
      <dgm:t>
        <a:bodyPr/>
        <a:lstStyle/>
        <a:p>
          <a:endParaRPr lang="cs-CZ"/>
        </a:p>
      </dgm:t>
    </dgm:pt>
    <dgm:pt modelId="{41B06C9E-67BE-4DB3-884F-1A072D89C5A3}">
      <dgm:prSet phldrT="[Text]" custT="1"/>
      <dgm:spPr/>
      <dgm:t>
        <a:bodyPr/>
        <a:lstStyle/>
        <a:p>
          <a:r>
            <a:rPr lang="cs-CZ" sz="1800" dirty="0">
              <a:solidFill>
                <a:schemeClr val="tx1"/>
              </a:solidFill>
            </a:rPr>
            <a:t>Basilejský koncil bude </a:t>
          </a:r>
          <a:r>
            <a:rPr lang="cs-CZ" sz="1800" b="1" dirty="0">
              <a:solidFill>
                <a:schemeClr val="tx1"/>
              </a:solidFill>
            </a:rPr>
            <a:t>projednávat problematiku závaznosti kalicha </a:t>
          </a:r>
          <a:r>
            <a:rPr lang="cs-CZ" sz="1800" dirty="0">
              <a:solidFill>
                <a:schemeClr val="tx1"/>
              </a:solidFill>
            </a:rPr>
            <a:t>a vydá v této věci rozhodnutí</a:t>
          </a:r>
        </a:p>
      </dgm:t>
    </dgm:pt>
    <dgm:pt modelId="{E47FAED6-E241-4B45-8CEF-2A51A9973C32}" type="parTrans" cxnId="{F5CA8895-4678-47C9-95AA-3A5CE3BE2F6E}">
      <dgm:prSet/>
      <dgm:spPr/>
      <dgm:t>
        <a:bodyPr/>
        <a:lstStyle/>
        <a:p>
          <a:endParaRPr lang="cs-CZ"/>
        </a:p>
      </dgm:t>
    </dgm:pt>
    <dgm:pt modelId="{2B5CF70A-988E-4713-B92C-09C5D7000464}" type="sibTrans" cxnId="{F5CA8895-4678-47C9-95AA-3A5CE3BE2F6E}">
      <dgm:prSet/>
      <dgm:spPr/>
      <dgm:t>
        <a:bodyPr/>
        <a:lstStyle/>
        <a:p>
          <a:endParaRPr lang="cs-CZ"/>
        </a:p>
      </dgm:t>
    </dgm:pt>
    <dgm:pt modelId="{811FE06D-4384-4F83-A6D8-DC82568FD4A9}">
      <dgm:prSet phldrT="[Text]" custT="1"/>
      <dgm:spPr/>
      <dgm:t>
        <a:bodyPr/>
        <a:lstStyle/>
        <a:p>
          <a:r>
            <a:rPr lang="cs-CZ" sz="1800" dirty="0">
              <a:solidFill>
                <a:schemeClr val="tx1"/>
              </a:solidFill>
            </a:rPr>
            <a:t>Jestliže husité skrze své posly projeví zájem setrvat v praxi </a:t>
          </a:r>
          <a:r>
            <a:rPr lang="cs-CZ" sz="1800" i="1" dirty="0">
              <a:solidFill>
                <a:schemeClr val="tx1"/>
              </a:solidFill>
            </a:rPr>
            <a:t>sub </a:t>
          </a:r>
          <a:r>
            <a:rPr lang="cs-CZ" sz="1800" i="1" dirty="0" err="1">
              <a:solidFill>
                <a:schemeClr val="tx1"/>
              </a:solidFill>
            </a:rPr>
            <a:t>utraque</a:t>
          </a:r>
          <a:r>
            <a:rPr lang="cs-CZ" sz="1800" i="1" dirty="0">
              <a:solidFill>
                <a:schemeClr val="tx1"/>
              </a:solidFill>
            </a:rPr>
            <a:t> </a:t>
          </a:r>
          <a:r>
            <a:rPr lang="cs-CZ" sz="1800" i="1" dirty="0" err="1">
              <a:solidFill>
                <a:schemeClr val="tx1"/>
              </a:solidFill>
            </a:rPr>
            <a:t>specie</a:t>
          </a:r>
          <a:r>
            <a:rPr lang="cs-CZ" sz="1800" i="0" dirty="0">
              <a:solidFill>
                <a:schemeClr val="tx1"/>
              </a:solidFill>
            </a:rPr>
            <a:t>, </a:t>
          </a:r>
          <a:r>
            <a:rPr lang="cs-CZ" sz="1800" b="1" i="0" dirty="0">
              <a:solidFill>
                <a:schemeClr val="tx1"/>
              </a:solidFill>
            </a:rPr>
            <a:t>koncil udělí českým a moravským kněžím licenci </a:t>
          </a:r>
          <a:r>
            <a:rPr lang="cs-CZ" sz="1800" i="0" dirty="0">
              <a:solidFill>
                <a:schemeClr val="tx1"/>
              </a:solidFill>
            </a:rPr>
            <a:t>podávat laikům podobojí</a:t>
          </a:r>
          <a:endParaRPr lang="cs-CZ" sz="1800" dirty="0">
            <a:solidFill>
              <a:schemeClr val="tx1"/>
            </a:solidFill>
          </a:endParaRPr>
        </a:p>
      </dgm:t>
    </dgm:pt>
    <dgm:pt modelId="{25DB80A8-42B0-4919-B34B-D707FA85359F}" type="parTrans" cxnId="{B8751B0F-A36B-46DC-B154-B2D1403DFAB3}">
      <dgm:prSet/>
      <dgm:spPr/>
      <dgm:t>
        <a:bodyPr/>
        <a:lstStyle/>
        <a:p>
          <a:endParaRPr lang="cs-CZ"/>
        </a:p>
      </dgm:t>
    </dgm:pt>
    <dgm:pt modelId="{8DC1BF72-6E66-43A6-B231-204C23E4FAC2}" type="sibTrans" cxnId="{B8751B0F-A36B-46DC-B154-B2D1403DFAB3}">
      <dgm:prSet/>
      <dgm:spPr/>
      <dgm:t>
        <a:bodyPr/>
        <a:lstStyle/>
        <a:p>
          <a:endParaRPr lang="cs-CZ"/>
        </a:p>
      </dgm:t>
    </dgm:pt>
    <dgm:pt modelId="{8529A969-D1B9-4FBB-8819-D63690EA2F27}" type="pres">
      <dgm:prSet presAssocID="{C44A9217-F86F-453C-A595-3E6C4D804A0C}" presName="diagram" presStyleCnt="0">
        <dgm:presLayoutVars>
          <dgm:dir/>
          <dgm:resizeHandles val="exact"/>
        </dgm:presLayoutVars>
      </dgm:prSet>
      <dgm:spPr/>
    </dgm:pt>
    <dgm:pt modelId="{E9F575BF-DC6B-4C2F-BEE6-9D99ED90EF1C}" type="pres">
      <dgm:prSet presAssocID="{F0510019-592E-4F94-85AA-C8629AFD2EE1}" presName="node" presStyleLbl="node1" presStyleIdx="0" presStyleCnt="3" custScaleX="49715" custScaleY="47936" custLinFactNeighborX="3185" custLinFactNeighborY="-16471">
        <dgm:presLayoutVars>
          <dgm:bulletEnabled val="1"/>
        </dgm:presLayoutVars>
      </dgm:prSet>
      <dgm:spPr/>
    </dgm:pt>
    <dgm:pt modelId="{0DC8D7F8-894B-41EA-83AD-E48B4A92EF27}" type="pres">
      <dgm:prSet presAssocID="{04121A86-6949-4DF4-BB60-88A7918AF9A7}" presName="sibTrans" presStyleCnt="0"/>
      <dgm:spPr/>
    </dgm:pt>
    <dgm:pt modelId="{06835F96-2938-448B-A219-8D6BF0682E4B}" type="pres">
      <dgm:prSet presAssocID="{41B06C9E-67BE-4DB3-884F-1A072D89C5A3}" presName="node" presStyleLbl="node1" presStyleIdx="1" presStyleCnt="3" custScaleX="45366" custScaleY="47626" custLinFactNeighborX="59" custLinFactNeighborY="-16480">
        <dgm:presLayoutVars>
          <dgm:bulletEnabled val="1"/>
        </dgm:presLayoutVars>
      </dgm:prSet>
      <dgm:spPr/>
    </dgm:pt>
    <dgm:pt modelId="{C7A91E37-BDAD-4FC9-8822-13984D9CEC07}" type="pres">
      <dgm:prSet presAssocID="{2B5CF70A-988E-4713-B92C-09C5D7000464}" presName="sibTrans" presStyleCnt="0"/>
      <dgm:spPr/>
    </dgm:pt>
    <dgm:pt modelId="{A8205109-2CF0-44F5-A6F0-0F087F194F9A}" type="pres">
      <dgm:prSet presAssocID="{811FE06D-4384-4F83-A6D8-DC82568FD4A9}" presName="node" presStyleLbl="node1" presStyleIdx="2" presStyleCnt="3" custScaleX="45366" custScaleY="47626" custLinFactNeighborX="-2895" custLinFactNeighborY="-16480">
        <dgm:presLayoutVars>
          <dgm:bulletEnabled val="1"/>
        </dgm:presLayoutVars>
      </dgm:prSet>
      <dgm:spPr/>
    </dgm:pt>
  </dgm:ptLst>
  <dgm:cxnLst>
    <dgm:cxn modelId="{B8751B0F-A36B-46DC-B154-B2D1403DFAB3}" srcId="{C44A9217-F86F-453C-A595-3E6C4D804A0C}" destId="{811FE06D-4384-4F83-A6D8-DC82568FD4A9}" srcOrd="2" destOrd="0" parTransId="{25DB80A8-42B0-4919-B34B-D707FA85359F}" sibTransId="{8DC1BF72-6E66-43A6-B231-204C23E4FAC2}"/>
    <dgm:cxn modelId="{3652251B-3704-425F-BDC6-9A1A6163A9EC}" type="presOf" srcId="{811FE06D-4384-4F83-A6D8-DC82568FD4A9}" destId="{A8205109-2CF0-44F5-A6F0-0F087F194F9A}" srcOrd="0" destOrd="0" presId="urn:microsoft.com/office/officeart/2005/8/layout/default"/>
    <dgm:cxn modelId="{72D52978-B73C-4C74-A195-9FE24C8538DC}" type="presOf" srcId="{41B06C9E-67BE-4DB3-884F-1A072D89C5A3}" destId="{06835F96-2938-448B-A219-8D6BF0682E4B}" srcOrd="0" destOrd="0" presId="urn:microsoft.com/office/officeart/2005/8/layout/default"/>
    <dgm:cxn modelId="{BA8F4C79-AC37-4F98-A012-523373A65893}" srcId="{C44A9217-F86F-453C-A595-3E6C4D804A0C}" destId="{F0510019-592E-4F94-85AA-C8629AFD2EE1}" srcOrd="0" destOrd="0" parTransId="{8C7280A6-2891-4659-B9EF-D40120C45A0F}" sibTransId="{04121A86-6949-4DF4-BB60-88A7918AF9A7}"/>
    <dgm:cxn modelId="{F5CA8895-4678-47C9-95AA-3A5CE3BE2F6E}" srcId="{C44A9217-F86F-453C-A595-3E6C4D804A0C}" destId="{41B06C9E-67BE-4DB3-884F-1A072D89C5A3}" srcOrd="1" destOrd="0" parTransId="{E47FAED6-E241-4B45-8CEF-2A51A9973C32}" sibTransId="{2B5CF70A-988E-4713-B92C-09C5D7000464}"/>
    <dgm:cxn modelId="{EBFA9CAB-7E02-431F-A340-105094F0C1E9}" type="presOf" srcId="{F0510019-592E-4F94-85AA-C8629AFD2EE1}" destId="{E9F575BF-DC6B-4C2F-BEE6-9D99ED90EF1C}" srcOrd="0" destOrd="0" presId="urn:microsoft.com/office/officeart/2005/8/layout/default"/>
    <dgm:cxn modelId="{5B80E8DC-0CC7-4643-A43D-AFBBC3B1B93F}" type="presOf" srcId="{C44A9217-F86F-453C-A595-3E6C4D804A0C}" destId="{8529A969-D1B9-4FBB-8819-D63690EA2F27}" srcOrd="0" destOrd="0" presId="urn:microsoft.com/office/officeart/2005/8/layout/default"/>
    <dgm:cxn modelId="{0277CA1D-6FE7-4CEE-9B55-56698ABF45BA}" type="presParOf" srcId="{8529A969-D1B9-4FBB-8819-D63690EA2F27}" destId="{E9F575BF-DC6B-4C2F-BEE6-9D99ED90EF1C}" srcOrd="0" destOrd="0" presId="urn:microsoft.com/office/officeart/2005/8/layout/default"/>
    <dgm:cxn modelId="{A149166D-F7D6-44B8-8B02-385B8A49D6DC}" type="presParOf" srcId="{8529A969-D1B9-4FBB-8819-D63690EA2F27}" destId="{0DC8D7F8-894B-41EA-83AD-E48B4A92EF27}" srcOrd="1" destOrd="0" presId="urn:microsoft.com/office/officeart/2005/8/layout/default"/>
    <dgm:cxn modelId="{32F55947-7AEC-410D-855D-1AF5ACCAD7B2}" type="presParOf" srcId="{8529A969-D1B9-4FBB-8819-D63690EA2F27}" destId="{06835F96-2938-448B-A219-8D6BF0682E4B}" srcOrd="2" destOrd="0" presId="urn:microsoft.com/office/officeart/2005/8/layout/default"/>
    <dgm:cxn modelId="{CB7C0966-5DC5-4600-8E33-703A0D4865AA}" type="presParOf" srcId="{8529A969-D1B9-4FBB-8819-D63690EA2F27}" destId="{C7A91E37-BDAD-4FC9-8822-13984D9CEC07}" srcOrd="3" destOrd="0" presId="urn:microsoft.com/office/officeart/2005/8/layout/default"/>
    <dgm:cxn modelId="{73B35FFD-B390-4B8B-8F19-43E9BB7AD640}" type="presParOf" srcId="{8529A969-D1B9-4FBB-8819-D63690EA2F27}" destId="{A8205109-2CF0-44F5-A6F0-0F087F194F9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575BF-DC6B-4C2F-BEE6-9D99ED90EF1C}">
      <dsp:nvSpPr>
        <dsp:cNvPr id="0" name=""/>
        <dsp:cNvSpPr/>
      </dsp:nvSpPr>
      <dsp:spPr>
        <a:xfrm>
          <a:off x="988318" y="403"/>
          <a:ext cx="3689280" cy="22135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1. V roce 1436 římskokatolická církev </a:t>
          </a:r>
          <a:r>
            <a:rPr lang="cs-CZ" sz="1800" b="1" kern="1200" dirty="0"/>
            <a:t>dala či propůjčila</a:t>
          </a:r>
          <a:r>
            <a:rPr lang="cs-CZ" sz="1800" kern="1200" dirty="0"/>
            <a:t> </a:t>
          </a:r>
          <a:r>
            <a:rPr lang="cs-CZ" sz="1800" b="1" kern="1200" dirty="0"/>
            <a:t>přijímaní podobojí</a:t>
          </a:r>
          <a:r>
            <a:rPr lang="cs-CZ" sz="1800" kern="1200" dirty="0"/>
            <a:t> Čechům a Moravanům, čímž se tato praxe stala dovolenou. Kompaktáta měla nejprve přivést husity k poslušnosti a </a:t>
          </a:r>
          <a:r>
            <a:rPr lang="cs-CZ" sz="1800" b="1" kern="1200" dirty="0"/>
            <a:t>posléze k plné církevní jednotě </a:t>
          </a:r>
          <a:r>
            <a:rPr lang="cs-CZ" sz="1800" kern="1200" dirty="0"/>
            <a:t>(tj. přijímání </a:t>
          </a:r>
          <a:r>
            <a:rPr lang="cs-CZ" sz="1800" kern="1200" dirty="0" err="1"/>
            <a:t>podjednou</a:t>
          </a:r>
          <a:r>
            <a:rPr lang="cs-CZ" sz="1800" kern="1200" dirty="0"/>
            <a:t>).</a:t>
          </a:r>
        </a:p>
      </dsp:txBody>
      <dsp:txXfrm>
        <a:off x="988318" y="403"/>
        <a:ext cx="3689280" cy="2213568"/>
      </dsp:txXfrm>
    </dsp:sp>
    <dsp:sp modelId="{06835F96-2938-448B-A219-8D6BF0682E4B}">
      <dsp:nvSpPr>
        <dsp:cNvPr id="0" name=""/>
        <dsp:cNvSpPr/>
      </dsp:nvSpPr>
      <dsp:spPr>
        <a:xfrm>
          <a:off x="5046528" y="403"/>
          <a:ext cx="3689280" cy="2213568"/>
        </a:xfrm>
        <a:prstGeom prst="rect">
          <a:avLst/>
        </a:prstGeom>
        <a:solidFill>
          <a:schemeClr val="accent4">
            <a:hueOff val="1313275"/>
            <a:satOff val="-4009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 zásadě to stejné co v předchozím bodě jen s jediným předpokládaným rozdílem: licence kalicha katolickou církví </a:t>
          </a:r>
          <a:r>
            <a:rPr lang="cs-CZ" sz="1800" b="1" kern="1200" dirty="0"/>
            <a:t>měla trvat co nejdéle</a:t>
          </a:r>
        </a:p>
      </dsp:txBody>
      <dsp:txXfrm>
        <a:off x="5046528" y="403"/>
        <a:ext cx="3689280" cy="2213568"/>
      </dsp:txXfrm>
    </dsp:sp>
    <dsp:sp modelId="{BE69AC66-1995-4218-99F9-0216F4E83DF7}">
      <dsp:nvSpPr>
        <dsp:cNvPr id="0" name=""/>
        <dsp:cNvSpPr/>
      </dsp:nvSpPr>
      <dsp:spPr>
        <a:xfrm>
          <a:off x="3017423" y="2582900"/>
          <a:ext cx="3689280" cy="2213568"/>
        </a:xfrm>
        <a:prstGeom prst="rect">
          <a:avLst/>
        </a:prstGeom>
        <a:solidFill>
          <a:schemeClr val="accent4">
            <a:hueOff val="2626551"/>
            <a:satOff val="-8019"/>
            <a:lumOff val="6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Kompaktáta představovala v zásadě j</a:t>
          </a:r>
          <a:r>
            <a:rPr lang="cs-CZ" sz="1800" b="1" kern="1200" dirty="0"/>
            <a:t>en souhlas basilejského koncilu s utrakvismem</a:t>
          </a:r>
          <a:r>
            <a:rPr lang="cs-CZ" sz="1800" kern="1200" dirty="0"/>
            <a:t>, který byl naprosto </a:t>
          </a:r>
          <a:r>
            <a:rPr lang="cs-CZ" sz="1800" b="1" kern="1200" dirty="0"/>
            <a:t>oprávněný již od roku 1414 </a:t>
          </a:r>
          <a:r>
            <a:rPr lang="cs-CZ" sz="1800" kern="1200" dirty="0"/>
            <a:t>na základě Písma bez ohledu na jakékoliv jiné dokumenty. </a:t>
          </a:r>
        </a:p>
      </dsp:txBody>
      <dsp:txXfrm>
        <a:off x="3017423" y="2582900"/>
        <a:ext cx="3689280" cy="2213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575BF-DC6B-4C2F-BEE6-9D99ED90EF1C}">
      <dsp:nvSpPr>
        <dsp:cNvPr id="0" name=""/>
        <dsp:cNvSpPr/>
      </dsp:nvSpPr>
      <dsp:spPr>
        <a:xfrm>
          <a:off x="247724" y="427904"/>
          <a:ext cx="3833912" cy="2218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Čechům a Moravanům umožněno přijímání podobojí mocí Krista a jeho pravé choti, konkrétně těm, kteří mají takový zvyk a ve všem ostatním se sjednotí s církví</a:t>
          </a:r>
        </a:p>
      </dsp:txBody>
      <dsp:txXfrm>
        <a:off x="247724" y="427904"/>
        <a:ext cx="3833912" cy="2218031"/>
      </dsp:txXfrm>
    </dsp:sp>
    <dsp:sp modelId="{06835F96-2938-448B-A219-8D6BF0682E4B}">
      <dsp:nvSpPr>
        <dsp:cNvPr id="0" name=""/>
        <dsp:cNvSpPr/>
      </dsp:nvSpPr>
      <dsp:spPr>
        <a:xfrm>
          <a:off x="4611744" y="434660"/>
          <a:ext cx="3498526" cy="2203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Basilejský koncil bude </a:t>
          </a:r>
          <a:r>
            <a:rPr lang="cs-CZ" sz="1800" b="1" kern="1200" dirty="0">
              <a:solidFill>
                <a:schemeClr val="tx1"/>
              </a:solidFill>
            </a:rPr>
            <a:t>projednávat problematiku závaznosti kalicha </a:t>
          </a:r>
          <a:r>
            <a:rPr lang="cs-CZ" sz="1800" kern="1200" dirty="0">
              <a:solidFill>
                <a:schemeClr val="tx1"/>
              </a:solidFill>
            </a:rPr>
            <a:t>a vydá v této věci rozhodnutí</a:t>
          </a:r>
        </a:p>
      </dsp:txBody>
      <dsp:txXfrm>
        <a:off x="4611744" y="434660"/>
        <a:ext cx="3498526" cy="2203687"/>
      </dsp:txXfrm>
    </dsp:sp>
    <dsp:sp modelId="{A8205109-2CF0-44F5-A6F0-0F087F194F9A}">
      <dsp:nvSpPr>
        <dsp:cNvPr id="0" name=""/>
        <dsp:cNvSpPr/>
      </dsp:nvSpPr>
      <dsp:spPr>
        <a:xfrm>
          <a:off x="8653643" y="434660"/>
          <a:ext cx="3498526" cy="2203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Jestliže husité skrze své posly projeví zájem setrvat v praxi </a:t>
          </a:r>
          <a:r>
            <a:rPr lang="cs-CZ" sz="1800" i="1" kern="1200" dirty="0">
              <a:solidFill>
                <a:schemeClr val="tx1"/>
              </a:solidFill>
            </a:rPr>
            <a:t>sub </a:t>
          </a:r>
          <a:r>
            <a:rPr lang="cs-CZ" sz="1800" i="1" kern="1200" dirty="0" err="1">
              <a:solidFill>
                <a:schemeClr val="tx1"/>
              </a:solidFill>
            </a:rPr>
            <a:t>utraque</a:t>
          </a:r>
          <a:r>
            <a:rPr lang="cs-CZ" sz="1800" i="1" kern="1200" dirty="0">
              <a:solidFill>
                <a:schemeClr val="tx1"/>
              </a:solidFill>
            </a:rPr>
            <a:t> </a:t>
          </a:r>
          <a:r>
            <a:rPr lang="cs-CZ" sz="1800" i="1" kern="1200" dirty="0" err="1">
              <a:solidFill>
                <a:schemeClr val="tx1"/>
              </a:solidFill>
            </a:rPr>
            <a:t>specie</a:t>
          </a:r>
          <a:r>
            <a:rPr lang="cs-CZ" sz="1800" i="0" kern="1200" dirty="0">
              <a:solidFill>
                <a:schemeClr val="tx1"/>
              </a:solidFill>
            </a:rPr>
            <a:t>, </a:t>
          </a:r>
          <a:r>
            <a:rPr lang="cs-CZ" sz="1800" b="1" i="0" kern="1200" dirty="0">
              <a:solidFill>
                <a:schemeClr val="tx1"/>
              </a:solidFill>
            </a:rPr>
            <a:t>koncil udělí českým a moravským kněžím licenci </a:t>
          </a:r>
          <a:r>
            <a:rPr lang="cs-CZ" sz="1800" i="0" kern="1200" dirty="0">
              <a:solidFill>
                <a:schemeClr val="tx1"/>
              </a:solidFill>
            </a:rPr>
            <a:t>podávat laikům podobojí</a:t>
          </a:r>
          <a:endParaRPr lang="cs-CZ" sz="1800" kern="1200" dirty="0">
            <a:solidFill>
              <a:schemeClr val="tx1"/>
            </a:solidFill>
          </a:endParaRPr>
        </a:p>
      </dsp:txBody>
      <dsp:txXfrm>
        <a:off x="8653643" y="434660"/>
        <a:ext cx="3498526" cy="2203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18. 10. 2017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18. 10. 2017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494182" y="2685834"/>
            <a:ext cx="9601200" cy="1724092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Polemika o kompaktáta I: problematika věroučné koncese, doba platnosti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Klíčové otázky ohledně koncese kalicha 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Z jakých důvodů především byl Jakoubkem ze Stříbra obnoven kalich?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Jaká byla reakce husitů na kostnický dekret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Cum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in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nonnullis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?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Zaznívá v husitských manifestech touha po dosažení církevní licence?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Jakým způsobem byla možnost přijímat podobojí formulovaná v kompaktátech?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685676" y="1756179"/>
            <a:ext cx="9509760" cy="4127627"/>
          </a:xfrm>
        </p:spPr>
        <p:txBody>
          <a:bodyPr>
            <a:normAutofit/>
          </a:bodyPr>
          <a:lstStyle/>
          <a:p>
            <a:pPr marL="45720" indent="0" algn="ctr">
              <a:buClr>
                <a:srgbClr val="323232">
                  <a:lumMod val="90000"/>
                </a:srgbClr>
              </a:buClr>
              <a:buNone/>
            </a:pPr>
            <a:r>
              <a:rPr lang="cs-CZ" sz="2400" i="1" dirty="0"/>
              <a:t>Ježíš jim ale řekl: „Amen, amen, říkám vám: Nebudete-li jíst tělo Syna člověka a pít jeho krev, nemáte v sobě život.</a:t>
            </a:r>
            <a:r>
              <a:rPr lang="cs-CZ" sz="2400" i="1" baseline="30000" dirty="0"/>
              <a:t> </a:t>
            </a:r>
            <a:r>
              <a:rPr lang="cs-CZ" sz="2400" i="1" dirty="0"/>
              <a:t>Kdo jí mé tělo a pije mou krev, má věčný život a já ho vzkřísím v poslední den.</a:t>
            </a:r>
            <a:r>
              <a:rPr lang="cs-CZ" sz="2400" i="1" baseline="30000" dirty="0"/>
              <a:t> </a:t>
            </a:r>
            <a:r>
              <a:rPr lang="cs-CZ" sz="2400" i="1" dirty="0"/>
              <a:t>Mé tělo je opravdu pokrm a má krev je opravdu nápoj.“ </a:t>
            </a:r>
            <a:r>
              <a:rPr lang="cs-CZ" sz="2400" dirty="0"/>
              <a:t>(Jan 6, 54-56)</a:t>
            </a:r>
            <a:endParaRPr lang="cs-CZ" sz="24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60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884459" y="-447040"/>
            <a:ext cx="9509760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Tři (?) možné náhledy na koncesi kalicha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39A1C2C1-90CA-4427-9DF3-D1F56CF78C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384919"/>
              </p:ext>
            </p:extLst>
          </p:nvPr>
        </p:nvGraphicFramePr>
        <p:xfrm>
          <a:off x="1126436" y="1232452"/>
          <a:ext cx="9724128" cy="479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46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Prokop z Plzně (konzervativní utrakvismus)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20" y="1994716"/>
            <a:ext cx="9509760" cy="412762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„… </a:t>
            </a:r>
            <a:r>
              <a:rPr lang="cs-CZ" b="1" i="1" dirty="0" err="1"/>
              <a:t>concilium</a:t>
            </a:r>
            <a:r>
              <a:rPr lang="cs-CZ" b="1" i="1" dirty="0"/>
              <a:t> </a:t>
            </a:r>
            <a:r>
              <a:rPr lang="cs-CZ" b="1" i="1" dirty="0" err="1"/>
              <a:t>Basiliense</a:t>
            </a:r>
            <a:r>
              <a:rPr lang="cs-CZ" i="1" dirty="0"/>
              <a:t>, </a:t>
            </a:r>
            <a:r>
              <a:rPr lang="cs-CZ" i="1" dirty="0" err="1"/>
              <a:t>representans</a:t>
            </a:r>
            <a:r>
              <a:rPr lang="cs-CZ" i="1" dirty="0"/>
              <a:t> </a:t>
            </a:r>
            <a:r>
              <a:rPr lang="cs-CZ" i="1" dirty="0" err="1"/>
              <a:t>ecclesiam</a:t>
            </a:r>
            <a:r>
              <a:rPr lang="cs-CZ" i="1" dirty="0"/>
              <a:t> </a:t>
            </a:r>
            <a:r>
              <a:rPr lang="cs-CZ" i="1" dirty="0" err="1"/>
              <a:t>Romanam</a:t>
            </a:r>
            <a:r>
              <a:rPr lang="cs-CZ" i="1" dirty="0"/>
              <a:t>, </a:t>
            </a:r>
            <a:r>
              <a:rPr lang="cs-CZ" i="1" dirty="0" err="1"/>
              <a:t>cum</a:t>
            </a:r>
            <a:r>
              <a:rPr lang="cs-CZ" i="1" dirty="0"/>
              <a:t> </a:t>
            </a:r>
            <a:r>
              <a:rPr lang="cs-CZ" i="1" dirty="0" err="1"/>
              <a:t>regno</a:t>
            </a:r>
            <a:r>
              <a:rPr lang="cs-CZ" i="1" dirty="0"/>
              <a:t> Bohemie et </a:t>
            </a:r>
            <a:r>
              <a:rPr lang="cs-CZ" i="1" dirty="0" err="1"/>
              <a:t>marchionatu</a:t>
            </a:r>
            <a:r>
              <a:rPr lang="cs-CZ" i="1" dirty="0"/>
              <a:t> Moravie super </a:t>
            </a:r>
            <a:r>
              <a:rPr lang="cs-CZ" i="1" dirty="0" err="1"/>
              <a:t>communione</a:t>
            </a:r>
            <a:r>
              <a:rPr lang="cs-CZ" i="1" dirty="0"/>
              <a:t> </a:t>
            </a:r>
            <a:r>
              <a:rPr lang="cs-CZ" i="1" dirty="0" err="1"/>
              <a:t>utriusque</a:t>
            </a:r>
            <a:r>
              <a:rPr lang="cs-CZ" i="1" dirty="0"/>
              <a:t> </a:t>
            </a:r>
            <a:r>
              <a:rPr lang="cs-CZ" i="1" dirty="0" err="1"/>
              <a:t>speciei</a:t>
            </a:r>
            <a:r>
              <a:rPr lang="cs-CZ" i="1" dirty="0"/>
              <a:t> </a:t>
            </a:r>
            <a:r>
              <a:rPr lang="cs-CZ" i="1" dirty="0" err="1"/>
              <a:t>laica</a:t>
            </a:r>
            <a:r>
              <a:rPr lang="cs-CZ" i="1" dirty="0"/>
              <a:t> sub </a:t>
            </a:r>
            <a:r>
              <a:rPr lang="cs-CZ" i="1" dirty="0" err="1"/>
              <a:t>certis</a:t>
            </a:r>
            <a:r>
              <a:rPr lang="cs-CZ" i="1" dirty="0"/>
              <a:t> </a:t>
            </a:r>
            <a:r>
              <a:rPr lang="cs-CZ" i="1" dirty="0" err="1"/>
              <a:t>conditionibus</a:t>
            </a:r>
            <a:r>
              <a:rPr lang="cs-CZ" i="1" dirty="0"/>
              <a:t> </a:t>
            </a:r>
            <a:r>
              <a:rPr lang="cs-CZ" i="1" dirty="0" err="1"/>
              <a:t>compactavit</a:t>
            </a:r>
            <a:r>
              <a:rPr lang="cs-CZ" i="1" dirty="0"/>
              <a:t> et </a:t>
            </a:r>
            <a:r>
              <a:rPr lang="cs-CZ" b="1" i="1" dirty="0" err="1"/>
              <a:t>illam</a:t>
            </a:r>
            <a:r>
              <a:rPr lang="cs-CZ" b="1" i="1" dirty="0"/>
              <a:t> </a:t>
            </a:r>
            <a:r>
              <a:rPr lang="cs-CZ" b="1" i="1" dirty="0" err="1"/>
              <a:t>communionem</a:t>
            </a:r>
            <a:r>
              <a:rPr lang="cs-CZ" b="1" i="1" dirty="0"/>
              <a:t> </a:t>
            </a:r>
            <a:r>
              <a:rPr lang="cs-CZ" b="1" i="1" dirty="0" err="1"/>
              <a:t>admisit</a:t>
            </a:r>
            <a:r>
              <a:rPr lang="cs-CZ" b="1" i="1" dirty="0"/>
              <a:t>, </a:t>
            </a:r>
            <a:r>
              <a:rPr lang="cs-CZ" b="1" i="1" dirty="0" err="1"/>
              <a:t>indulsit</a:t>
            </a:r>
            <a:r>
              <a:rPr lang="cs-CZ" b="1" i="1" dirty="0"/>
              <a:t>, </a:t>
            </a:r>
            <a:r>
              <a:rPr lang="cs-CZ" b="1" i="1" dirty="0" err="1"/>
              <a:t>dixit</a:t>
            </a:r>
            <a:r>
              <a:rPr lang="cs-CZ" b="1" i="1" dirty="0"/>
              <a:t>, </a:t>
            </a:r>
            <a:r>
              <a:rPr lang="cs-CZ" b="1" i="1" dirty="0" err="1"/>
              <a:t>dispensavit</a:t>
            </a:r>
            <a:r>
              <a:rPr lang="cs-CZ" b="1" i="1" dirty="0"/>
              <a:t>, </a:t>
            </a:r>
            <a:r>
              <a:rPr lang="cs-CZ" b="1" i="1" dirty="0" err="1"/>
              <a:t>scripsit</a:t>
            </a:r>
            <a:r>
              <a:rPr lang="cs-CZ" b="1" i="1" dirty="0"/>
              <a:t> </a:t>
            </a:r>
            <a:r>
              <a:rPr lang="cs-CZ" i="1" dirty="0"/>
              <a:t>et </a:t>
            </a:r>
            <a:r>
              <a:rPr lang="cs-CZ" i="1" dirty="0" err="1"/>
              <a:t>litteris</a:t>
            </a:r>
            <a:r>
              <a:rPr lang="cs-CZ" i="1" dirty="0"/>
              <a:t> </a:t>
            </a:r>
            <a:r>
              <a:rPr lang="cs-CZ" i="1" dirty="0" err="1"/>
              <a:t>suis</a:t>
            </a:r>
            <a:r>
              <a:rPr lang="cs-CZ" i="1" dirty="0"/>
              <a:t> </a:t>
            </a:r>
            <a:r>
              <a:rPr lang="cs-CZ" i="1" dirty="0" err="1"/>
              <a:t>bullatis</a:t>
            </a:r>
            <a:r>
              <a:rPr lang="cs-CZ" i="1" dirty="0"/>
              <a:t> </a:t>
            </a:r>
            <a:r>
              <a:rPr lang="cs-CZ" i="1" dirty="0" err="1"/>
              <a:t>tanquam</a:t>
            </a:r>
            <a:r>
              <a:rPr lang="cs-CZ" i="1" dirty="0"/>
              <a:t>  </a:t>
            </a:r>
            <a:r>
              <a:rPr lang="cs-CZ" i="1" dirty="0" err="1"/>
              <a:t>fidelem</a:t>
            </a:r>
            <a:r>
              <a:rPr lang="cs-CZ" i="1" dirty="0"/>
              <a:t>, </a:t>
            </a:r>
            <a:r>
              <a:rPr lang="cs-CZ" i="1" dirty="0" err="1"/>
              <a:t>utilem</a:t>
            </a:r>
            <a:r>
              <a:rPr lang="cs-CZ" i="1" dirty="0"/>
              <a:t> et </a:t>
            </a:r>
            <a:r>
              <a:rPr lang="cs-CZ" i="1" dirty="0" err="1"/>
              <a:t>salubrem</a:t>
            </a:r>
            <a:r>
              <a:rPr lang="cs-CZ" i="1" dirty="0"/>
              <a:t> </a:t>
            </a:r>
            <a:r>
              <a:rPr lang="cs-CZ" i="1" dirty="0" err="1"/>
              <a:t>roboravit</a:t>
            </a:r>
            <a:r>
              <a:rPr lang="cs-CZ" i="1" dirty="0"/>
              <a:t> et </a:t>
            </a:r>
            <a:r>
              <a:rPr lang="cs-CZ" i="1" dirty="0" err="1"/>
              <a:t>confimavit</a:t>
            </a:r>
            <a:r>
              <a:rPr lang="cs-CZ" i="1" dirty="0"/>
              <a:t> </a:t>
            </a:r>
            <a:r>
              <a:rPr lang="cs-CZ" b="1" i="1" dirty="0" err="1"/>
              <a:t>auctoritate</a:t>
            </a:r>
            <a:r>
              <a:rPr lang="cs-CZ" b="1" i="1" dirty="0"/>
              <a:t> Christi et </a:t>
            </a:r>
            <a:r>
              <a:rPr lang="cs-CZ" b="1" i="1" dirty="0" err="1"/>
              <a:t>ecclesie</a:t>
            </a:r>
            <a:r>
              <a:rPr lang="cs-CZ" b="1" i="1" dirty="0"/>
              <a:t>, </a:t>
            </a:r>
            <a:r>
              <a:rPr lang="cs-CZ" b="1" i="1" dirty="0" err="1"/>
              <a:t>vere</a:t>
            </a:r>
            <a:r>
              <a:rPr lang="cs-CZ" b="1" i="1" dirty="0"/>
              <a:t> </a:t>
            </a:r>
            <a:r>
              <a:rPr lang="cs-CZ" b="1" i="1" dirty="0" err="1"/>
              <a:t>sponse</a:t>
            </a:r>
            <a:r>
              <a:rPr lang="cs-CZ" b="1" i="1" dirty="0"/>
              <a:t> </a:t>
            </a:r>
            <a:r>
              <a:rPr lang="cs-CZ" b="1" i="1" dirty="0" err="1"/>
              <a:t>eius</a:t>
            </a:r>
            <a:r>
              <a:rPr lang="cs-CZ" i="1" dirty="0"/>
              <a:t>.“ 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8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20" y="467360"/>
            <a:ext cx="10069002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Hlavní argumenty Martina Lupáče proti koncesi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</a:rPr>
              <a:t>Češi a Moravané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„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communicabunt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sub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</a:rPr>
              <a:t>utraque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</a:rPr>
              <a:t>specie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</a:rPr>
              <a:t>auctoritate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domini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nostri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Ihesu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Christi et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ecclesie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,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vere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sponse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</a:rPr>
              <a:t>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</a:rPr>
              <a:t>eius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</a:rPr>
              <a:t>…“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O nezájmu mít od církve licenci měl díky oficiálnímu husitskému prohlášení vědět sám koncil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Ani v nejtěžších letech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husité o nic takového nežádali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na čemž nic nezměnili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auctoritates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zaslané do Kostnice (1417)  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Co se víry týče, husité jsou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poddáni soudci dohodnutému v Chebu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: </a:t>
            </a:r>
            <a:r>
              <a:rPr lang="cs-CZ" i="1" dirty="0"/>
              <a:t>A mocí tohoto soudce tu víru bráníme a držíme, </a:t>
            </a:r>
            <a:r>
              <a:rPr lang="cs-CZ" b="1" i="1" dirty="0"/>
              <a:t>nikoliv mocí papežovou či kompaktát</a:t>
            </a:r>
            <a:r>
              <a:rPr lang="cs-CZ" i="1" dirty="0"/>
              <a:t>, leč je v nich mnoho evangelické pravdy.“</a:t>
            </a: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14893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884459" y="-447040"/>
            <a:ext cx="9509760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Důležité souvislosti ohledně doby platnosti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39A1C2C1-90CA-4427-9DF3-D1F56CF78C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258248"/>
              </p:ext>
            </p:extLst>
          </p:nvPr>
        </p:nvGraphicFramePr>
        <p:xfrm>
          <a:off x="-92765" y="1170698"/>
          <a:ext cx="12377530" cy="4598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Šipka: doprava 2">
            <a:extLst>
              <a:ext uri="{FF2B5EF4-FFF2-40B4-BE49-F238E27FC236}">
                <a16:creationId xmlns:a16="http://schemas.microsoft.com/office/drawing/2014/main" id="{C2157274-81C5-4F03-BA28-5B99D46DAA24}"/>
              </a:ext>
            </a:extLst>
          </p:cNvPr>
          <p:cNvSpPr/>
          <p:nvPr/>
        </p:nvSpPr>
        <p:spPr>
          <a:xfrm>
            <a:off x="3896140" y="2358886"/>
            <a:ext cx="649356" cy="484632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BD2F3432-2167-4DA2-8F32-2118C05AAEF0}"/>
              </a:ext>
            </a:extLst>
          </p:cNvPr>
          <p:cNvSpPr/>
          <p:nvPr/>
        </p:nvSpPr>
        <p:spPr>
          <a:xfrm>
            <a:off x="7871792" y="2358886"/>
            <a:ext cx="649356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86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20" y="-168744"/>
            <a:ext cx="10069002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Jan Papoušek ze Soběslavi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20" y="1292353"/>
            <a:ext cx="9509760" cy="1305074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„… </a:t>
            </a:r>
            <a:r>
              <a:rPr lang="cs-CZ" b="1" i="1" dirty="0"/>
              <a:t>přijímání z kalicha bylo povoleno</a:t>
            </a:r>
            <a:r>
              <a:rPr lang="cs-CZ" i="1" dirty="0"/>
              <a:t> těm Čechům, kteří mají takový obyčej a užívají rozumu a kteří se sjednotí</a:t>
            </a:r>
            <a:r>
              <a:rPr lang="cs-CZ" b="1" i="1" dirty="0"/>
              <a:t> </a:t>
            </a:r>
            <a:r>
              <a:rPr lang="cs-CZ" i="1" dirty="0"/>
              <a:t>ve víře a ritu obecné církve </a:t>
            </a:r>
            <a:r>
              <a:rPr lang="cs-CZ" b="1" i="1" dirty="0"/>
              <a:t>až do posouzení</a:t>
            </a:r>
            <a:r>
              <a:rPr lang="cs-CZ" i="1" dirty="0"/>
              <a:t>. Posouzení již bylo učiněno a </a:t>
            </a:r>
            <a:r>
              <a:rPr lang="cs-CZ" b="1" i="1" dirty="0"/>
              <a:t>dekret byl publikován</a:t>
            </a:r>
            <a:r>
              <a:rPr lang="cs-CZ" i="1" dirty="0"/>
              <a:t> ve vratech</a:t>
            </a:r>
            <a:r>
              <a:rPr lang="cs-CZ" b="1" i="1" dirty="0"/>
              <a:t> </a:t>
            </a:r>
            <a:r>
              <a:rPr lang="cs-CZ" i="1" dirty="0"/>
              <a:t>a branách basilejské církve a rozhlášen po všech krajinách světa mezi křesťany.“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i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b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F7EA8C14-4C66-49A4-B767-3C4381C03DE7}"/>
              </a:ext>
            </a:extLst>
          </p:cNvPr>
          <p:cNvSpPr txBox="1">
            <a:spLocks/>
          </p:cNvSpPr>
          <p:nvPr/>
        </p:nvSpPr>
        <p:spPr>
          <a:xfrm>
            <a:off x="1330518" y="2597427"/>
            <a:ext cx="10069002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Pius II.</a:t>
            </a:r>
          </a:p>
        </p:txBody>
      </p:sp>
      <p:sp>
        <p:nvSpPr>
          <p:cNvPr id="5" name="Zástupný symbol pro obsah 13">
            <a:extLst>
              <a:ext uri="{FF2B5EF4-FFF2-40B4-BE49-F238E27FC236}">
                <a16:creationId xmlns:a16="http://schemas.microsoft.com/office/drawing/2014/main" id="{422B22E3-ABD0-4B28-8C99-D74DD5E586A7}"/>
              </a:ext>
            </a:extLst>
          </p:cNvPr>
          <p:cNvSpPr txBox="1">
            <a:spLocks/>
          </p:cNvSpPr>
          <p:nvPr/>
        </p:nvSpPr>
        <p:spPr>
          <a:xfrm>
            <a:off x="1330518" y="4130173"/>
            <a:ext cx="9509760" cy="232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„Jest let blíž XXVI, když učiněna sú kompaktáta. Pak těm učiněna sú, </a:t>
            </a:r>
            <a:r>
              <a:rPr lang="cs-CZ" b="1" i="1" dirty="0"/>
              <a:t>kteříž tehdáž obyčej </a:t>
            </a:r>
            <a:r>
              <a:rPr lang="cs-CZ" b="1" i="1" dirty="0" err="1"/>
              <a:t>mějéchu</a:t>
            </a:r>
            <a:r>
              <a:rPr lang="cs-CZ" i="1" dirty="0"/>
              <a:t>: ale mnozí zhynuli sú, a již málo z těch živých </a:t>
            </a:r>
            <a:r>
              <a:rPr lang="cs-CZ" i="1" dirty="0" err="1"/>
              <a:t>zóstalo</a:t>
            </a:r>
            <a:r>
              <a:rPr lang="cs-CZ" i="1" dirty="0"/>
              <a:t>…“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„... z rozumu kompaktát </a:t>
            </a:r>
            <a:r>
              <a:rPr lang="cs-CZ" i="1" dirty="0" err="1"/>
              <a:t>zjevno</a:t>
            </a:r>
            <a:r>
              <a:rPr lang="cs-CZ" i="1" dirty="0"/>
              <a:t> jest, že </a:t>
            </a:r>
            <a:r>
              <a:rPr lang="cs-CZ" b="1" i="1" dirty="0"/>
              <a:t>to </a:t>
            </a:r>
            <a:r>
              <a:rPr lang="cs-CZ" b="1" i="1" dirty="0" err="1"/>
              <a:t>pójčenie</a:t>
            </a:r>
            <a:r>
              <a:rPr lang="cs-CZ" b="1" i="1" dirty="0"/>
              <a:t> až do </a:t>
            </a:r>
            <a:r>
              <a:rPr lang="cs-CZ" b="1" i="1" dirty="0" err="1"/>
              <a:t>usúzenie</a:t>
            </a:r>
            <a:r>
              <a:rPr lang="cs-CZ" b="1" i="1" dirty="0"/>
              <a:t> koncilium aniž dále mělo trvati</a:t>
            </a:r>
            <a:r>
              <a:rPr lang="cs-CZ" i="1" dirty="0"/>
              <a:t>, neb praví se v nich: a bude ohledáno, co proti tomu artikulu </a:t>
            </a:r>
            <a:r>
              <a:rPr lang="cs-CZ" i="1" dirty="0" err="1"/>
              <a:t>etc</a:t>
            </a:r>
            <a:r>
              <a:rPr lang="cs-CZ" i="1" dirty="0"/>
              <a:t>. </a:t>
            </a:r>
            <a:r>
              <a:rPr lang="cs-CZ" i="1" dirty="0" err="1"/>
              <a:t>Nynie</a:t>
            </a:r>
            <a:r>
              <a:rPr lang="cs-CZ" i="1" dirty="0"/>
              <a:t> </a:t>
            </a:r>
            <a:r>
              <a:rPr lang="cs-CZ" i="1" dirty="0" err="1"/>
              <a:t>ste</a:t>
            </a:r>
            <a:r>
              <a:rPr lang="cs-CZ" i="1" dirty="0"/>
              <a:t> slyšeli </a:t>
            </a:r>
            <a:r>
              <a:rPr lang="cs-CZ" b="1" i="1" dirty="0"/>
              <a:t>dekret koncilium Bazilejského</a:t>
            </a:r>
            <a:r>
              <a:rPr lang="cs-CZ" i="1" dirty="0"/>
              <a:t>, v němž se </a:t>
            </a:r>
            <a:r>
              <a:rPr lang="cs-CZ" i="1" dirty="0" err="1"/>
              <a:t>zavierá</a:t>
            </a:r>
            <a:r>
              <a:rPr lang="cs-CZ" i="1" dirty="0"/>
              <a:t> </a:t>
            </a:r>
            <a:r>
              <a:rPr lang="cs-CZ" i="1" dirty="0" err="1"/>
              <a:t>usúzenie</a:t>
            </a:r>
            <a:r>
              <a:rPr lang="cs-CZ" i="1" dirty="0"/>
              <a:t> a tak </a:t>
            </a:r>
            <a:r>
              <a:rPr lang="cs-CZ" b="1" i="1" dirty="0"/>
              <a:t>kompaktát </a:t>
            </a:r>
            <a:r>
              <a:rPr lang="cs-CZ" b="1" i="1" dirty="0" err="1"/>
              <a:t>zrušenie</a:t>
            </a:r>
            <a:r>
              <a:rPr lang="cs-CZ" i="1" dirty="0"/>
              <a:t>.“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i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Font typeface="Arial" pitchFamily="34" charset="0"/>
              <a:buNone/>
            </a:pPr>
            <a:endParaRPr lang="cs-CZ" b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Font typeface="Arial" pitchFamily="34" charset="0"/>
              <a:buNone/>
            </a:pP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82538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3770" y="-367527"/>
            <a:ext cx="10294289" cy="1233424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Hlavní argumenty Lupáče proti omezené platnosti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113184"/>
            <a:ext cx="10175019" cy="4916396"/>
          </a:xfrm>
        </p:spPr>
        <p:txBody>
          <a:bodyPr>
            <a:normAutofit/>
          </a:bodyPr>
          <a:lstStyle/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/>
              <a:t>Zikmund: </a:t>
            </a:r>
            <a:r>
              <a:rPr lang="cs-CZ" i="1" dirty="0"/>
              <a:t>„chceme, aby námi a našimi náměstky </a:t>
            </a:r>
            <a:r>
              <a:rPr lang="cs-CZ" b="1" i="1" dirty="0"/>
              <a:t>v </a:t>
            </a:r>
            <a:r>
              <a:rPr lang="cs-CZ" b="1" i="1" dirty="0" err="1"/>
              <a:t>budúcie</a:t>
            </a:r>
            <a:r>
              <a:rPr lang="cs-CZ" b="1" i="1" dirty="0"/>
              <a:t> časy věčně všecky věci jim byly </a:t>
            </a:r>
            <a:r>
              <a:rPr lang="cs-CZ" b="1" i="1" dirty="0" err="1"/>
              <a:t>držány</a:t>
            </a:r>
            <a:r>
              <a:rPr lang="cs-CZ" b="1" i="1" dirty="0"/>
              <a:t> </a:t>
            </a:r>
            <a:r>
              <a:rPr lang="cs-CZ" i="1" dirty="0"/>
              <a:t>a úplně zachovány.“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/>
              <a:t>Zikmund:</a:t>
            </a:r>
            <a:r>
              <a:rPr lang="cs-CZ" i="1" dirty="0"/>
              <a:t> „</a:t>
            </a:r>
            <a:r>
              <a:rPr lang="cs-CZ" i="1" dirty="0" err="1"/>
              <a:t>miesta</a:t>
            </a:r>
            <a:r>
              <a:rPr lang="cs-CZ" i="1" dirty="0"/>
              <a:t> všecka i každý kostel i lidé osad </a:t>
            </a:r>
            <a:r>
              <a:rPr lang="cs-CZ" i="1" dirty="0" err="1"/>
              <a:t>budú</a:t>
            </a:r>
            <a:r>
              <a:rPr lang="cs-CZ" i="1" dirty="0"/>
              <a:t> popsáni, na kterýchž a od kterýchž to </a:t>
            </a:r>
            <a:r>
              <a:rPr lang="cs-CZ" i="1" dirty="0" err="1"/>
              <a:t>přijímánie</a:t>
            </a:r>
            <a:r>
              <a:rPr lang="cs-CZ" i="1" dirty="0"/>
              <a:t> </a:t>
            </a:r>
            <a:r>
              <a:rPr lang="cs-CZ" i="1" dirty="0" err="1"/>
              <a:t>dvojie</a:t>
            </a:r>
            <a:r>
              <a:rPr lang="cs-CZ" i="1" dirty="0"/>
              <a:t> </a:t>
            </a:r>
            <a:r>
              <a:rPr lang="cs-CZ" i="1" dirty="0" err="1"/>
              <a:t>zpósoby</a:t>
            </a:r>
            <a:r>
              <a:rPr lang="cs-CZ" i="1" dirty="0"/>
              <a:t> vskutku jest zachováváno, aby potom </a:t>
            </a:r>
            <a:r>
              <a:rPr lang="cs-CZ" b="1" i="1" dirty="0" err="1"/>
              <a:t>budúcně</a:t>
            </a:r>
            <a:r>
              <a:rPr lang="cs-CZ" b="1" i="1" dirty="0"/>
              <a:t> věčně bylo zachováváno v týchž </a:t>
            </a:r>
            <a:r>
              <a:rPr lang="cs-CZ" b="1" i="1" dirty="0" err="1"/>
              <a:t>miestech</a:t>
            </a:r>
            <a:r>
              <a:rPr lang="cs-CZ" i="1" dirty="0"/>
              <a:t>.“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Kompaktáta: „</a:t>
            </a:r>
            <a:r>
              <a:rPr lang="cs-CZ" i="1" dirty="0"/>
              <a:t>arcibiskupu pražskému, </a:t>
            </a:r>
            <a:r>
              <a:rPr lang="cs-CZ" i="1" dirty="0" err="1"/>
              <a:t>olomúckému</a:t>
            </a:r>
            <a:r>
              <a:rPr lang="cs-CZ" i="1" dirty="0"/>
              <a:t> a litomyšlskému </a:t>
            </a:r>
            <a:r>
              <a:rPr lang="cs-CZ" i="1" dirty="0" err="1"/>
              <a:t>biskupóm</a:t>
            </a:r>
            <a:r>
              <a:rPr lang="cs-CZ" i="1" dirty="0"/>
              <a:t>, </a:t>
            </a:r>
            <a:r>
              <a:rPr lang="cs-CZ" b="1" i="1" dirty="0"/>
              <a:t>kteříž </a:t>
            </a:r>
            <a:r>
              <a:rPr lang="cs-CZ" b="1" i="1" dirty="0" err="1"/>
              <a:t>jsú</a:t>
            </a:r>
            <a:r>
              <a:rPr lang="cs-CZ" b="1" i="1" dirty="0"/>
              <a:t> aneb časem </a:t>
            </a:r>
            <a:r>
              <a:rPr lang="cs-CZ" b="1" i="1" dirty="0" err="1"/>
              <a:t>budú</a:t>
            </a:r>
            <a:r>
              <a:rPr lang="cs-CZ" b="1" i="1" dirty="0"/>
              <a:t> </a:t>
            </a:r>
            <a:r>
              <a:rPr lang="cs-CZ" i="1" dirty="0"/>
              <a:t>(…) svátost těla </a:t>
            </a:r>
            <a:r>
              <a:rPr lang="cs-CZ" i="1" dirty="0" err="1"/>
              <a:t>božieho</a:t>
            </a:r>
            <a:r>
              <a:rPr lang="cs-CZ" i="1" dirty="0"/>
              <a:t> a krve </a:t>
            </a:r>
            <a:r>
              <a:rPr lang="cs-CZ" i="1" dirty="0" err="1"/>
              <a:t>božie</a:t>
            </a:r>
            <a:r>
              <a:rPr lang="cs-CZ" i="1" dirty="0"/>
              <a:t> pod obojí </a:t>
            </a:r>
            <a:r>
              <a:rPr lang="cs-CZ" i="1" dirty="0" err="1"/>
              <a:t>zpósobú</a:t>
            </a:r>
            <a:r>
              <a:rPr lang="cs-CZ" i="1" dirty="0"/>
              <a:t>, </a:t>
            </a:r>
            <a:r>
              <a:rPr lang="cs-CZ" i="1" dirty="0" err="1"/>
              <a:t>jsúce</a:t>
            </a:r>
            <a:r>
              <a:rPr lang="cs-CZ" i="1" dirty="0"/>
              <a:t> napomenuti, jakož na jednoho každého </a:t>
            </a:r>
            <a:r>
              <a:rPr lang="cs-CZ" i="1" dirty="0" err="1"/>
              <a:t>slušie</a:t>
            </a:r>
            <a:r>
              <a:rPr lang="cs-CZ" i="1" dirty="0"/>
              <a:t> aneb </a:t>
            </a:r>
            <a:r>
              <a:rPr lang="cs-CZ" b="1" i="1" dirty="0"/>
              <a:t>slušeti bude v </a:t>
            </a:r>
            <a:r>
              <a:rPr lang="cs-CZ" b="1" i="1" dirty="0" err="1"/>
              <a:t>budúcie</a:t>
            </a:r>
            <a:r>
              <a:rPr lang="cs-CZ" b="1" i="1" dirty="0"/>
              <a:t> časy, aby podávali</a:t>
            </a:r>
            <a:r>
              <a:rPr lang="cs-CZ" i="1" dirty="0"/>
              <a:t>...“</a:t>
            </a: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Kompaktáta: Češi a Moravané </a:t>
            </a:r>
            <a:r>
              <a:rPr lang="cs-CZ" i="1" dirty="0"/>
              <a:t>„</a:t>
            </a:r>
            <a:r>
              <a:rPr lang="cs-CZ" i="1" dirty="0" err="1"/>
              <a:t>příjmú</a:t>
            </a:r>
            <a:r>
              <a:rPr lang="cs-CZ" i="1" dirty="0"/>
              <a:t> a </a:t>
            </a:r>
            <a:r>
              <a:rPr lang="cs-CZ" i="1" dirty="0" err="1"/>
              <a:t>oblíbie</a:t>
            </a:r>
            <a:r>
              <a:rPr lang="cs-CZ" i="1" dirty="0"/>
              <a:t> i </a:t>
            </a:r>
            <a:r>
              <a:rPr lang="cs-CZ" i="1" dirty="0" err="1"/>
              <a:t>učinie</a:t>
            </a:r>
            <a:r>
              <a:rPr lang="cs-CZ" i="1" dirty="0"/>
              <a:t> dobrý, </a:t>
            </a:r>
            <a:r>
              <a:rPr lang="cs-CZ" b="1" i="1" dirty="0"/>
              <a:t>pevný a věčný pokoj </a:t>
            </a:r>
            <a:r>
              <a:rPr lang="cs-CZ" i="1" dirty="0"/>
              <a:t>a </a:t>
            </a:r>
            <a:r>
              <a:rPr lang="cs-CZ" i="1" dirty="0" err="1"/>
              <a:t>kostelnú</a:t>
            </a:r>
            <a:r>
              <a:rPr lang="cs-CZ" i="1" dirty="0"/>
              <a:t> jednotu...“</a:t>
            </a:r>
            <a:endParaRPr lang="cs-CZ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Bible: např.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</a:t>
            </a:r>
            <a:r>
              <a:rPr lang="cs-CZ" i="1" dirty="0"/>
              <a:t>Běda, </a:t>
            </a:r>
            <a:r>
              <a:rPr lang="cs-CZ" b="1" i="1" dirty="0"/>
              <a:t>kdo se nyní smějete</a:t>
            </a:r>
            <a:r>
              <a:rPr lang="cs-CZ" i="1" dirty="0"/>
              <a:t>, neboť budete plakat a naříkat.“ </a:t>
            </a:r>
            <a:r>
              <a:rPr lang="cs-CZ" dirty="0"/>
              <a:t>(Luk 6, 25)</a:t>
            </a:r>
          </a:p>
          <a:p>
            <a:pPr marL="502920" indent="-457200" algn="just">
              <a:buClr>
                <a:srgbClr val="323232">
                  <a:lumMod val="90000"/>
                </a:srgbClr>
              </a:buClr>
              <a:buFont typeface="+mj-lt"/>
              <a:buAutoNum type="arabicPeriod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Neomezenou platnost kompaktát prosazovali sami husité při jednáních s koncilem</a:t>
            </a:r>
          </a:p>
        </p:txBody>
      </p:sp>
    </p:spTree>
    <p:extLst>
      <p:ext uri="{BB962C8B-B14F-4D97-AF65-F5344CB8AC3E}">
        <p14:creationId xmlns:p14="http://schemas.microsoft.com/office/powerpoint/2010/main" val="143434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508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Book Antiqua</vt:lpstr>
      <vt:lpstr>Banded Design Yellow 16x9</vt:lpstr>
      <vt:lpstr>Polemika o kompaktáta I: problematika věroučné koncese, doba platnosti</vt:lpstr>
      <vt:lpstr>Klíčové otázky ohledně koncese kalicha </vt:lpstr>
      <vt:lpstr>Prezentace aplikace PowerPoint</vt:lpstr>
      <vt:lpstr>Tři (?) možné náhledy na koncesi kalicha</vt:lpstr>
      <vt:lpstr>Prokop z Plzně (konzervativní utrakvismus)</vt:lpstr>
      <vt:lpstr>Hlavní argumenty Martina Lupáče proti koncesi</vt:lpstr>
      <vt:lpstr>Důležité souvislosti ohledně doby platnosti</vt:lpstr>
      <vt:lpstr>Jan Papoušek ze Soběslavi</vt:lpstr>
      <vt:lpstr>Hlavní argumenty Lupáče proti omezené platnosti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2017-10-18T09:50:33Z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