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3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élní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08.11.2017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Obdélník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cs-CZ" smtClean="0"/>
              <a:pPr/>
              <a:t>08.11.2017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494182" y="2685834"/>
            <a:ext cx="9601200" cy="1724092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Role basilejských dohod v politickém životě doby interregna a poděbradské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1120" y="-616712"/>
            <a:ext cx="9509760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Kompaktáta v rámci vrcholné politiky 40. let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235103" y="855030"/>
            <a:ext cx="10440062" cy="5453005"/>
          </a:xfrm>
        </p:spPr>
        <p:txBody>
          <a:bodyPr>
            <a:normAutofit/>
          </a:bodyPr>
          <a:lstStyle/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1. List mírný všech stavů českého království (29. 1. 1440)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„… aby kompaktáta, jinak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smlúvy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společně s legáty basilejskými a s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ciesařovú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milostí  učiněné 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zpósobené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což a jakož zjevně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svědčie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od náš všech a od našich světských i duchovních (…) 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byly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držány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a skutečně zachovávány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; a také společně abychom o to stáli, co 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koncilium basilejské má nám učiniti…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“  </a:t>
            </a:r>
            <a:endParaRPr lang="cs-CZ" b="1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b="1" dirty="0">
                <a:solidFill>
                  <a:srgbClr val="323232">
                    <a:lumMod val="90000"/>
                  </a:srgbClr>
                </a:solidFill>
              </a:rPr>
              <a:t>2. Artikule zaslané Albrechtovi </a:t>
            </a:r>
            <a:r>
              <a:rPr lang="cs-CZ" b="1" dirty="0" smtClean="0">
                <a:solidFill>
                  <a:srgbClr val="323232">
                    <a:lumMod val="90000"/>
                  </a:srgbClr>
                </a:solidFill>
              </a:rPr>
              <a:t>Bavorskému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</a:rPr>
              <a:t>(červen 1440)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„… žádáme, aby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</a:rPr>
              <a:t>JM</a:t>
            </a:r>
            <a:r>
              <a:rPr lang="cs-CZ" i="1" baseline="30000" dirty="0" err="1">
                <a:solidFill>
                  <a:srgbClr val="323232">
                    <a:lumMod val="90000"/>
                  </a:srgbClr>
                </a:solidFill>
              </a:rPr>
              <a:t>t</a:t>
            </a:r>
            <a:r>
              <a:rPr lang="cs-CZ" i="1" baseline="30000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což z kompaktát má nám od koncilium basilejského jíti, o to státi ráčil, aby nám to šlo, a my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</a:rPr>
              <a:t>abychme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 v tom zachováni byli…“</a:t>
            </a:r>
            <a:endParaRPr lang="cs-CZ" sz="2000" b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3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. Artikule Jana </a:t>
            </a:r>
            <a:r>
              <a:rPr lang="cs-CZ" sz="2000" b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Příbrama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pražské kapitule (5.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8. 1441)</a:t>
            </a:r>
            <a:endParaRPr lang="cs-CZ" sz="2000" b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sz="200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„Primo, </a:t>
            </a:r>
            <a:r>
              <a:rPr lang="cs-CZ" sz="200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ut</a:t>
            </a:r>
            <a:r>
              <a:rPr lang="cs-CZ" sz="200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compactata</a:t>
            </a:r>
            <a:r>
              <a:rPr lang="cs-CZ" sz="200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a parte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utraque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integra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et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illesa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conserventur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.“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4. Odpověď Fridricha III. Českým stavům ohledně Ladislava (říjen 1443)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„…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cožkoli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jest koncilium basilejské o těch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artikuléch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královstvi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Českému a markrabství Moravskému podvolilo a kompaktáty smluvilo, 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při tom my to také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zuostavujem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1120" y="-278296"/>
            <a:ext cx="10148515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Kompaktáta a katolická církev v době schizmatu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20" y="1292352"/>
            <a:ext cx="10440062" cy="4498848"/>
          </a:xfrm>
        </p:spPr>
        <p:txBody>
          <a:bodyPr>
            <a:normAutofit/>
          </a:bodyPr>
          <a:lstStyle/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Kompaktáta ratifikována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15. 1. 1437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koncilem, ale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nikdy neuznána papežem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Evženem IV. (1431–1447)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 době schizmatu české poselstvo vysláno až na konci r. 1446 (Mikuláš V.): Juan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Karvajal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prohlásil, že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mnozí želejí těch kompaktát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mezi vámi učiněných; ale musilo to býti pro pokoj tohoto času (…) lidé jedni zmokli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všickni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od deště 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zmokše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i zbláznili sú se, kromě jediného; a ten když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všel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mezi ony a jsa trhán od nich a rván, 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nežliby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sám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múdr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zuostal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radějšie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vyšel na déšť, aby s nimi bláznem byl,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nežliby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tak od nich trpěl. 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Též i vy učiňte s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tú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svú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pří o kalichu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.“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Květnové jednání s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Karvajalem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v Praze: papež ani já o kompaktátech nic nevíme, je potřeba do nich nahlédnout… </a:t>
            </a:r>
          </a:p>
        </p:txBody>
      </p:sp>
    </p:spTree>
    <p:extLst>
      <p:ext uri="{BB962C8B-B14F-4D97-AF65-F5344CB8AC3E}">
        <p14:creationId xmlns:p14="http://schemas.microsoft.com/office/powerpoint/2010/main" val="254214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66408" y="-92766"/>
            <a:ext cx="8995576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Zvýšený zájem o basilejské dohody na počátku 50. let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01364" y="1557396"/>
            <a:ext cx="10440062" cy="4498848"/>
          </a:xfrm>
        </p:spPr>
        <p:txBody>
          <a:bodyPr>
            <a:normAutofit/>
          </a:bodyPr>
          <a:lstStyle/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Otázku kalicha i kompaktát intenzivně řeší dva papežští (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Jan </a:t>
            </a:r>
            <a:r>
              <a:rPr lang="cs-CZ" b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Kapistrán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Mikuláš </a:t>
            </a:r>
            <a:r>
              <a:rPr lang="cs-CZ" b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Kusanský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) a jeden císařský diplomat (Eneáš Silvio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Piccolomini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)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Kapistrán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: </a:t>
            </a:r>
            <a:r>
              <a:rPr lang="cs-CZ" i="1" dirty="0"/>
              <a:t>„… si </a:t>
            </a:r>
            <a:r>
              <a:rPr lang="cs-CZ" b="1" i="1" dirty="0" err="1"/>
              <a:t>ecclesiasticam</a:t>
            </a:r>
            <a:r>
              <a:rPr lang="cs-CZ" b="1" i="1" dirty="0"/>
              <a:t> </a:t>
            </a:r>
            <a:r>
              <a:rPr lang="cs-CZ" b="1" i="1" dirty="0" err="1"/>
              <a:t>unitatem</a:t>
            </a:r>
            <a:r>
              <a:rPr lang="cs-CZ" b="1" i="1" dirty="0"/>
              <a:t> </a:t>
            </a:r>
            <a:r>
              <a:rPr lang="cs-CZ" i="1" dirty="0" err="1"/>
              <a:t>tenuistis</a:t>
            </a:r>
            <a:r>
              <a:rPr lang="cs-CZ" i="1" dirty="0"/>
              <a:t>  (…), si </a:t>
            </a:r>
            <a:r>
              <a:rPr lang="cs-CZ" i="1" dirty="0" err="1"/>
              <a:t>servastis</a:t>
            </a:r>
            <a:r>
              <a:rPr lang="cs-CZ" i="1" dirty="0"/>
              <a:t> </a:t>
            </a:r>
            <a:r>
              <a:rPr lang="cs-CZ" i="1" dirty="0" err="1"/>
              <a:t>decreta</a:t>
            </a:r>
            <a:r>
              <a:rPr lang="cs-CZ" i="1" dirty="0"/>
              <a:t> et </a:t>
            </a:r>
            <a:r>
              <a:rPr lang="cs-CZ" i="1" dirty="0" err="1"/>
              <a:t>decretales</a:t>
            </a:r>
            <a:r>
              <a:rPr lang="cs-CZ" i="1" dirty="0"/>
              <a:t> </a:t>
            </a:r>
            <a:r>
              <a:rPr lang="cs-CZ" i="1" dirty="0" err="1"/>
              <a:t>sacrosanctae</a:t>
            </a:r>
            <a:r>
              <a:rPr lang="cs-CZ" i="1" dirty="0"/>
              <a:t> </a:t>
            </a:r>
            <a:r>
              <a:rPr lang="cs-CZ" i="1" dirty="0" err="1"/>
              <a:t>Romanae</a:t>
            </a:r>
            <a:r>
              <a:rPr lang="cs-CZ" i="1" dirty="0"/>
              <a:t> </a:t>
            </a:r>
            <a:r>
              <a:rPr lang="cs-CZ" i="1" dirty="0" err="1"/>
              <a:t>ecclesiae</a:t>
            </a:r>
            <a:r>
              <a:rPr lang="cs-CZ" i="1" dirty="0"/>
              <a:t>, si </a:t>
            </a:r>
            <a:r>
              <a:rPr lang="cs-CZ" b="1" i="1" dirty="0" err="1"/>
              <a:t>timuistis</a:t>
            </a:r>
            <a:r>
              <a:rPr lang="cs-CZ" b="1" i="1" dirty="0"/>
              <a:t> </a:t>
            </a:r>
            <a:r>
              <a:rPr lang="cs-CZ" b="1" i="1" dirty="0" err="1"/>
              <a:t>excommunicationes</a:t>
            </a:r>
            <a:r>
              <a:rPr lang="cs-CZ" b="1" i="1" dirty="0"/>
              <a:t> et </a:t>
            </a:r>
            <a:r>
              <a:rPr lang="cs-CZ" b="1" i="1" dirty="0" err="1"/>
              <a:t>censuras</a:t>
            </a:r>
            <a:r>
              <a:rPr lang="cs-CZ" b="1" i="1" dirty="0"/>
              <a:t> </a:t>
            </a:r>
            <a:r>
              <a:rPr lang="cs-CZ" i="1" dirty="0" err="1"/>
              <a:t>ecclesiasticas</a:t>
            </a:r>
            <a:r>
              <a:rPr lang="cs-CZ" i="1" dirty="0"/>
              <a:t>, (…) si </a:t>
            </a:r>
            <a:r>
              <a:rPr lang="cs-CZ" b="1" i="1" dirty="0" err="1"/>
              <a:t>servatis</a:t>
            </a:r>
            <a:r>
              <a:rPr lang="cs-CZ" b="1" i="1" dirty="0"/>
              <a:t> </a:t>
            </a:r>
            <a:r>
              <a:rPr lang="cs-CZ" b="1" i="1" dirty="0" err="1"/>
              <a:t>pacem</a:t>
            </a:r>
            <a:r>
              <a:rPr lang="cs-CZ" b="1" i="1" dirty="0"/>
              <a:t> </a:t>
            </a:r>
            <a:r>
              <a:rPr lang="cs-CZ" i="1" dirty="0" err="1"/>
              <a:t>cum</a:t>
            </a:r>
            <a:r>
              <a:rPr lang="cs-CZ" i="1" dirty="0"/>
              <a:t> </a:t>
            </a:r>
            <a:r>
              <a:rPr lang="cs-CZ" i="1" dirty="0" err="1"/>
              <a:t>universo</a:t>
            </a:r>
            <a:r>
              <a:rPr lang="cs-CZ" i="1" dirty="0"/>
              <a:t> </a:t>
            </a:r>
            <a:r>
              <a:rPr lang="cs-CZ" i="1" dirty="0" err="1"/>
              <a:t>populo</a:t>
            </a:r>
            <a:r>
              <a:rPr lang="cs-CZ" i="1" dirty="0"/>
              <a:t> Christiano</a:t>
            </a:r>
            <a:r>
              <a:rPr lang="cs-CZ" dirty="0"/>
              <a:t>…“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 err="1"/>
              <a:t>Kusánský</a:t>
            </a:r>
            <a:r>
              <a:rPr lang="cs-CZ" dirty="0"/>
              <a:t>: </a:t>
            </a:r>
            <a:r>
              <a:rPr lang="cs-CZ" i="1" dirty="0"/>
              <a:t>„… </a:t>
            </a:r>
            <a:r>
              <a:rPr lang="cs-CZ" b="1" i="1" dirty="0" err="1"/>
              <a:t>praemissa</a:t>
            </a:r>
            <a:r>
              <a:rPr lang="cs-CZ" b="1" i="1" dirty="0"/>
              <a:t> </a:t>
            </a:r>
            <a:r>
              <a:rPr lang="cs-CZ" b="1" i="1" dirty="0" err="1"/>
              <a:t>conformitate</a:t>
            </a:r>
            <a:r>
              <a:rPr lang="cs-CZ" b="1" i="1" dirty="0"/>
              <a:t> </a:t>
            </a:r>
            <a:r>
              <a:rPr lang="cs-CZ" b="1" i="1" dirty="0" err="1"/>
              <a:t>fidei</a:t>
            </a:r>
            <a:r>
              <a:rPr lang="cs-CZ" b="1" i="1" dirty="0"/>
              <a:t> et </a:t>
            </a:r>
            <a:r>
              <a:rPr lang="cs-CZ" b="1" i="1" dirty="0" err="1"/>
              <a:t>rituum</a:t>
            </a:r>
            <a:r>
              <a:rPr lang="cs-CZ" b="1" i="1" dirty="0"/>
              <a:t> </a:t>
            </a:r>
            <a:r>
              <a:rPr lang="cs-CZ" b="1" i="1" dirty="0" err="1"/>
              <a:t>cum</a:t>
            </a:r>
            <a:r>
              <a:rPr lang="cs-CZ" b="1" i="1" dirty="0"/>
              <a:t> </a:t>
            </a:r>
            <a:r>
              <a:rPr lang="cs-CZ" b="1" i="1" dirty="0" err="1"/>
              <a:t>catholica</a:t>
            </a:r>
            <a:r>
              <a:rPr lang="cs-CZ" b="1" i="1" dirty="0"/>
              <a:t> </a:t>
            </a:r>
            <a:r>
              <a:rPr lang="cs-CZ" b="1" i="1" dirty="0" err="1"/>
              <a:t>ecclesia</a:t>
            </a:r>
            <a:r>
              <a:rPr lang="cs-CZ" b="1" i="1" dirty="0"/>
              <a:t> </a:t>
            </a:r>
            <a:r>
              <a:rPr lang="cs-CZ" b="1" i="1" dirty="0" err="1"/>
              <a:t>communicabunt</a:t>
            </a:r>
            <a:r>
              <a:rPr lang="cs-CZ" b="1" i="1" dirty="0"/>
              <a:t> </a:t>
            </a:r>
            <a:r>
              <a:rPr lang="cs-CZ" i="1" dirty="0"/>
              <a:t>in futurum </a:t>
            </a:r>
            <a:r>
              <a:rPr lang="cs-CZ" i="1" dirty="0" err="1"/>
              <a:t>illi</a:t>
            </a:r>
            <a:r>
              <a:rPr lang="cs-CZ" i="1" dirty="0"/>
              <a:t> et </a:t>
            </a:r>
            <a:r>
              <a:rPr lang="cs-CZ" i="1" dirty="0" err="1"/>
              <a:t>illae</a:t>
            </a:r>
            <a:r>
              <a:rPr lang="cs-CZ" i="1" dirty="0"/>
              <a:t>. Ex quo </a:t>
            </a:r>
            <a:r>
              <a:rPr lang="cs-CZ" i="1" dirty="0" err="1"/>
              <a:t>constat</a:t>
            </a:r>
            <a:r>
              <a:rPr lang="cs-CZ" i="1" dirty="0"/>
              <a:t> </a:t>
            </a:r>
            <a:r>
              <a:rPr lang="cs-CZ" i="1" dirty="0" err="1"/>
              <a:t>manifestissime</a:t>
            </a:r>
            <a:r>
              <a:rPr lang="cs-CZ" i="1" dirty="0"/>
              <a:t>, (...) vos </a:t>
            </a:r>
            <a:r>
              <a:rPr lang="cs-CZ" i="1" dirty="0" err="1"/>
              <a:t>illam</a:t>
            </a:r>
            <a:r>
              <a:rPr lang="cs-CZ" i="1" dirty="0"/>
              <a:t> </a:t>
            </a:r>
            <a:r>
              <a:rPr lang="cs-CZ" i="1" dirty="0" err="1"/>
              <a:t>communionem</a:t>
            </a:r>
            <a:r>
              <a:rPr lang="cs-CZ" i="1" dirty="0"/>
              <a:t> </a:t>
            </a:r>
            <a:r>
              <a:rPr lang="cs-CZ" b="1" i="1" dirty="0" err="1"/>
              <a:t>absque</a:t>
            </a:r>
            <a:r>
              <a:rPr lang="cs-CZ" b="1" i="1" dirty="0"/>
              <a:t> </a:t>
            </a:r>
            <a:r>
              <a:rPr lang="cs-CZ" b="1" i="1" dirty="0" err="1"/>
              <a:t>autoritate</a:t>
            </a:r>
            <a:r>
              <a:rPr lang="cs-CZ" b="1" i="1" dirty="0"/>
              <a:t> Christi et </a:t>
            </a:r>
            <a:r>
              <a:rPr lang="cs-CZ" b="1" i="1" dirty="0" err="1"/>
              <a:t>ecclesiae</a:t>
            </a:r>
            <a:r>
              <a:rPr lang="cs-CZ" b="1" i="1" dirty="0"/>
              <a:t> </a:t>
            </a:r>
            <a:r>
              <a:rPr lang="cs-CZ" b="1" i="1" dirty="0" err="1"/>
              <a:t>illicite</a:t>
            </a:r>
            <a:r>
              <a:rPr lang="cs-CZ" b="1" i="1" dirty="0"/>
              <a:t> </a:t>
            </a:r>
            <a:r>
              <a:rPr lang="cs-CZ" b="1" i="1" dirty="0" err="1"/>
              <a:t>usurpasse</a:t>
            </a:r>
            <a:r>
              <a:rPr lang="cs-CZ" i="1" dirty="0"/>
              <a:t>.“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/>
              <a:t>Ladislav Pohrobek 1. 5. 1453: </a:t>
            </a:r>
            <a:r>
              <a:rPr lang="cs-CZ" i="1" dirty="0"/>
              <a:t>„… </a:t>
            </a:r>
            <a:r>
              <a:rPr lang="cs-CZ" i="1" dirty="0" err="1"/>
              <a:t>chcem</a:t>
            </a:r>
            <a:r>
              <a:rPr lang="cs-CZ" i="1" dirty="0"/>
              <a:t> je </a:t>
            </a:r>
            <a:r>
              <a:rPr lang="cs-CZ" b="1" i="1" dirty="0"/>
              <a:t>držeti a zachovati </a:t>
            </a:r>
            <a:r>
              <a:rPr lang="cs-CZ" i="1" dirty="0"/>
              <a:t>i </a:t>
            </a:r>
            <a:r>
              <a:rPr lang="cs-CZ" i="1" dirty="0" err="1"/>
              <a:t>zuostaviti</a:t>
            </a:r>
            <a:r>
              <a:rPr lang="cs-CZ" i="1" dirty="0"/>
              <a:t>, a jim </a:t>
            </a:r>
            <a:r>
              <a:rPr lang="cs-CZ" dirty="0"/>
              <a:t>(Čechům)</a:t>
            </a:r>
            <a:r>
              <a:rPr lang="cs-CZ" i="1" dirty="0"/>
              <a:t> jichž jakž v svém bytu </a:t>
            </a:r>
            <a:r>
              <a:rPr lang="cs-CZ" i="1" dirty="0" err="1"/>
              <a:t>jsú</a:t>
            </a:r>
            <a:r>
              <a:rPr lang="cs-CZ" i="1" dirty="0"/>
              <a:t> </a:t>
            </a:r>
            <a:r>
              <a:rPr lang="cs-CZ" b="1" i="1" dirty="0"/>
              <a:t>obhajovati a obraňovati</a:t>
            </a:r>
            <a:r>
              <a:rPr lang="cs-CZ" i="1" dirty="0"/>
              <a:t>.“</a:t>
            </a:r>
            <a:endParaRPr lang="cs-CZ" dirty="0"/>
          </a:p>
          <a:p>
            <a:pPr algn="just">
              <a:buClr>
                <a:srgbClr val="323232">
                  <a:lumMod val="90000"/>
                </a:srgbClr>
              </a:buClr>
            </a:pP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algn="just">
              <a:buClr>
                <a:srgbClr val="323232">
                  <a:lumMod val="90000"/>
                </a:srgbClr>
              </a:buClr>
            </a:pP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592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66408" y="-92766"/>
            <a:ext cx="8995576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Několik otázek k zamyšlení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01364" y="1557396"/>
            <a:ext cx="10440062" cy="4498848"/>
          </a:xfrm>
        </p:spPr>
        <p:txBody>
          <a:bodyPr>
            <a:normAutofit/>
          </a:bodyPr>
          <a:lstStyle/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Jak ke kompaktátům obvykle přistupovali reprezentanti institucionální církve ze zahraničí?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Jaký vztah měly obvykle ke kompaktátům světské osoby ze zahraničí?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Proč měli utrakvisté zájem mít kompaktáta potvrzená od papeže? 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97070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333956" y="-145774"/>
            <a:ext cx="8995576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Papežské zrušení kompaktát r. 1462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665259" y="1663413"/>
            <a:ext cx="6358393" cy="4498848"/>
          </a:xfrm>
        </p:spPr>
        <p:txBody>
          <a:bodyPr>
            <a:normAutofit/>
          </a:bodyPr>
          <a:lstStyle/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Obedienční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poselstvo ve složení </a:t>
            </a:r>
            <a:r>
              <a:rPr lang="cs-CZ" b="1" dirty="0"/>
              <a:t>Prokop z Rabštejna </a:t>
            </a:r>
            <a:r>
              <a:rPr lang="cs-CZ" dirty="0"/>
              <a:t>(katolík!), Zdeněk </a:t>
            </a:r>
            <a:r>
              <a:rPr lang="cs-CZ" b="1" dirty="0"/>
              <a:t>Kostka z Postupic</a:t>
            </a:r>
            <a:r>
              <a:rPr lang="cs-CZ" dirty="0"/>
              <a:t>, Václav </a:t>
            </a:r>
            <a:r>
              <a:rPr lang="cs-CZ" b="1" dirty="0"/>
              <a:t>Vrbenský </a:t>
            </a:r>
            <a:r>
              <a:rPr lang="cs-CZ" dirty="0"/>
              <a:t>a Václav </a:t>
            </a:r>
            <a:r>
              <a:rPr lang="cs-CZ" b="1" dirty="0"/>
              <a:t>Koranda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Po celou dobu zřejmé, že papežovým záměrem není připustit přijímání podobojí a potvrdit kompaktáta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Dne 31. 3. 1462 kompaktáta prohlášena Piem II. za neplatná, díky rozhodné srpnové reakci Jiřího z Poděbrad zůstávají ovšem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de iure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i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de facto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 platnosti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570FFA7-9832-4816-94B7-B6837ED98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557396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4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01364" y="0"/>
            <a:ext cx="8995576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Relace Václava Korandy o poselství v Římě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01364" y="1557396"/>
            <a:ext cx="10440062" cy="4498848"/>
          </a:xfrm>
        </p:spPr>
        <p:txBody>
          <a:bodyPr>
            <a:normAutofit/>
          </a:bodyPr>
          <a:lstStyle/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Prezentována na srpnovém sněmu 1462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Vydána in AČ </a:t>
            </a:r>
            <a:r>
              <a:rPr lang="cs-CZ" dirty="0" smtClean="0">
                <a:solidFill>
                  <a:srgbClr val="323232">
                    <a:lumMod val="90000"/>
                  </a:srgbClr>
                </a:solidFill>
                <a:latin typeface="Book Antiqua"/>
              </a:rPr>
              <a:t>VIII</a:t>
            </a:r>
            <a:r>
              <a:rPr lang="cs-CZ" dirty="0" smtClean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s. 322–354  spolu s dalšími klíčovými prameny o březnovém jednání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Zachyceny projevy všech důležitých aktérů (včetně Korandy samotného)</a:t>
            </a:r>
          </a:p>
          <a:p>
            <a:pPr algn="just">
              <a:buClr>
                <a:srgbClr val="323232">
                  <a:lumMod val="90000"/>
                </a:srgbClr>
              </a:buClr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S. 332 (Koranda), 349–350, 351, 352 (Pius II.) </a:t>
            </a:r>
          </a:p>
        </p:txBody>
      </p:sp>
    </p:spTree>
    <p:extLst>
      <p:ext uri="{BB962C8B-B14F-4D97-AF65-F5344CB8AC3E}">
        <p14:creationId xmlns:p14="http://schemas.microsoft.com/office/powerpoint/2010/main" val="320512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.potx" id="{F9063B7B-B243-45A4-B17F-8D5853C1C25B}" vid="{609297DF-6F41-4E54-9A08-26F55E252E67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– žlutý design s pruhy (širokoúhlá)</Template>
  <TotalTime>0</TotalTime>
  <Words>641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Book Antiqua</vt:lpstr>
      <vt:lpstr>Banded Design Yellow 16x9</vt:lpstr>
      <vt:lpstr>Role basilejských dohod v politickém životě doby interregna a poděbradské</vt:lpstr>
      <vt:lpstr>Kompaktáta v rámci vrcholné politiky 40. let</vt:lpstr>
      <vt:lpstr>Kompaktáta a katolická církev v době schizmatu</vt:lpstr>
      <vt:lpstr>Zvýšený zájem o basilejské dohody na počátku 50. let</vt:lpstr>
      <vt:lpstr>Několik otázek k zamyšlení</vt:lpstr>
      <vt:lpstr>Papežské zrušení kompaktát r. 1462</vt:lpstr>
      <vt:lpstr>Relace Václava Korandy o poselství v Římě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2017-09-13T17:33:48Z</dcterms:created>
  <dcterms:modified xsi:type="dcterms:W3CDTF">2017-11-08T16:21:58Z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