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56" r:id="rId3"/>
    <p:sldId id="265" r:id="rId4"/>
    <p:sldId id="268" r:id="rId5"/>
    <p:sldId id="269" r:id="rId6"/>
    <p:sldId id="270" r:id="rId7"/>
    <p:sldId id="266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6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434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D2DDA-69D8-473F-A583-B6774B31A77B}" type="datetimeFigureOut">
              <a:rPr lang="cs-CZ" smtClean="0"/>
              <a:t>15. 11. 2017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92CCB-FF08-4D29-8DA3-E1FD8604480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2153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F6DFB-6833-46E4-B515-70E0D9178056}" type="datetimeFigureOut">
              <a:rPr lang="cs-CZ" smtClean="0"/>
              <a:t>15. 11. 2017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706C7-F2C3-48B6-8A22-C484D800B5D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9506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575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cs-CZ" smtClean="0"/>
              <a:t>15. 11. 2017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593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cs-CZ" smtClean="0"/>
              <a:t>15. 11. 2017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050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cs-CZ" smtClean="0"/>
              <a:t>15. 11. 2017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731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gradFill rotWithShape="1">
          <a:gsLst>
            <a:gs pos="100000">
              <a:schemeClr val="accent1">
                <a:alpha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cs-CZ" smtClean="0"/>
              <a:t>15. 11. 2017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203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cs-CZ" smtClean="0"/>
              <a:t>15. 11. 2017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635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cs-CZ" smtClean="0"/>
              <a:t>15. 11. 2017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439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cs-CZ" smtClean="0"/>
              <a:t>15. 11. 2017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291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Obdélník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cs-CZ" dirty="0"/>
            </a:p>
          </p:txBody>
        </p:sp>
        <p:sp>
          <p:nvSpPr>
            <p:cNvPr id="7" name="Obdélník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cs-CZ" dirty="0"/>
            </a:p>
          </p:txBody>
        </p:sp>
      </p:grp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cs-CZ" smtClean="0"/>
              <a:t>15. 11. 2017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543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Obdélník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cs-CZ" dirty="0"/>
            </a:p>
          </p:txBody>
        </p:sp>
        <p:sp>
          <p:nvSpPr>
            <p:cNvPr id="10" name="Obdélník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cs-CZ" dirty="0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cs-CZ" smtClean="0"/>
              <a:t>15. 11. 2017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937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Obdélník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cs-CZ" dirty="0"/>
            </a:p>
          </p:txBody>
        </p:sp>
        <p:sp>
          <p:nvSpPr>
            <p:cNvPr id="10" name="Obdélník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cs-CZ" dirty="0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cs-CZ" smtClean="0"/>
              <a:t>15. 11. 2017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198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9000"/>
              </a:schemeClr>
            </a:gs>
            <a:gs pos="40000">
              <a:schemeClr val="accent1">
                <a:lumMod val="20000"/>
                <a:lumOff val="80000"/>
                <a:alpha val="66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-1" y="6480048"/>
            <a:ext cx="12188827" cy="377952"/>
            <a:chOff x="-1" y="6480048"/>
            <a:chExt cx="12188827" cy="377952"/>
          </a:xfrm>
        </p:grpSpPr>
        <p:sp>
          <p:nvSpPr>
            <p:cNvPr id="7" name="Obdélník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cs-CZ" dirty="0"/>
            </a:p>
          </p:txBody>
        </p:sp>
        <p:sp>
          <p:nvSpPr>
            <p:cNvPr id="8" name="Obdélník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cs-CZ" dirty="0"/>
            </a:p>
          </p:txBody>
        </p:sp>
      </p:grp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B277187-C200-495F-A386-621319EADA8F}" type="datetimeFigureOut">
              <a:rPr lang="cs-CZ" smtClean="0"/>
              <a:pPr/>
              <a:t>15. 11. 2017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C749032-2A07-4AE8-BA90-74324CAE0C8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002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1295400" y="2235260"/>
            <a:ext cx="9601200" cy="1724092"/>
          </a:xfrm>
        </p:spPr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5400" b="1" i="0" dirty="0">
                <a:solidFill>
                  <a:srgbClr val="323232"/>
                </a:solidFill>
                <a:latin typeface="Book Antiqua"/>
                <a:ea typeface="+mj-ea"/>
                <a:cs typeface="+mj-cs"/>
              </a:rPr>
              <a:t>Kališnický sněm r. 1478 a cesta ke kutnohorskému míru</a:t>
            </a:r>
          </a:p>
        </p:txBody>
      </p:sp>
    </p:spTree>
    <p:extLst>
      <p:ext uri="{BB962C8B-B14F-4D97-AF65-F5344CB8AC3E}">
        <p14:creationId xmlns:p14="http://schemas.microsoft.com/office/powerpoint/2010/main" val="399801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u="sng" dirty="0">
                <a:solidFill>
                  <a:srgbClr val="323232"/>
                </a:solidFill>
                <a:latin typeface="Book Antiqua"/>
              </a:rPr>
              <a:t>Situace sedmdesátých let</a:t>
            </a:r>
            <a:endParaRPr lang="cs-CZ" sz="3400" b="1" i="0" u="sng" dirty="0">
              <a:solidFill>
                <a:srgbClr val="323232"/>
              </a:solidFill>
              <a:latin typeface="Book Antiqua"/>
              <a:ea typeface="+mj-ea"/>
              <a:cs typeface="+mj-cs"/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341119" y="1901952"/>
            <a:ext cx="10442841" cy="4127627"/>
          </a:xfrm>
        </p:spPr>
        <p:txBody>
          <a:bodyPr/>
          <a:lstStyle/>
          <a:p>
            <a:pPr marL="274320" indent="-228600" algn="just" defTabSz="914400">
              <a:lnSpc>
                <a:spcPct val="90000"/>
              </a:lnSpc>
              <a:spcBef>
                <a:spcPts val="1800"/>
              </a:spcBef>
              <a:buClr>
                <a:srgbClr val="323232">
                  <a:lumMod val="90000"/>
                </a:srgbClr>
              </a:buClr>
              <a:buSzPct val="100000"/>
              <a:buFont typeface="Arial"/>
              <a:buChar char="▪"/>
            </a:pPr>
            <a:r>
              <a:rPr lang="cs-CZ" sz="2000" b="0" dirty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R. 1471 úmrtí </a:t>
            </a:r>
            <a:r>
              <a:rPr lang="cs-CZ" sz="2000" b="1" dirty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dvou čelních reprezentantů</a:t>
            </a:r>
            <a:r>
              <a:rPr lang="cs-CZ" sz="2000" b="0" dirty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 českého utrakvismu</a:t>
            </a:r>
          </a:p>
          <a:p>
            <a:pPr marL="274320" indent="-228600" algn="just" defTabSz="914400">
              <a:lnSpc>
                <a:spcPct val="90000"/>
              </a:lnSpc>
              <a:spcBef>
                <a:spcPts val="1800"/>
              </a:spcBef>
              <a:buClr>
                <a:srgbClr val="323232">
                  <a:lumMod val="90000"/>
                </a:srgbClr>
              </a:buClr>
              <a:buSzPct val="100000"/>
              <a:buFont typeface="Arial"/>
              <a:buChar char="▪"/>
            </a:pPr>
            <a:r>
              <a:rPr lang="cs-CZ" dirty="0">
                <a:solidFill>
                  <a:srgbClr val="323232">
                    <a:lumMod val="90000"/>
                  </a:srgbClr>
                </a:solidFill>
                <a:latin typeface="Book Antiqua"/>
              </a:rPr>
              <a:t>Zápis Vladislava Jagellonského: </a:t>
            </a:r>
            <a:r>
              <a:rPr lang="cs-CZ" i="1" dirty="0">
                <a:solidFill>
                  <a:srgbClr val="323232">
                    <a:lumMod val="90000"/>
                  </a:srgbClr>
                </a:solidFill>
                <a:latin typeface="Book Antiqua"/>
              </a:rPr>
              <a:t>„</a:t>
            </a:r>
            <a:r>
              <a:rPr lang="cs-CZ" i="1" dirty="0" err="1">
                <a:solidFill>
                  <a:srgbClr val="323232">
                    <a:lumMod val="90000"/>
                  </a:srgbClr>
                </a:solidFill>
                <a:latin typeface="Book Antiqua"/>
              </a:rPr>
              <a:t>Item</a:t>
            </a:r>
            <a:r>
              <a:rPr lang="cs-CZ" i="1" dirty="0">
                <a:solidFill>
                  <a:srgbClr val="323232">
                    <a:lumMod val="90000"/>
                  </a:srgbClr>
                </a:solidFill>
                <a:latin typeface="Book Antiqua"/>
              </a:rPr>
              <a:t> přiřkli </a:t>
            </a:r>
            <a:r>
              <a:rPr lang="cs-CZ" i="1" dirty="0" err="1">
                <a:solidFill>
                  <a:srgbClr val="323232">
                    <a:lumMod val="90000"/>
                  </a:srgbClr>
                </a:solidFill>
                <a:latin typeface="Book Antiqua"/>
              </a:rPr>
              <a:t>sme</a:t>
            </a:r>
            <a:r>
              <a:rPr lang="cs-CZ" i="1" dirty="0">
                <a:solidFill>
                  <a:srgbClr val="323232">
                    <a:lumMod val="90000"/>
                  </a:srgbClr>
                </a:solidFill>
                <a:latin typeface="Book Antiqua"/>
              </a:rPr>
              <a:t> kompaktáta mezi svatým koncilium Basilejským a slavným královstvím Českým a markrabstvím Moravským zjednaná a učiněná, aby zase v </a:t>
            </a:r>
            <a:r>
              <a:rPr lang="cs-CZ" b="1" i="1" dirty="0" err="1">
                <a:solidFill>
                  <a:srgbClr val="323232">
                    <a:lumMod val="90000"/>
                  </a:srgbClr>
                </a:solidFill>
                <a:latin typeface="Book Antiqua"/>
              </a:rPr>
              <a:t>svú</a:t>
            </a:r>
            <a:r>
              <a:rPr lang="cs-CZ" b="1" i="1" dirty="0">
                <a:solidFill>
                  <a:srgbClr val="323232">
                    <a:lumMod val="90000"/>
                  </a:srgbClr>
                </a:solidFill>
                <a:latin typeface="Book Antiqua"/>
              </a:rPr>
              <a:t> pevnost </a:t>
            </a:r>
            <a:r>
              <a:rPr lang="cs-CZ" b="1" i="1" dirty="0" err="1">
                <a:solidFill>
                  <a:srgbClr val="323232">
                    <a:lumMod val="90000"/>
                  </a:srgbClr>
                </a:solidFill>
                <a:latin typeface="Book Antiqua"/>
              </a:rPr>
              <a:t>vstúpila</a:t>
            </a:r>
            <a:r>
              <a:rPr lang="cs-CZ" i="1" dirty="0">
                <a:solidFill>
                  <a:srgbClr val="323232">
                    <a:lumMod val="90000"/>
                  </a:srgbClr>
                </a:solidFill>
                <a:latin typeface="Book Antiqua"/>
              </a:rPr>
              <a:t> a přivedena byla a </a:t>
            </a:r>
            <a:r>
              <a:rPr lang="cs-CZ" b="1" i="1" dirty="0">
                <a:solidFill>
                  <a:srgbClr val="323232">
                    <a:lumMod val="90000"/>
                  </a:srgbClr>
                </a:solidFill>
                <a:latin typeface="Book Antiqua"/>
              </a:rPr>
              <a:t>skutečně zachovávána</a:t>
            </a:r>
            <a:r>
              <a:rPr lang="cs-CZ" i="1" dirty="0">
                <a:solidFill>
                  <a:srgbClr val="323232">
                    <a:lumMod val="90000"/>
                  </a:srgbClr>
                </a:solidFill>
                <a:latin typeface="Book Antiqua"/>
              </a:rPr>
              <a:t>.“</a:t>
            </a:r>
          </a:p>
          <a:p>
            <a:pPr marL="274320" indent="-228600" algn="just" defTabSz="914400">
              <a:lnSpc>
                <a:spcPct val="90000"/>
              </a:lnSpc>
              <a:spcBef>
                <a:spcPts val="1800"/>
              </a:spcBef>
              <a:buClr>
                <a:srgbClr val="323232">
                  <a:lumMod val="90000"/>
                </a:srgbClr>
              </a:buClr>
              <a:buSzPct val="100000"/>
              <a:buFont typeface="Arial"/>
              <a:buChar char="▪"/>
            </a:pPr>
            <a:r>
              <a:rPr lang="cs-CZ" i="1" dirty="0">
                <a:solidFill>
                  <a:srgbClr val="323232">
                    <a:lumMod val="90000"/>
                  </a:srgbClr>
                </a:solidFill>
                <a:latin typeface="Book Antiqua"/>
              </a:rPr>
              <a:t>„… aby takový arcibiskup dán a </a:t>
            </a:r>
            <a:r>
              <a:rPr lang="cs-CZ" i="1" dirty="0" err="1">
                <a:solidFill>
                  <a:srgbClr val="323232">
                    <a:lumMod val="90000"/>
                  </a:srgbClr>
                </a:solidFill>
                <a:latin typeface="Book Antiqua"/>
              </a:rPr>
              <a:t>spósoben</a:t>
            </a:r>
            <a:r>
              <a:rPr lang="cs-CZ" i="1" dirty="0">
                <a:solidFill>
                  <a:srgbClr val="323232">
                    <a:lumMod val="90000"/>
                  </a:srgbClr>
                </a:solidFill>
                <a:latin typeface="Book Antiqua"/>
              </a:rPr>
              <a:t> byl kostelu Pražskému, </a:t>
            </a:r>
            <a:r>
              <a:rPr lang="cs-CZ" i="1" dirty="0" err="1">
                <a:solidFill>
                  <a:srgbClr val="323232">
                    <a:lumMod val="90000"/>
                  </a:srgbClr>
                </a:solidFill>
                <a:latin typeface="Book Antiqua"/>
              </a:rPr>
              <a:t>kterýžby</a:t>
            </a:r>
            <a:r>
              <a:rPr lang="cs-CZ" i="1" dirty="0">
                <a:solidFill>
                  <a:srgbClr val="323232">
                    <a:lumMod val="90000"/>
                  </a:srgbClr>
                </a:solidFill>
                <a:latin typeface="Book Antiqua"/>
              </a:rPr>
              <a:t> Čechy i Moravany </a:t>
            </a:r>
            <a:r>
              <a:rPr lang="cs-CZ" b="1" i="1" dirty="0">
                <a:solidFill>
                  <a:srgbClr val="323232">
                    <a:lumMod val="90000"/>
                  </a:srgbClr>
                </a:solidFill>
                <a:latin typeface="Book Antiqua"/>
              </a:rPr>
              <a:t>při </a:t>
            </a:r>
            <a:r>
              <a:rPr lang="cs-CZ" b="1" i="1" dirty="0" err="1">
                <a:solidFill>
                  <a:srgbClr val="323232">
                    <a:lumMod val="90000"/>
                  </a:srgbClr>
                </a:solidFill>
                <a:latin typeface="Book Antiqua"/>
              </a:rPr>
              <a:t>kompaktátiech</a:t>
            </a:r>
            <a:r>
              <a:rPr lang="cs-CZ" b="1" i="1" dirty="0">
                <a:solidFill>
                  <a:srgbClr val="323232">
                    <a:lumMod val="90000"/>
                  </a:srgbClr>
                </a:solidFill>
                <a:latin typeface="Book Antiqua"/>
              </a:rPr>
              <a:t> zachovával a </a:t>
            </a:r>
            <a:r>
              <a:rPr lang="cs-CZ" b="1" i="1" dirty="0" err="1">
                <a:solidFill>
                  <a:srgbClr val="323232">
                    <a:lumMod val="90000"/>
                  </a:srgbClr>
                </a:solidFill>
                <a:latin typeface="Book Antiqua"/>
              </a:rPr>
              <a:t>držal</a:t>
            </a:r>
            <a:r>
              <a:rPr lang="cs-CZ" b="1" i="1" dirty="0">
                <a:solidFill>
                  <a:srgbClr val="323232">
                    <a:lumMod val="90000"/>
                  </a:srgbClr>
                </a:solidFill>
                <a:latin typeface="Book Antiqua"/>
              </a:rPr>
              <a:t>…</a:t>
            </a:r>
            <a:r>
              <a:rPr lang="cs-CZ" i="1" dirty="0">
                <a:solidFill>
                  <a:srgbClr val="323232">
                    <a:lumMod val="90000"/>
                  </a:srgbClr>
                </a:solidFill>
                <a:latin typeface="Book Antiqua"/>
              </a:rPr>
              <a:t>“</a:t>
            </a:r>
          </a:p>
          <a:p>
            <a:pPr marL="274320" indent="-228600" algn="just" defTabSz="914400">
              <a:lnSpc>
                <a:spcPct val="90000"/>
              </a:lnSpc>
              <a:spcBef>
                <a:spcPts val="1800"/>
              </a:spcBef>
              <a:buClr>
                <a:srgbClr val="323232">
                  <a:lumMod val="90000"/>
                </a:srgbClr>
              </a:buClr>
              <a:buSzPct val="100000"/>
              <a:buFont typeface="Arial"/>
              <a:buChar char="▪"/>
            </a:pPr>
            <a:r>
              <a:rPr lang="cs-CZ" sz="2000" b="0" dirty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Zpočátku relativně poklidná situace se mění i v důsledku Vladislavovy </a:t>
            </a:r>
            <a:r>
              <a:rPr lang="cs-CZ" sz="2000" b="0" dirty="0" err="1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prořímské</a:t>
            </a:r>
            <a:r>
              <a:rPr lang="cs-CZ" sz="2000" b="0" dirty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 orientace – náboženské rozmíšky</a:t>
            </a:r>
          </a:p>
        </p:txBody>
      </p:sp>
    </p:spTree>
    <p:extLst>
      <p:ext uri="{BB962C8B-B14F-4D97-AF65-F5344CB8AC3E}">
        <p14:creationId xmlns:p14="http://schemas.microsoft.com/office/powerpoint/2010/main" val="3030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u="sng" dirty="0">
                <a:solidFill>
                  <a:srgbClr val="323232"/>
                </a:solidFill>
                <a:latin typeface="Book Antiqua"/>
              </a:rPr>
              <a:t>Svatovavřinecký sněm 10. srpna 1478</a:t>
            </a:r>
            <a:endParaRPr lang="cs-CZ" sz="3400" b="1" i="0" u="sng" dirty="0">
              <a:solidFill>
                <a:srgbClr val="323232"/>
              </a:solidFill>
              <a:latin typeface="Book Antiqua"/>
              <a:ea typeface="+mj-ea"/>
              <a:cs typeface="+mj-cs"/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341119" y="1901952"/>
            <a:ext cx="10442841" cy="4127627"/>
          </a:xfrm>
        </p:spPr>
        <p:txBody>
          <a:bodyPr/>
          <a:lstStyle/>
          <a:p>
            <a:pPr marL="274320" indent="-228600" algn="just" defTabSz="914400">
              <a:lnSpc>
                <a:spcPct val="90000"/>
              </a:lnSpc>
              <a:spcBef>
                <a:spcPts val="1800"/>
              </a:spcBef>
              <a:buClr>
                <a:srgbClr val="323232">
                  <a:lumMod val="90000"/>
                </a:srgbClr>
              </a:buClr>
              <a:buSzPct val="100000"/>
              <a:buFont typeface="Arial"/>
              <a:buChar char="▪"/>
            </a:pPr>
            <a:r>
              <a:rPr lang="cs-CZ" dirty="0">
                <a:solidFill>
                  <a:srgbClr val="323232">
                    <a:lumMod val="90000"/>
                  </a:srgbClr>
                </a:solidFill>
                <a:latin typeface="Book Antiqua"/>
              </a:rPr>
              <a:t>Prezentován jako shromáždění všech </a:t>
            </a:r>
            <a:r>
              <a:rPr lang="cs-CZ" i="1" dirty="0">
                <a:solidFill>
                  <a:srgbClr val="323232">
                    <a:lumMod val="90000"/>
                  </a:srgbClr>
                </a:solidFill>
                <a:latin typeface="Book Antiqua"/>
              </a:rPr>
              <a:t>„milujících pravdu boží a přijímajících tělo a krev pána Krista pod obojí </a:t>
            </a:r>
            <a:r>
              <a:rPr lang="cs-CZ" i="1" dirty="0" err="1">
                <a:solidFill>
                  <a:srgbClr val="323232">
                    <a:lumMod val="90000"/>
                  </a:srgbClr>
                </a:solidFill>
                <a:latin typeface="Book Antiqua"/>
              </a:rPr>
              <a:t>způsobou</a:t>
            </a:r>
            <a:r>
              <a:rPr lang="cs-CZ" i="1" dirty="0">
                <a:solidFill>
                  <a:srgbClr val="323232">
                    <a:lumMod val="90000"/>
                  </a:srgbClr>
                </a:solidFill>
                <a:latin typeface="Book Antiqua"/>
              </a:rPr>
              <a:t>“</a:t>
            </a:r>
          </a:p>
          <a:p>
            <a:pPr marL="274320" indent="-228600" algn="just" defTabSz="914400">
              <a:lnSpc>
                <a:spcPct val="90000"/>
              </a:lnSpc>
              <a:spcBef>
                <a:spcPts val="1800"/>
              </a:spcBef>
              <a:buClr>
                <a:srgbClr val="323232">
                  <a:lumMod val="90000"/>
                </a:srgbClr>
              </a:buClr>
              <a:buSzPct val="100000"/>
              <a:buFont typeface="Arial"/>
              <a:buChar char="▪"/>
            </a:pPr>
            <a:r>
              <a:rPr lang="cs-CZ" dirty="0">
                <a:solidFill>
                  <a:srgbClr val="323232">
                    <a:lumMod val="90000"/>
                  </a:srgbClr>
                </a:solidFill>
                <a:latin typeface="Book Antiqua"/>
              </a:rPr>
              <a:t>V centru pozornosti basilejská a císařská kompaktáta: </a:t>
            </a:r>
            <a:r>
              <a:rPr lang="cs-CZ" i="1" dirty="0">
                <a:solidFill>
                  <a:srgbClr val="323232">
                    <a:lumMod val="90000"/>
                  </a:srgbClr>
                </a:solidFill>
                <a:latin typeface="Book Antiqua"/>
              </a:rPr>
              <a:t>„</a:t>
            </a:r>
            <a:r>
              <a:rPr lang="cs-CZ" b="1" i="1" dirty="0" err="1">
                <a:solidFill>
                  <a:srgbClr val="323232">
                    <a:lumMod val="90000"/>
                  </a:srgbClr>
                </a:solidFill>
                <a:latin typeface="Book Antiqua"/>
              </a:rPr>
              <a:t>compactata</a:t>
            </a:r>
            <a:r>
              <a:rPr lang="cs-CZ" b="1" i="1" dirty="0">
                <a:solidFill>
                  <a:srgbClr val="323232">
                    <a:lumMod val="90000"/>
                  </a:srgbClr>
                </a:solidFill>
                <a:latin typeface="Book Antiqua"/>
              </a:rPr>
              <a:t> </a:t>
            </a:r>
            <a:r>
              <a:rPr lang="cs-CZ" b="1" i="1" dirty="0" err="1">
                <a:solidFill>
                  <a:srgbClr val="323232">
                    <a:lumMod val="90000"/>
                  </a:srgbClr>
                </a:solidFill>
                <a:latin typeface="Book Antiqua"/>
              </a:rPr>
              <a:t>concilii</a:t>
            </a:r>
            <a:r>
              <a:rPr lang="cs-CZ" b="1" i="1" dirty="0">
                <a:solidFill>
                  <a:srgbClr val="323232">
                    <a:lumMod val="90000"/>
                  </a:srgbClr>
                </a:solidFill>
                <a:latin typeface="Book Antiqua"/>
              </a:rPr>
              <a:t> </a:t>
            </a:r>
            <a:r>
              <a:rPr lang="cs-CZ" b="1" i="1" dirty="0" err="1">
                <a:solidFill>
                  <a:srgbClr val="323232">
                    <a:lumMod val="90000"/>
                  </a:srgbClr>
                </a:solidFill>
                <a:latin typeface="Book Antiqua"/>
              </a:rPr>
              <a:t>Basiliensis</a:t>
            </a:r>
            <a:r>
              <a:rPr lang="cs-CZ" i="1" dirty="0">
                <a:solidFill>
                  <a:srgbClr val="323232">
                    <a:lumMod val="90000"/>
                  </a:srgbClr>
                </a:solidFill>
                <a:latin typeface="Book Antiqua"/>
              </a:rPr>
              <a:t> et </a:t>
            </a:r>
            <a:r>
              <a:rPr lang="cs-CZ" b="1" i="1" dirty="0" err="1">
                <a:solidFill>
                  <a:srgbClr val="323232">
                    <a:lumMod val="90000"/>
                  </a:srgbClr>
                </a:solidFill>
                <a:latin typeface="Book Antiqua"/>
              </a:rPr>
              <a:t>compactata</a:t>
            </a:r>
            <a:r>
              <a:rPr lang="cs-CZ" b="1" i="1" dirty="0">
                <a:solidFill>
                  <a:srgbClr val="323232">
                    <a:lumMod val="90000"/>
                  </a:srgbClr>
                </a:solidFill>
                <a:latin typeface="Book Antiqua"/>
              </a:rPr>
              <a:t> </a:t>
            </a:r>
            <a:r>
              <a:rPr lang="cs-CZ" b="1" i="1" dirty="0" err="1">
                <a:solidFill>
                  <a:srgbClr val="323232">
                    <a:lumMod val="90000"/>
                  </a:srgbClr>
                </a:solidFill>
                <a:latin typeface="Book Antiqua"/>
              </a:rPr>
              <a:t>Sigismundi</a:t>
            </a:r>
            <a:r>
              <a:rPr lang="cs-CZ" b="1" i="1" dirty="0">
                <a:solidFill>
                  <a:srgbClr val="323232">
                    <a:lumMod val="90000"/>
                  </a:srgbClr>
                </a:solidFill>
                <a:latin typeface="Book Antiqua"/>
              </a:rPr>
              <a:t> </a:t>
            </a:r>
            <a:r>
              <a:rPr lang="cs-CZ" b="1" i="1" dirty="0" err="1">
                <a:solidFill>
                  <a:srgbClr val="323232">
                    <a:lumMod val="90000"/>
                  </a:srgbClr>
                </a:solidFill>
                <a:latin typeface="Book Antiqua"/>
              </a:rPr>
              <a:t>imperatoris</a:t>
            </a:r>
            <a:r>
              <a:rPr lang="cs-CZ" i="1" dirty="0">
                <a:solidFill>
                  <a:srgbClr val="323232">
                    <a:lumMod val="90000"/>
                  </a:srgbClr>
                </a:solidFill>
                <a:latin typeface="Book Antiqua"/>
              </a:rPr>
              <a:t> et </a:t>
            </a:r>
            <a:r>
              <a:rPr lang="cs-CZ" i="1" dirty="0" err="1">
                <a:solidFill>
                  <a:srgbClr val="323232">
                    <a:lumMod val="90000"/>
                  </a:srgbClr>
                </a:solidFill>
                <a:latin typeface="Book Antiqua"/>
              </a:rPr>
              <a:t>cetera</a:t>
            </a:r>
            <a:r>
              <a:rPr lang="cs-CZ" i="1" dirty="0">
                <a:solidFill>
                  <a:srgbClr val="323232">
                    <a:lumMod val="90000"/>
                  </a:srgbClr>
                </a:solidFill>
                <a:latin typeface="Book Antiqua"/>
              </a:rPr>
              <a:t> </a:t>
            </a:r>
            <a:r>
              <a:rPr lang="cs-CZ" i="1" dirty="0" err="1">
                <a:solidFill>
                  <a:srgbClr val="323232">
                    <a:lumMod val="90000"/>
                  </a:srgbClr>
                </a:solidFill>
                <a:latin typeface="Book Antiqua"/>
              </a:rPr>
              <a:t>regni</a:t>
            </a:r>
            <a:r>
              <a:rPr lang="cs-CZ" i="1" dirty="0">
                <a:solidFill>
                  <a:srgbClr val="323232">
                    <a:lumMod val="90000"/>
                  </a:srgbClr>
                </a:solidFill>
                <a:latin typeface="Book Antiqua"/>
              </a:rPr>
              <a:t> </a:t>
            </a:r>
            <a:r>
              <a:rPr lang="cs-CZ" i="1" dirty="0" err="1">
                <a:solidFill>
                  <a:srgbClr val="323232">
                    <a:lumMod val="90000"/>
                  </a:srgbClr>
                </a:solidFill>
                <a:latin typeface="Book Antiqua"/>
              </a:rPr>
              <a:t>munimenta</a:t>
            </a:r>
            <a:r>
              <a:rPr lang="cs-CZ" i="1" dirty="0">
                <a:solidFill>
                  <a:srgbClr val="323232">
                    <a:lumMod val="90000"/>
                  </a:srgbClr>
                </a:solidFill>
                <a:latin typeface="Book Antiqua"/>
              </a:rPr>
              <a:t>, </a:t>
            </a:r>
            <a:r>
              <a:rPr lang="cs-CZ" i="1" dirty="0" err="1">
                <a:solidFill>
                  <a:srgbClr val="323232">
                    <a:lumMod val="90000"/>
                  </a:srgbClr>
                </a:solidFill>
                <a:latin typeface="Book Antiqua"/>
              </a:rPr>
              <a:t>quae</a:t>
            </a:r>
            <a:r>
              <a:rPr lang="cs-CZ" i="1" dirty="0">
                <a:solidFill>
                  <a:srgbClr val="323232">
                    <a:lumMod val="90000"/>
                  </a:srgbClr>
                </a:solidFill>
                <a:latin typeface="Book Antiqua"/>
              </a:rPr>
              <a:t> pro </a:t>
            </a:r>
            <a:r>
              <a:rPr lang="cs-CZ" i="1" dirty="0" err="1">
                <a:solidFill>
                  <a:srgbClr val="323232">
                    <a:lumMod val="90000"/>
                  </a:srgbClr>
                </a:solidFill>
                <a:latin typeface="Book Antiqua"/>
              </a:rPr>
              <a:t>tunc</a:t>
            </a:r>
            <a:r>
              <a:rPr lang="cs-CZ" i="1" dirty="0">
                <a:solidFill>
                  <a:srgbClr val="323232">
                    <a:lumMod val="90000"/>
                  </a:srgbClr>
                </a:solidFill>
                <a:latin typeface="Book Antiqua"/>
              </a:rPr>
              <a:t> in </a:t>
            </a:r>
            <a:r>
              <a:rPr lang="cs-CZ" i="1" dirty="0" err="1">
                <a:solidFill>
                  <a:srgbClr val="323232">
                    <a:lumMod val="90000"/>
                  </a:srgbClr>
                </a:solidFill>
                <a:latin typeface="Book Antiqua"/>
              </a:rPr>
              <a:t>manibus</a:t>
            </a:r>
            <a:r>
              <a:rPr lang="cs-CZ" i="1" dirty="0">
                <a:solidFill>
                  <a:srgbClr val="323232">
                    <a:lumMod val="90000"/>
                  </a:srgbClr>
                </a:solidFill>
                <a:latin typeface="Book Antiqua"/>
              </a:rPr>
              <a:t> </a:t>
            </a:r>
            <a:r>
              <a:rPr lang="cs-CZ" i="1" dirty="0" err="1">
                <a:solidFill>
                  <a:srgbClr val="323232">
                    <a:lumMod val="90000"/>
                  </a:srgbClr>
                </a:solidFill>
                <a:latin typeface="Book Antiqua"/>
              </a:rPr>
              <a:t>dicti</a:t>
            </a:r>
            <a:r>
              <a:rPr lang="cs-CZ" i="1" dirty="0">
                <a:solidFill>
                  <a:srgbClr val="323232">
                    <a:lumMod val="90000"/>
                  </a:srgbClr>
                </a:solidFill>
                <a:latin typeface="Book Antiqua"/>
              </a:rPr>
              <a:t> </a:t>
            </a:r>
            <a:r>
              <a:rPr lang="cs-CZ" i="1" dirty="0" err="1">
                <a:solidFill>
                  <a:srgbClr val="323232">
                    <a:lumMod val="90000"/>
                  </a:srgbClr>
                </a:solidFill>
                <a:latin typeface="Book Antiqua"/>
              </a:rPr>
              <a:t>principis</a:t>
            </a:r>
            <a:r>
              <a:rPr lang="cs-CZ" i="1" dirty="0">
                <a:solidFill>
                  <a:srgbClr val="323232">
                    <a:lumMod val="90000"/>
                  </a:srgbClr>
                </a:solidFill>
                <a:latin typeface="Book Antiqua"/>
              </a:rPr>
              <a:t> </a:t>
            </a:r>
            <a:r>
              <a:rPr lang="cs-CZ" i="1" dirty="0" err="1">
                <a:solidFill>
                  <a:srgbClr val="323232">
                    <a:lumMod val="90000"/>
                  </a:srgbClr>
                </a:solidFill>
                <a:latin typeface="Book Antiqua"/>
              </a:rPr>
              <a:t>fuere</a:t>
            </a:r>
            <a:r>
              <a:rPr lang="cs-CZ" i="1" dirty="0">
                <a:solidFill>
                  <a:srgbClr val="323232">
                    <a:lumMod val="90000"/>
                  </a:srgbClr>
                </a:solidFill>
                <a:latin typeface="Book Antiqua"/>
              </a:rPr>
              <a:t>, </a:t>
            </a:r>
            <a:r>
              <a:rPr lang="cs-CZ" i="1" dirty="0" err="1">
                <a:solidFill>
                  <a:srgbClr val="323232">
                    <a:lumMod val="90000"/>
                  </a:srgbClr>
                </a:solidFill>
                <a:latin typeface="Book Antiqua"/>
              </a:rPr>
              <a:t>toti</a:t>
            </a:r>
            <a:r>
              <a:rPr lang="cs-CZ" i="1" dirty="0">
                <a:solidFill>
                  <a:srgbClr val="323232">
                    <a:lumMod val="90000"/>
                  </a:srgbClr>
                </a:solidFill>
                <a:latin typeface="Book Antiqua"/>
              </a:rPr>
              <a:t> synodo </a:t>
            </a:r>
            <a:r>
              <a:rPr lang="cs-CZ" i="1" dirty="0" err="1">
                <a:solidFill>
                  <a:srgbClr val="323232">
                    <a:lumMod val="90000"/>
                  </a:srgbClr>
                </a:solidFill>
                <a:latin typeface="Book Antiqua"/>
              </a:rPr>
              <a:t>ostensa</a:t>
            </a:r>
            <a:r>
              <a:rPr lang="cs-CZ" i="1" dirty="0">
                <a:solidFill>
                  <a:srgbClr val="323232">
                    <a:lumMod val="90000"/>
                  </a:srgbClr>
                </a:solidFill>
                <a:latin typeface="Book Antiqua"/>
              </a:rPr>
              <a:t> (…) </a:t>
            </a:r>
            <a:r>
              <a:rPr lang="cs-CZ" i="1" dirty="0" err="1">
                <a:solidFill>
                  <a:srgbClr val="323232">
                    <a:lumMod val="90000"/>
                  </a:srgbClr>
                </a:solidFill>
                <a:latin typeface="Book Antiqua"/>
              </a:rPr>
              <a:t>Item</a:t>
            </a:r>
            <a:r>
              <a:rPr lang="cs-CZ" i="1" dirty="0">
                <a:solidFill>
                  <a:srgbClr val="323232">
                    <a:lumMod val="90000"/>
                  </a:srgbClr>
                </a:solidFill>
                <a:latin typeface="Book Antiqua"/>
              </a:rPr>
              <a:t> et </a:t>
            </a:r>
            <a:r>
              <a:rPr lang="cs-CZ" i="1" dirty="0" err="1">
                <a:solidFill>
                  <a:srgbClr val="323232">
                    <a:lumMod val="90000"/>
                  </a:srgbClr>
                </a:solidFill>
                <a:latin typeface="Book Antiqua"/>
              </a:rPr>
              <a:t>literas</a:t>
            </a:r>
            <a:r>
              <a:rPr lang="cs-CZ" i="1" dirty="0">
                <a:solidFill>
                  <a:srgbClr val="323232">
                    <a:lumMod val="90000"/>
                  </a:srgbClr>
                </a:solidFill>
                <a:latin typeface="Book Antiqua"/>
              </a:rPr>
              <a:t> Eugenii </a:t>
            </a:r>
            <a:r>
              <a:rPr lang="cs-CZ" i="1" dirty="0" err="1">
                <a:solidFill>
                  <a:srgbClr val="323232">
                    <a:lumMod val="90000"/>
                  </a:srgbClr>
                </a:solidFill>
                <a:latin typeface="Book Antiqua"/>
              </a:rPr>
              <a:t>pape</a:t>
            </a:r>
            <a:r>
              <a:rPr lang="cs-CZ" i="1" dirty="0">
                <a:solidFill>
                  <a:srgbClr val="323232">
                    <a:lumMod val="90000"/>
                  </a:srgbClr>
                </a:solidFill>
                <a:latin typeface="Book Antiqua"/>
              </a:rPr>
              <a:t>, qui </a:t>
            </a:r>
            <a:r>
              <a:rPr lang="cs-CZ" i="1" dirty="0" err="1">
                <a:solidFill>
                  <a:srgbClr val="323232">
                    <a:lumMod val="90000"/>
                  </a:srgbClr>
                </a:solidFill>
                <a:latin typeface="Book Antiqua"/>
              </a:rPr>
              <a:t>concordiam</a:t>
            </a:r>
            <a:r>
              <a:rPr lang="cs-CZ" i="1" dirty="0">
                <a:solidFill>
                  <a:srgbClr val="323232">
                    <a:lumMod val="90000"/>
                  </a:srgbClr>
                </a:solidFill>
                <a:latin typeface="Book Antiqua"/>
              </a:rPr>
              <a:t> inter </a:t>
            </a:r>
            <a:r>
              <a:rPr lang="cs-CZ" i="1" dirty="0" err="1">
                <a:solidFill>
                  <a:srgbClr val="323232">
                    <a:lumMod val="90000"/>
                  </a:srgbClr>
                </a:solidFill>
                <a:latin typeface="Book Antiqua"/>
              </a:rPr>
              <a:t>Sigismundum</a:t>
            </a:r>
            <a:r>
              <a:rPr lang="cs-CZ" i="1" dirty="0">
                <a:solidFill>
                  <a:srgbClr val="323232">
                    <a:lumMod val="90000"/>
                  </a:srgbClr>
                </a:solidFill>
                <a:latin typeface="Book Antiqua"/>
              </a:rPr>
              <a:t> imperátorem </a:t>
            </a:r>
            <a:r>
              <a:rPr lang="cs-CZ" i="1" dirty="0" err="1">
                <a:solidFill>
                  <a:srgbClr val="323232">
                    <a:lumMod val="90000"/>
                  </a:srgbClr>
                </a:solidFill>
                <a:latin typeface="Book Antiqua"/>
              </a:rPr>
              <a:t>atque</a:t>
            </a:r>
            <a:r>
              <a:rPr lang="cs-CZ" i="1" dirty="0">
                <a:solidFill>
                  <a:srgbClr val="323232">
                    <a:lumMod val="90000"/>
                  </a:srgbClr>
                </a:solidFill>
                <a:latin typeface="Book Antiqua"/>
              </a:rPr>
              <a:t> </a:t>
            </a:r>
            <a:r>
              <a:rPr lang="cs-CZ" i="1" dirty="0" err="1">
                <a:solidFill>
                  <a:srgbClr val="323232">
                    <a:lumMod val="90000"/>
                  </a:srgbClr>
                </a:solidFill>
                <a:latin typeface="Book Antiqua"/>
              </a:rPr>
              <a:t>Bohemos</a:t>
            </a:r>
            <a:r>
              <a:rPr lang="cs-CZ" i="1" dirty="0">
                <a:solidFill>
                  <a:srgbClr val="323232">
                    <a:lumMod val="90000"/>
                  </a:srgbClr>
                </a:solidFill>
                <a:latin typeface="Book Antiqua"/>
              </a:rPr>
              <a:t> monet…“ </a:t>
            </a:r>
          </a:p>
          <a:p>
            <a:pPr marL="274320" indent="-228600" algn="just" defTabSz="914400">
              <a:lnSpc>
                <a:spcPct val="90000"/>
              </a:lnSpc>
              <a:spcBef>
                <a:spcPts val="1800"/>
              </a:spcBef>
              <a:buClr>
                <a:srgbClr val="323232">
                  <a:lumMod val="90000"/>
                </a:srgbClr>
              </a:buClr>
              <a:buSzPct val="100000"/>
              <a:buFont typeface="Arial"/>
              <a:buChar char="▪"/>
            </a:pPr>
            <a:r>
              <a:rPr lang="cs-CZ" dirty="0">
                <a:solidFill>
                  <a:srgbClr val="323232">
                    <a:lumMod val="90000"/>
                  </a:srgbClr>
                </a:solidFill>
                <a:latin typeface="Book Antiqua"/>
              </a:rPr>
              <a:t>Zvoleno </a:t>
            </a:r>
            <a:r>
              <a:rPr lang="cs-CZ" b="1" dirty="0">
                <a:solidFill>
                  <a:srgbClr val="323232">
                    <a:lumMod val="90000"/>
                  </a:srgbClr>
                </a:solidFill>
                <a:latin typeface="Book Antiqua"/>
              </a:rPr>
              <a:t>12 osob spravujících utrakvistické kněžstvo </a:t>
            </a:r>
            <a:r>
              <a:rPr lang="cs-CZ" dirty="0">
                <a:solidFill>
                  <a:srgbClr val="323232">
                    <a:lumMod val="90000"/>
                  </a:srgbClr>
                </a:solidFill>
                <a:latin typeface="Book Antiqua"/>
              </a:rPr>
              <a:t>(univerzitní mistři a duchovní)</a:t>
            </a:r>
          </a:p>
        </p:txBody>
      </p:sp>
    </p:spTree>
    <p:extLst>
      <p:ext uri="{BB962C8B-B14F-4D97-AF65-F5344CB8AC3E}">
        <p14:creationId xmlns:p14="http://schemas.microsoft.com/office/powerpoint/2010/main" val="369131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CFC36A34-CB19-4650-B390-970606D228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4" t="16344" r="1925" b="7527"/>
          <a:stretch/>
        </p:blipFill>
        <p:spPr>
          <a:xfrm>
            <a:off x="1445341" y="544712"/>
            <a:ext cx="3436375" cy="536939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C6FDA5F-01E4-4CC8-AE5C-039AF09B25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5" r="3439" b="3237"/>
          <a:stretch/>
        </p:blipFill>
        <p:spPr>
          <a:xfrm>
            <a:off x="6505304" y="544712"/>
            <a:ext cx="3318876" cy="5369391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EC4D3A5-D98A-4169-AD10-C08F2AD17169}"/>
              </a:ext>
            </a:extLst>
          </p:cNvPr>
          <p:cNvSpPr txBox="1"/>
          <p:nvPr/>
        </p:nvSpPr>
        <p:spPr>
          <a:xfrm>
            <a:off x="1297858" y="6017342"/>
            <a:ext cx="4182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Super </a:t>
            </a:r>
            <a:r>
              <a:rPr lang="cs-CZ" i="1" dirty="0" err="1"/>
              <a:t>responso</a:t>
            </a:r>
            <a:r>
              <a:rPr lang="cs-CZ" i="1" dirty="0"/>
              <a:t> Pii </a:t>
            </a:r>
            <a:r>
              <a:rPr lang="cs-CZ" i="1" dirty="0" err="1"/>
              <a:t>pape</a:t>
            </a:r>
            <a:r>
              <a:rPr lang="cs-CZ" i="1" dirty="0"/>
              <a:t> – 7. července 1478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F24FF47-00E6-4B58-8037-720DBD2C97A4}"/>
              </a:ext>
            </a:extLst>
          </p:cNvPr>
          <p:cNvSpPr txBox="1"/>
          <p:nvPr/>
        </p:nvSpPr>
        <p:spPr>
          <a:xfrm>
            <a:off x="6387316" y="5971175"/>
            <a:ext cx="5367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Sensus</a:t>
            </a:r>
            <a:r>
              <a:rPr lang="cs-CZ" i="1" dirty="0"/>
              <a:t> </a:t>
            </a:r>
            <a:r>
              <a:rPr lang="cs-CZ" i="1" dirty="0" err="1"/>
              <a:t>seu</a:t>
            </a:r>
            <a:r>
              <a:rPr lang="cs-CZ" i="1" dirty="0"/>
              <a:t> </a:t>
            </a:r>
            <a:r>
              <a:rPr lang="cs-CZ" i="1" dirty="0" err="1"/>
              <a:t>intellectus</a:t>
            </a:r>
            <a:r>
              <a:rPr lang="cs-CZ" i="1" dirty="0"/>
              <a:t> </a:t>
            </a:r>
            <a:r>
              <a:rPr lang="cs-CZ" i="1" dirty="0" err="1"/>
              <a:t>compactatorum</a:t>
            </a:r>
            <a:r>
              <a:rPr lang="cs-CZ" i="1" dirty="0"/>
              <a:t> - nedatováno</a:t>
            </a:r>
          </a:p>
        </p:txBody>
      </p:sp>
    </p:spTree>
    <p:extLst>
      <p:ext uri="{BB962C8B-B14F-4D97-AF65-F5344CB8AC3E}">
        <p14:creationId xmlns:p14="http://schemas.microsoft.com/office/powerpoint/2010/main" val="327356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u="sng" dirty="0">
                <a:solidFill>
                  <a:srgbClr val="323232"/>
                </a:solidFill>
                <a:latin typeface="Book Antiqua"/>
              </a:rPr>
              <a:t>Vývoj v první polovině osmdesátých let </a:t>
            </a:r>
            <a:endParaRPr lang="cs-CZ" sz="3400" b="1" i="0" u="sng" dirty="0">
              <a:solidFill>
                <a:srgbClr val="323232"/>
              </a:solidFill>
              <a:latin typeface="Book Antiqua"/>
              <a:ea typeface="+mj-ea"/>
              <a:cs typeface="+mj-cs"/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341119" y="1901952"/>
            <a:ext cx="10442841" cy="4127627"/>
          </a:xfrm>
        </p:spPr>
        <p:txBody>
          <a:bodyPr/>
          <a:lstStyle/>
          <a:p>
            <a:pPr algn="just">
              <a:buClr>
                <a:srgbClr val="323232">
                  <a:lumMod val="90000"/>
                </a:srgbClr>
              </a:buClr>
              <a:buFont typeface="Arial"/>
              <a:buChar char="▪"/>
            </a:pPr>
            <a:r>
              <a:rPr lang="cs-CZ" dirty="0">
                <a:solidFill>
                  <a:srgbClr val="323232">
                    <a:lumMod val="90000"/>
                  </a:srgbClr>
                </a:solidFill>
                <a:latin typeface="Book Antiqua"/>
              </a:rPr>
              <a:t>Dne </a:t>
            </a:r>
            <a:r>
              <a:rPr lang="cs-CZ" b="1" dirty="0">
                <a:solidFill>
                  <a:srgbClr val="323232">
                    <a:lumMod val="90000"/>
                  </a:srgbClr>
                </a:solidFill>
                <a:latin typeface="Book Antiqua"/>
              </a:rPr>
              <a:t>31. července 1481 </a:t>
            </a:r>
            <a:r>
              <a:rPr lang="cs-CZ" dirty="0">
                <a:solidFill>
                  <a:srgbClr val="323232">
                    <a:lumMod val="90000"/>
                  </a:srgbClr>
                </a:solidFill>
                <a:latin typeface="Book Antiqua"/>
              </a:rPr>
              <a:t>stavové obojího (!) vyznání sepisují na sněmu pravidla vzájemného soužití: </a:t>
            </a:r>
            <a:r>
              <a:rPr lang="cs-CZ" i="1" dirty="0">
                <a:solidFill>
                  <a:srgbClr val="323232">
                    <a:lumMod val="90000"/>
                  </a:srgbClr>
                </a:solidFill>
                <a:latin typeface="Book Antiqua"/>
              </a:rPr>
              <a:t>„A také při všech farách, tu kdež rozdávají pod </a:t>
            </a:r>
            <a:r>
              <a:rPr lang="cs-CZ" i="1" dirty="0" err="1">
                <a:solidFill>
                  <a:srgbClr val="323232">
                    <a:lumMod val="90000"/>
                  </a:srgbClr>
                </a:solidFill>
                <a:latin typeface="Book Antiqua"/>
              </a:rPr>
              <a:t>jednú</a:t>
            </a:r>
            <a:r>
              <a:rPr lang="cs-CZ" i="1" dirty="0">
                <a:solidFill>
                  <a:srgbClr val="323232">
                    <a:lumMod val="90000"/>
                  </a:srgbClr>
                </a:solidFill>
                <a:latin typeface="Book Antiqua"/>
              </a:rPr>
              <a:t> </a:t>
            </a:r>
            <a:r>
              <a:rPr lang="cs-CZ" i="1" dirty="0" err="1">
                <a:solidFill>
                  <a:srgbClr val="323232">
                    <a:lumMod val="90000"/>
                  </a:srgbClr>
                </a:solidFill>
                <a:latin typeface="Book Antiqua"/>
              </a:rPr>
              <a:t>spuosobú</a:t>
            </a:r>
            <a:r>
              <a:rPr lang="cs-CZ" i="1" dirty="0">
                <a:solidFill>
                  <a:srgbClr val="323232">
                    <a:lumMod val="90000"/>
                  </a:srgbClr>
                </a:solidFill>
                <a:latin typeface="Book Antiqua"/>
              </a:rPr>
              <a:t> i také pod obojí, aby lid obecný svobodu měl chodit, bez útisku </a:t>
            </a:r>
            <a:r>
              <a:rPr lang="cs-CZ" i="1" dirty="0" err="1">
                <a:solidFill>
                  <a:srgbClr val="323232">
                    <a:lumMod val="90000"/>
                  </a:srgbClr>
                </a:solidFill>
                <a:latin typeface="Book Antiqua"/>
              </a:rPr>
              <a:t>pánuo</a:t>
            </a:r>
            <a:r>
              <a:rPr lang="cs-CZ" i="1" dirty="0">
                <a:solidFill>
                  <a:srgbClr val="323232">
                    <a:lumMod val="90000"/>
                  </a:srgbClr>
                </a:solidFill>
                <a:latin typeface="Book Antiqua"/>
              </a:rPr>
              <a:t> jich i kněží, k těm obojím </a:t>
            </a:r>
            <a:r>
              <a:rPr lang="cs-CZ" i="1" dirty="0" err="1">
                <a:solidFill>
                  <a:srgbClr val="323232">
                    <a:lumMod val="90000"/>
                  </a:srgbClr>
                </a:solidFill>
                <a:latin typeface="Book Antiqua"/>
              </a:rPr>
              <a:t>kostelóm</a:t>
            </a:r>
            <a:r>
              <a:rPr lang="cs-CZ" i="1" dirty="0">
                <a:solidFill>
                  <a:srgbClr val="323232">
                    <a:lumMod val="90000"/>
                  </a:srgbClr>
                </a:solidFill>
                <a:latin typeface="Book Antiqua"/>
              </a:rPr>
              <a:t> (…) aby páni, rytířstvo i města své poselství vypravili </a:t>
            </a:r>
            <a:r>
              <a:rPr lang="cs-CZ" b="1" i="1" dirty="0">
                <a:solidFill>
                  <a:srgbClr val="323232">
                    <a:lumMod val="90000"/>
                  </a:srgbClr>
                </a:solidFill>
                <a:latin typeface="Book Antiqua"/>
              </a:rPr>
              <a:t>k otci svatému papeži</a:t>
            </a:r>
            <a:r>
              <a:rPr lang="cs-CZ" i="1" dirty="0">
                <a:solidFill>
                  <a:srgbClr val="323232">
                    <a:lumMod val="90000"/>
                  </a:srgbClr>
                </a:solidFill>
                <a:latin typeface="Book Antiqua"/>
              </a:rPr>
              <a:t>, což </a:t>
            </a:r>
            <a:r>
              <a:rPr lang="cs-CZ" i="1" dirty="0" err="1">
                <a:solidFill>
                  <a:srgbClr val="323232">
                    <a:lumMod val="90000"/>
                  </a:srgbClr>
                </a:solidFill>
                <a:latin typeface="Book Antiqua"/>
              </a:rPr>
              <a:t>najdříve</a:t>
            </a:r>
            <a:r>
              <a:rPr lang="cs-CZ" i="1" dirty="0">
                <a:solidFill>
                  <a:srgbClr val="323232">
                    <a:lumMod val="90000"/>
                  </a:srgbClr>
                </a:solidFill>
                <a:latin typeface="Book Antiqua"/>
              </a:rPr>
              <a:t> </a:t>
            </a:r>
            <a:r>
              <a:rPr lang="cs-CZ" i="1" dirty="0" err="1">
                <a:solidFill>
                  <a:srgbClr val="323232">
                    <a:lumMod val="90000"/>
                  </a:srgbClr>
                </a:solidFill>
                <a:latin typeface="Book Antiqua"/>
              </a:rPr>
              <a:t>budú</a:t>
            </a:r>
            <a:r>
              <a:rPr lang="cs-CZ" i="1" dirty="0">
                <a:solidFill>
                  <a:srgbClr val="323232">
                    <a:lumMod val="90000"/>
                  </a:srgbClr>
                </a:solidFill>
                <a:latin typeface="Book Antiqua"/>
              </a:rPr>
              <a:t> moci, kteříž </a:t>
            </a:r>
            <a:r>
              <a:rPr lang="cs-CZ" i="1" dirty="0" err="1">
                <a:solidFill>
                  <a:srgbClr val="323232">
                    <a:lumMod val="90000"/>
                  </a:srgbClr>
                </a:solidFill>
                <a:latin typeface="Book Antiqua"/>
              </a:rPr>
              <a:t>jsú</a:t>
            </a:r>
            <a:r>
              <a:rPr lang="cs-CZ" i="1" dirty="0">
                <a:solidFill>
                  <a:srgbClr val="323232">
                    <a:lumMod val="90000"/>
                  </a:srgbClr>
                </a:solidFill>
                <a:latin typeface="Book Antiqua"/>
              </a:rPr>
              <a:t> pod obojí </a:t>
            </a:r>
            <a:r>
              <a:rPr lang="cs-CZ" i="1" dirty="0" err="1">
                <a:solidFill>
                  <a:srgbClr val="323232">
                    <a:lumMod val="90000"/>
                  </a:srgbClr>
                </a:solidFill>
                <a:latin typeface="Book Antiqua"/>
              </a:rPr>
              <a:t>spuosobú</a:t>
            </a:r>
            <a:r>
              <a:rPr lang="cs-CZ" i="1" dirty="0">
                <a:solidFill>
                  <a:srgbClr val="323232">
                    <a:lumMod val="90000"/>
                  </a:srgbClr>
                </a:solidFill>
                <a:latin typeface="Book Antiqua"/>
              </a:rPr>
              <a:t>, </a:t>
            </a:r>
            <a:r>
              <a:rPr lang="cs-CZ" b="1" i="1" dirty="0">
                <a:solidFill>
                  <a:srgbClr val="323232">
                    <a:lumMod val="90000"/>
                  </a:srgbClr>
                </a:solidFill>
                <a:latin typeface="Book Antiqua"/>
              </a:rPr>
              <a:t>o </a:t>
            </a:r>
            <a:r>
              <a:rPr lang="cs-CZ" b="1" i="1" dirty="0" err="1">
                <a:solidFill>
                  <a:srgbClr val="323232">
                    <a:lumMod val="90000"/>
                  </a:srgbClr>
                </a:solidFill>
                <a:latin typeface="Book Antiqua"/>
              </a:rPr>
              <a:t>kompaktat</a:t>
            </a:r>
            <a:r>
              <a:rPr lang="cs-CZ" b="1" i="1" dirty="0">
                <a:solidFill>
                  <a:srgbClr val="323232">
                    <a:lumMod val="90000"/>
                  </a:srgbClr>
                </a:solidFill>
                <a:latin typeface="Book Antiqua"/>
              </a:rPr>
              <a:t> zachování</a:t>
            </a:r>
            <a:r>
              <a:rPr lang="cs-CZ" i="1" dirty="0">
                <a:solidFill>
                  <a:srgbClr val="323232">
                    <a:lumMod val="90000"/>
                  </a:srgbClr>
                </a:solidFill>
                <a:latin typeface="Book Antiqua"/>
              </a:rPr>
              <a:t>…“</a:t>
            </a:r>
            <a:endParaRPr lang="cs-CZ" dirty="0">
              <a:solidFill>
                <a:srgbClr val="323232">
                  <a:lumMod val="90000"/>
                </a:srgbClr>
              </a:solidFill>
              <a:latin typeface="Book Antiqua"/>
            </a:endParaRPr>
          </a:p>
          <a:p>
            <a:pPr algn="just">
              <a:buClr>
                <a:srgbClr val="323232">
                  <a:lumMod val="90000"/>
                </a:srgbClr>
              </a:buClr>
              <a:buFont typeface="Arial"/>
              <a:buChar char="▪"/>
            </a:pPr>
            <a:r>
              <a:rPr lang="cs-CZ" sz="2000" dirty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V </a:t>
            </a:r>
            <a:r>
              <a:rPr lang="cs-CZ" sz="2000" b="1" dirty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září 1483 </a:t>
            </a:r>
            <a:r>
              <a:rPr lang="cs-CZ" sz="2000" dirty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jedna z nejkrvavějších </a:t>
            </a:r>
            <a:r>
              <a:rPr lang="cs-CZ" dirty="0">
                <a:solidFill>
                  <a:srgbClr val="323232">
                    <a:lumMod val="90000"/>
                  </a:srgbClr>
                </a:solidFill>
                <a:latin typeface="Book Antiqua"/>
              </a:rPr>
              <a:t>pražských bouří 15. století vyústivší  v dokument SM, NM a MS o podávání dítkám, </a:t>
            </a:r>
            <a:r>
              <a:rPr lang="cs-CZ" i="1" dirty="0">
                <a:solidFill>
                  <a:srgbClr val="323232">
                    <a:lumMod val="90000"/>
                  </a:srgbClr>
                </a:solidFill>
                <a:latin typeface="Book Antiqua"/>
              </a:rPr>
              <a:t>českém zpívání </a:t>
            </a:r>
            <a:r>
              <a:rPr lang="cs-CZ" dirty="0">
                <a:solidFill>
                  <a:srgbClr val="323232">
                    <a:lumMod val="90000"/>
                  </a:srgbClr>
                </a:solidFill>
                <a:latin typeface="Book Antiqua"/>
              </a:rPr>
              <a:t>a proti </a:t>
            </a:r>
            <a:r>
              <a:rPr lang="cs-CZ" i="1" dirty="0">
                <a:solidFill>
                  <a:srgbClr val="323232">
                    <a:lumMod val="90000"/>
                  </a:srgbClr>
                </a:solidFill>
                <a:latin typeface="Book Antiqua"/>
              </a:rPr>
              <a:t>směsici hanebné</a:t>
            </a:r>
            <a:endParaRPr lang="cs-CZ" dirty="0">
              <a:solidFill>
                <a:srgbClr val="323232">
                  <a:lumMod val="90000"/>
                </a:srgbClr>
              </a:solidFill>
              <a:latin typeface="Book Antiqua"/>
            </a:endParaRPr>
          </a:p>
          <a:p>
            <a:pPr algn="just">
              <a:buClr>
                <a:srgbClr val="323232">
                  <a:lumMod val="90000"/>
                </a:srgbClr>
              </a:buClr>
              <a:buFont typeface="Arial"/>
              <a:buChar char="▪"/>
            </a:pPr>
            <a:r>
              <a:rPr lang="cs-CZ" sz="2000" dirty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Dne </a:t>
            </a:r>
            <a:r>
              <a:rPr lang="cs-CZ" sz="2000" b="1" dirty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13. března 1485 </a:t>
            </a:r>
            <a:r>
              <a:rPr lang="cs-CZ" sz="2000" dirty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uzavřen v Kutné Hoře náboženský mír: AČ IV, s. 512–516 </a:t>
            </a:r>
          </a:p>
        </p:txBody>
      </p:sp>
    </p:spTree>
    <p:extLst>
      <p:ext uri="{BB962C8B-B14F-4D97-AF65-F5344CB8AC3E}">
        <p14:creationId xmlns:p14="http://schemas.microsoft.com/office/powerpoint/2010/main" val="4261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u="sng" dirty="0">
                <a:solidFill>
                  <a:srgbClr val="323232"/>
                </a:solidFill>
                <a:latin typeface="Book Antiqua"/>
              </a:rPr>
              <a:t>Složitá náboženská situace ve světle dobové polemiky</a:t>
            </a:r>
            <a:endParaRPr lang="cs-CZ" sz="3400" b="1" i="0" u="sng" dirty="0">
              <a:solidFill>
                <a:srgbClr val="323232"/>
              </a:solidFill>
              <a:latin typeface="Book Antiqua"/>
              <a:ea typeface="+mj-ea"/>
              <a:cs typeface="+mj-cs"/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341119" y="1901952"/>
            <a:ext cx="10442841" cy="4127627"/>
          </a:xfrm>
        </p:spPr>
        <p:txBody>
          <a:bodyPr>
            <a:normAutofit lnSpcReduction="10000"/>
          </a:bodyPr>
          <a:lstStyle/>
          <a:p>
            <a:pPr algn="just">
              <a:buClr>
                <a:srgbClr val="323232">
                  <a:lumMod val="90000"/>
                </a:srgbClr>
              </a:buClr>
              <a:buFont typeface="Arial"/>
              <a:buChar char="▪"/>
            </a:pPr>
            <a:r>
              <a:rPr lang="cs-CZ" sz="2000" b="0" dirty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Jan Zajíc z </a:t>
            </a:r>
            <a:r>
              <a:rPr lang="cs-CZ" sz="2000" b="0" dirty="0" err="1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Házmburka</a:t>
            </a:r>
            <a:r>
              <a:rPr lang="cs-CZ" sz="2000" b="0" dirty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 (1489): utrakvističtí kněží vzbuzují v prostých věřících </a:t>
            </a:r>
            <a:r>
              <a:rPr lang="cs-CZ" sz="2000" b="0" i="1" dirty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„hněv (…) proti jich vyšším duchovním i světským a je k sobě šafujíce pro své roty (…), aby </a:t>
            </a:r>
            <a:r>
              <a:rPr lang="cs-CZ" sz="2000" b="1" i="1" dirty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povstali a </a:t>
            </a:r>
            <a:r>
              <a:rPr lang="cs-CZ" b="1" i="1" dirty="0">
                <a:solidFill>
                  <a:srgbClr val="323232">
                    <a:lumMod val="90000"/>
                  </a:srgbClr>
                </a:solidFill>
              </a:rPr>
              <a:t>nelitovali ruce své </a:t>
            </a:r>
            <a:r>
              <a:rPr lang="cs-CZ" sz="2000" b="1" i="1" dirty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okrvaviti</a:t>
            </a:r>
            <a:r>
              <a:rPr lang="cs-CZ" sz="2000" b="0" i="1" dirty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.“</a:t>
            </a:r>
          </a:p>
          <a:p>
            <a:pPr algn="just">
              <a:buClr>
                <a:srgbClr val="323232">
                  <a:lumMod val="90000"/>
                </a:srgbClr>
              </a:buClr>
              <a:buFont typeface="Arial"/>
              <a:buChar char="▪"/>
            </a:pPr>
            <a:r>
              <a:rPr lang="cs-CZ" sz="2000" b="0" dirty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Idealizace minulosti: </a:t>
            </a:r>
            <a:r>
              <a:rPr lang="cs-CZ" sz="2000" b="0" i="1" dirty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„vaši staroši </a:t>
            </a:r>
            <a:r>
              <a:rPr lang="cs-CZ" b="1" i="1" dirty="0"/>
              <a:t>od toho svatého </a:t>
            </a:r>
            <a:r>
              <a:rPr lang="cs-CZ" b="1" i="1" dirty="0" err="1"/>
              <a:t>zboru</a:t>
            </a:r>
            <a:r>
              <a:rPr lang="cs-CZ" b="1" i="1" dirty="0"/>
              <a:t> bazilejského</a:t>
            </a:r>
            <a:r>
              <a:rPr lang="cs-CZ" sz="2000" b="1" i="1" dirty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 </a:t>
            </a:r>
            <a:r>
              <a:rPr lang="cs-CZ" sz="2000" b="1" i="1" dirty="0" err="1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obdržali</a:t>
            </a:r>
            <a:r>
              <a:rPr lang="cs-CZ" sz="2000" b="0" i="1" dirty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 z </a:t>
            </a:r>
            <a:r>
              <a:rPr lang="cs-CZ" sz="2000" b="0" i="1" dirty="0" err="1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poslušenstvie</a:t>
            </a:r>
            <a:r>
              <a:rPr lang="cs-CZ" sz="2000" b="0" i="1" dirty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 lidu křesťanskému, obyčej majícím a s náboženstvím žádajícím, rozdávati a přijímati pod </a:t>
            </a:r>
            <a:r>
              <a:rPr lang="cs-CZ" sz="2000" b="0" i="1" dirty="0" err="1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uobojí</a:t>
            </a:r>
            <a:r>
              <a:rPr lang="cs-CZ" sz="2000" b="0" i="1" dirty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 </a:t>
            </a:r>
            <a:r>
              <a:rPr lang="cs-CZ" sz="2000" b="0" i="1" dirty="0" err="1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zpuosobú</a:t>
            </a:r>
            <a:r>
              <a:rPr lang="cs-CZ" sz="2000" b="0" i="1" dirty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 (…) </a:t>
            </a:r>
            <a:r>
              <a:rPr lang="cs-CZ" b="1" i="1" dirty="0"/>
              <a:t>Jan </a:t>
            </a:r>
            <a:r>
              <a:rPr lang="cs-CZ" b="1" i="1" dirty="0" err="1"/>
              <a:t>Rokycana</a:t>
            </a:r>
            <a:r>
              <a:rPr lang="cs-CZ" b="1" i="1" dirty="0"/>
              <a:t> </a:t>
            </a:r>
            <a:r>
              <a:rPr lang="cs-CZ" i="1" dirty="0"/>
              <a:t>se všemi mistry a kněžími jemu poddanými </a:t>
            </a:r>
            <a:r>
              <a:rPr lang="cs-CZ" sz="2000" b="0" i="1" dirty="0" err="1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přistúpili</a:t>
            </a:r>
            <a:r>
              <a:rPr lang="cs-CZ" sz="2000" b="0" i="1" dirty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 a podnikli i vysoce slíbili ve všem držeti a zachovati to </a:t>
            </a:r>
            <a:r>
              <a:rPr lang="cs-CZ" sz="2000" b="1" i="1" dirty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svaté </a:t>
            </a:r>
            <a:r>
              <a:rPr lang="cs-CZ" sz="2000" b="1" i="1" dirty="0" err="1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poslušenstvie</a:t>
            </a:r>
            <a:r>
              <a:rPr lang="cs-CZ" sz="2000" b="0" i="1" dirty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“</a:t>
            </a:r>
            <a:r>
              <a:rPr lang="cs-CZ" sz="2000" b="0" dirty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, což se drahně let dělo</a:t>
            </a:r>
            <a:r>
              <a:rPr lang="cs-CZ" sz="2000" b="0" i="1" dirty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 </a:t>
            </a:r>
          </a:p>
          <a:p>
            <a:pPr algn="just">
              <a:buClr>
                <a:srgbClr val="323232">
                  <a:lumMod val="90000"/>
                </a:srgbClr>
              </a:buClr>
              <a:buFont typeface="Arial"/>
              <a:buChar char="▪"/>
            </a:pPr>
            <a:r>
              <a:rPr lang="cs-CZ" dirty="0">
                <a:solidFill>
                  <a:srgbClr val="323232">
                    <a:lumMod val="90000"/>
                  </a:srgbClr>
                </a:solidFill>
                <a:latin typeface="Book Antiqua"/>
              </a:rPr>
              <a:t>Satan ovšem později poštval duchovní proti sobě a </a:t>
            </a:r>
            <a:r>
              <a:rPr lang="cs-CZ" i="1" dirty="0">
                <a:solidFill>
                  <a:srgbClr val="323232">
                    <a:lumMod val="90000"/>
                  </a:srgbClr>
                </a:solidFill>
                <a:latin typeface="Book Antiqua"/>
              </a:rPr>
              <a:t>„proti těm slavným </a:t>
            </a:r>
            <a:r>
              <a:rPr lang="cs-CZ" i="1" dirty="0" err="1">
                <a:solidFill>
                  <a:srgbClr val="323232">
                    <a:lumMod val="90000"/>
                  </a:srgbClr>
                </a:solidFill>
                <a:latin typeface="Book Antiqua"/>
              </a:rPr>
              <a:t>kompaktatuom</a:t>
            </a:r>
            <a:r>
              <a:rPr lang="cs-CZ" i="1" dirty="0">
                <a:solidFill>
                  <a:srgbClr val="323232">
                    <a:lumMod val="90000"/>
                  </a:srgbClr>
                </a:solidFill>
                <a:latin typeface="Book Antiqua"/>
              </a:rPr>
              <a:t> neb </a:t>
            </a:r>
            <a:r>
              <a:rPr lang="cs-CZ" i="1" dirty="0" err="1">
                <a:solidFill>
                  <a:srgbClr val="323232">
                    <a:lumMod val="90000"/>
                  </a:srgbClr>
                </a:solidFill>
                <a:latin typeface="Book Antiqua"/>
              </a:rPr>
              <a:t>smluvám</a:t>
            </a:r>
            <a:r>
              <a:rPr lang="cs-CZ" i="1" dirty="0">
                <a:solidFill>
                  <a:srgbClr val="323232">
                    <a:lumMod val="90000"/>
                  </a:srgbClr>
                </a:solidFill>
                <a:latin typeface="Book Antiqua"/>
              </a:rPr>
              <a:t>, že z nich i </a:t>
            </a:r>
            <a:r>
              <a:rPr lang="cs-CZ" i="1" dirty="0" err="1">
                <a:solidFill>
                  <a:srgbClr val="323232">
                    <a:lumMod val="90000"/>
                  </a:srgbClr>
                </a:solidFill>
                <a:latin typeface="Book Antiqua"/>
              </a:rPr>
              <a:t>poslušenstvie</a:t>
            </a:r>
            <a:r>
              <a:rPr lang="cs-CZ" i="1" dirty="0">
                <a:solidFill>
                  <a:srgbClr val="323232">
                    <a:lumMod val="90000"/>
                  </a:srgbClr>
                </a:solidFill>
                <a:latin typeface="Book Antiqua"/>
              </a:rPr>
              <a:t> vystoupili a z toho </a:t>
            </a:r>
            <a:r>
              <a:rPr lang="cs-CZ" b="1" i="1" dirty="0">
                <a:solidFill>
                  <a:srgbClr val="323232">
                    <a:lumMod val="90000"/>
                  </a:srgbClr>
                </a:solidFill>
                <a:latin typeface="Book Antiqua"/>
              </a:rPr>
              <a:t>opět vzešlo v </a:t>
            </a:r>
            <a:r>
              <a:rPr lang="cs-CZ" b="1" i="1" dirty="0" err="1">
                <a:solidFill>
                  <a:srgbClr val="323232">
                    <a:lumMod val="90000"/>
                  </a:srgbClr>
                </a:solidFill>
                <a:latin typeface="Book Antiqua"/>
              </a:rPr>
              <a:t>ruoznici</a:t>
            </a:r>
            <a:r>
              <a:rPr lang="cs-CZ" b="1" i="1" dirty="0">
                <a:solidFill>
                  <a:srgbClr val="323232">
                    <a:lumMod val="90000"/>
                  </a:srgbClr>
                </a:solidFill>
                <a:latin typeface="Book Antiqua"/>
              </a:rPr>
              <a:t> a v pohádky</a:t>
            </a:r>
            <a:r>
              <a:rPr lang="cs-CZ" i="1" dirty="0">
                <a:solidFill>
                  <a:srgbClr val="323232">
                    <a:lumMod val="90000"/>
                  </a:srgbClr>
                </a:solidFill>
                <a:latin typeface="Book Antiqua"/>
              </a:rPr>
              <a:t>…“</a:t>
            </a:r>
          </a:p>
          <a:p>
            <a:pPr algn="just">
              <a:buClr>
                <a:srgbClr val="323232">
                  <a:lumMod val="90000"/>
                </a:srgbClr>
              </a:buClr>
              <a:buFont typeface="Arial"/>
              <a:buChar char="▪"/>
            </a:pPr>
            <a:r>
              <a:rPr lang="cs-CZ" sz="2000" b="0" i="1" dirty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„A </a:t>
            </a:r>
            <a:r>
              <a:rPr lang="cs-CZ" sz="2000" b="0" i="1" dirty="0" err="1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dřieve</a:t>
            </a:r>
            <a:r>
              <a:rPr lang="cs-CZ" sz="2000" b="0" i="1" dirty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 vždycky při každém sjezdu s pilností mluveno, aby kompaktáta byla </a:t>
            </a:r>
            <a:r>
              <a:rPr lang="cs-CZ" sz="2000" b="0" i="1" dirty="0" err="1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držána</a:t>
            </a:r>
            <a:r>
              <a:rPr lang="cs-CZ" sz="2000" b="0" i="1" dirty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 a zachována; </a:t>
            </a:r>
            <a:r>
              <a:rPr lang="cs-CZ" sz="2000" b="1" i="1" dirty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ale již </a:t>
            </a:r>
            <a:r>
              <a:rPr lang="cs-CZ" sz="2000" b="1" i="1" dirty="0" err="1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ižádné</a:t>
            </a:r>
            <a:r>
              <a:rPr lang="cs-CZ" sz="2000" b="1" i="1" dirty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 zmínky o to </a:t>
            </a:r>
            <a:r>
              <a:rPr lang="cs-CZ" sz="2000" b="1" i="1" dirty="0" err="1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nečinie</a:t>
            </a:r>
            <a:r>
              <a:rPr lang="cs-CZ" sz="2000" b="0" i="1" dirty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, než každý, jakž </a:t>
            </a:r>
            <a:r>
              <a:rPr lang="cs-CZ" sz="2000" b="0" i="1" dirty="0" err="1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kto</a:t>
            </a:r>
            <a:r>
              <a:rPr lang="cs-CZ" sz="2000" b="0" i="1" dirty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 chce, k svému </a:t>
            </a:r>
            <a:r>
              <a:rPr lang="cs-CZ" sz="2000" b="0" i="1" dirty="0" err="1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rozomu</a:t>
            </a:r>
            <a:r>
              <a:rPr lang="cs-CZ" sz="2000" b="0" i="1" dirty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 </a:t>
            </a:r>
            <a:r>
              <a:rPr lang="cs-CZ" sz="2000" b="0" i="1" dirty="0" err="1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viery</a:t>
            </a:r>
            <a:r>
              <a:rPr lang="cs-CZ" sz="2000" b="0" i="1" dirty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 sobě bludné vymýšlejí svobodně…“ </a:t>
            </a:r>
          </a:p>
        </p:txBody>
      </p:sp>
    </p:spTree>
    <p:extLst>
      <p:ext uri="{BB962C8B-B14F-4D97-AF65-F5344CB8AC3E}">
        <p14:creationId xmlns:p14="http://schemas.microsoft.com/office/powerpoint/2010/main" val="348416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1119893" y="1651230"/>
            <a:ext cx="10442841" cy="4127627"/>
          </a:xfrm>
        </p:spPr>
        <p:txBody>
          <a:bodyPr/>
          <a:lstStyle/>
          <a:p>
            <a:pPr algn="just">
              <a:buClr>
                <a:srgbClr val="323232">
                  <a:lumMod val="90000"/>
                </a:srgbClr>
              </a:buClr>
              <a:buFont typeface="Arial"/>
              <a:buChar char="▪"/>
            </a:pPr>
            <a:r>
              <a:rPr lang="cs-CZ" sz="2000" b="0" dirty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Václav Koranda: odlišujeme se od katolíků jen v některých věcech, a </a:t>
            </a:r>
            <a:r>
              <a:rPr lang="cs-CZ" sz="2000" b="1" dirty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to nikoliv </a:t>
            </a:r>
            <a:r>
              <a:rPr lang="cs-CZ" sz="2000" b="1" i="1" dirty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„</a:t>
            </a:r>
            <a:r>
              <a:rPr lang="cs-CZ" sz="2000" b="1" i="1" dirty="0" err="1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zpurně</a:t>
            </a:r>
            <a:r>
              <a:rPr lang="cs-CZ" sz="2000" b="1" i="1" dirty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 ani všetečně</a:t>
            </a:r>
            <a:r>
              <a:rPr lang="cs-CZ" sz="2000" b="0" i="1" dirty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; neb předkové naši, davše </a:t>
            </a:r>
            <a:r>
              <a:rPr lang="cs-CZ" sz="2000" b="0" i="1" dirty="0" err="1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sě</a:t>
            </a:r>
            <a:r>
              <a:rPr lang="cs-CZ" sz="2000" b="0" i="1" dirty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 ohledati v sněmu Basilejském, což před </a:t>
            </a:r>
            <a:r>
              <a:rPr lang="cs-CZ" sz="2000" b="0" i="1" dirty="0" err="1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sě</a:t>
            </a:r>
            <a:r>
              <a:rPr lang="cs-CZ" sz="2000" b="0" i="1" dirty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 </a:t>
            </a:r>
            <a:r>
              <a:rPr lang="cs-CZ" sz="2000" b="0" i="1" dirty="0" err="1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vzeli</a:t>
            </a:r>
            <a:r>
              <a:rPr lang="cs-CZ" sz="2000" b="0" i="1" dirty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, to provedli. A my toho netoliko z těch </a:t>
            </a:r>
            <a:r>
              <a:rPr lang="cs-CZ" sz="2000" b="0" i="1" dirty="0" err="1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listuov</a:t>
            </a:r>
            <a:r>
              <a:rPr lang="cs-CZ" sz="2000" b="0" i="1" dirty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 zapečetěných, ale </a:t>
            </a:r>
            <a:r>
              <a:rPr lang="cs-CZ" sz="2000" b="0" i="1" dirty="0" err="1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viece</a:t>
            </a:r>
            <a:r>
              <a:rPr lang="cs-CZ" sz="2000" b="0" i="1" dirty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 z pravdy zákona </a:t>
            </a:r>
            <a:r>
              <a:rPr lang="cs-CZ" sz="2000" b="0" i="1" dirty="0" err="1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božieho</a:t>
            </a:r>
            <a:r>
              <a:rPr lang="cs-CZ" sz="2000" b="0" i="1" dirty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 se držíme.“</a:t>
            </a:r>
          </a:p>
          <a:p>
            <a:pPr algn="just">
              <a:buClr>
                <a:srgbClr val="323232">
                  <a:lumMod val="90000"/>
                </a:srgbClr>
              </a:buClr>
              <a:buFont typeface="Arial"/>
              <a:buChar char="▪"/>
            </a:pPr>
            <a:r>
              <a:rPr lang="cs-CZ" sz="2000" b="0" dirty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Náboženské rozmíšky: </a:t>
            </a:r>
            <a:r>
              <a:rPr lang="cs-CZ" i="1" dirty="0">
                <a:solidFill>
                  <a:srgbClr val="323232">
                    <a:lumMod val="90000"/>
                  </a:srgbClr>
                </a:solidFill>
                <a:latin typeface="Book Antiqua"/>
              </a:rPr>
              <a:t>„… kdež celá obec buď v městě, v městečku, neb ve vsi </a:t>
            </a:r>
            <a:r>
              <a:rPr lang="cs-CZ" i="1" dirty="0" err="1">
                <a:solidFill>
                  <a:srgbClr val="323232">
                    <a:lumMod val="90000"/>
                  </a:srgbClr>
                </a:solidFill>
                <a:latin typeface="Book Antiqua"/>
              </a:rPr>
              <a:t>viery</a:t>
            </a:r>
            <a:r>
              <a:rPr lang="cs-CZ" i="1" dirty="0">
                <a:solidFill>
                  <a:srgbClr val="323232">
                    <a:lumMod val="90000"/>
                  </a:srgbClr>
                </a:solidFill>
                <a:latin typeface="Book Antiqua"/>
              </a:rPr>
              <a:t> Kristovy byla a jest, </a:t>
            </a:r>
            <a:r>
              <a:rPr lang="cs-CZ" b="1" i="1" dirty="0">
                <a:solidFill>
                  <a:srgbClr val="323232">
                    <a:lumMod val="90000"/>
                  </a:srgbClr>
                </a:solidFill>
                <a:latin typeface="Book Antiqua"/>
              </a:rPr>
              <a:t>kněze jim chovati </a:t>
            </a:r>
            <a:r>
              <a:rPr lang="cs-CZ" b="1" i="1" dirty="0" err="1">
                <a:solidFill>
                  <a:srgbClr val="323232">
                    <a:lumMod val="90000"/>
                  </a:srgbClr>
                </a:solidFill>
                <a:latin typeface="Book Antiqua"/>
              </a:rPr>
              <a:t>nedopustie</a:t>
            </a:r>
            <a:r>
              <a:rPr lang="cs-CZ" i="1" dirty="0">
                <a:solidFill>
                  <a:srgbClr val="323232">
                    <a:lumMod val="90000"/>
                  </a:srgbClr>
                </a:solidFill>
                <a:latin typeface="Book Antiqua"/>
              </a:rPr>
              <a:t>, a </a:t>
            </a:r>
            <a:r>
              <a:rPr lang="cs-CZ" b="1" i="1" dirty="0">
                <a:solidFill>
                  <a:srgbClr val="323232">
                    <a:lumMod val="90000"/>
                  </a:srgbClr>
                </a:solidFill>
                <a:latin typeface="Book Antiqua"/>
              </a:rPr>
              <a:t>nadto </a:t>
            </a:r>
            <a:r>
              <a:rPr lang="cs-CZ" b="1" i="1" dirty="0" err="1">
                <a:solidFill>
                  <a:srgbClr val="323232">
                    <a:lumMod val="90000"/>
                  </a:srgbClr>
                </a:solidFill>
                <a:latin typeface="Book Antiqua"/>
              </a:rPr>
              <a:t>trápenie</a:t>
            </a:r>
            <a:r>
              <a:rPr lang="cs-CZ" b="1" i="1" dirty="0">
                <a:solidFill>
                  <a:srgbClr val="323232">
                    <a:lumMod val="90000"/>
                  </a:srgbClr>
                </a:solidFill>
                <a:latin typeface="Book Antiqua"/>
              </a:rPr>
              <a:t> </a:t>
            </a:r>
            <a:r>
              <a:rPr lang="cs-CZ" b="1" i="1" dirty="0" err="1">
                <a:solidFill>
                  <a:srgbClr val="323232">
                    <a:lumMod val="90000"/>
                  </a:srgbClr>
                </a:solidFill>
                <a:latin typeface="Book Antiqua"/>
              </a:rPr>
              <a:t>pósobie</a:t>
            </a:r>
            <a:r>
              <a:rPr lang="cs-CZ" b="1" i="1" dirty="0">
                <a:solidFill>
                  <a:srgbClr val="323232">
                    <a:lumMod val="90000"/>
                  </a:srgbClr>
                </a:solidFill>
                <a:latin typeface="Book Antiqua"/>
              </a:rPr>
              <a:t> rozličná</a:t>
            </a:r>
            <a:r>
              <a:rPr lang="cs-CZ" i="1" dirty="0">
                <a:solidFill>
                  <a:srgbClr val="323232">
                    <a:lumMod val="90000"/>
                  </a:srgbClr>
                </a:solidFill>
                <a:latin typeface="Book Antiqua"/>
              </a:rPr>
              <a:t>…“</a:t>
            </a:r>
            <a:r>
              <a:rPr lang="cs-CZ" sz="2000" b="0" dirty="0">
                <a:solidFill>
                  <a:srgbClr val="323232">
                    <a:lumMod val="90000"/>
                  </a:srgbClr>
                </a:solidFill>
                <a:latin typeface="Book Antiqua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346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nded Design Yellow 16x9">
  <a:themeElements>
    <a:clrScheme name="Banded_Design_Yellow">
      <a:dk1>
        <a:srgbClr val="323232"/>
      </a:dk1>
      <a:lt1>
        <a:sysClr val="window" lastClr="FFFFFF"/>
      </a:lt1>
      <a:dk2>
        <a:srgbClr val="000000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_Design_Yellow_TP102900996.potx" id="{F9063B7B-B243-45A4-B17F-8D5853C1C25B}" vid="{609297DF-6F41-4E54-9A08-26F55E252E67}"/>
    </a:ext>
  </a:extLst>
</a:theme>
</file>

<file path=ppt/theme/theme2.xml><?xml version="1.0" encoding="utf-8"?>
<a:theme xmlns:a="http://schemas.openxmlformats.org/drawingml/2006/main" name="Office Theme">
  <a:themeElements>
    <a:clrScheme name="Banded_Design_Yellow">
      <a:dk1>
        <a:srgbClr val="595959"/>
      </a:dk1>
      <a:lt1>
        <a:sysClr val="window" lastClr="FFFFFF"/>
      </a:lt1>
      <a:dk2>
        <a:srgbClr val="323232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Yellow">
      <a:dk1>
        <a:srgbClr val="595959"/>
      </a:dk1>
      <a:lt1>
        <a:sysClr val="window" lastClr="FFFFFF"/>
      </a:lt1>
      <a:dk2>
        <a:srgbClr val="323232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66677B1-365E-411F-9971-C788BC2975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– žlutý design s pruhy (širokoúhlá)</Template>
  <TotalTime>0</TotalTime>
  <Words>603</Words>
  <Application>Microsoft Office PowerPoint</Application>
  <PresentationFormat>Širokoúhlá obrazovka</PresentationFormat>
  <Paragraphs>23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0" baseType="lpstr">
      <vt:lpstr>Arial</vt:lpstr>
      <vt:lpstr>Book Antiqua</vt:lpstr>
      <vt:lpstr>Banded Design Yellow 16x9</vt:lpstr>
      <vt:lpstr>Kališnický sněm r. 1478 a cesta ke kutnohorskému míru</vt:lpstr>
      <vt:lpstr>Situace sedmdesátých let</vt:lpstr>
      <vt:lpstr>Svatovavřinecký sněm 10. srpna 1478</vt:lpstr>
      <vt:lpstr>Prezentace aplikace PowerPoint</vt:lpstr>
      <vt:lpstr>Vývoj v první polovině osmdesátých let </vt:lpstr>
      <vt:lpstr>Složitá náboženská situace ve světle dobové polemiky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2017-09-13T17:33:48Z</dcterms:created>
  <dcterms:modified xsi:type="dcterms:W3CDTF">2017-11-15T13:31:34Z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TC029009979991</vt:lpwstr>
  </property>
</Properties>
</file>