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8"/>
  </p:notesMasterIdLst>
  <p:handoutMasterIdLst>
    <p:handoutMasterId r:id="rId9"/>
  </p:handoutMasterIdLst>
  <p:sldIdLst>
    <p:sldId id="256" r:id="rId3"/>
    <p:sldId id="265" r:id="rId4"/>
    <p:sldId id="266" r:id="rId5"/>
    <p:sldId id="267" r:id="rId6"/>
    <p:sldId id="26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1434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Relationship Id="rId14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9D2DDA-69D8-473F-A583-B6774B31A77B}" type="datetimeFigureOut">
              <a:rPr lang="cs-CZ" smtClean="0"/>
              <a:t>22. 11. 2017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392CCB-FF08-4D29-8DA3-E1FD8604480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21533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1F6DFB-6833-46E4-B515-70E0D9178056}" type="datetimeFigureOut">
              <a:rPr lang="cs-CZ" smtClean="0"/>
              <a:t>22. 11. 2017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8706C7-F2C3-48B6-8A22-C484D800B5D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9506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-1" y="1905000"/>
            <a:ext cx="12188826" cy="3200400"/>
          </a:xfrm>
          <a:prstGeom prst="rect">
            <a:avLst/>
          </a:prstGeom>
          <a:gradFill flip="none" rotWithShape="1">
            <a:gsLst>
              <a:gs pos="100000">
                <a:schemeClr val="accent1">
                  <a:alpha val="50000"/>
                </a:schemeClr>
              </a:gs>
              <a:gs pos="0">
                <a:schemeClr val="accent1">
                  <a:lumMod val="60000"/>
                  <a:lumOff val="40000"/>
                  <a:alpha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-2" y="1795132"/>
            <a:ext cx="12188826" cy="73152"/>
          </a:xfrm>
          <a:prstGeom prst="rect">
            <a:avLst/>
          </a:prstGeom>
          <a:gradFill flip="none" rotWithShape="1">
            <a:gsLst>
              <a:gs pos="100000">
                <a:schemeClr val="accent1">
                  <a:alpha val="80000"/>
                </a:schemeClr>
              </a:gs>
              <a:gs pos="0">
                <a:schemeClr val="accent1">
                  <a:lumMod val="60000"/>
                  <a:lumOff val="40000"/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-2" y="5142116"/>
            <a:ext cx="12188826" cy="73152"/>
          </a:xfrm>
          <a:prstGeom prst="rect">
            <a:avLst/>
          </a:prstGeom>
          <a:gradFill flip="none" rotWithShape="1">
            <a:gsLst>
              <a:gs pos="100000">
                <a:schemeClr val="accent1">
                  <a:alpha val="80000"/>
                </a:schemeClr>
              </a:gs>
              <a:gs pos="0">
                <a:schemeClr val="accent1">
                  <a:lumMod val="60000"/>
                  <a:lumOff val="40000"/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95400" y="2079812"/>
            <a:ext cx="9601200" cy="1724092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95400" y="3959352"/>
            <a:ext cx="9601200" cy="9144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000"/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5752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cs-CZ" smtClean="0"/>
              <a:t>22. 11. 2017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5931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cs-CZ" smtClean="0"/>
              <a:t>22. 11. 2017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0509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cs-CZ" smtClean="0"/>
              <a:t>22. 11. 2017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7319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gradFill rotWithShape="1">
          <a:gsLst>
            <a:gs pos="100000">
              <a:schemeClr val="accent1">
                <a:alpha val="80000"/>
              </a:schemeClr>
            </a:gs>
            <a:gs pos="0">
              <a:schemeClr val="accent1">
                <a:lumMod val="40000"/>
                <a:lumOff val="60000"/>
                <a:alpha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95400" y="2130552"/>
            <a:ext cx="9601200" cy="2359152"/>
          </a:xfrm>
        </p:spPr>
        <p:txBody>
          <a:bodyPr anchor="b">
            <a:normAutofit/>
          </a:bodyPr>
          <a:lstStyle>
            <a:lvl1pPr algn="ctr">
              <a:defRPr sz="54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572000"/>
            <a:ext cx="9601200" cy="841248"/>
          </a:xfrm>
        </p:spPr>
        <p:txBody>
          <a:bodyPr anchor="t"/>
          <a:lstStyle>
            <a:lvl1pPr marL="0" indent="0" algn="ctr">
              <a:spcBef>
                <a:spcPts val="0"/>
              </a:spcBef>
              <a:buNone/>
              <a:defRPr sz="20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cs-CZ" smtClean="0"/>
              <a:t>22. 11. 2017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2033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341120" y="1901952"/>
            <a:ext cx="457200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78880" y="1901952"/>
            <a:ext cx="457200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cs-CZ" smtClean="0"/>
              <a:t>22. 11. 2017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6357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41120" y="1837464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341120" y="2740732"/>
            <a:ext cx="4572000" cy="32888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78880" y="1837464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78880" y="2740732"/>
            <a:ext cx="4572000" cy="32888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cs-CZ" smtClean="0"/>
              <a:t>22. 11. 2017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4392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cs-CZ" smtClean="0"/>
              <a:t>22. 11. 2017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2916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Skupina 4"/>
          <p:cNvGrpSpPr/>
          <p:nvPr/>
        </p:nvGrpSpPr>
        <p:grpSpPr>
          <a:xfrm flipV="1">
            <a:off x="1585" y="0"/>
            <a:ext cx="12188827" cy="377952"/>
            <a:chOff x="-1" y="6480048"/>
            <a:chExt cx="12188827" cy="377952"/>
          </a:xfrm>
        </p:grpSpPr>
        <p:sp>
          <p:nvSpPr>
            <p:cNvPr id="6" name="Obdélník 5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cs-CZ" dirty="0"/>
            </a:p>
          </p:txBody>
        </p:sp>
        <p:sp>
          <p:nvSpPr>
            <p:cNvPr id="7" name="Obdélník 6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cs-CZ" dirty="0"/>
            </a:p>
          </p:txBody>
        </p:sp>
      </p:grp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cs-CZ" smtClean="0"/>
              <a:t>22. 11. 2017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5436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Skupina 7"/>
          <p:cNvGrpSpPr/>
          <p:nvPr/>
        </p:nvGrpSpPr>
        <p:grpSpPr>
          <a:xfrm flipV="1">
            <a:off x="1585" y="0"/>
            <a:ext cx="12188827" cy="377952"/>
            <a:chOff x="-1" y="6480048"/>
            <a:chExt cx="12188827" cy="377952"/>
          </a:xfrm>
        </p:grpSpPr>
        <p:sp>
          <p:nvSpPr>
            <p:cNvPr id="9" name="Obdélník 8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cs-CZ" dirty="0"/>
            </a:p>
          </p:txBody>
        </p:sp>
        <p:sp>
          <p:nvSpPr>
            <p:cNvPr id="10" name="Obdélník 9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cs-CZ" dirty="0"/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70648" y="2350008"/>
            <a:ext cx="4206240" cy="1993392"/>
          </a:xfrm>
        </p:spPr>
        <p:txBody>
          <a:bodyPr anchor="b">
            <a:normAutofit/>
          </a:bodyPr>
          <a:lstStyle>
            <a:lvl1pPr>
              <a:defRPr sz="34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58952"/>
            <a:ext cx="6629400" cy="533095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470648" y="4361688"/>
            <a:ext cx="4206240" cy="1728216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cs-CZ" smtClean="0"/>
              <a:t>22. 11. 2017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9374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Skupina 7"/>
          <p:cNvGrpSpPr/>
          <p:nvPr/>
        </p:nvGrpSpPr>
        <p:grpSpPr>
          <a:xfrm flipV="1">
            <a:off x="1585" y="0"/>
            <a:ext cx="12188827" cy="377952"/>
            <a:chOff x="-1" y="6480048"/>
            <a:chExt cx="12188827" cy="377952"/>
          </a:xfrm>
        </p:grpSpPr>
        <p:sp>
          <p:nvSpPr>
            <p:cNvPr id="9" name="Obdélník 8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cs-CZ" dirty="0"/>
            </a:p>
          </p:txBody>
        </p:sp>
        <p:sp>
          <p:nvSpPr>
            <p:cNvPr id="10" name="Obdélník 9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cs-CZ" dirty="0"/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70648" y="2350008"/>
            <a:ext cx="4206240" cy="1993392"/>
          </a:xfrm>
        </p:spPr>
        <p:txBody>
          <a:bodyPr anchor="b">
            <a:normAutofit/>
          </a:bodyPr>
          <a:lstStyle>
            <a:lvl1pPr>
              <a:defRPr sz="34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150811" y="506104"/>
            <a:ext cx="6858002" cy="5843016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470648" y="4361688"/>
            <a:ext cx="4206240" cy="1728216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cs-CZ" smtClean="0"/>
              <a:t>22. 11. 2017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1986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20000"/>
                <a:lumOff val="80000"/>
                <a:alpha val="59000"/>
              </a:schemeClr>
            </a:gs>
            <a:gs pos="40000">
              <a:schemeClr val="accent1">
                <a:lumMod val="20000"/>
                <a:lumOff val="80000"/>
                <a:alpha val="66000"/>
              </a:schemeClr>
            </a:gs>
            <a:gs pos="100000">
              <a:schemeClr val="accent1">
                <a:lumMod val="40000"/>
                <a:lumOff val="6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Skupina 8"/>
          <p:cNvGrpSpPr/>
          <p:nvPr/>
        </p:nvGrpSpPr>
        <p:grpSpPr>
          <a:xfrm>
            <a:off x="-1" y="6480048"/>
            <a:ext cx="12188827" cy="377952"/>
            <a:chOff x="-1" y="6480048"/>
            <a:chExt cx="12188827" cy="377952"/>
          </a:xfrm>
        </p:grpSpPr>
        <p:sp>
          <p:nvSpPr>
            <p:cNvPr id="7" name="Obdélník 6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cs-CZ" dirty="0"/>
            </a:p>
          </p:txBody>
        </p:sp>
        <p:sp>
          <p:nvSpPr>
            <p:cNvPr id="8" name="Obdélník 7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cs-CZ" dirty="0"/>
            </a:p>
          </p:txBody>
        </p:sp>
      </p:grp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341120" y="467360"/>
            <a:ext cx="950976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41120" y="1901952"/>
            <a:ext cx="9509760" cy="41276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B277187-C200-495F-A386-621319EADA8F}" type="datetimeFigureOut">
              <a:rPr lang="cs-CZ" smtClean="0"/>
              <a:pPr/>
              <a:t>22. 11. 2017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341120" y="6601968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0210800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FC749032-2A07-4AE8-BA90-74324CAE0C87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0023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0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100000"/>
        <a:buFont typeface="Arial" pitchFamily="34" charset="0"/>
        <a:buChar char="▪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6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1295400" y="2235260"/>
            <a:ext cx="9601200" cy="1724092"/>
          </a:xfrm>
        </p:spPr>
        <p:txBody>
          <a:bodyPr>
            <a:normAutofit/>
          </a:bodyPr>
          <a:lstStyle/>
          <a:p>
            <a:pPr algn="ctr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5400" b="1" i="0" dirty="0">
                <a:solidFill>
                  <a:srgbClr val="323232"/>
                </a:solidFill>
                <a:latin typeface="Book Antiqua"/>
                <a:ea typeface="+mj-ea"/>
                <a:cs typeface="+mj-cs"/>
              </a:rPr>
              <a:t>Tisky kompaktát ze šestnáctého (?) století</a:t>
            </a:r>
          </a:p>
        </p:txBody>
      </p:sp>
    </p:spTree>
    <p:extLst>
      <p:ext uri="{BB962C8B-B14F-4D97-AF65-F5344CB8AC3E}">
        <p14:creationId xmlns:p14="http://schemas.microsoft.com/office/powerpoint/2010/main" val="3998018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u="sng" dirty="0">
                <a:solidFill>
                  <a:srgbClr val="323232"/>
                </a:solidFill>
                <a:latin typeface="Book Antiqua"/>
              </a:rPr>
              <a:t>Tisk z doby kolem r. 1500 (Praha)</a:t>
            </a:r>
            <a:endParaRPr lang="cs-CZ" sz="3400" b="1" i="0" u="sng" dirty="0">
              <a:solidFill>
                <a:srgbClr val="323232"/>
              </a:solidFill>
              <a:latin typeface="Book Antiqua"/>
              <a:ea typeface="+mj-ea"/>
              <a:cs typeface="+mj-cs"/>
            </a:endParaRP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>
          <a:xfrm>
            <a:off x="1341119" y="1901952"/>
            <a:ext cx="10442841" cy="4127627"/>
          </a:xfrm>
        </p:spPr>
        <p:txBody>
          <a:bodyPr/>
          <a:lstStyle/>
          <a:p>
            <a:pPr marL="274320" indent="-228600" algn="just" defTabSz="914400">
              <a:lnSpc>
                <a:spcPct val="90000"/>
              </a:lnSpc>
              <a:spcBef>
                <a:spcPts val="1800"/>
              </a:spcBef>
              <a:buClr>
                <a:srgbClr val="323232">
                  <a:lumMod val="90000"/>
                </a:srgbClr>
              </a:buClr>
              <a:buSzPct val="100000"/>
              <a:buFont typeface="Arial"/>
              <a:buChar char="▪"/>
            </a:pPr>
            <a:r>
              <a:rPr lang="cs-CZ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Jediný známý exemplář: NK Praha, 44 G 111</a:t>
            </a:r>
          </a:p>
          <a:p>
            <a:pPr marL="274320" indent="-228600" algn="just" defTabSz="914400">
              <a:lnSpc>
                <a:spcPct val="90000"/>
              </a:lnSpc>
              <a:spcBef>
                <a:spcPts val="1800"/>
              </a:spcBef>
              <a:buClr>
                <a:srgbClr val="323232">
                  <a:lumMod val="90000"/>
                </a:srgbClr>
              </a:buClr>
              <a:buSzPct val="100000"/>
              <a:buFont typeface="Arial"/>
              <a:buChar char="▪"/>
            </a:pPr>
            <a:r>
              <a:rPr lang="cs-CZ" sz="2000" b="0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Chvatně dokončený tisk s </a:t>
            </a:r>
            <a:r>
              <a:rPr lang="cs-CZ" sz="2000" b="1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řadou chyb</a:t>
            </a:r>
            <a:r>
              <a:rPr lang="cs-CZ" sz="2000" b="0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, obsahem vlastní znění kompaktát v </a:t>
            </a:r>
            <a:r>
              <a:rPr lang="cs-CZ" sz="2000" b="1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českém překlad</a:t>
            </a:r>
            <a:r>
              <a:rPr lang="cs-CZ" b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u</a:t>
            </a:r>
          </a:p>
          <a:p>
            <a:pPr marL="274320" indent="-228600" algn="just" defTabSz="914400">
              <a:lnSpc>
                <a:spcPct val="90000"/>
              </a:lnSpc>
              <a:spcBef>
                <a:spcPts val="1800"/>
              </a:spcBef>
              <a:buClr>
                <a:srgbClr val="323232">
                  <a:lumMod val="90000"/>
                </a:srgbClr>
              </a:buClr>
              <a:buSzPct val="100000"/>
              <a:buFont typeface="Arial"/>
              <a:buChar char="▪"/>
            </a:pPr>
            <a:r>
              <a:rPr lang="cs-CZ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Některé delší pasáže se v tisku opakují (vyhotovení kompaktát pro českou stranu z 2. 7. 1436, ratifikace kompaktát z 15. 1. 1437)</a:t>
            </a:r>
            <a:endParaRPr lang="cs-CZ" sz="2000" b="0" dirty="0">
              <a:solidFill>
                <a:srgbClr val="323232">
                  <a:lumMod val="90000"/>
                </a:srgbClr>
              </a:solidFill>
              <a:latin typeface="Book Antiqu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09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u="sng" dirty="0">
                <a:solidFill>
                  <a:srgbClr val="323232"/>
                </a:solidFill>
                <a:latin typeface="Book Antiqua"/>
              </a:rPr>
              <a:t>Tisk z roku 1513 (zase Praha)</a:t>
            </a:r>
            <a:endParaRPr lang="cs-CZ" sz="3400" b="1" i="0" u="sng" dirty="0">
              <a:solidFill>
                <a:srgbClr val="323232"/>
              </a:solidFill>
              <a:latin typeface="Book Antiqua"/>
              <a:ea typeface="+mj-ea"/>
              <a:cs typeface="+mj-cs"/>
            </a:endParaRP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>
          <a:xfrm>
            <a:off x="1341119" y="1901952"/>
            <a:ext cx="10442841" cy="4127627"/>
          </a:xfrm>
        </p:spPr>
        <p:txBody>
          <a:bodyPr/>
          <a:lstStyle/>
          <a:p>
            <a:pPr marL="274320" indent="-228600" algn="just" defTabSz="914400">
              <a:lnSpc>
                <a:spcPct val="90000"/>
              </a:lnSpc>
              <a:spcBef>
                <a:spcPts val="1800"/>
              </a:spcBef>
              <a:buClr>
                <a:srgbClr val="323232">
                  <a:lumMod val="90000"/>
                </a:srgbClr>
              </a:buClr>
              <a:buSzPct val="100000"/>
              <a:buFont typeface="Arial"/>
              <a:buChar char="▪"/>
            </a:pPr>
            <a:r>
              <a:rPr lang="cs-CZ" sz="2000" b="0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Praha, KNM  25 E 1</a:t>
            </a:r>
          </a:p>
          <a:p>
            <a:pPr marL="274320" indent="-228600" algn="just" defTabSz="914400">
              <a:lnSpc>
                <a:spcPct val="90000"/>
              </a:lnSpc>
              <a:spcBef>
                <a:spcPts val="1800"/>
              </a:spcBef>
              <a:buClr>
                <a:srgbClr val="323232">
                  <a:lumMod val="90000"/>
                </a:srgbClr>
              </a:buClr>
              <a:buSzPct val="100000"/>
              <a:buFont typeface="Arial"/>
              <a:buChar char="▪"/>
            </a:pPr>
            <a:r>
              <a:rPr lang="cs-CZ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Praha, KNM 25 E 25 (chybí dva listy)</a:t>
            </a:r>
          </a:p>
          <a:p>
            <a:pPr marL="274320" indent="-228600" algn="just" defTabSz="914400">
              <a:lnSpc>
                <a:spcPct val="90000"/>
              </a:lnSpc>
              <a:spcBef>
                <a:spcPts val="1800"/>
              </a:spcBef>
              <a:buClr>
                <a:srgbClr val="323232">
                  <a:lumMod val="90000"/>
                </a:srgbClr>
              </a:buClr>
              <a:buSzPct val="100000"/>
              <a:buFont typeface="Arial"/>
              <a:buChar char="▪"/>
            </a:pPr>
            <a:r>
              <a:rPr lang="cs-CZ" sz="2000" b="0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P</a:t>
            </a:r>
            <a:r>
              <a:rPr lang="cs-CZ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raha, KMK C 114 (tisk přivázán k rukopisu)</a:t>
            </a:r>
          </a:p>
          <a:p>
            <a:pPr marL="274320" indent="-228600" algn="just" defTabSz="914400">
              <a:lnSpc>
                <a:spcPct val="90000"/>
              </a:lnSpc>
              <a:spcBef>
                <a:spcPts val="1800"/>
              </a:spcBef>
              <a:buClr>
                <a:srgbClr val="323232">
                  <a:lumMod val="90000"/>
                </a:srgbClr>
              </a:buClr>
              <a:buSzPct val="100000"/>
              <a:buFont typeface="Arial"/>
              <a:buChar char="▪"/>
            </a:pPr>
            <a:r>
              <a:rPr lang="cs-CZ" sz="2000" b="0" dirty="0" err="1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Wien</a:t>
            </a:r>
            <a:r>
              <a:rPr lang="cs-CZ" sz="2000" b="0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, ÖNB 1010-B</a:t>
            </a:r>
          </a:p>
          <a:p>
            <a:pPr marL="274320" indent="-228600" algn="just" defTabSz="914400">
              <a:lnSpc>
                <a:spcPct val="90000"/>
              </a:lnSpc>
              <a:spcBef>
                <a:spcPts val="1800"/>
              </a:spcBef>
              <a:buClr>
                <a:srgbClr val="323232">
                  <a:lumMod val="90000"/>
                </a:srgbClr>
              </a:buClr>
              <a:buSzPct val="100000"/>
              <a:buFont typeface="Arial"/>
              <a:buChar char="▪"/>
            </a:pPr>
            <a:r>
              <a:rPr lang="cs-CZ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Praha, KHD II T 202</a:t>
            </a:r>
          </a:p>
          <a:p>
            <a:pPr marL="274320" indent="-228600" algn="just" defTabSz="914400">
              <a:lnSpc>
                <a:spcPct val="90000"/>
              </a:lnSpc>
              <a:spcBef>
                <a:spcPts val="1800"/>
              </a:spcBef>
              <a:buClr>
                <a:srgbClr val="323232">
                  <a:lumMod val="90000"/>
                </a:srgbClr>
              </a:buClr>
              <a:buSzPct val="100000"/>
              <a:buFont typeface="Arial"/>
              <a:buChar char="▪"/>
            </a:pPr>
            <a:r>
              <a:rPr lang="cs-CZ" sz="2000" b="0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Praha, NK XVII D 5 (přepis z doby kolem r. 1575)</a:t>
            </a:r>
          </a:p>
        </p:txBody>
      </p:sp>
    </p:spTree>
    <p:extLst>
      <p:ext uri="{BB962C8B-B14F-4D97-AF65-F5344CB8AC3E}">
        <p14:creationId xmlns:p14="http://schemas.microsoft.com/office/powerpoint/2010/main" val="1794857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>
          <a:xfrm>
            <a:off x="996562" y="510473"/>
            <a:ext cx="10442841" cy="4127627"/>
          </a:xfrm>
        </p:spPr>
        <p:txBody>
          <a:bodyPr/>
          <a:lstStyle/>
          <a:p>
            <a:pPr marL="274320" indent="-228600" algn="just" defTabSz="914400">
              <a:lnSpc>
                <a:spcPct val="90000"/>
              </a:lnSpc>
              <a:spcBef>
                <a:spcPts val="1800"/>
              </a:spcBef>
              <a:buClr>
                <a:srgbClr val="323232">
                  <a:lumMod val="90000"/>
                </a:srgbClr>
              </a:buClr>
              <a:buSzPct val="100000"/>
              <a:buFont typeface="Arial"/>
              <a:buChar char="▪"/>
            </a:pPr>
            <a:r>
              <a:rPr lang="cs-CZ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Tisk patrně výsledkem dohody stavů na sněmu r. 1512</a:t>
            </a:r>
          </a:p>
          <a:p>
            <a:pPr marL="274320" indent="-228600" algn="just" defTabSz="914400">
              <a:lnSpc>
                <a:spcPct val="90000"/>
              </a:lnSpc>
              <a:spcBef>
                <a:spcPts val="1800"/>
              </a:spcBef>
              <a:buClr>
                <a:srgbClr val="323232">
                  <a:lumMod val="90000"/>
                </a:srgbClr>
              </a:buClr>
              <a:buSzPct val="100000"/>
              <a:buFont typeface="Arial"/>
              <a:buChar char="▪"/>
            </a:pPr>
            <a:r>
              <a:rPr lang="cs-CZ" sz="2000" b="0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Stejná tiskárna jako</a:t>
            </a:r>
            <a:r>
              <a:rPr lang="cs-CZ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 v případě prvního tisku, nyní ovšem mnohem </a:t>
            </a:r>
            <a:r>
              <a:rPr lang="cs-CZ" b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vyšší kvalita a také rozsah</a:t>
            </a:r>
          </a:p>
          <a:p>
            <a:pPr marL="274320" indent="-228600" algn="just" defTabSz="914400">
              <a:lnSpc>
                <a:spcPct val="90000"/>
              </a:lnSpc>
              <a:spcBef>
                <a:spcPts val="1800"/>
              </a:spcBef>
              <a:buClr>
                <a:srgbClr val="323232">
                  <a:lumMod val="90000"/>
                </a:srgbClr>
              </a:buClr>
              <a:buSzPct val="100000"/>
              <a:buFont typeface="Arial"/>
              <a:buChar char="▪"/>
            </a:pPr>
            <a:r>
              <a:rPr lang="cs-CZ" sz="2000" b="0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České znění basilejských kompaktát se stává součástí </a:t>
            </a:r>
            <a:r>
              <a:rPr lang="cs-CZ" sz="2000" b="1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rozsáhlejšího souboru dokumentů </a:t>
            </a:r>
            <a:r>
              <a:rPr lang="cs-CZ" sz="2000" b="0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uvedeného předmluvou, snad od </a:t>
            </a:r>
            <a:r>
              <a:rPr lang="cs-CZ" sz="2000" b="1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Pavla Žateckého</a:t>
            </a:r>
          </a:p>
          <a:p>
            <a:pPr marL="274320" indent="-228600" algn="just" defTabSz="914400">
              <a:lnSpc>
                <a:spcPct val="90000"/>
              </a:lnSpc>
              <a:spcBef>
                <a:spcPts val="1800"/>
              </a:spcBef>
              <a:buClr>
                <a:srgbClr val="323232">
                  <a:lumMod val="90000"/>
                </a:srgbClr>
              </a:buClr>
              <a:buSzPct val="100000"/>
              <a:buFont typeface="Arial"/>
              <a:buChar char="▪"/>
            </a:pPr>
            <a:r>
              <a:rPr lang="cs-CZ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Ve stejné době vydány tiskem spisy </a:t>
            </a:r>
            <a:r>
              <a:rPr lang="cs-CZ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O </a:t>
            </a:r>
            <a:r>
              <a:rPr lang="cs-CZ" i="1" dirty="0" err="1">
                <a:solidFill>
                  <a:srgbClr val="323232">
                    <a:lumMod val="90000"/>
                  </a:srgbClr>
                </a:solidFill>
                <a:latin typeface="Book Antiqua"/>
              </a:rPr>
              <a:t>vieře</a:t>
            </a:r>
            <a:r>
              <a:rPr lang="cs-CZ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 svaté </a:t>
            </a:r>
            <a:r>
              <a:rPr lang="cs-CZ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a </a:t>
            </a:r>
            <a:r>
              <a:rPr lang="cs-CZ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O </a:t>
            </a:r>
            <a:r>
              <a:rPr lang="cs-CZ" i="1" dirty="0" err="1">
                <a:solidFill>
                  <a:srgbClr val="323232">
                    <a:lumMod val="90000"/>
                  </a:srgbClr>
                </a:solidFill>
                <a:latin typeface="Book Antiqua"/>
              </a:rPr>
              <a:t>bludích</a:t>
            </a:r>
            <a:r>
              <a:rPr lang="cs-CZ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 pikartských</a:t>
            </a:r>
            <a:endParaRPr lang="cs-CZ" sz="2000" b="0" dirty="0">
              <a:solidFill>
                <a:srgbClr val="323232">
                  <a:lumMod val="90000"/>
                </a:srgbClr>
              </a:solidFill>
              <a:latin typeface="Book Antiqua"/>
              <a:ea typeface="+mn-ea"/>
              <a:cs typeface="+mn-cs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1A12E637-126E-49DD-B8BD-8E05840D39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8614" y="2941718"/>
            <a:ext cx="6054772" cy="3405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181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>
          <a:xfrm>
            <a:off x="1341120" y="0"/>
            <a:ext cx="9509760" cy="1233424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u="sng" dirty="0">
                <a:solidFill>
                  <a:srgbClr val="323232"/>
                </a:solidFill>
                <a:latin typeface="Book Antiqua"/>
              </a:rPr>
              <a:t>Jiné zajímavé tisky z této doby…</a:t>
            </a:r>
            <a:endParaRPr lang="cs-CZ" sz="3400" b="1" i="0" u="sng" dirty="0">
              <a:solidFill>
                <a:srgbClr val="323232"/>
              </a:solidFill>
              <a:latin typeface="Book Antiqua"/>
              <a:ea typeface="+mj-ea"/>
              <a:cs typeface="+mj-cs"/>
            </a:endParaRP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>
          <a:xfrm>
            <a:off x="1341119" y="1901952"/>
            <a:ext cx="10442841" cy="4127627"/>
          </a:xfrm>
        </p:spPr>
        <p:txBody>
          <a:bodyPr/>
          <a:lstStyle/>
          <a:p>
            <a:pPr marL="274320" indent="-228600" algn="just" defTabSz="914400">
              <a:lnSpc>
                <a:spcPct val="90000"/>
              </a:lnSpc>
              <a:spcBef>
                <a:spcPts val="1800"/>
              </a:spcBef>
              <a:buClr>
                <a:srgbClr val="323232">
                  <a:lumMod val="90000"/>
                </a:srgbClr>
              </a:buClr>
              <a:buSzPct val="100000"/>
              <a:buFont typeface="Arial"/>
              <a:buChar char="▪"/>
            </a:pPr>
            <a:r>
              <a:rPr lang="cs-CZ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Latinské vydání kompaktát v Norimberku r. 1518 (Jan </a:t>
            </a:r>
            <a:r>
              <a:rPr lang="cs-CZ" dirty="0" err="1">
                <a:solidFill>
                  <a:srgbClr val="323232">
                    <a:lumMod val="90000"/>
                  </a:srgbClr>
                </a:solidFill>
                <a:latin typeface="Book Antiqua"/>
              </a:rPr>
              <a:t>Mantuan</a:t>
            </a:r>
            <a:r>
              <a:rPr lang="cs-CZ">
                <a:solidFill>
                  <a:srgbClr val="323232">
                    <a:lumMod val="90000"/>
                  </a:srgbClr>
                </a:solidFill>
                <a:latin typeface="Book Antiqua"/>
              </a:rPr>
              <a:t> Plzeňský)</a:t>
            </a:r>
          </a:p>
          <a:p>
            <a:pPr marL="274320" indent="-228600" algn="just" defTabSz="914400">
              <a:lnSpc>
                <a:spcPct val="90000"/>
              </a:lnSpc>
              <a:spcBef>
                <a:spcPts val="1800"/>
              </a:spcBef>
              <a:buClr>
                <a:srgbClr val="323232">
                  <a:lumMod val="90000"/>
                </a:srgbClr>
              </a:buClr>
              <a:buSzPct val="100000"/>
              <a:buFont typeface="Arial"/>
              <a:buChar char="▪"/>
            </a:pPr>
            <a:r>
              <a:rPr lang="cs-CZ" i="1" dirty="0" err="1">
                <a:solidFill>
                  <a:srgbClr val="323232">
                    <a:lumMod val="90000"/>
                  </a:srgbClr>
                </a:solidFill>
                <a:latin typeface="Book Antiqua"/>
              </a:rPr>
              <a:t>Rozmlúvánie</a:t>
            </a:r>
            <a:r>
              <a:rPr lang="cs-CZ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 o víře, neméně užitečné jako kratochvilné, v kterémžto </a:t>
            </a:r>
            <a:r>
              <a:rPr lang="cs-CZ" i="1" dirty="0" err="1">
                <a:solidFill>
                  <a:srgbClr val="323232">
                    <a:lumMod val="90000"/>
                  </a:srgbClr>
                </a:solidFill>
                <a:latin typeface="Book Antiqua"/>
              </a:rPr>
              <a:t>Římenín</a:t>
            </a:r>
            <a:r>
              <a:rPr lang="cs-CZ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, Čech, Pikart a </a:t>
            </a:r>
            <a:r>
              <a:rPr lang="cs-CZ" i="1" dirty="0" err="1">
                <a:solidFill>
                  <a:srgbClr val="323232">
                    <a:lumMod val="90000"/>
                  </a:srgbClr>
                </a:solidFill>
                <a:latin typeface="Book Antiqua"/>
              </a:rPr>
              <a:t>Mudřec</a:t>
            </a:r>
            <a:r>
              <a:rPr lang="cs-CZ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 společně </a:t>
            </a:r>
            <a:r>
              <a:rPr lang="cs-CZ" i="1" dirty="0" err="1">
                <a:solidFill>
                  <a:srgbClr val="323232">
                    <a:lumMod val="90000"/>
                  </a:srgbClr>
                </a:solidFill>
                <a:latin typeface="Book Antiqua"/>
              </a:rPr>
              <a:t>rozmlúvají</a:t>
            </a:r>
            <a:r>
              <a:rPr lang="cs-CZ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 </a:t>
            </a:r>
            <a:r>
              <a:rPr lang="cs-CZ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(Mikuláš </a:t>
            </a:r>
            <a:r>
              <a:rPr lang="cs-CZ" dirty="0" err="1">
                <a:solidFill>
                  <a:srgbClr val="323232">
                    <a:lumMod val="90000"/>
                  </a:srgbClr>
                </a:solidFill>
                <a:latin typeface="Book Antiqua"/>
              </a:rPr>
              <a:t>Konáč</a:t>
            </a:r>
            <a:r>
              <a:rPr lang="cs-CZ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 z Hodíškova) – s. 49-50, 59, 68</a:t>
            </a:r>
          </a:p>
          <a:p>
            <a:pPr marL="274320" indent="-228600" algn="just" defTabSz="914400">
              <a:lnSpc>
                <a:spcPct val="90000"/>
              </a:lnSpc>
              <a:spcBef>
                <a:spcPts val="1800"/>
              </a:spcBef>
              <a:buClr>
                <a:srgbClr val="323232">
                  <a:lumMod val="90000"/>
                </a:srgbClr>
              </a:buClr>
              <a:buSzPct val="100000"/>
              <a:buFont typeface="Arial"/>
              <a:buChar char="▪"/>
            </a:pPr>
            <a:r>
              <a:rPr lang="cs-CZ" i="1" dirty="0" err="1">
                <a:solidFill>
                  <a:srgbClr val="323232">
                    <a:lumMod val="90000"/>
                  </a:srgbClr>
                </a:solidFill>
                <a:latin typeface="Book Antiqua"/>
              </a:rPr>
              <a:t>Dialogus</a:t>
            </a:r>
            <a:r>
              <a:rPr lang="cs-CZ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, v kterémž Čech s Pikartem </a:t>
            </a:r>
            <a:r>
              <a:rPr lang="cs-CZ" i="1" dirty="0" err="1">
                <a:solidFill>
                  <a:srgbClr val="323232">
                    <a:lumMod val="90000"/>
                  </a:srgbClr>
                </a:solidFill>
                <a:latin typeface="Book Antiqua"/>
              </a:rPr>
              <a:t>rozmlúvá</a:t>
            </a:r>
            <a:r>
              <a:rPr lang="cs-CZ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, že sú se bratří valdenští všetečně a škodlivě od </a:t>
            </a:r>
            <a:r>
              <a:rPr lang="cs-CZ" i="1" dirty="0" err="1">
                <a:solidFill>
                  <a:srgbClr val="323232">
                    <a:lumMod val="90000"/>
                  </a:srgbClr>
                </a:solidFill>
                <a:latin typeface="Book Antiqua"/>
              </a:rPr>
              <a:t>obú</a:t>
            </a:r>
            <a:r>
              <a:rPr lang="cs-CZ" i="1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 stran oddělili </a:t>
            </a:r>
            <a:r>
              <a:rPr lang="cs-CZ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(M. </a:t>
            </a:r>
            <a:r>
              <a:rPr lang="cs-CZ" dirty="0" err="1">
                <a:solidFill>
                  <a:srgbClr val="323232">
                    <a:lumMod val="90000"/>
                  </a:srgbClr>
                </a:solidFill>
                <a:latin typeface="Book Antiqua"/>
              </a:rPr>
              <a:t>Konáč</a:t>
            </a:r>
            <a:r>
              <a:rPr lang="cs-CZ" dirty="0">
                <a:solidFill>
                  <a:srgbClr val="323232">
                    <a:lumMod val="90000"/>
                  </a:srgbClr>
                </a:solidFill>
                <a:latin typeface="Book Antiqua"/>
              </a:rPr>
              <a:t>) – s. 75-76, 95</a:t>
            </a:r>
          </a:p>
          <a:p>
            <a:pPr marL="274320" indent="-228600" algn="just" defTabSz="914400">
              <a:lnSpc>
                <a:spcPct val="90000"/>
              </a:lnSpc>
              <a:spcBef>
                <a:spcPts val="1800"/>
              </a:spcBef>
              <a:buClr>
                <a:srgbClr val="323232">
                  <a:lumMod val="90000"/>
                </a:srgbClr>
              </a:buClr>
              <a:buSzPct val="100000"/>
              <a:buFont typeface="Arial"/>
              <a:buChar char="▪"/>
            </a:pPr>
            <a:r>
              <a:rPr lang="cs-CZ" sz="2000" b="0" i="1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O klanění velebné svátosti oltářní proti pikartským </a:t>
            </a:r>
            <a:r>
              <a:rPr lang="cs-CZ" sz="2000" b="0" i="1" dirty="0" err="1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bludom</a:t>
            </a:r>
            <a:r>
              <a:rPr lang="cs-CZ" sz="2000" b="0" i="1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 </a:t>
            </a:r>
            <a:r>
              <a:rPr lang="cs-CZ" sz="2000" b="0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(Jan </a:t>
            </a:r>
            <a:r>
              <a:rPr lang="cs-CZ" sz="2000" b="0" dirty="0" err="1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Stanislaides</a:t>
            </a:r>
            <a:r>
              <a:rPr lang="cs-CZ" sz="2000" b="0" dirty="0">
                <a:solidFill>
                  <a:srgbClr val="323232">
                    <a:lumMod val="90000"/>
                  </a:srgbClr>
                </a:solidFill>
                <a:latin typeface="Book Antiqua"/>
                <a:ea typeface="+mn-ea"/>
                <a:cs typeface="+mn-cs"/>
              </a:rPr>
              <a:t>) – s. 106</a:t>
            </a:r>
            <a:endParaRPr lang="cs-CZ" sz="2000" b="0" i="1" dirty="0">
              <a:solidFill>
                <a:srgbClr val="323232">
                  <a:lumMod val="90000"/>
                </a:srgbClr>
              </a:solidFill>
              <a:latin typeface="Book Antiqu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1010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Banded Design Yellow 16x9">
  <a:themeElements>
    <a:clrScheme name="Banded_Design_Yellow">
      <a:dk1>
        <a:srgbClr val="323232"/>
      </a:dk1>
      <a:lt1>
        <a:sysClr val="window" lastClr="FFFFFF"/>
      </a:lt1>
      <a:dk2>
        <a:srgbClr val="000000"/>
      </a:dk2>
      <a:lt2>
        <a:srgbClr val="E5E8E8"/>
      </a:lt2>
      <a:accent1>
        <a:srgbClr val="FFCD36"/>
      </a:accent1>
      <a:accent2>
        <a:srgbClr val="F29E3E"/>
      </a:accent2>
      <a:accent3>
        <a:srgbClr val="83C546"/>
      </a:accent3>
      <a:accent4>
        <a:srgbClr val="52C1CA"/>
      </a:accent4>
      <a:accent5>
        <a:srgbClr val="7384CA"/>
      </a:accent5>
      <a:accent6>
        <a:srgbClr val="DA6A89"/>
      </a:accent6>
      <a:hlink>
        <a:srgbClr val="88CACA"/>
      </a:hlink>
      <a:folHlink>
        <a:srgbClr val="91A7CA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_Design_Yellow_TP102900996.potx" id="{F9063B7B-B243-45A4-B17F-8D5853C1C25B}" vid="{609297DF-6F41-4E54-9A08-26F55E252E67}"/>
    </a:ext>
  </a:extLst>
</a:theme>
</file>

<file path=ppt/theme/theme2.xml><?xml version="1.0" encoding="utf-8"?>
<a:theme xmlns:a="http://schemas.openxmlformats.org/drawingml/2006/main" name="Office Theme">
  <a:themeElements>
    <a:clrScheme name="Banded_Design_Yellow">
      <a:dk1>
        <a:srgbClr val="595959"/>
      </a:dk1>
      <a:lt1>
        <a:sysClr val="window" lastClr="FFFFFF"/>
      </a:lt1>
      <a:dk2>
        <a:srgbClr val="323232"/>
      </a:dk2>
      <a:lt2>
        <a:srgbClr val="E5E8E8"/>
      </a:lt2>
      <a:accent1>
        <a:srgbClr val="FFCD36"/>
      </a:accent1>
      <a:accent2>
        <a:srgbClr val="F29E3E"/>
      </a:accent2>
      <a:accent3>
        <a:srgbClr val="83C546"/>
      </a:accent3>
      <a:accent4>
        <a:srgbClr val="52C1CA"/>
      </a:accent4>
      <a:accent5>
        <a:srgbClr val="7384CA"/>
      </a:accent5>
      <a:accent6>
        <a:srgbClr val="DA6A89"/>
      </a:accent6>
      <a:hlink>
        <a:srgbClr val="88CACA"/>
      </a:hlink>
      <a:folHlink>
        <a:srgbClr val="91A7CA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nded_Design_Yellow">
      <a:dk1>
        <a:srgbClr val="595959"/>
      </a:dk1>
      <a:lt1>
        <a:sysClr val="window" lastClr="FFFFFF"/>
      </a:lt1>
      <a:dk2>
        <a:srgbClr val="323232"/>
      </a:dk2>
      <a:lt2>
        <a:srgbClr val="E5E8E8"/>
      </a:lt2>
      <a:accent1>
        <a:srgbClr val="FFCD36"/>
      </a:accent1>
      <a:accent2>
        <a:srgbClr val="F29E3E"/>
      </a:accent2>
      <a:accent3>
        <a:srgbClr val="83C546"/>
      </a:accent3>
      <a:accent4>
        <a:srgbClr val="52C1CA"/>
      </a:accent4>
      <a:accent5>
        <a:srgbClr val="7384CA"/>
      </a:accent5>
      <a:accent6>
        <a:srgbClr val="DA6A89"/>
      </a:accent6>
      <a:hlink>
        <a:srgbClr val="88CACA"/>
      </a:hlink>
      <a:folHlink>
        <a:srgbClr val="91A7CA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866677B1-365E-411F-9971-C788BC2975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– žlutý design s pruhy (širokoúhlá)</Template>
  <TotalTime>0</TotalTime>
  <Words>288</Words>
  <Application>Microsoft Office PowerPoint</Application>
  <PresentationFormat>Širokoúhlá obrazovka</PresentationFormat>
  <Paragraphs>21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8" baseType="lpstr">
      <vt:lpstr>Arial</vt:lpstr>
      <vt:lpstr>Book Antiqua</vt:lpstr>
      <vt:lpstr>Banded Design Yellow 16x9</vt:lpstr>
      <vt:lpstr>Tisky kompaktát ze šestnáctého (?) století</vt:lpstr>
      <vt:lpstr>Tisk z doby kolem r. 1500 (Praha)</vt:lpstr>
      <vt:lpstr>Tisk z roku 1513 (zase Praha)</vt:lpstr>
      <vt:lpstr>Prezentace aplikace PowerPoint</vt:lpstr>
      <vt:lpstr>Jiné zajímavé tisky z této doby…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2017-09-13T17:33:48Z</dcterms:created>
  <dcterms:modified xsi:type="dcterms:W3CDTF">2017-11-22T13:22:06Z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TC029009979991</vt:lpwstr>
  </property>
</Properties>
</file>