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274" r:id="rId12"/>
    <p:sldId id="275" r:id="rId13"/>
    <p:sldId id="276" r:id="rId14"/>
    <p:sldId id="277" r:id="rId15"/>
    <p:sldId id="272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43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2DDA-69D8-473F-A583-B6774B31A77B}" type="datetimeFigureOut">
              <a:rPr lang="cs-CZ" smtClean="0"/>
              <a:t>29.11.2017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92CCB-FF08-4D29-8DA3-E1FD8604480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F6DFB-6833-46E4-B515-70E0D9178056}" type="datetimeFigureOut">
              <a:rPr lang="cs-CZ" smtClean="0"/>
              <a:t>29.11.2017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706C7-F2C3-48B6-8A22-C484D800B5D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57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cs-CZ" smtClean="0"/>
              <a:t>29.11.2017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59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cs-CZ" smtClean="0"/>
              <a:t>29.11.2017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05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cs-CZ" smtClean="0"/>
              <a:t>29.11.2017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73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cs-CZ" smtClean="0"/>
              <a:t>29.11.2017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20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cs-CZ" smtClean="0"/>
              <a:t>29.11.2017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63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cs-CZ" smtClean="0"/>
              <a:t>29.11.2017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43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cs-CZ" smtClean="0"/>
              <a:t>29.11.2017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29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Obdélník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cs-CZ" dirty="0"/>
            </a:p>
          </p:txBody>
        </p:sp>
        <p:sp>
          <p:nvSpPr>
            <p:cNvPr id="7" name="Obdélník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cs-CZ" dirty="0"/>
            </a:p>
          </p:txBody>
        </p:sp>
      </p:grp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cs-CZ" smtClean="0"/>
              <a:t>29.11.2017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54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Obdélník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cs-CZ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cs-CZ" smtClean="0"/>
              <a:t>29.11.2017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93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Obdélník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cs-CZ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cs-CZ" smtClean="0"/>
              <a:t>29.11.2017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19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40000">
              <a:schemeClr val="accent1">
                <a:lumMod val="20000"/>
                <a:lumOff val="80000"/>
                <a:alpha val="66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Obdélník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cs-CZ" dirty="0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cs-CZ" dirty="0"/>
            </a:p>
          </p:txBody>
        </p:sp>
      </p:grp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B277187-C200-495F-A386-621319EADA8F}" type="datetimeFigureOut">
              <a:rPr lang="cs-CZ" smtClean="0"/>
              <a:pPr/>
              <a:t>29.11.2017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C749032-2A07-4AE8-BA90-74324CAE0C8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002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295400" y="2235260"/>
            <a:ext cx="9601200" cy="1724092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5400" b="1" i="0" dirty="0" smtClean="0">
                <a:solidFill>
                  <a:srgbClr val="323232"/>
                </a:solidFill>
                <a:latin typeface="Book Antiqua"/>
                <a:ea typeface="+mj-ea"/>
                <a:cs typeface="+mj-cs"/>
              </a:rPr>
              <a:t>Osudy originálních listin kompaktát v 15. a 16. století</a:t>
            </a:r>
            <a:endParaRPr lang="cs-CZ" sz="5400" b="1" i="0" dirty="0">
              <a:solidFill>
                <a:srgbClr val="323232"/>
              </a:solidFill>
              <a:latin typeface="Book Antiqu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980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258589" y="4655128"/>
            <a:ext cx="6751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… pak nejspíše byla v komplexu Králova dvora (1453–1462?) …</a:t>
            </a:r>
            <a:endParaRPr lang="cs-CZ" sz="1600" i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313" y="1479665"/>
            <a:ext cx="6405996" cy="307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5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798918" y="5170517"/>
            <a:ext cx="6743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… a pak neznámo dokdy na </a:t>
            </a:r>
            <a:r>
              <a:rPr lang="cs-CZ" sz="1600" i="1" dirty="0" err="1" smtClean="0"/>
              <a:t>Lichtenburku</a:t>
            </a:r>
            <a:r>
              <a:rPr lang="cs-CZ" sz="1600" i="1" dirty="0" smtClean="0"/>
              <a:t>…</a:t>
            </a:r>
            <a:endParaRPr lang="cs-CZ" sz="1600" i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105" y="1138844"/>
            <a:ext cx="6327389" cy="385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6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798918" y="5170517"/>
            <a:ext cx="6743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… přičemž byla roku 1478 na čas dovezena sem…</a:t>
            </a:r>
            <a:endParaRPr lang="cs-CZ" sz="1600" i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611" y="850784"/>
            <a:ext cx="6265949" cy="41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707478" y="5070764"/>
            <a:ext cx="6743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Údaj o převezení listin na Veliš je pozdní, a tudíž nevěrohodný…</a:t>
            </a:r>
            <a:endParaRPr lang="cs-CZ" sz="1600" i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76" y="1088968"/>
            <a:ext cx="5694220" cy="391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2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266304" y="-338974"/>
            <a:ext cx="10654146" cy="1233424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400" b="1" i="0" u="sng" dirty="0" smtClean="0">
                <a:solidFill>
                  <a:srgbClr val="323232"/>
                </a:solidFill>
                <a:latin typeface="Book Antiqua"/>
                <a:ea typeface="+mj-ea"/>
                <a:cs typeface="+mj-cs"/>
              </a:rPr>
              <a:t>Jan </a:t>
            </a:r>
            <a:r>
              <a:rPr lang="cs-CZ" sz="3400" b="1" i="0" u="sng" dirty="0" err="1" smtClean="0">
                <a:solidFill>
                  <a:srgbClr val="323232"/>
                </a:solidFill>
                <a:latin typeface="Book Antiqua"/>
                <a:ea typeface="+mj-ea"/>
                <a:cs typeface="+mj-cs"/>
              </a:rPr>
              <a:t>Mantuan</a:t>
            </a:r>
            <a:r>
              <a:rPr lang="cs-CZ" sz="3400" b="1" i="0" u="sng" dirty="0" smtClean="0">
                <a:solidFill>
                  <a:srgbClr val="323232"/>
                </a:solidFill>
                <a:latin typeface="Book Antiqua"/>
                <a:ea typeface="+mj-ea"/>
                <a:cs typeface="+mj-cs"/>
              </a:rPr>
              <a:t> Plzeňský a originální listina?</a:t>
            </a:r>
            <a:endParaRPr lang="cs-CZ" sz="3400" b="1" i="0" u="sng" dirty="0">
              <a:solidFill>
                <a:srgbClr val="323232"/>
              </a:solidFill>
              <a:latin typeface="Book Antiqua"/>
              <a:ea typeface="+mj-ea"/>
              <a:cs typeface="+mj-cs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266304" y="962613"/>
            <a:ext cx="10442841" cy="4127627"/>
          </a:xfrm>
        </p:spPr>
        <p:txBody>
          <a:bodyPr/>
          <a:lstStyle/>
          <a:p>
            <a:pPr marL="274320" indent="-228600" algn="just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r>
              <a:rPr lang="cs-CZ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K latinskému tisku </a:t>
            </a:r>
            <a:r>
              <a:rPr lang="cs-CZ" dirty="0" err="1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Mantuana</a:t>
            </a:r>
            <a:r>
              <a:rPr lang="cs-CZ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 připojen </a:t>
            </a:r>
            <a:r>
              <a:rPr lang="cs-CZ" b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podrobný popis šesti pečetí </a:t>
            </a:r>
            <a:r>
              <a:rPr lang="cs-CZ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– zdá se, že držel v ruce originální listinu</a:t>
            </a:r>
          </a:p>
          <a:p>
            <a:pPr algn="just">
              <a:buClr>
                <a:srgbClr val="323232">
                  <a:lumMod val="90000"/>
                </a:srgbClr>
              </a:buClr>
              <a:buFont typeface="Arial"/>
              <a:buChar char="▪"/>
            </a:pPr>
            <a:r>
              <a:rPr lang="cs-CZ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Zjištění F. Šmahela: tento popis je </a:t>
            </a:r>
            <a:r>
              <a:rPr lang="cs-CZ" b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velmi podobný staršímu textu </a:t>
            </a:r>
            <a:r>
              <a:rPr lang="cs-CZ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v již zmiňovaném Cod. 4488</a:t>
            </a:r>
          </a:p>
          <a:p>
            <a:pPr marL="274320" indent="-228600" algn="just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endParaRPr lang="cs-CZ" sz="2000" b="0" dirty="0">
              <a:solidFill>
                <a:srgbClr val="323232">
                  <a:lumMod val="90000"/>
                </a:srgbClr>
              </a:solidFill>
              <a:latin typeface="Book Antiqua"/>
              <a:ea typeface="+mn-ea"/>
              <a:cs typeface="+mn-cs"/>
            </a:endParaRPr>
          </a:p>
          <a:p>
            <a:pPr marL="274320" indent="-228600" algn="just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endParaRPr lang="cs-CZ" sz="2000" b="0" dirty="0">
              <a:solidFill>
                <a:srgbClr val="323232">
                  <a:lumMod val="90000"/>
                </a:srgbClr>
              </a:solidFill>
              <a:latin typeface="Book Antiqua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19" y="2327564"/>
            <a:ext cx="2939639" cy="410648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518" y="2327564"/>
            <a:ext cx="2939639" cy="410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3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99802" y="924560"/>
            <a:ext cx="10654146" cy="1233424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400" b="1" i="0" u="sng" dirty="0" smtClean="0">
                <a:solidFill>
                  <a:srgbClr val="323232"/>
                </a:solidFill>
                <a:latin typeface="Book Antiqua"/>
                <a:ea typeface="+mj-ea"/>
                <a:cs typeface="+mj-cs"/>
              </a:rPr>
              <a:t>Epilog: zmínky o původních listinách v reformační době</a:t>
            </a:r>
            <a:endParaRPr lang="cs-CZ" sz="3400" b="1" i="0" u="sng" dirty="0">
              <a:solidFill>
                <a:srgbClr val="323232"/>
              </a:solidFill>
              <a:latin typeface="Book Antiqua"/>
              <a:ea typeface="+mj-ea"/>
              <a:cs typeface="+mj-cs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199802" y="2508781"/>
            <a:ext cx="10442841" cy="4127627"/>
          </a:xfrm>
        </p:spPr>
        <p:txBody>
          <a:bodyPr/>
          <a:lstStyle/>
          <a:p>
            <a:pPr marL="274320" indent="-228600" algn="just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r>
              <a:rPr lang="cs-CZ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Po trojím tisku kompaktát výrazně </a:t>
            </a:r>
            <a:r>
              <a:rPr lang="cs-CZ" b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klesla potřeba originály předkládat</a:t>
            </a:r>
          </a:p>
          <a:p>
            <a:pPr marL="274320" indent="-228600" algn="just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r>
              <a:rPr lang="cs-CZ" sz="2000" b="0" dirty="0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Dle rukopisné zmínky ještě v </a:t>
            </a:r>
            <a:r>
              <a:rPr lang="cs-CZ" sz="2000" b="1" dirty="0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polovině 16. století </a:t>
            </a:r>
            <a:r>
              <a:rPr lang="cs-CZ" sz="2000" b="0" dirty="0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nahlíželi do originálů kněží v </a:t>
            </a:r>
            <a:r>
              <a:rPr lang="cs-CZ" sz="2000" b="1" dirty="0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archivu Starého Města</a:t>
            </a:r>
            <a:r>
              <a:rPr lang="cs-CZ" sz="2000" b="0" dirty="0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</a:t>
            </a:r>
          </a:p>
          <a:p>
            <a:pPr marL="274320" indent="-228600" algn="just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r>
              <a:rPr lang="cs-CZ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Otázka, zda do originálů nahlédl Bartoš Písař: </a:t>
            </a:r>
            <a:r>
              <a:rPr lang="cs-CZ" i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„</a:t>
            </a:r>
            <a:r>
              <a:rPr lang="cs-CZ" i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kompaktátův</a:t>
            </a:r>
            <a:r>
              <a:rPr lang="cs-CZ" i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, kteréž zapsané mají Čechové spolu s Moravany na </a:t>
            </a:r>
            <a:r>
              <a:rPr lang="cs-CZ" b="1" i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pergaméně</a:t>
            </a:r>
            <a:r>
              <a:rPr lang="cs-CZ" b="1" i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 pod visutými legátův papežských </a:t>
            </a:r>
            <a:r>
              <a:rPr lang="cs-CZ" b="1" i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pečeťmi</a:t>
            </a:r>
            <a:r>
              <a:rPr lang="cs-CZ" i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.“ </a:t>
            </a:r>
            <a:r>
              <a:rPr lang="cs-CZ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(třicátá léta)</a:t>
            </a:r>
            <a:endParaRPr lang="cs-CZ" i="1" dirty="0" smtClean="0">
              <a:solidFill>
                <a:srgbClr val="323232">
                  <a:lumMod val="90000"/>
                </a:srgbClr>
              </a:solidFill>
              <a:latin typeface="Book Antiqua"/>
            </a:endParaRPr>
          </a:p>
          <a:p>
            <a:pPr marL="274320" indent="-228600" algn="just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r>
              <a:rPr lang="cs-CZ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Na veřejnosti se již však patrně neobjevily – </a:t>
            </a:r>
            <a:r>
              <a:rPr lang="cs-CZ" b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poslední takovou událostí byl sněm r. 1478</a:t>
            </a:r>
            <a:endParaRPr lang="cs-CZ" sz="2000" b="1" dirty="0">
              <a:solidFill>
                <a:srgbClr val="323232">
                  <a:lumMod val="90000"/>
                </a:srgbClr>
              </a:solidFill>
              <a:latin typeface="Book Antiqua"/>
            </a:endParaRPr>
          </a:p>
          <a:p>
            <a:pPr marL="274320" indent="-228600" algn="just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endParaRPr lang="cs-CZ" sz="2000" b="0" dirty="0">
              <a:solidFill>
                <a:srgbClr val="323232">
                  <a:lumMod val="90000"/>
                </a:srgbClr>
              </a:solidFill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33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u="sng" dirty="0" smtClean="0">
                <a:solidFill>
                  <a:srgbClr val="323232"/>
                </a:solidFill>
                <a:latin typeface="Book Antiqua"/>
              </a:rPr>
              <a:t>Pár poznámek k jihlavskému dějství</a:t>
            </a:r>
            <a:endParaRPr lang="cs-CZ" sz="3400" b="1" i="0" u="sng" dirty="0">
              <a:solidFill>
                <a:srgbClr val="323232"/>
              </a:solidFill>
              <a:latin typeface="Book Antiqua"/>
              <a:ea typeface="+mj-ea"/>
              <a:cs typeface="+mj-cs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341119" y="1901952"/>
            <a:ext cx="10442841" cy="4127627"/>
          </a:xfrm>
        </p:spPr>
        <p:txBody>
          <a:bodyPr/>
          <a:lstStyle/>
          <a:p>
            <a:pPr marL="274320" indent="-228600" algn="just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r>
              <a:rPr lang="cs-CZ" sz="2000" b="0" dirty="0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Lze odhadovat tři až čtyři zpečetěná vyhotovení každé listiny (různí příjemci)</a:t>
            </a:r>
          </a:p>
          <a:p>
            <a:pPr marL="274320" indent="-228600" algn="just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r>
              <a:rPr lang="cs-CZ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14. srpna 1436: </a:t>
            </a:r>
            <a:r>
              <a:rPr lang="cs-CZ" b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Menhart</a:t>
            </a:r>
            <a:r>
              <a:rPr lang="cs-CZ" b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 z Hradce </a:t>
            </a:r>
            <a:r>
              <a:rPr lang="cs-CZ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přebírá od císaře zpečetěná kompaktáta → v létě 1437 patrně </a:t>
            </a:r>
            <a:r>
              <a:rPr lang="cs-CZ" b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na Karlštejně </a:t>
            </a:r>
          </a:p>
          <a:p>
            <a:pPr marL="274320" indent="-228600" algn="just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r>
              <a:rPr lang="cs-CZ" sz="2000" b="0" i="1" dirty="0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„… </a:t>
            </a:r>
            <a:r>
              <a:rPr lang="cs-CZ" sz="2000" b="0" i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dominus</a:t>
            </a:r>
            <a:r>
              <a:rPr lang="cs-CZ" sz="2000" b="0" i="1" dirty="0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</a:t>
            </a:r>
            <a:r>
              <a:rPr lang="cs-CZ" sz="2000" b="0" i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imperator</a:t>
            </a:r>
            <a:r>
              <a:rPr lang="cs-CZ" sz="2000" b="0" i="1" dirty="0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</a:t>
            </a:r>
            <a:r>
              <a:rPr lang="cs-CZ" sz="2000" b="0" i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presentavit</a:t>
            </a:r>
            <a:r>
              <a:rPr lang="cs-CZ" sz="2000" b="0" i="1" dirty="0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eis litera </a:t>
            </a:r>
            <a:r>
              <a:rPr lang="cs-CZ" sz="2000" b="0" i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sigillatas</a:t>
            </a:r>
            <a:r>
              <a:rPr lang="cs-CZ" sz="2000" b="0" i="1" dirty="0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super </a:t>
            </a:r>
            <a:r>
              <a:rPr lang="cs-CZ" sz="2000" b="0" i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concordatis</a:t>
            </a:r>
            <a:r>
              <a:rPr lang="cs-CZ" sz="2000" b="0" i="1" dirty="0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inter </a:t>
            </a:r>
            <a:r>
              <a:rPr lang="cs-CZ" sz="2000" b="0" i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eos</a:t>
            </a:r>
            <a:r>
              <a:rPr lang="cs-CZ" sz="2000" b="0" i="1" dirty="0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, </a:t>
            </a:r>
            <a:r>
              <a:rPr lang="cs-CZ" sz="2000" b="0" i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que</a:t>
            </a:r>
            <a:r>
              <a:rPr lang="cs-CZ" sz="2000" b="0" i="1" dirty="0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</a:t>
            </a:r>
            <a:r>
              <a:rPr lang="cs-CZ" sz="2000" b="0" i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date</a:t>
            </a:r>
            <a:r>
              <a:rPr lang="cs-CZ" sz="2000" b="0" i="1" dirty="0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</a:t>
            </a:r>
            <a:r>
              <a:rPr lang="cs-CZ" sz="2000" b="0" i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fuerunt</a:t>
            </a:r>
            <a:r>
              <a:rPr lang="cs-CZ" sz="2000" b="0" i="1" dirty="0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domino </a:t>
            </a:r>
            <a:r>
              <a:rPr lang="cs-CZ" sz="2000" b="0" i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Menardo</a:t>
            </a:r>
            <a:r>
              <a:rPr lang="cs-CZ" sz="2000" b="0" i="1" dirty="0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…“</a:t>
            </a:r>
          </a:p>
          <a:p>
            <a:pPr marL="274320" indent="-228600" algn="just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r>
              <a:rPr lang="cs-CZ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Byly zpečetěny či nějakým způsobem </a:t>
            </a:r>
            <a:r>
              <a:rPr lang="cs-CZ" dirty="0" err="1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koroborovány</a:t>
            </a:r>
            <a:r>
              <a:rPr lang="cs-CZ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 </a:t>
            </a:r>
            <a:r>
              <a:rPr lang="cs-CZ" b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staročeské překlady</a:t>
            </a:r>
            <a:r>
              <a:rPr lang="cs-CZ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, o nichž víme již k 6. červenci 1436?</a:t>
            </a:r>
            <a:endParaRPr lang="cs-CZ" sz="2000" b="0" dirty="0" smtClean="0">
              <a:solidFill>
                <a:srgbClr val="323232">
                  <a:lumMod val="90000"/>
                </a:srgbClr>
              </a:solidFill>
              <a:latin typeface="Book Antiqua"/>
              <a:ea typeface="+mn-ea"/>
              <a:cs typeface="+mn-cs"/>
            </a:endParaRPr>
          </a:p>
          <a:p>
            <a:pPr marL="45720" indent="0" algn="just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None/>
            </a:pPr>
            <a:endParaRPr lang="cs-CZ" i="1" dirty="0">
              <a:solidFill>
                <a:srgbClr val="323232">
                  <a:lumMod val="90000"/>
                </a:srgbClr>
              </a:solidFill>
              <a:latin typeface="Book Antiqua"/>
            </a:endParaRPr>
          </a:p>
          <a:p>
            <a:pPr marL="45720" indent="0" algn="just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None/>
            </a:pPr>
            <a:r>
              <a:rPr lang="cs-CZ" sz="2000" b="0" i="1" dirty="0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</a:t>
            </a:r>
            <a:r>
              <a:rPr lang="cs-CZ" sz="2000" b="0" dirty="0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</a:t>
            </a:r>
            <a:endParaRPr lang="cs-CZ" sz="2000" b="0" dirty="0">
              <a:solidFill>
                <a:srgbClr val="323232">
                  <a:lumMod val="90000"/>
                </a:srgbClr>
              </a:solidFill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933796" y="1552818"/>
            <a:ext cx="10442841" cy="4127627"/>
          </a:xfrm>
        </p:spPr>
        <p:txBody>
          <a:bodyPr/>
          <a:lstStyle/>
          <a:p>
            <a:pPr marL="45720" indent="0" algn="ctr">
              <a:buClr>
                <a:srgbClr val="323232">
                  <a:lumMod val="90000"/>
                </a:srgbClr>
              </a:buClr>
              <a:buNone/>
            </a:pPr>
            <a:r>
              <a:rPr lang="cs-CZ" i="1" dirty="0" smtClean="0"/>
              <a:t>„</a:t>
            </a:r>
            <a:r>
              <a:rPr lang="cs-CZ" i="1" dirty="0" err="1"/>
              <a:t>Insuper</a:t>
            </a:r>
            <a:r>
              <a:rPr lang="cs-CZ" i="1" dirty="0"/>
              <a:t> </a:t>
            </a:r>
            <a:r>
              <a:rPr lang="cs-CZ" i="1" dirty="0" err="1"/>
              <a:t>dixerunt</a:t>
            </a:r>
            <a:r>
              <a:rPr lang="cs-CZ" i="1" dirty="0"/>
              <a:t> </a:t>
            </a:r>
            <a:r>
              <a:rPr lang="cs-CZ" i="1" dirty="0" err="1"/>
              <a:t>Boemi</a:t>
            </a:r>
            <a:r>
              <a:rPr lang="cs-CZ" i="1" dirty="0"/>
              <a:t>, </a:t>
            </a:r>
            <a:r>
              <a:rPr lang="cs-CZ" i="1" dirty="0" err="1"/>
              <a:t>quod</a:t>
            </a:r>
            <a:r>
              <a:rPr lang="cs-CZ" i="1" dirty="0"/>
              <a:t> </a:t>
            </a:r>
            <a:r>
              <a:rPr lang="cs-CZ" i="1" dirty="0" err="1"/>
              <a:t>cum</a:t>
            </a:r>
            <a:r>
              <a:rPr lang="cs-CZ" i="1" dirty="0"/>
              <a:t> </a:t>
            </a:r>
            <a:r>
              <a:rPr lang="cs-CZ" i="1" dirty="0" err="1"/>
              <a:t>plures</a:t>
            </a:r>
            <a:r>
              <a:rPr lang="cs-CZ" i="1" dirty="0"/>
              <a:t> </a:t>
            </a:r>
            <a:r>
              <a:rPr lang="cs-CZ" i="1" dirty="0" err="1"/>
              <a:t>essent</a:t>
            </a:r>
            <a:r>
              <a:rPr lang="cs-CZ" i="1" dirty="0"/>
              <a:t>, qui non </a:t>
            </a:r>
            <a:r>
              <a:rPr lang="cs-CZ" i="1" dirty="0" err="1"/>
              <a:t>intelligebant</a:t>
            </a:r>
            <a:r>
              <a:rPr lang="cs-CZ" i="1" dirty="0"/>
              <a:t> </a:t>
            </a:r>
            <a:r>
              <a:rPr lang="cs-CZ" i="1" dirty="0" err="1"/>
              <a:t>Latinum</a:t>
            </a:r>
            <a:r>
              <a:rPr lang="cs-CZ" i="1" dirty="0"/>
              <a:t>, </a:t>
            </a:r>
            <a:r>
              <a:rPr lang="cs-CZ" i="1" dirty="0" err="1"/>
              <a:t>quod</a:t>
            </a:r>
            <a:r>
              <a:rPr lang="cs-CZ" i="1" dirty="0"/>
              <a:t> </a:t>
            </a:r>
            <a:r>
              <a:rPr lang="cs-CZ" i="1" dirty="0" err="1"/>
              <a:t>lectis</a:t>
            </a:r>
            <a:r>
              <a:rPr lang="cs-CZ" i="1" dirty="0"/>
              <a:t> </a:t>
            </a:r>
            <a:r>
              <a:rPr lang="cs-CZ" i="1" dirty="0" err="1"/>
              <a:t>literis</a:t>
            </a:r>
            <a:r>
              <a:rPr lang="cs-CZ" i="1" dirty="0"/>
              <a:t> </a:t>
            </a:r>
            <a:r>
              <a:rPr lang="cs-CZ" i="1" dirty="0" err="1"/>
              <a:t>statim</a:t>
            </a:r>
            <a:r>
              <a:rPr lang="cs-CZ" i="1" dirty="0"/>
              <a:t> </a:t>
            </a:r>
            <a:r>
              <a:rPr lang="cs-CZ" i="1" dirty="0" err="1"/>
              <a:t>exponeretur</a:t>
            </a:r>
            <a:r>
              <a:rPr lang="cs-CZ" i="1" dirty="0"/>
              <a:t> in </a:t>
            </a:r>
            <a:r>
              <a:rPr lang="cs-CZ" b="1" i="1" dirty="0" err="1"/>
              <a:t>Boemico</a:t>
            </a:r>
            <a:r>
              <a:rPr lang="cs-CZ" b="1" i="1" dirty="0"/>
              <a:t>, </a:t>
            </a:r>
            <a:r>
              <a:rPr lang="cs-CZ" b="1" i="1" dirty="0" err="1"/>
              <a:t>Theothonico</a:t>
            </a:r>
            <a:r>
              <a:rPr lang="cs-CZ" b="1" i="1" dirty="0"/>
              <a:t> et </a:t>
            </a:r>
            <a:r>
              <a:rPr lang="cs-CZ" b="1" i="1" dirty="0" err="1"/>
              <a:t>Hungarico</a:t>
            </a:r>
            <a:r>
              <a:rPr lang="cs-CZ" b="1" i="1" dirty="0"/>
              <a:t> </a:t>
            </a:r>
            <a:r>
              <a:rPr lang="cs-CZ" i="1" dirty="0"/>
              <a:t>(…) </a:t>
            </a:r>
            <a:r>
              <a:rPr lang="cs-CZ" i="1" dirty="0" err="1"/>
              <a:t>Dixerunt</a:t>
            </a:r>
            <a:r>
              <a:rPr lang="cs-CZ" i="1" dirty="0"/>
              <a:t> </a:t>
            </a:r>
            <a:r>
              <a:rPr lang="cs-CZ" i="1" dirty="0" err="1"/>
              <a:t>insuper</a:t>
            </a:r>
            <a:r>
              <a:rPr lang="cs-CZ" i="1" dirty="0"/>
              <a:t> </a:t>
            </a:r>
            <a:r>
              <a:rPr lang="cs-CZ" i="1" dirty="0" err="1"/>
              <a:t>Boemi</a:t>
            </a:r>
            <a:r>
              <a:rPr lang="cs-CZ" i="1" dirty="0"/>
              <a:t> de </a:t>
            </a:r>
            <a:r>
              <a:rPr lang="cs-CZ" i="1" dirty="0" err="1"/>
              <a:t>publicacione</a:t>
            </a:r>
            <a:r>
              <a:rPr lang="cs-CZ" i="1" dirty="0"/>
              <a:t> </a:t>
            </a:r>
            <a:r>
              <a:rPr lang="cs-CZ" i="1" dirty="0" err="1"/>
              <a:t>literarum</a:t>
            </a:r>
            <a:r>
              <a:rPr lang="cs-CZ" i="1" dirty="0"/>
              <a:t> in </a:t>
            </a:r>
            <a:r>
              <a:rPr lang="cs-CZ" i="1" dirty="0" err="1"/>
              <a:t>Boemico</a:t>
            </a:r>
            <a:r>
              <a:rPr lang="cs-CZ" i="1" dirty="0"/>
              <a:t>. </a:t>
            </a:r>
            <a:r>
              <a:rPr lang="cs-CZ" i="1" dirty="0" err="1"/>
              <a:t>Responderunt</a:t>
            </a:r>
            <a:r>
              <a:rPr lang="cs-CZ" i="1" dirty="0"/>
              <a:t> </a:t>
            </a:r>
            <a:r>
              <a:rPr lang="cs-CZ" i="1" dirty="0" err="1"/>
              <a:t>domini</a:t>
            </a:r>
            <a:r>
              <a:rPr lang="cs-CZ" i="1" dirty="0"/>
              <a:t>, </a:t>
            </a:r>
            <a:r>
              <a:rPr lang="cs-CZ" i="1" dirty="0" err="1"/>
              <a:t>quod</a:t>
            </a:r>
            <a:r>
              <a:rPr lang="cs-CZ" i="1" dirty="0"/>
              <a:t> </a:t>
            </a:r>
            <a:r>
              <a:rPr lang="cs-CZ" b="1" i="1" dirty="0" err="1"/>
              <a:t>solum</a:t>
            </a:r>
            <a:r>
              <a:rPr lang="cs-CZ" b="1" i="1" dirty="0"/>
              <a:t> in </a:t>
            </a:r>
            <a:r>
              <a:rPr lang="cs-CZ" b="1" i="1" dirty="0" err="1"/>
              <a:t>predicto</a:t>
            </a:r>
            <a:r>
              <a:rPr lang="cs-CZ" b="1" i="1" dirty="0"/>
              <a:t> </a:t>
            </a:r>
            <a:r>
              <a:rPr lang="cs-CZ" b="1" i="1" dirty="0" err="1"/>
              <a:t>actu</a:t>
            </a:r>
            <a:r>
              <a:rPr lang="cs-CZ" b="1" i="1" dirty="0"/>
              <a:t> </a:t>
            </a:r>
            <a:r>
              <a:rPr lang="cs-CZ" b="1" i="1" dirty="0" err="1"/>
              <a:t>legerentur</a:t>
            </a:r>
            <a:r>
              <a:rPr lang="cs-CZ" b="1" i="1" dirty="0"/>
              <a:t> </a:t>
            </a:r>
            <a:r>
              <a:rPr lang="cs-CZ" b="1" i="1" dirty="0" err="1"/>
              <a:t>litere</a:t>
            </a:r>
            <a:r>
              <a:rPr lang="cs-CZ" b="1" i="1" dirty="0"/>
              <a:t> in </a:t>
            </a:r>
            <a:r>
              <a:rPr lang="cs-CZ" b="1" i="1" dirty="0" smtClean="0"/>
              <a:t>Latino…“</a:t>
            </a:r>
            <a:r>
              <a:rPr lang="cs-CZ" b="1" dirty="0" smtClean="0"/>
              <a:t> </a:t>
            </a:r>
            <a:r>
              <a:rPr lang="cs-CZ" dirty="0" err="1" smtClean="0"/>
              <a:t>Johanis</a:t>
            </a:r>
            <a:r>
              <a:rPr lang="cs-CZ" dirty="0" smtClean="0"/>
              <a:t> de </a:t>
            </a:r>
            <a:r>
              <a:rPr lang="cs-CZ" dirty="0" err="1" smtClean="0"/>
              <a:t>Turonis</a:t>
            </a:r>
            <a:r>
              <a:rPr lang="cs-CZ" dirty="0" smtClean="0"/>
              <a:t> </a:t>
            </a:r>
            <a:r>
              <a:rPr lang="cs-CZ" dirty="0" err="1" smtClean="0"/>
              <a:t>Regestrum</a:t>
            </a:r>
            <a:endParaRPr lang="cs-CZ" dirty="0" smtClean="0"/>
          </a:p>
          <a:p>
            <a:pPr marL="45720" indent="0" algn="ctr">
              <a:buClr>
                <a:srgbClr val="323232">
                  <a:lumMod val="90000"/>
                </a:srgbClr>
              </a:buClr>
              <a:buNone/>
            </a:pPr>
            <a:endParaRPr lang="cs-CZ" i="1" dirty="0">
              <a:solidFill>
                <a:srgbClr val="323232">
                  <a:lumMod val="90000"/>
                </a:srgbClr>
              </a:solidFill>
              <a:latin typeface="Book Antiqua"/>
            </a:endParaRPr>
          </a:p>
          <a:p>
            <a:pPr marL="45720" indent="0" algn="ctr">
              <a:buClr>
                <a:srgbClr val="323232">
                  <a:lumMod val="90000"/>
                </a:srgbClr>
              </a:buClr>
              <a:buNone/>
            </a:pPr>
            <a:r>
              <a:rPr lang="cs-CZ" i="1" dirty="0"/>
              <a:t>„… et sic </a:t>
            </a:r>
            <a:r>
              <a:rPr lang="cs-CZ" b="1" i="1" dirty="0" err="1"/>
              <a:t>imperator</a:t>
            </a:r>
            <a:r>
              <a:rPr lang="cs-CZ" b="1" i="1" dirty="0"/>
              <a:t> </a:t>
            </a:r>
            <a:r>
              <a:rPr lang="cs-CZ" b="1" i="1" dirty="0" err="1"/>
              <a:t>praecepit</a:t>
            </a:r>
            <a:r>
              <a:rPr lang="cs-CZ" b="1" i="1" dirty="0"/>
              <a:t> </a:t>
            </a:r>
            <a:r>
              <a:rPr lang="cs-CZ" b="1" i="1" dirty="0" err="1"/>
              <a:t>ibidem</a:t>
            </a:r>
            <a:r>
              <a:rPr lang="cs-CZ" b="1" i="1" dirty="0"/>
              <a:t> </a:t>
            </a:r>
            <a:r>
              <a:rPr lang="cs-CZ" b="1" i="1" dirty="0" err="1"/>
              <a:t>publice</a:t>
            </a:r>
            <a:r>
              <a:rPr lang="cs-CZ" b="1" i="1" dirty="0"/>
              <a:t> </a:t>
            </a:r>
            <a:r>
              <a:rPr lang="cs-CZ" b="1" i="1" dirty="0" err="1"/>
              <a:t>proclamare</a:t>
            </a:r>
            <a:r>
              <a:rPr lang="cs-CZ" b="1" i="1" dirty="0"/>
              <a:t> </a:t>
            </a:r>
            <a:r>
              <a:rPr lang="cs-CZ" i="1" dirty="0"/>
              <a:t>una </a:t>
            </a:r>
            <a:r>
              <a:rPr lang="cs-CZ" i="1" dirty="0" err="1"/>
              <a:t>cum</a:t>
            </a:r>
            <a:r>
              <a:rPr lang="cs-CZ" i="1" dirty="0"/>
              <a:t> legato </a:t>
            </a:r>
            <a:r>
              <a:rPr lang="cs-CZ" b="1" i="1" dirty="0"/>
              <a:t>latino, </a:t>
            </a:r>
            <a:r>
              <a:rPr lang="cs-CZ" b="1" i="1" dirty="0" err="1"/>
              <a:t>boemico</a:t>
            </a:r>
            <a:r>
              <a:rPr lang="cs-CZ" b="1" i="1" dirty="0"/>
              <a:t>, </a:t>
            </a:r>
            <a:r>
              <a:rPr lang="cs-CZ" b="1" i="1" dirty="0" err="1"/>
              <a:t>theutonico</a:t>
            </a:r>
            <a:r>
              <a:rPr lang="cs-CZ" b="1" i="1" dirty="0"/>
              <a:t> et </a:t>
            </a:r>
            <a:r>
              <a:rPr lang="cs-CZ" b="1" i="1" dirty="0" err="1"/>
              <a:t>hungarico</a:t>
            </a:r>
            <a:r>
              <a:rPr lang="cs-CZ" i="1" dirty="0"/>
              <a:t> </a:t>
            </a:r>
            <a:r>
              <a:rPr lang="cs-CZ" i="1" dirty="0" err="1"/>
              <a:t>idiomate</a:t>
            </a:r>
            <a:r>
              <a:rPr lang="cs-CZ" i="1" dirty="0"/>
              <a:t>, </a:t>
            </a:r>
            <a:r>
              <a:rPr lang="cs-CZ" i="1" dirty="0" err="1"/>
              <a:t>quod</a:t>
            </a:r>
            <a:r>
              <a:rPr lang="cs-CZ" i="1" dirty="0"/>
              <a:t> </a:t>
            </a:r>
            <a:r>
              <a:rPr lang="cs-CZ" i="1" dirty="0" err="1"/>
              <a:t>Boemi</a:t>
            </a:r>
            <a:r>
              <a:rPr lang="cs-CZ" i="1" dirty="0"/>
              <a:t> et </a:t>
            </a:r>
            <a:r>
              <a:rPr lang="cs-CZ" i="1" dirty="0" err="1"/>
              <a:t>Moravi</a:t>
            </a:r>
            <a:r>
              <a:rPr lang="cs-CZ" i="1" dirty="0"/>
              <a:t>, </a:t>
            </a:r>
            <a:r>
              <a:rPr lang="cs-CZ" i="1" dirty="0" err="1"/>
              <a:t>servantes</a:t>
            </a:r>
            <a:r>
              <a:rPr lang="cs-CZ" i="1" dirty="0"/>
              <a:t> </a:t>
            </a:r>
            <a:r>
              <a:rPr lang="cs-CZ" i="1" dirty="0" err="1"/>
              <a:t>communionem</a:t>
            </a:r>
            <a:r>
              <a:rPr lang="cs-CZ" i="1" dirty="0"/>
              <a:t> </a:t>
            </a:r>
            <a:r>
              <a:rPr lang="cs-CZ" i="1" dirty="0" err="1"/>
              <a:t>utriusque</a:t>
            </a:r>
            <a:r>
              <a:rPr lang="cs-CZ" i="1" dirty="0"/>
              <a:t> </a:t>
            </a:r>
            <a:r>
              <a:rPr lang="cs-CZ" i="1" dirty="0" err="1"/>
              <a:t>speciei</a:t>
            </a:r>
            <a:r>
              <a:rPr lang="cs-CZ" i="1" dirty="0"/>
              <a:t>, </a:t>
            </a:r>
            <a:r>
              <a:rPr lang="cs-CZ" i="1" dirty="0" err="1"/>
              <a:t>manentes</a:t>
            </a:r>
            <a:r>
              <a:rPr lang="cs-CZ" i="1" dirty="0"/>
              <a:t> in unione </a:t>
            </a:r>
            <a:r>
              <a:rPr lang="cs-CZ" i="1" dirty="0" err="1"/>
              <a:t>ecclesiae</a:t>
            </a:r>
            <a:r>
              <a:rPr lang="cs-CZ" i="1" dirty="0"/>
              <a:t> </a:t>
            </a:r>
            <a:r>
              <a:rPr lang="cs-CZ" i="1" dirty="0" err="1"/>
              <a:t>sunt</a:t>
            </a:r>
            <a:r>
              <a:rPr lang="cs-CZ" i="1" dirty="0"/>
              <a:t> </a:t>
            </a:r>
            <a:r>
              <a:rPr lang="cs-CZ" i="1" dirty="0" err="1"/>
              <a:t>veri</a:t>
            </a:r>
            <a:r>
              <a:rPr lang="cs-CZ" i="1" dirty="0"/>
              <a:t>, </a:t>
            </a:r>
            <a:r>
              <a:rPr lang="cs-CZ" i="1" dirty="0" err="1"/>
              <a:t>catholici</a:t>
            </a:r>
            <a:r>
              <a:rPr lang="cs-CZ" i="1" dirty="0"/>
              <a:t> et </a:t>
            </a:r>
            <a:r>
              <a:rPr lang="cs-CZ" i="1" dirty="0" err="1"/>
              <a:t>boni</a:t>
            </a:r>
            <a:r>
              <a:rPr lang="cs-CZ" i="1" dirty="0"/>
              <a:t> Christiani</a:t>
            </a:r>
            <a:r>
              <a:rPr lang="cs-CZ" i="1" dirty="0" smtClean="0"/>
              <a:t>…“ </a:t>
            </a:r>
            <a:r>
              <a:rPr lang="cs-CZ" dirty="0" smtClean="0"/>
              <a:t>Starý kolegiát pražský</a:t>
            </a:r>
            <a:r>
              <a:rPr lang="cs-CZ" i="1" dirty="0" smtClean="0"/>
              <a:t> </a:t>
            </a:r>
            <a:endParaRPr lang="cs-CZ" i="1" dirty="0">
              <a:solidFill>
                <a:srgbClr val="323232">
                  <a:lumMod val="90000"/>
                </a:srgbClr>
              </a:solidFill>
            </a:endParaRPr>
          </a:p>
          <a:p>
            <a:pPr marL="45720" indent="0" algn="just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None/>
            </a:pPr>
            <a:r>
              <a:rPr lang="cs-CZ" sz="2000" b="0" i="1" dirty="0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</a:t>
            </a:r>
            <a:r>
              <a:rPr lang="cs-CZ" sz="2000" b="0" dirty="0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</a:t>
            </a:r>
            <a:endParaRPr lang="cs-CZ" sz="2000" b="0" dirty="0">
              <a:solidFill>
                <a:srgbClr val="323232">
                  <a:lumMod val="90000"/>
                </a:srgbClr>
              </a:solidFill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13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u="sng" dirty="0" smtClean="0">
                <a:solidFill>
                  <a:srgbClr val="323232"/>
                </a:solidFill>
                <a:latin typeface="Book Antiqua"/>
              </a:rPr>
              <a:t>Legace Jana </a:t>
            </a:r>
            <a:r>
              <a:rPr lang="cs-CZ" u="sng" dirty="0" err="1" smtClean="0">
                <a:solidFill>
                  <a:srgbClr val="323232"/>
                </a:solidFill>
                <a:latin typeface="Book Antiqua"/>
              </a:rPr>
              <a:t>Karvajala</a:t>
            </a:r>
            <a:r>
              <a:rPr lang="cs-CZ" u="sng" dirty="0" smtClean="0">
                <a:solidFill>
                  <a:srgbClr val="323232"/>
                </a:solidFill>
                <a:latin typeface="Book Antiqua"/>
              </a:rPr>
              <a:t> r. 1448</a:t>
            </a:r>
            <a:endParaRPr lang="cs-CZ" sz="3400" b="1" i="0" u="sng" dirty="0">
              <a:solidFill>
                <a:srgbClr val="323232"/>
              </a:solidFill>
              <a:latin typeface="Book Antiqua"/>
              <a:ea typeface="+mj-ea"/>
              <a:cs typeface="+mj-cs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341119" y="1901952"/>
            <a:ext cx="10442841" cy="4127627"/>
          </a:xfrm>
        </p:spPr>
        <p:txBody>
          <a:bodyPr/>
          <a:lstStyle/>
          <a:p>
            <a:pPr marL="274320" indent="-228600" algn="just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r>
              <a:rPr lang="cs-CZ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Po deseti letech se v pramenech objevují originály basilejských kompaktát</a:t>
            </a:r>
          </a:p>
          <a:p>
            <a:pPr marL="274320" indent="-228600" algn="just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r>
              <a:rPr lang="cs-CZ" b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9. května 1448</a:t>
            </a:r>
            <a:r>
              <a:rPr lang="cs-CZ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, Staroměstská radnice: papežskému legátovi </a:t>
            </a:r>
            <a:r>
              <a:rPr lang="cs-CZ" b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zapůjčeny k nahlédnutí</a:t>
            </a:r>
            <a:r>
              <a:rPr lang="cs-CZ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 originální listiny</a:t>
            </a:r>
          </a:p>
          <a:p>
            <a:pPr marL="274320" indent="-228600" algn="just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r>
              <a:rPr lang="cs-CZ" dirty="0" err="1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Menhart</a:t>
            </a:r>
            <a:r>
              <a:rPr lang="cs-CZ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 z Hradce zavítal do Prahy </a:t>
            </a:r>
            <a:r>
              <a:rPr lang="cs-CZ" b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až 11. května</a:t>
            </a:r>
            <a:r>
              <a:rPr lang="cs-CZ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, tudíž listiny poskytnuté </a:t>
            </a:r>
            <a:r>
              <a:rPr lang="cs-CZ" dirty="0" err="1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Karvajalovi</a:t>
            </a:r>
            <a:r>
              <a:rPr lang="cs-CZ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 patrně pocházely přímo </a:t>
            </a:r>
            <a:r>
              <a:rPr lang="cs-CZ" b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ze Starého Města</a:t>
            </a:r>
          </a:p>
          <a:p>
            <a:pPr marL="274320" indent="-228600" algn="just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r>
              <a:rPr lang="cs-CZ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Pergameny uloženy do </a:t>
            </a:r>
            <a:r>
              <a:rPr lang="cs-CZ" b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spodní části legátova vozu</a:t>
            </a:r>
            <a:r>
              <a:rPr lang="cs-CZ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, </a:t>
            </a:r>
            <a:r>
              <a:rPr lang="cs-CZ" b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pokus o jejich vyvezení </a:t>
            </a:r>
            <a:r>
              <a:rPr lang="cs-CZ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ze země však díky příjezdu české kavalkády do Benešova </a:t>
            </a:r>
            <a:r>
              <a:rPr lang="cs-CZ" b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selhává</a:t>
            </a:r>
            <a:endParaRPr lang="cs-CZ" b="1" dirty="0">
              <a:solidFill>
                <a:srgbClr val="323232">
                  <a:lumMod val="90000"/>
                </a:srgbClr>
              </a:solidFill>
              <a:latin typeface="Book Antiqua"/>
            </a:endParaRPr>
          </a:p>
          <a:p>
            <a:pPr marL="45720" indent="0" algn="just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None/>
            </a:pPr>
            <a:r>
              <a:rPr lang="cs-CZ" sz="2000" b="0" i="1" dirty="0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</a:t>
            </a:r>
            <a:r>
              <a:rPr lang="cs-CZ" sz="2000" b="0" dirty="0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</a:t>
            </a:r>
            <a:endParaRPr lang="cs-CZ" sz="2000" b="0" dirty="0">
              <a:solidFill>
                <a:srgbClr val="323232">
                  <a:lumMod val="90000"/>
                </a:srgbClr>
              </a:solidFill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99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717665" y="1344999"/>
            <a:ext cx="10612583" cy="4127627"/>
          </a:xfrm>
        </p:spPr>
        <p:txBody>
          <a:bodyPr/>
          <a:lstStyle/>
          <a:p>
            <a:pPr marL="45720" indent="0" algn="ctr">
              <a:buClr>
                <a:srgbClr val="323232">
                  <a:lumMod val="90000"/>
                </a:srgbClr>
              </a:buClr>
              <a:buNone/>
            </a:pPr>
            <a:r>
              <a:rPr lang="cs-CZ" i="1" dirty="0" smtClean="0"/>
              <a:t>„Magister </a:t>
            </a:r>
            <a:r>
              <a:rPr lang="cs-CZ" i="1" dirty="0" err="1" smtClean="0"/>
              <a:t>Rokoczan</a:t>
            </a:r>
            <a:r>
              <a:rPr lang="cs-CZ" i="1" dirty="0" smtClean="0"/>
              <a:t> non </a:t>
            </a:r>
            <a:r>
              <a:rPr lang="cs-CZ" i="1" dirty="0" err="1" smtClean="0"/>
              <a:t>potest</a:t>
            </a:r>
            <a:r>
              <a:rPr lang="cs-CZ" i="1" dirty="0" smtClean="0"/>
              <a:t> </a:t>
            </a:r>
            <a:r>
              <a:rPr lang="cs-CZ" i="1" dirty="0" err="1" smtClean="0"/>
              <a:t>promoveri</a:t>
            </a:r>
            <a:r>
              <a:rPr lang="cs-CZ" i="1" dirty="0" smtClean="0"/>
              <a:t> in </a:t>
            </a:r>
            <a:r>
              <a:rPr lang="cs-CZ" i="1" dirty="0" err="1" smtClean="0"/>
              <a:t>archiepiscopum</a:t>
            </a:r>
            <a:r>
              <a:rPr lang="cs-CZ" i="1" dirty="0" smtClean="0"/>
              <a:t> </a:t>
            </a:r>
            <a:r>
              <a:rPr lang="cs-CZ" i="1" dirty="0" err="1" smtClean="0"/>
              <a:t>propter</a:t>
            </a:r>
            <a:r>
              <a:rPr lang="cs-CZ" i="1" dirty="0" smtClean="0"/>
              <a:t> </a:t>
            </a:r>
            <a:r>
              <a:rPr lang="cs-CZ" i="1" dirty="0" err="1" smtClean="0"/>
              <a:t>legitimas</a:t>
            </a:r>
            <a:r>
              <a:rPr lang="cs-CZ" i="1" dirty="0" smtClean="0"/>
              <a:t> </a:t>
            </a:r>
            <a:r>
              <a:rPr lang="cs-CZ" i="1" dirty="0" err="1" smtClean="0"/>
              <a:t>causas</a:t>
            </a:r>
            <a:r>
              <a:rPr lang="cs-CZ" i="1" dirty="0"/>
              <a:t> </a:t>
            </a:r>
            <a:r>
              <a:rPr lang="cs-CZ" i="1" dirty="0" smtClean="0"/>
              <a:t>(…) </a:t>
            </a:r>
            <a:r>
              <a:rPr lang="cs-CZ" i="1" dirty="0" err="1" smtClean="0"/>
              <a:t>ipse</a:t>
            </a:r>
            <a:r>
              <a:rPr lang="cs-CZ" i="1" dirty="0" smtClean="0"/>
              <a:t> et </a:t>
            </a:r>
            <a:r>
              <a:rPr lang="cs-CZ" i="1" dirty="0" err="1" smtClean="0"/>
              <a:t>sibi</a:t>
            </a:r>
            <a:r>
              <a:rPr lang="cs-CZ" i="1" dirty="0" smtClean="0"/>
              <a:t> </a:t>
            </a:r>
            <a:r>
              <a:rPr lang="cs-CZ" i="1" dirty="0" err="1" smtClean="0"/>
              <a:t>adherentes</a:t>
            </a:r>
            <a:r>
              <a:rPr lang="cs-CZ" i="1" dirty="0" smtClean="0"/>
              <a:t> </a:t>
            </a:r>
            <a:r>
              <a:rPr lang="cs-CZ" b="1" i="1" dirty="0" smtClean="0"/>
              <a:t>non </a:t>
            </a:r>
            <a:r>
              <a:rPr lang="cs-CZ" b="1" i="1" dirty="0" err="1" smtClean="0"/>
              <a:t>servant</a:t>
            </a:r>
            <a:r>
              <a:rPr lang="cs-CZ" b="1" i="1" dirty="0" smtClean="0"/>
              <a:t> </a:t>
            </a:r>
            <a:r>
              <a:rPr lang="cs-CZ" b="1" i="1" dirty="0" err="1" smtClean="0"/>
              <a:t>compactata</a:t>
            </a:r>
            <a:r>
              <a:rPr lang="cs-CZ" i="1" dirty="0" smtClean="0"/>
              <a:t> </a:t>
            </a:r>
            <a:r>
              <a:rPr lang="cs-CZ" i="1" dirty="0" err="1" smtClean="0"/>
              <a:t>communicantes</a:t>
            </a:r>
            <a:r>
              <a:rPr lang="cs-CZ" i="1" dirty="0" smtClean="0"/>
              <a:t> </a:t>
            </a:r>
            <a:r>
              <a:rPr lang="cs-CZ" i="1" dirty="0" err="1" smtClean="0"/>
              <a:t>parvulos</a:t>
            </a:r>
            <a:r>
              <a:rPr lang="cs-CZ" i="1" dirty="0" smtClean="0"/>
              <a:t> et </a:t>
            </a:r>
            <a:r>
              <a:rPr lang="cs-CZ" i="1" dirty="0" err="1" smtClean="0"/>
              <a:t>vulgariter</a:t>
            </a:r>
            <a:r>
              <a:rPr lang="cs-CZ" i="1" dirty="0" smtClean="0"/>
              <a:t> </a:t>
            </a:r>
            <a:r>
              <a:rPr lang="cs-CZ" i="1" dirty="0" err="1" smtClean="0"/>
              <a:t>cantantes</a:t>
            </a:r>
            <a:r>
              <a:rPr lang="cs-CZ" i="1" dirty="0" smtClean="0"/>
              <a:t>…“ </a:t>
            </a:r>
            <a:r>
              <a:rPr lang="cs-CZ" dirty="0" smtClean="0"/>
              <a:t>FRB VII</a:t>
            </a:r>
          </a:p>
          <a:p>
            <a:pPr marL="45720" indent="0" algn="ctr">
              <a:buClr>
                <a:srgbClr val="323232">
                  <a:lumMod val="90000"/>
                </a:srgbClr>
              </a:buClr>
              <a:buNone/>
            </a:pPr>
            <a:endParaRPr lang="cs-CZ" i="1" dirty="0"/>
          </a:p>
          <a:p>
            <a:pPr marL="45720" indent="0" algn="ctr">
              <a:buClr>
                <a:srgbClr val="323232">
                  <a:lumMod val="90000"/>
                </a:srgbClr>
              </a:buClr>
              <a:buNone/>
            </a:pPr>
            <a:r>
              <a:rPr lang="cs-CZ" i="1" dirty="0" smtClean="0"/>
              <a:t>„A </a:t>
            </a:r>
            <a:r>
              <a:rPr lang="cs-CZ" i="1" dirty="0" err="1" smtClean="0"/>
              <a:t>ještěť</a:t>
            </a:r>
            <a:r>
              <a:rPr lang="cs-CZ" i="1" dirty="0" smtClean="0"/>
              <a:t> nezapomenu // a </a:t>
            </a:r>
            <a:r>
              <a:rPr lang="cs-CZ" i="1" dirty="0" err="1" smtClean="0"/>
              <a:t>jižť</a:t>
            </a:r>
            <a:r>
              <a:rPr lang="cs-CZ" i="1" dirty="0" smtClean="0"/>
              <a:t> tebe tu ostanu // </a:t>
            </a:r>
            <a:r>
              <a:rPr lang="cs-CZ" i="1" dirty="0" err="1" smtClean="0"/>
              <a:t>žes</a:t>
            </a:r>
            <a:r>
              <a:rPr lang="cs-CZ" i="1" dirty="0" smtClean="0"/>
              <a:t> se směl pokusiti // </a:t>
            </a:r>
            <a:r>
              <a:rPr lang="cs-CZ" b="1" i="1" dirty="0" smtClean="0"/>
              <a:t>a chtě listy jim vynésti </a:t>
            </a:r>
            <a:r>
              <a:rPr lang="cs-CZ" i="1" dirty="0" smtClean="0"/>
              <a:t>// ku potupě pravdy</a:t>
            </a:r>
          </a:p>
          <a:p>
            <a:pPr marL="45720" indent="0" algn="ctr">
              <a:buClr>
                <a:srgbClr val="323232">
                  <a:lumMod val="90000"/>
                </a:srgbClr>
              </a:buClr>
              <a:buNone/>
            </a:pPr>
            <a:r>
              <a:rPr lang="cs-CZ" i="1" dirty="0" smtClean="0"/>
              <a:t>I </a:t>
            </a:r>
            <a:r>
              <a:rPr lang="cs-CZ" i="1" dirty="0" err="1" smtClean="0"/>
              <a:t>děkujíť</a:t>
            </a:r>
            <a:r>
              <a:rPr lang="cs-CZ" i="1" dirty="0" smtClean="0"/>
              <a:t> jiní lidé z toho mnoho // že </a:t>
            </a:r>
            <a:r>
              <a:rPr lang="cs-CZ" i="1" dirty="0" err="1" smtClean="0"/>
              <a:t>jsú</a:t>
            </a:r>
            <a:r>
              <a:rPr lang="cs-CZ" i="1" dirty="0" smtClean="0"/>
              <a:t> nedopustili toho // </a:t>
            </a:r>
            <a:r>
              <a:rPr lang="cs-CZ" b="1" i="1" dirty="0" smtClean="0"/>
              <a:t>poslavše do Benešova </a:t>
            </a:r>
            <a:r>
              <a:rPr lang="cs-CZ" i="1" dirty="0" smtClean="0"/>
              <a:t>// byl by ujel jako sova…“</a:t>
            </a:r>
            <a:endParaRPr lang="cs-CZ" i="1" dirty="0">
              <a:solidFill>
                <a:srgbClr val="323232">
                  <a:lumMod val="90000"/>
                </a:srgbClr>
              </a:solidFill>
            </a:endParaRPr>
          </a:p>
          <a:p>
            <a:pPr marL="45720" indent="0" algn="just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None/>
            </a:pPr>
            <a:r>
              <a:rPr lang="cs-CZ" sz="2000" b="0" i="1" dirty="0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</a:t>
            </a:r>
            <a:r>
              <a:rPr lang="cs-CZ" sz="2000" b="0" dirty="0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</a:t>
            </a:r>
            <a:endParaRPr lang="cs-CZ" sz="2000" b="0" dirty="0">
              <a:solidFill>
                <a:srgbClr val="323232">
                  <a:lumMod val="90000"/>
                </a:srgbClr>
              </a:solidFill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56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341119" y="168102"/>
            <a:ext cx="9509760" cy="1233424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400" b="1" i="0" u="sng" dirty="0" smtClean="0">
                <a:solidFill>
                  <a:srgbClr val="323232"/>
                </a:solidFill>
                <a:latin typeface="Book Antiqua"/>
                <a:ea typeface="+mj-ea"/>
                <a:cs typeface="+mj-cs"/>
              </a:rPr>
              <a:t>Jiří z Poděbrad a originály kompaktát</a:t>
            </a:r>
            <a:endParaRPr lang="cs-CZ" sz="3400" b="1" i="0" u="sng" dirty="0">
              <a:solidFill>
                <a:srgbClr val="323232"/>
              </a:solidFill>
              <a:latin typeface="Book Antiqua"/>
              <a:ea typeface="+mj-ea"/>
              <a:cs typeface="+mj-cs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266304" y="1677508"/>
            <a:ext cx="10442841" cy="4127627"/>
          </a:xfrm>
        </p:spPr>
        <p:txBody>
          <a:bodyPr/>
          <a:lstStyle/>
          <a:p>
            <a:pPr marL="274320" indent="-228600" algn="just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r>
              <a:rPr lang="cs-CZ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Dne </a:t>
            </a:r>
            <a:r>
              <a:rPr lang="cs-CZ" b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16. listopadu 1453 </a:t>
            </a:r>
            <a:r>
              <a:rPr lang="cs-CZ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zajel na Karlštejn kvůli navrácení korunovačních klenotů – převzal tehdy </a:t>
            </a:r>
            <a:r>
              <a:rPr lang="cs-CZ" dirty="0" err="1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Menhartova</a:t>
            </a:r>
            <a:r>
              <a:rPr lang="cs-CZ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 kompaktáta do svého vlastnictví?</a:t>
            </a:r>
          </a:p>
          <a:p>
            <a:pPr marL="274320" indent="-228600" algn="just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r>
              <a:rPr lang="cs-CZ" sz="2000" b="0" dirty="0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Václav Koranda v Římě roku 1462: </a:t>
            </a:r>
            <a:r>
              <a:rPr lang="cs-CZ" sz="2000" b="0" i="1" dirty="0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„Ten list úmluvný s jinými listy k tomu příslušejícími král náš </a:t>
            </a:r>
            <a:r>
              <a:rPr lang="cs-CZ" sz="2000" b="0" i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nýjasnější</a:t>
            </a:r>
            <a:r>
              <a:rPr lang="cs-CZ" sz="2000" b="0" i="1" dirty="0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</a:t>
            </a:r>
            <a:r>
              <a:rPr lang="cs-CZ" sz="2000" b="1" i="1" dirty="0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Jiří má neporušené v své moci</a:t>
            </a:r>
            <a:r>
              <a:rPr lang="cs-CZ" sz="2000" b="0" i="1" dirty="0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, a jich všech přepisy s </a:t>
            </a:r>
            <a:r>
              <a:rPr lang="cs-CZ" sz="2000" b="0" i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sebú</a:t>
            </a:r>
            <a:r>
              <a:rPr lang="cs-CZ" sz="2000" b="0" i="1" dirty="0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</a:t>
            </a:r>
            <a:r>
              <a:rPr lang="cs-CZ" sz="2000" b="0" i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sme</a:t>
            </a:r>
            <a:r>
              <a:rPr lang="cs-CZ" sz="2000" b="0" i="1" dirty="0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přinesli…“</a:t>
            </a:r>
          </a:p>
          <a:p>
            <a:pPr marL="274320" indent="-228600" algn="just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r>
              <a:rPr lang="cs-CZ" sz="2000" b="0" dirty="0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Jestliže měly být některé z originálních listin v majetku krále Jiřího, </a:t>
            </a:r>
            <a:r>
              <a:rPr lang="cs-CZ" sz="2000" b="1" dirty="0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kde se tedy přesně nacházely</a:t>
            </a:r>
            <a:r>
              <a:rPr lang="cs-CZ" sz="2000" b="0" dirty="0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?</a:t>
            </a:r>
            <a:endParaRPr lang="cs-CZ" sz="2000" b="0" dirty="0">
              <a:solidFill>
                <a:srgbClr val="323232">
                  <a:lumMod val="90000"/>
                </a:srgbClr>
              </a:solidFill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03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341119" y="168102"/>
            <a:ext cx="10654146" cy="1233424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400" b="1" i="0" u="sng" dirty="0" smtClean="0">
                <a:solidFill>
                  <a:srgbClr val="323232"/>
                </a:solidFill>
                <a:latin typeface="Book Antiqua"/>
                <a:ea typeface="+mj-ea"/>
                <a:cs typeface="+mj-cs"/>
              </a:rPr>
              <a:t>Originální listiny na svatovavřineckém sněmu 1478</a:t>
            </a:r>
            <a:endParaRPr lang="cs-CZ" sz="3400" b="1" i="0" u="sng" dirty="0">
              <a:solidFill>
                <a:srgbClr val="323232"/>
              </a:solidFill>
              <a:latin typeface="Book Antiqua"/>
              <a:ea typeface="+mj-ea"/>
              <a:cs typeface="+mj-cs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266304" y="1677508"/>
            <a:ext cx="10442841" cy="4127627"/>
          </a:xfrm>
        </p:spPr>
        <p:txBody>
          <a:bodyPr/>
          <a:lstStyle/>
          <a:p>
            <a:pPr marL="274320" indent="-228600" algn="just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r>
              <a:rPr lang="cs-CZ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Do Karlovy koleje přineseno </a:t>
            </a:r>
            <a:r>
              <a:rPr lang="cs-CZ" b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sedm</a:t>
            </a:r>
            <a:r>
              <a:rPr lang="cs-CZ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 dokumentů vyslanci knížete </a:t>
            </a:r>
            <a:r>
              <a:rPr lang="cs-CZ" b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Jindřicha </a:t>
            </a:r>
            <a:r>
              <a:rPr lang="cs-CZ" b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Minsterbersk</a:t>
            </a:r>
            <a:r>
              <a:rPr lang="cs-CZ" b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é</a:t>
            </a:r>
            <a:r>
              <a:rPr lang="cs-CZ" b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ho</a:t>
            </a:r>
            <a:r>
              <a:rPr lang="cs-CZ" b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 </a:t>
            </a:r>
            <a:r>
              <a:rPr lang="cs-CZ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a </a:t>
            </a:r>
            <a:r>
              <a:rPr lang="cs-CZ" b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osm staroměstskými konšely</a:t>
            </a:r>
          </a:p>
          <a:p>
            <a:pPr marL="274320" indent="-228600" algn="just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r>
              <a:rPr lang="cs-CZ" sz="2000" b="0" dirty="0" smtClean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Seznam všech předložených písemností zaznamenán ve vídeňském Cod. 4488, nešlo jen o basilejská kompaktáta: </a:t>
            </a:r>
            <a:r>
              <a:rPr lang="cs-CZ" b="1" i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Compactata</a:t>
            </a:r>
            <a:r>
              <a:rPr lang="cs-CZ" b="1" i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 </a:t>
            </a:r>
            <a:r>
              <a:rPr lang="cs-CZ" b="1" i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imperatoris</a:t>
            </a:r>
            <a:r>
              <a:rPr lang="cs-CZ" b="1" i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 </a:t>
            </a:r>
            <a:r>
              <a:rPr lang="cs-CZ" i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sub </a:t>
            </a:r>
            <a:r>
              <a:rPr lang="cs-CZ" i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maiestato</a:t>
            </a:r>
            <a:r>
              <a:rPr lang="cs-CZ" i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 </a:t>
            </a:r>
            <a:r>
              <a:rPr lang="cs-CZ" i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imperatoris</a:t>
            </a:r>
            <a:r>
              <a:rPr lang="cs-CZ" i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; </a:t>
            </a:r>
            <a:r>
              <a:rPr lang="cs-CZ" b="1" i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Littera</a:t>
            </a:r>
            <a:r>
              <a:rPr lang="cs-CZ" b="1" i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 Eugenii </a:t>
            </a:r>
            <a:r>
              <a:rPr lang="cs-CZ" i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pape</a:t>
            </a:r>
            <a:r>
              <a:rPr lang="cs-CZ" i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, </a:t>
            </a:r>
            <a:r>
              <a:rPr lang="cs-CZ" i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quam</a:t>
            </a:r>
            <a:r>
              <a:rPr lang="cs-CZ" i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 </a:t>
            </a:r>
            <a:r>
              <a:rPr lang="cs-CZ" i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scripsit</a:t>
            </a:r>
            <a:r>
              <a:rPr lang="cs-CZ" i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 </a:t>
            </a:r>
            <a:r>
              <a:rPr lang="cs-CZ" i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regno</a:t>
            </a:r>
            <a:r>
              <a:rPr lang="cs-CZ" i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; </a:t>
            </a:r>
            <a:r>
              <a:rPr lang="cs-CZ" b="1" i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Commendacio</a:t>
            </a:r>
            <a:r>
              <a:rPr lang="cs-CZ" b="1" i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 </a:t>
            </a:r>
            <a:r>
              <a:rPr lang="cs-CZ" b="1" i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Philiberti</a:t>
            </a:r>
            <a:r>
              <a:rPr lang="cs-CZ" b="1" i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 </a:t>
            </a:r>
            <a:r>
              <a:rPr lang="cs-CZ" i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episcopi</a:t>
            </a:r>
            <a:r>
              <a:rPr lang="cs-CZ" i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 a </a:t>
            </a:r>
            <a:r>
              <a:rPr lang="cs-CZ" i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papa</a:t>
            </a:r>
            <a:r>
              <a:rPr lang="cs-CZ" i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 </a:t>
            </a:r>
            <a:r>
              <a:rPr lang="cs-CZ" i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Eugenio</a:t>
            </a:r>
            <a:r>
              <a:rPr lang="cs-CZ" i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…</a:t>
            </a:r>
          </a:p>
          <a:p>
            <a:pPr marL="274320" indent="-228600" algn="just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r>
              <a:rPr lang="cs-CZ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Proč </a:t>
            </a:r>
            <a:r>
              <a:rPr lang="cs-CZ" b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nebyla přinesena </a:t>
            </a:r>
            <a:r>
              <a:rPr lang="cs-CZ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Zikmundova listina stvrzující stavovskou </a:t>
            </a:r>
            <a:r>
              <a:rPr lang="cs-CZ" b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volbu Jana Rokycany</a:t>
            </a:r>
            <a:r>
              <a:rPr lang="cs-CZ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?</a:t>
            </a:r>
          </a:p>
          <a:p>
            <a:pPr marL="45720" indent="0" algn="just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None/>
            </a:pPr>
            <a:endParaRPr lang="cs-CZ" sz="2000" b="0" dirty="0">
              <a:solidFill>
                <a:srgbClr val="323232">
                  <a:lumMod val="90000"/>
                </a:srgbClr>
              </a:solidFill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99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341119" y="168102"/>
            <a:ext cx="10654146" cy="1233424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400" b="1" i="0" u="sng" dirty="0" err="1" smtClean="0">
                <a:solidFill>
                  <a:srgbClr val="323232"/>
                </a:solidFill>
                <a:latin typeface="Book Antiqua"/>
                <a:ea typeface="+mj-ea"/>
                <a:cs typeface="+mj-cs"/>
              </a:rPr>
              <a:t>Lichtenburk</a:t>
            </a:r>
            <a:r>
              <a:rPr lang="cs-CZ" sz="3400" b="1" i="0" u="sng" dirty="0" smtClean="0">
                <a:solidFill>
                  <a:srgbClr val="323232"/>
                </a:solidFill>
                <a:latin typeface="Book Antiqua"/>
                <a:ea typeface="+mj-ea"/>
                <a:cs typeface="+mj-cs"/>
              </a:rPr>
              <a:t> jako místo uložení sedmi listin</a:t>
            </a:r>
            <a:endParaRPr lang="cs-CZ" sz="3400" b="1" i="0" u="sng" dirty="0">
              <a:solidFill>
                <a:srgbClr val="323232"/>
              </a:solidFill>
              <a:latin typeface="Book Antiqua"/>
              <a:ea typeface="+mj-ea"/>
              <a:cs typeface="+mj-cs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266304" y="1677508"/>
            <a:ext cx="10442841" cy="4127627"/>
          </a:xfrm>
        </p:spPr>
        <p:txBody>
          <a:bodyPr/>
          <a:lstStyle/>
          <a:p>
            <a:pPr marL="274320" indent="-228600" algn="just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r>
              <a:rPr lang="cs-CZ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Informace u přepisu kompaktát v rkp. C 114: </a:t>
            </a:r>
            <a:r>
              <a:rPr lang="cs-CZ" i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„Listiny kompaktát </a:t>
            </a:r>
            <a:r>
              <a:rPr lang="cs-CZ" b="1" i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u pána Trčky mladšího na hradě </a:t>
            </a:r>
            <a:r>
              <a:rPr lang="cs-CZ" b="1" i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Lichtenburku</a:t>
            </a:r>
            <a:r>
              <a:rPr lang="cs-CZ" b="1" i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 </a:t>
            </a:r>
            <a:r>
              <a:rPr lang="cs-CZ" i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uložené, kde se roku 1478 okolo svátku svatého Vavřince konalo shromáždění (…) kde také byla kompaktáta, která měl kníže </a:t>
            </a:r>
            <a:r>
              <a:rPr lang="cs-CZ" b="1" i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Jindřich ve své moci po králi Jiřím…“</a:t>
            </a:r>
          </a:p>
          <a:p>
            <a:pPr marL="274320" indent="-228600" algn="just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r>
              <a:rPr lang="cs-CZ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 1489  - zástavu Václava </a:t>
            </a:r>
            <a:r>
              <a:rPr lang="cs-CZ" dirty="0" err="1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Tetoura</a:t>
            </a:r>
            <a:r>
              <a:rPr lang="cs-CZ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  Tetova vykoupil </a:t>
            </a:r>
            <a:r>
              <a:rPr lang="cs-CZ" b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král Vladislav </a:t>
            </a:r>
            <a:r>
              <a:rPr lang="cs-CZ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a hrad dědičně </a:t>
            </a:r>
            <a:r>
              <a:rPr lang="cs-CZ" b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věnoval Mikuláši Trčkovy z Lípy</a:t>
            </a:r>
            <a:r>
              <a:rPr lang="cs-CZ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 († 1513)</a:t>
            </a:r>
            <a:endParaRPr lang="cs-CZ" dirty="0">
              <a:solidFill>
                <a:srgbClr val="323232">
                  <a:lumMod val="90000"/>
                </a:srgbClr>
              </a:solidFill>
              <a:latin typeface="Book Antiqua"/>
            </a:endParaRPr>
          </a:p>
          <a:p>
            <a:pPr marL="274320" indent="-228600" algn="just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r>
              <a:rPr lang="cs-CZ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Trčkovo vlastnictví kompaktát dosvědčeno i údaji v </a:t>
            </a:r>
            <a:r>
              <a:rPr lang="cs-CZ" b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tisku z roku 1513</a:t>
            </a:r>
            <a:r>
              <a:rPr lang="cs-CZ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, Pavel Žatecký (?) do nich snad i nahlédl</a:t>
            </a:r>
          </a:p>
          <a:p>
            <a:pPr marL="274320" indent="-228600" algn="just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r>
              <a:rPr lang="cs-CZ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Neznámý uživatel rukopisu Cod. 4488: </a:t>
            </a:r>
            <a:r>
              <a:rPr lang="cs-CZ" i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„Has </a:t>
            </a:r>
            <a:r>
              <a:rPr lang="cs-CZ" i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omnes</a:t>
            </a:r>
            <a:r>
              <a:rPr lang="cs-CZ" i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 </a:t>
            </a:r>
            <a:r>
              <a:rPr lang="cs-CZ" i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litteras</a:t>
            </a:r>
            <a:r>
              <a:rPr lang="cs-CZ" i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 </a:t>
            </a:r>
            <a:r>
              <a:rPr lang="cs-CZ" i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vidi</a:t>
            </a:r>
            <a:r>
              <a:rPr lang="cs-CZ" i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, in </a:t>
            </a:r>
            <a:r>
              <a:rPr lang="cs-CZ" i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manibus</a:t>
            </a:r>
            <a:r>
              <a:rPr lang="cs-CZ" i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 </a:t>
            </a:r>
            <a:r>
              <a:rPr lang="cs-CZ" i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aliquociens</a:t>
            </a:r>
            <a:r>
              <a:rPr lang="cs-CZ" i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 </a:t>
            </a:r>
            <a:r>
              <a:rPr lang="cs-CZ" i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preter</a:t>
            </a:r>
            <a:r>
              <a:rPr lang="cs-CZ" i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 </a:t>
            </a:r>
            <a:r>
              <a:rPr lang="cs-CZ" i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ultimam</a:t>
            </a:r>
            <a:r>
              <a:rPr lang="cs-CZ" i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 </a:t>
            </a:r>
            <a:r>
              <a:rPr lang="cs-CZ" i="1" dirty="0" err="1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tenui</a:t>
            </a:r>
            <a:r>
              <a:rPr lang="cs-CZ" i="1" dirty="0" smtClean="0">
                <a:solidFill>
                  <a:srgbClr val="323232">
                    <a:lumMod val="90000"/>
                  </a:srgbClr>
                </a:solidFill>
                <a:latin typeface="Book Antiqua"/>
              </a:rPr>
              <a:t>…“</a:t>
            </a:r>
            <a:endParaRPr lang="cs-CZ" dirty="0" smtClean="0">
              <a:solidFill>
                <a:srgbClr val="323232">
                  <a:lumMod val="90000"/>
                </a:srgbClr>
              </a:solidFill>
              <a:latin typeface="Book Antiqua"/>
            </a:endParaRPr>
          </a:p>
          <a:p>
            <a:pPr marL="45720" indent="0" algn="just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None/>
            </a:pPr>
            <a:endParaRPr lang="cs-CZ" sz="2000" b="0" dirty="0">
              <a:solidFill>
                <a:srgbClr val="323232">
                  <a:lumMod val="90000"/>
                </a:srgbClr>
              </a:solidFill>
              <a:latin typeface="Book Antiqua"/>
              <a:ea typeface="+mn-ea"/>
              <a:cs typeface="+mn-cs"/>
            </a:endParaRPr>
          </a:p>
          <a:p>
            <a:pPr marL="274320" indent="-228600" algn="just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endParaRPr lang="cs-CZ" sz="2000" b="0" dirty="0">
              <a:solidFill>
                <a:srgbClr val="323232">
                  <a:lumMod val="90000"/>
                </a:srgbClr>
              </a:solidFill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71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8" y="592368"/>
            <a:ext cx="6817822" cy="466646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125586" y="5345084"/>
            <a:ext cx="6743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Sem se kompaktáta dostala za </a:t>
            </a:r>
            <a:r>
              <a:rPr lang="cs-CZ" sz="1600" i="1" dirty="0" err="1" smtClean="0"/>
              <a:t>Menharta</a:t>
            </a:r>
            <a:r>
              <a:rPr lang="cs-CZ" sz="1600" i="1" dirty="0" smtClean="0"/>
              <a:t> z Hradce (1437 – 1453?)…</a:t>
            </a: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207086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Yellow 16x9">
  <a:themeElements>
    <a:clrScheme name="Banded_Design_Yellow">
      <a:dk1>
        <a:srgbClr val="323232"/>
      </a:dk1>
      <a:lt1>
        <a:sysClr val="window" lastClr="FFFFFF"/>
      </a:lt1>
      <a:dk2>
        <a:srgbClr val="000000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_Design_Yellow_TP102900996.potx" id="{F9063B7B-B243-45A4-B17F-8D5853C1C25B}" vid="{609297DF-6F41-4E54-9A08-26F55E252E67}"/>
    </a:ext>
  </a:extLst>
</a:theme>
</file>

<file path=ppt/theme/theme2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66677B1-365E-411F-9971-C788BC2975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– žlutý design s pruhy (širokoúhlá)</Template>
  <TotalTime>0</TotalTime>
  <Words>785</Words>
  <Application>Microsoft Office PowerPoint</Application>
  <PresentationFormat>Širokoúhlá obrazovka</PresentationFormat>
  <Paragraphs>49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Book Antiqua</vt:lpstr>
      <vt:lpstr>Banded Design Yellow 16x9</vt:lpstr>
      <vt:lpstr>Osudy originálních listin kompaktát v 15. a 16. století</vt:lpstr>
      <vt:lpstr>Pár poznámek k jihlavskému dějství</vt:lpstr>
      <vt:lpstr>Prezentace aplikace PowerPoint</vt:lpstr>
      <vt:lpstr>Legace Jana Karvajala r. 1448</vt:lpstr>
      <vt:lpstr>Prezentace aplikace PowerPoint</vt:lpstr>
      <vt:lpstr>Jiří z Poděbrad a originály kompaktát</vt:lpstr>
      <vt:lpstr>Originální listiny na svatovavřineckém sněmu 1478</vt:lpstr>
      <vt:lpstr>Lichtenburk jako místo uložení sedmi listin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Jan Mantuan Plzeňský a originální listina?</vt:lpstr>
      <vt:lpstr>Epilog: zmínky o původních listinách v reformační době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2017-09-13T17:33:48Z</dcterms:created>
  <dcterms:modified xsi:type="dcterms:W3CDTF">2017-11-29T13:03:43Z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TC029009979991</vt:lpwstr>
  </property>
</Properties>
</file>