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7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01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9090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22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94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4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4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3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4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neymeetsdarwin.com/" TargetMode="External"/><Relationship Id="rId2" Type="http://schemas.openxmlformats.org/officeDocument/2006/relationships/hyperlink" Target="http://www.youtube.com/watch?v=IRa1SWdJou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pressjournals.org/toc/artl/21/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Artificial</a:t>
            </a:r>
            <a:r>
              <a:rPr lang="sk-SK" dirty="0" smtClean="0"/>
              <a:t> Life Art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03513" y="4653137"/>
            <a:ext cx="8207375" cy="141517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IM120 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  2017,  TEORIE  INTERAKTIVNÍCH  MÉDIÍ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Mgr. Martina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Ivičič</a:t>
            </a:r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588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63880" cy="762000"/>
          </a:xfrm>
        </p:spPr>
        <p:txBody>
          <a:bodyPr/>
          <a:lstStyle/>
          <a:p>
            <a:r>
              <a:rPr lang="sk-SK" dirty="0" smtClean="0"/>
              <a:t>Posun od 011011010 k ACTG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b="0" dirty="0">
              <a:solidFill>
                <a:srgbClr val="DD4B39"/>
              </a:solidFill>
            </a:endParaRPr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97" y="2132856"/>
            <a:ext cx="4287855" cy="331236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899" y="2121483"/>
            <a:ext cx="4429580" cy="32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402575" y="2420888"/>
            <a:ext cx="3566160" cy="4023360"/>
          </a:xfrm>
        </p:spPr>
        <p:txBody>
          <a:bodyPr>
            <a:normAutofit fontScale="92500" lnSpcReduction="10000"/>
          </a:bodyPr>
          <a:lstStyle/>
          <a:p>
            <a:r>
              <a:rPr lang="sk-SK" sz="2600" b="1" dirty="0"/>
              <a:t>Douglas </a:t>
            </a:r>
            <a:r>
              <a:rPr lang="sk-SK" sz="2600" b="1" dirty="0" err="1"/>
              <a:t>Rushkoff</a:t>
            </a:r>
            <a:endParaRPr lang="sk-SK" sz="2600" b="1" dirty="0"/>
          </a:p>
          <a:p>
            <a:r>
              <a:rPr lang="sk-SK" sz="2400" dirty="0" err="1"/>
              <a:t>Cyberia</a:t>
            </a:r>
            <a:endParaRPr lang="sk-SK" sz="2400" dirty="0"/>
          </a:p>
          <a:p>
            <a:r>
              <a:rPr lang="sk-SK" sz="2400" dirty="0"/>
              <a:t>americký mediálny teoretik</a:t>
            </a:r>
          </a:p>
          <a:p>
            <a:r>
              <a:rPr lang="sk-SK" sz="2400" dirty="0"/>
              <a:t>Knihy:</a:t>
            </a:r>
          </a:p>
          <a:p>
            <a:r>
              <a:rPr lang="sk-SK" sz="2400" dirty="0" err="1"/>
              <a:t>Cyberpunk</a:t>
            </a:r>
            <a:endParaRPr lang="sk-SK" sz="2400" dirty="0"/>
          </a:p>
          <a:p>
            <a:r>
              <a:rPr lang="sk-SK" sz="2400" dirty="0" err="1"/>
              <a:t>Viral</a:t>
            </a:r>
            <a:r>
              <a:rPr lang="sk-SK" sz="2400" dirty="0"/>
              <a:t> </a:t>
            </a:r>
            <a:r>
              <a:rPr lang="sk-SK" sz="2400" dirty="0" err="1"/>
              <a:t>media</a:t>
            </a:r>
            <a:endParaRPr lang="sk-SK" sz="2400" dirty="0"/>
          </a:p>
          <a:p>
            <a:r>
              <a:rPr lang="sk-SK" sz="2400" dirty="0" err="1"/>
              <a:t>Media</a:t>
            </a:r>
            <a:r>
              <a:rPr lang="sk-SK" sz="2400" dirty="0"/>
              <a:t> </a:t>
            </a:r>
            <a:r>
              <a:rPr lang="sk-SK" sz="2400" dirty="0" err="1"/>
              <a:t>virus</a:t>
            </a:r>
            <a:r>
              <a:rPr lang="sk-SK" sz="2400" dirty="0"/>
              <a:t>!</a:t>
            </a:r>
            <a:endParaRPr lang="sk-SK" sz="24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sk-SK" sz="2400" i="1" dirty="0"/>
          </a:p>
          <a:p>
            <a:r>
              <a:rPr lang="sk-SK" sz="2400" i="1" dirty="0"/>
              <a:t>Uvažujte </a:t>
            </a:r>
            <a:r>
              <a:rPr lang="sk-SK" sz="2400" i="1" dirty="0"/>
              <a:t>o </a:t>
            </a:r>
            <a:r>
              <a:rPr lang="sk-SK" sz="2400" i="1" dirty="0" err="1"/>
              <a:t>kyberpriestore</a:t>
            </a:r>
            <a:r>
              <a:rPr lang="sk-SK" sz="2400" i="1" dirty="0"/>
              <a:t> ako o sociálnej </a:t>
            </a:r>
            <a:r>
              <a:rPr lang="sk-SK" sz="2400" i="1" dirty="0" err="1"/>
              <a:t>petriho</a:t>
            </a:r>
            <a:r>
              <a:rPr lang="sk-SK" sz="2400" i="1" dirty="0"/>
              <a:t> miske, o internete ako agare a virtuálnych komunitách v celej svojej diverzite ako o kolóniách mikroorganizmov, ktoré rastú v </a:t>
            </a:r>
            <a:r>
              <a:rPr lang="sk-SK" sz="2400" i="1" dirty="0" err="1"/>
              <a:t>petriho</a:t>
            </a:r>
            <a:r>
              <a:rPr lang="sk-SK" sz="2400" i="1" dirty="0"/>
              <a:t> </a:t>
            </a:r>
            <a:r>
              <a:rPr lang="sk-SK" sz="2400" i="1" dirty="0"/>
              <a:t>miske.</a:t>
            </a:r>
          </a:p>
          <a:p>
            <a:endParaRPr lang="sk-SK" sz="2400" i="1" dirty="0"/>
          </a:p>
          <a:p>
            <a:endParaRPr lang="sk-SK" sz="2400" i="1" dirty="0"/>
          </a:p>
          <a:p>
            <a:pPr marL="0" indent="0">
              <a:buNone/>
            </a:pPr>
            <a:r>
              <a:rPr lang="sk-SK" sz="1800" i="1" dirty="0"/>
              <a:t>    (</a:t>
            </a:r>
            <a:r>
              <a:rPr lang="sk-SK" sz="1600" i="1" dirty="0" err="1"/>
              <a:t>RUSHKOFF:Media</a:t>
            </a:r>
            <a:r>
              <a:rPr lang="sk-SK" sz="1600" i="1" dirty="0"/>
              <a:t> </a:t>
            </a:r>
            <a:r>
              <a:rPr lang="sk-SK" sz="1600" i="1" dirty="0" err="1"/>
              <a:t>Virus</a:t>
            </a:r>
            <a:r>
              <a:rPr lang="sk-SK" sz="1600" i="1" dirty="0"/>
              <a:t>!, </a:t>
            </a:r>
            <a:r>
              <a:rPr lang="sk-SK" sz="1600" i="1" dirty="0"/>
              <a:t>1996, p. </a:t>
            </a:r>
            <a:r>
              <a:rPr lang="sk-SK" sz="1600" i="1" dirty="0"/>
              <a:t>247 )</a:t>
            </a:r>
            <a:endParaRPr lang="sk-SK" sz="16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0526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Nicholas</a:t>
            </a:r>
            <a:r>
              <a:rPr lang="sk-SK" dirty="0" smtClean="0"/>
              <a:t> </a:t>
            </a:r>
            <a:r>
              <a:rPr lang="sk-SK" dirty="0" err="1" smtClean="0"/>
              <a:t>Negroponte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04126"/>
            <a:ext cx="3829050" cy="2549913"/>
          </a:xfrm>
        </p:spPr>
      </p:pic>
      <p:sp>
        <p:nvSpPr>
          <p:cNvPr id="6" name="Zástupný symbol obsahu 5"/>
          <p:cNvSpPr>
            <a:spLocks noGrp="1"/>
          </p:cNvSpPr>
          <p:nvPr>
            <p:ph sz="quarter" idx="14"/>
          </p:nvPr>
        </p:nvSpPr>
        <p:spPr>
          <a:xfrm>
            <a:off x="6210300" y="2492896"/>
            <a:ext cx="4457700" cy="3096344"/>
          </a:xfrm>
        </p:spPr>
        <p:txBody>
          <a:bodyPr/>
          <a:lstStyle/>
          <a:p>
            <a:r>
              <a:rPr lang="sk-SK" sz="4400" dirty="0"/>
              <a:t>MOVE BITS!</a:t>
            </a:r>
          </a:p>
          <a:p>
            <a:r>
              <a:rPr lang="sk-SK" sz="4400" dirty="0"/>
              <a:t>NOT ATOMS !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537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Artificial</a:t>
            </a:r>
            <a:r>
              <a:rPr lang="sk-SK" dirty="0"/>
              <a:t> </a:t>
            </a:r>
            <a:r>
              <a:rPr lang="sk-SK" dirty="0" err="1" smtClean="0"/>
              <a:t>Life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Úvod </a:t>
            </a:r>
            <a:r>
              <a:rPr lang="sk-SK" dirty="0"/>
              <a:t>do </a:t>
            </a:r>
            <a:r>
              <a:rPr lang="sk-SK" dirty="0" smtClean="0"/>
              <a:t>problematiky. </a:t>
            </a:r>
          </a:p>
          <a:p>
            <a:r>
              <a:rPr lang="sk-SK" dirty="0" smtClean="0"/>
              <a:t>Úvod </a:t>
            </a:r>
            <a:r>
              <a:rPr lang="sk-SK" dirty="0"/>
              <a:t>do tradičnej / všeobecnej biológie.</a:t>
            </a:r>
          </a:p>
          <a:p>
            <a:r>
              <a:rPr lang="sk-SK" dirty="0" smtClean="0"/>
              <a:t>Definícia </a:t>
            </a:r>
            <a:r>
              <a:rPr lang="sk-SK" dirty="0"/>
              <a:t>AL, ALA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19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Organizácia života na Zemi: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400" dirty="0"/>
              <a:t>4 úrovne : </a:t>
            </a:r>
          </a:p>
          <a:p>
            <a:r>
              <a:rPr lang="sk-SK" sz="2400" i="1" dirty="0"/>
              <a:t>* molekulárna</a:t>
            </a:r>
            <a:endParaRPr lang="sk-SK" sz="2400" dirty="0"/>
          </a:p>
          <a:p>
            <a:r>
              <a:rPr lang="sk-SK" sz="2400" i="1" dirty="0"/>
              <a:t>* celulárna/</a:t>
            </a:r>
            <a:r>
              <a:rPr lang="sk-SK" sz="2400" i="1" dirty="0" err="1"/>
              <a:t>bunkovÁ</a:t>
            </a:r>
            <a:endParaRPr lang="sk-SK" sz="2400" dirty="0"/>
          </a:p>
          <a:p>
            <a:r>
              <a:rPr lang="sk-SK" sz="2400" i="1" dirty="0"/>
              <a:t>* </a:t>
            </a:r>
            <a:r>
              <a:rPr lang="sk-SK" sz="2400" i="1" dirty="0" err="1"/>
              <a:t>úrovEŇ</a:t>
            </a:r>
            <a:r>
              <a:rPr lang="sk-SK" sz="2400" i="1" dirty="0"/>
              <a:t> organizmov</a:t>
            </a:r>
            <a:endParaRPr lang="sk-SK" sz="2400" dirty="0"/>
          </a:p>
          <a:p>
            <a:r>
              <a:rPr lang="sk-SK" sz="2400" i="1" dirty="0"/>
              <a:t>* </a:t>
            </a:r>
            <a:r>
              <a:rPr lang="sk-SK" sz="2400" i="1" dirty="0" err="1"/>
              <a:t>úrovEŇ</a:t>
            </a:r>
            <a:r>
              <a:rPr lang="sk-SK" sz="2400" i="1" dirty="0"/>
              <a:t> celých populácií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... skúma všeobecná biológia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960177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Všeobecná biológia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400" i="1" dirty="0"/>
              <a:t>biologický výskum všeobecných vlastností živých sústav, napr. tvaru, funkcie, vývoja, fyzikálnych vlastností, dedičnosti ap. </a:t>
            </a:r>
            <a:endParaRPr lang="sk-SK" sz="2400" dirty="0"/>
          </a:p>
          <a:p>
            <a:r>
              <a:rPr lang="sk-SK" sz="2400" i="1" dirty="0"/>
              <a:t>Zaoberá sa vývojom organizmov z individuálneho hľadiska (ontologický vývoj)  a historického hľadiska (fylogenetický vývoj).</a:t>
            </a:r>
            <a:endParaRPr lang="sk-SK" sz="2400" dirty="0"/>
          </a:p>
          <a:p>
            <a:r>
              <a:rPr lang="sk-SK" sz="2400" i="1" dirty="0"/>
              <a:t>Predmetom jej skúmania sú organizmy od najjednoduchších foriem (vírusy), rastliny, živočíchy a človeka.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62108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Biológia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počítačové vedy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Matematika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Filozofia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sociálne štúdiá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Antropológia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etológia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1648968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života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sk-SK" sz="2800" dirty="0"/>
          </a:p>
          <a:p>
            <a:r>
              <a:rPr lang="sk-SK" sz="2800" dirty="0"/>
              <a:t>Definície života:</a:t>
            </a:r>
          </a:p>
          <a:p>
            <a:r>
              <a:rPr lang="sk-SK" sz="2800" dirty="0"/>
              <a:t>Fyziologická</a:t>
            </a:r>
          </a:p>
          <a:p>
            <a:r>
              <a:rPr lang="sk-SK" sz="2800" dirty="0"/>
              <a:t>Metabolická</a:t>
            </a:r>
          </a:p>
          <a:p>
            <a:r>
              <a:rPr lang="sk-SK" sz="2800" dirty="0"/>
              <a:t>Biochemická</a:t>
            </a:r>
          </a:p>
          <a:p>
            <a:r>
              <a:rPr lang="sk-SK" sz="2800" dirty="0"/>
              <a:t>Genetická</a:t>
            </a:r>
          </a:p>
          <a:p>
            <a:r>
              <a:rPr lang="sk-SK" sz="2800" dirty="0"/>
              <a:t>Ekologická</a:t>
            </a:r>
          </a:p>
          <a:p>
            <a:r>
              <a:rPr lang="sk-SK" sz="2800" dirty="0"/>
              <a:t>termodynamická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	</a:t>
            </a:r>
            <a:r>
              <a:rPr lang="sk-SK" sz="2800" dirty="0"/>
              <a:t>(</a:t>
            </a:r>
            <a:r>
              <a:rPr lang="sk-SK" sz="2800" dirty="0" err="1"/>
              <a:t>Emeche</a:t>
            </a:r>
            <a:r>
              <a:rPr lang="sk-SK" sz="2800" dirty="0"/>
              <a:t>, 1994)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55522854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Fyziologická definícia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každý systém, ktorý má funkcie ako príjem potravy, metabolizmus, vylučovanie, dýchanie, pohyb, rast, reprodukciu a reakcie na externé podnety je živý systém. </a:t>
            </a:r>
          </a:p>
          <a:p>
            <a:r>
              <a:rPr lang="sk-SK" b="0" dirty="0" smtClean="0"/>
              <a:t>Existujú výnimky: napr. auto, alebo baktéria nedýchajúca kyslík.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219943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Metabolická definícia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Živý systém je taký, ktorý je odlišný od svojho okolia a vymieňa si materiál s okolím</a:t>
            </a:r>
          </a:p>
          <a:p>
            <a:r>
              <a:rPr lang="sk-SK" dirty="0" smtClean="0"/>
              <a:t> (t.j. má metabolizmus) bezo zmien svojich základných parametrov. </a:t>
            </a:r>
          </a:p>
          <a:p>
            <a:r>
              <a:rPr lang="sk-SK" b="0" dirty="0" smtClean="0"/>
              <a:t>Tu taktiež existujú výnimky. Napr. vodný vír by bol podľa tejto definície tiež živý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313431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3031" y="548680"/>
            <a:ext cx="7406640" cy="1356360"/>
          </a:xfrm>
        </p:spPr>
        <p:txBody>
          <a:bodyPr/>
          <a:lstStyle/>
          <a:p>
            <a:r>
              <a:rPr lang="sk-SK" dirty="0" smtClean="0"/>
              <a:t> 1. 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063552" y="1772816"/>
            <a:ext cx="8208912" cy="4038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k-SK" sz="2400" dirty="0"/>
              <a:t>Úvod: </a:t>
            </a:r>
            <a:r>
              <a:rPr lang="sk-SK" sz="2400" dirty="0" err="1"/>
              <a:t>Artificial</a:t>
            </a:r>
            <a:r>
              <a:rPr lang="sk-SK" sz="2400" dirty="0"/>
              <a:t> </a:t>
            </a:r>
            <a:r>
              <a:rPr lang="sk-SK" sz="2400" dirty="0" err="1"/>
              <a:t>Life</a:t>
            </a:r>
            <a:r>
              <a:rPr lang="sk-SK" sz="2400" dirty="0"/>
              <a:t>: Definícia </a:t>
            </a:r>
            <a:r>
              <a:rPr lang="sk-SK" sz="2400" dirty="0"/>
              <a:t>AL </a:t>
            </a:r>
            <a:r>
              <a:rPr lang="sk-SK" sz="2400" dirty="0"/>
              <a:t>, </a:t>
            </a:r>
            <a:r>
              <a:rPr lang="sk-SK" sz="2400" dirty="0"/>
              <a:t>ALA</a:t>
            </a:r>
            <a:endParaRPr lang="sk-SK" sz="2400" dirty="0"/>
          </a:p>
          <a:p>
            <a:r>
              <a:rPr lang="sk-SK" sz="2400" dirty="0"/>
              <a:t>Úvod do problematiky a ukotvenie do kontextu v rámci nových médií</a:t>
            </a:r>
          </a:p>
          <a:p>
            <a:pPr lvl="0"/>
            <a:r>
              <a:rPr lang="sk-SK" sz="2400" dirty="0"/>
              <a:t>Prečo vznikol AL a prečo sa ním zaoberáme v rámci štúdia NM?</a:t>
            </a:r>
          </a:p>
          <a:p>
            <a:pPr lvl="0"/>
            <a:r>
              <a:rPr lang="sk-SK" sz="2400" dirty="0"/>
              <a:t>AL </a:t>
            </a:r>
            <a:r>
              <a:rPr lang="sk-SK" sz="2400" dirty="0"/>
              <a:t>ako fúzia biológie umenia a technológií</a:t>
            </a:r>
          </a:p>
          <a:p>
            <a:r>
              <a:rPr lang="sk-SK" sz="2400" dirty="0" err="1"/>
              <a:t>Sci</a:t>
            </a:r>
            <a:r>
              <a:rPr lang="sk-SK" sz="2400" dirty="0"/>
              <a:t> – art – AL ako reprezentácia spojenia umenia a vedy</a:t>
            </a:r>
          </a:p>
          <a:p>
            <a:r>
              <a:rPr lang="sk-SK" sz="2400" dirty="0" err="1"/>
              <a:t>Sci-artist</a:t>
            </a:r>
            <a:r>
              <a:rPr lang="sk-SK" sz="2400" dirty="0"/>
              <a:t> – nový typ umelca</a:t>
            </a:r>
          </a:p>
          <a:p>
            <a:r>
              <a:rPr lang="sk-SK" sz="2400" dirty="0"/>
              <a:t>Kritiky</a:t>
            </a:r>
            <a:r>
              <a:rPr lang="sk-SK" sz="2400" dirty="0"/>
              <a:t>,  utopizmy</a:t>
            </a:r>
          </a:p>
          <a:p>
            <a:pPr lvl="0"/>
            <a:r>
              <a:rPr lang="sk-SK" sz="2400" dirty="0"/>
              <a:t>Rozdelenie na silný a slabý pohľad na AL</a:t>
            </a:r>
          </a:p>
          <a:p>
            <a:pPr lvl="0"/>
            <a:r>
              <a:rPr lang="sk-SK" sz="2400" dirty="0"/>
              <a:t>Rozdelenie Hardware-Software-</a:t>
            </a:r>
            <a:r>
              <a:rPr lang="sk-SK" sz="2400" dirty="0" err="1"/>
              <a:t>Wetware</a:t>
            </a:r>
            <a:endParaRPr lang="sk-SK" sz="2400" dirty="0"/>
          </a:p>
          <a:p>
            <a:pPr lvl="0"/>
            <a:r>
              <a:rPr lang="sk-SK" sz="2400" dirty="0"/>
              <a:t>Vývoj od robotických projektov cez SW simulácie až k biologickému umeniu in </a:t>
            </a:r>
            <a:r>
              <a:rPr lang="sk-SK" sz="2400" dirty="0" err="1"/>
              <a:t>vivo</a:t>
            </a:r>
            <a:r>
              <a:rPr lang="sk-SK" sz="2400" dirty="0"/>
              <a:t> – na záver </a:t>
            </a:r>
            <a:r>
              <a:rPr lang="sk-SK" sz="2400" dirty="0" err="1"/>
              <a:t>bioart</a:t>
            </a:r>
            <a:r>
              <a:rPr lang="sk-SK" sz="2400" dirty="0"/>
              <a:t>)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3187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základom života?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Základ života je ...</a:t>
            </a:r>
          </a:p>
          <a:p>
            <a:r>
              <a:rPr lang="sk-SK" b="1" dirty="0" smtClean="0"/>
              <a:t>Duša</a:t>
            </a:r>
            <a:r>
              <a:rPr lang="sk-SK" dirty="0" smtClean="0"/>
              <a:t> </a:t>
            </a:r>
            <a:r>
              <a:rPr lang="sk-SK" b="1" dirty="0" smtClean="0"/>
              <a:t>a pohyb </a:t>
            </a:r>
            <a:r>
              <a:rPr lang="sk-SK" b="0" dirty="0" smtClean="0"/>
              <a:t>(Aristoteles) </a:t>
            </a:r>
            <a:r>
              <a:rPr lang="en-US" b="0" i="1" dirty="0" err="1" smtClean="0"/>
              <a:t>telos</a:t>
            </a:r>
            <a:r>
              <a:rPr lang="en-US" b="0" dirty="0" smtClean="0"/>
              <a:t> (</a:t>
            </a:r>
            <a:r>
              <a:rPr lang="sk-SK" b="0" dirty="0" err="1" smtClean="0"/>
              <a:t>gr</a:t>
            </a:r>
            <a:r>
              <a:rPr lang="sk-SK" b="0" dirty="0" smtClean="0"/>
              <a:t>. </a:t>
            </a:r>
            <a:r>
              <a:rPr lang="en-US" b="0" dirty="0" err="1" smtClean="0"/>
              <a:t>τέλος</a:t>
            </a:r>
            <a:r>
              <a:rPr lang="en-US" b="0" dirty="0" smtClean="0"/>
              <a:t> </a:t>
            </a:r>
            <a:r>
              <a:rPr lang="sk-SK" b="0" dirty="0" smtClean="0"/>
              <a:t>–účel, dôvod) </a:t>
            </a:r>
          </a:p>
          <a:p>
            <a:r>
              <a:rPr lang="sk-SK" b="0" dirty="0" smtClean="0"/>
              <a:t>Východiskom je pohyb: „</a:t>
            </a:r>
            <a:r>
              <a:rPr lang="sk-SK" b="0" i="1" dirty="0" smtClean="0"/>
              <a:t>živé je to, ktoré má silu autonómneho pohybu v sebe / z vlastného rozhodnutia</a:t>
            </a:r>
            <a:r>
              <a:rPr lang="sk-SK" i="1" dirty="0" smtClean="0"/>
              <a:t>“</a:t>
            </a:r>
          </a:p>
          <a:p>
            <a:endParaRPr lang="sk-SK" b="1" dirty="0" smtClean="0"/>
          </a:p>
          <a:p>
            <a:r>
              <a:rPr lang="sk-SK" b="1" dirty="0" smtClean="0"/>
              <a:t>Život </a:t>
            </a:r>
            <a:r>
              <a:rPr lang="en-US" b="1" dirty="0" smtClean="0"/>
              <a:t>= </a:t>
            </a:r>
            <a:r>
              <a:rPr lang="en-US" b="1" dirty="0" err="1" smtClean="0"/>
              <a:t>evol</a:t>
            </a:r>
            <a:r>
              <a:rPr lang="sk-SK" b="1" dirty="0" err="1" smtClean="0"/>
              <a:t>úcia</a:t>
            </a:r>
            <a:r>
              <a:rPr lang="sk-SK" b="1" dirty="0" smtClean="0"/>
              <a:t> bez cieľa</a:t>
            </a:r>
            <a:r>
              <a:rPr lang="en-US" b="1" dirty="0" smtClean="0"/>
              <a:t> </a:t>
            </a:r>
            <a:r>
              <a:rPr lang="sk-SK" b="0" dirty="0" err="1" smtClean="0"/>
              <a:t>Jacques</a:t>
            </a:r>
            <a:r>
              <a:rPr lang="sk-SK" b="0" dirty="0" smtClean="0"/>
              <a:t> </a:t>
            </a:r>
            <a:r>
              <a:rPr lang="sk-SK" b="0" dirty="0" err="1" smtClean="0"/>
              <a:t>Monod</a:t>
            </a:r>
            <a:r>
              <a:rPr lang="sk-SK" b="0" dirty="0" smtClean="0"/>
              <a:t>  (animizmus</a:t>
            </a:r>
            <a:r>
              <a:rPr lang="sk-SK" dirty="0" smtClean="0"/>
              <a:t>)</a:t>
            </a:r>
          </a:p>
          <a:p>
            <a:r>
              <a:rPr lang="sk-SK" dirty="0" smtClean="0"/>
              <a:t>(opak: Aristoteles: javy v prírode a v živote majú vždy svoj </a:t>
            </a:r>
            <a:r>
              <a:rPr lang="sk-SK" b="1" dirty="0" smtClean="0"/>
              <a:t>účel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b="1" dirty="0"/>
              <a:t>cieľ – </a:t>
            </a:r>
            <a:r>
              <a:rPr lang="sk-SK" b="1" dirty="0" err="1" smtClean="0"/>
              <a:t>telos</a:t>
            </a:r>
            <a:endParaRPr lang="sk-SK" sz="26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k-SK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b="1" dirty="0" err="1" smtClean="0"/>
              <a:t>Élan</a:t>
            </a:r>
            <a:r>
              <a:rPr lang="sk-SK" b="1" dirty="0" smtClean="0"/>
              <a:t> </a:t>
            </a:r>
            <a:r>
              <a:rPr lang="sk-SK" b="1" dirty="0" err="1" smtClean="0"/>
              <a:t>vital</a:t>
            </a:r>
            <a:r>
              <a:rPr lang="sk-SK" b="1" dirty="0" smtClean="0"/>
              <a:t>:  </a:t>
            </a:r>
            <a:r>
              <a:rPr lang="sk-SK" sz="2600" dirty="0" err="1"/>
              <a:t>Vitalisti</a:t>
            </a:r>
            <a:r>
              <a:rPr lang="sk-SK" sz="2600" dirty="0"/>
              <a:t>: </a:t>
            </a:r>
            <a:r>
              <a:rPr lang="en-US" sz="2600" dirty="0"/>
              <a:t>Henri Bergson </a:t>
            </a:r>
            <a:r>
              <a:rPr lang="sk-SK" sz="2600" dirty="0"/>
              <a:t>(</a:t>
            </a:r>
            <a:r>
              <a:rPr lang="sk-SK" sz="2600" i="1" dirty="0" err="1"/>
              <a:t>Creative</a:t>
            </a:r>
            <a:r>
              <a:rPr lang="sk-SK" sz="2600" i="1" dirty="0"/>
              <a:t> </a:t>
            </a:r>
            <a:r>
              <a:rPr lang="sk-SK" sz="2600" i="1" dirty="0" err="1"/>
              <a:t>Evolution</a:t>
            </a:r>
            <a:r>
              <a:rPr lang="sk-SK" sz="2600" i="1" dirty="0"/>
              <a:t>,</a:t>
            </a:r>
            <a:r>
              <a:rPr lang="sk-SK" sz="2600" dirty="0"/>
              <a:t> 1907)</a:t>
            </a:r>
          </a:p>
          <a:p>
            <a:r>
              <a:rPr lang="sk-SK" i="1" dirty="0"/>
              <a:t>tok, proces, vývoj</a:t>
            </a:r>
            <a:endParaRPr lang="sk-SK" b="0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2846699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základom života?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en-US" dirty="0" smtClean="0"/>
              <a:t>N</a:t>
            </a:r>
            <a:r>
              <a:rPr lang="sk-SK" dirty="0" err="1"/>
              <a:t>ič</a:t>
            </a:r>
            <a:r>
              <a:rPr lang="sk-SK" dirty="0"/>
              <a:t>..  </a:t>
            </a:r>
            <a:r>
              <a:rPr lang="sk-SK" b="0" dirty="0"/>
              <a:t>Svet</a:t>
            </a:r>
            <a:r>
              <a:rPr lang="en-US" b="0" dirty="0"/>
              <a:t>=</a:t>
            </a:r>
            <a:r>
              <a:rPr lang="en-US" b="0" dirty="0" err="1"/>
              <a:t>stroj</a:t>
            </a:r>
            <a:r>
              <a:rPr lang="sk-SK" b="0" dirty="0"/>
              <a:t>  (</a:t>
            </a:r>
            <a:r>
              <a:rPr lang="sk-SK" b="0" dirty="0" err="1"/>
              <a:t>Mechanisti</a:t>
            </a:r>
            <a:r>
              <a:rPr lang="sk-SK" b="0" dirty="0"/>
              <a:t>: Descartes, </a:t>
            </a:r>
            <a:r>
              <a:rPr lang="sk-SK" b="0" dirty="0" err="1"/>
              <a:t>Leibnitz</a:t>
            </a:r>
            <a:r>
              <a:rPr lang="sk-SK" b="0" dirty="0"/>
              <a:t>)</a:t>
            </a:r>
            <a:endParaRPr lang="sk-SK" b="0" i="1" dirty="0"/>
          </a:p>
          <a:p>
            <a:endParaRPr lang="sk-SK" dirty="0" smtClean="0"/>
          </a:p>
          <a:p>
            <a:r>
              <a:rPr lang="sk-SK" dirty="0" smtClean="0"/>
              <a:t>Elektrina  </a:t>
            </a:r>
            <a:r>
              <a:rPr lang="sk-SK" dirty="0"/>
              <a:t>(</a:t>
            </a:r>
            <a:r>
              <a:rPr lang="sk-SK" dirty="0" err="1"/>
              <a:t>Frankenstein</a:t>
            </a:r>
            <a:r>
              <a:rPr lang="sk-SK" dirty="0"/>
              <a:t>)</a:t>
            </a:r>
          </a:p>
          <a:p>
            <a:endParaRPr lang="sk-SK" dirty="0" smtClean="0"/>
          </a:p>
          <a:p>
            <a:r>
              <a:rPr lang="sk-SK" b="1" dirty="0" smtClean="0"/>
              <a:t>Reprodukcia </a:t>
            </a:r>
            <a:r>
              <a:rPr lang="sk-SK" b="1" dirty="0"/>
              <a:t>– základ evolučnej teórie (descendenčná teória</a:t>
            </a:r>
            <a:r>
              <a:rPr lang="sk-SK" b="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310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J</a:t>
            </a:r>
            <a:r>
              <a:rPr lang="sk-SK" sz="2400" dirty="0"/>
              <a:t>. </a:t>
            </a:r>
            <a:r>
              <a:rPr lang="sk-SK" sz="2400" dirty="0" err="1"/>
              <a:t>Doyne</a:t>
            </a:r>
            <a:r>
              <a:rPr lang="sk-SK" sz="2400" dirty="0"/>
              <a:t> </a:t>
            </a:r>
            <a:r>
              <a:rPr lang="sk-SK" sz="2400" i="1" dirty="0" err="1"/>
              <a:t>Farmer</a:t>
            </a:r>
            <a:r>
              <a:rPr lang="sk-SK" sz="2400" dirty="0"/>
              <a:t> and </a:t>
            </a:r>
            <a:r>
              <a:rPr lang="sk-SK" sz="2400" dirty="0" err="1"/>
              <a:t>Alletta</a:t>
            </a:r>
            <a:r>
              <a:rPr lang="sk-SK" sz="2400" dirty="0"/>
              <a:t> </a:t>
            </a:r>
            <a:r>
              <a:rPr lang="sk-SK" sz="2400" dirty="0" err="1"/>
              <a:t>d'A</a:t>
            </a:r>
            <a:r>
              <a:rPr lang="sk-SK" sz="2400" dirty="0"/>
              <a:t>. </a:t>
            </a:r>
            <a:r>
              <a:rPr lang="sk-SK" sz="2400" i="1" dirty="0"/>
              <a:t>Belin</a:t>
            </a:r>
            <a:r>
              <a:rPr lang="sk-SK" b="0" i="1" dirty="0"/>
              <a:t/>
            </a:r>
            <a:br>
              <a:rPr lang="sk-SK" b="0" i="1" dirty="0"/>
            </a:br>
            <a:r>
              <a:rPr lang="sk-SK" b="0" i="1" dirty="0" smtClean="0"/>
              <a:t>predispozície pre „ŽIVOT“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k-SK" sz="2400" dirty="0"/>
              <a:t>1.Vzor v časopriestore</a:t>
            </a:r>
            <a:br>
              <a:rPr lang="sk-SK" sz="2400" dirty="0"/>
            </a:br>
            <a:r>
              <a:rPr lang="sk-SK" sz="2400" dirty="0"/>
              <a:t>2. samo-reprodukcia</a:t>
            </a:r>
            <a:br>
              <a:rPr lang="sk-SK" sz="2400" dirty="0"/>
            </a:br>
            <a:r>
              <a:rPr lang="sk-SK" sz="2400" dirty="0"/>
              <a:t>3. Skladovanie informácií a </a:t>
            </a:r>
            <a:r>
              <a:rPr lang="sk-SK" sz="2400" dirty="0" err="1"/>
              <a:t>sebaprezentácia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4. Metabolizmus, ktorý premieňa hmotu na energiu</a:t>
            </a:r>
            <a:br>
              <a:rPr lang="sk-SK" sz="2400" dirty="0"/>
            </a:br>
            <a:r>
              <a:rPr lang="sk-SK" sz="2400" dirty="0"/>
              <a:t>5. Funkčné interakcie s prostredím </a:t>
            </a:r>
            <a:br>
              <a:rPr lang="sk-SK" sz="2400" dirty="0"/>
            </a:br>
            <a:r>
              <a:rPr lang="sk-SK" sz="2400" dirty="0"/>
              <a:t>6.. Vzájomná závislosť častí v organizme </a:t>
            </a:r>
            <a:br>
              <a:rPr lang="sk-SK" sz="2400" dirty="0"/>
            </a:br>
            <a:r>
              <a:rPr lang="sk-SK" sz="2400" dirty="0"/>
              <a:t>7. Stabilita pri výkyvoch životného prostredia </a:t>
            </a:r>
            <a:br>
              <a:rPr lang="sk-SK" sz="2400" dirty="0"/>
            </a:br>
            <a:r>
              <a:rPr lang="sk-SK" sz="2400" dirty="0"/>
              <a:t>8. Schopnosť vyvíjať sa</a:t>
            </a:r>
            <a:br>
              <a:rPr lang="sk-SK" sz="2400" dirty="0"/>
            </a:br>
            <a:r>
              <a:rPr lang="sk-SK" sz="2400" dirty="0"/>
              <a:t>9. Autonómia</a:t>
            </a:r>
            <a:r>
              <a:rPr lang="sk-SK" sz="2400" i="1" dirty="0"/>
              <a:t> </a:t>
            </a:r>
          </a:p>
          <a:p>
            <a:pPr lvl="0"/>
            <a:r>
              <a:rPr lang="en-US" dirty="0"/>
              <a:t>Farmer, J., &amp; Belin, A. (1992). Artificial Life: the Coming Evolution. In C. G. Langton (Ed.), </a:t>
            </a:r>
            <a:r>
              <a:rPr lang="en-US" i="1" dirty="0"/>
              <a:t>Artificial Life II </a:t>
            </a:r>
            <a:r>
              <a:rPr lang="en-US" dirty="0"/>
              <a:t>(pp. 815-840). Redwood City: Addison-Wesley</a:t>
            </a:r>
            <a:r>
              <a:rPr lang="en-US" b="0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50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31832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Ako definujú život biológovia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 </a:t>
            </a:r>
            <a:r>
              <a:rPr lang="sk-SK" b="1" i="1" dirty="0" smtClean="0"/>
              <a:t>látková výmena (metabolizmus)</a:t>
            </a:r>
            <a:endParaRPr lang="sk-SK" dirty="0" smtClean="0"/>
          </a:p>
          <a:p>
            <a:r>
              <a:rPr lang="sk-SK" i="1" dirty="0" smtClean="0"/>
              <a:t> </a:t>
            </a:r>
            <a:r>
              <a:rPr lang="sk-SK" b="1" i="1" dirty="0" smtClean="0"/>
              <a:t>dráždivosť </a:t>
            </a:r>
            <a:r>
              <a:rPr lang="sk-SK" i="1" dirty="0" smtClean="0"/>
              <a:t> (</a:t>
            </a:r>
            <a:r>
              <a:rPr lang="sk-SK" b="0" i="1" dirty="0" smtClean="0"/>
              <a:t>schopnosť reagovať na zmeny v prostredí a informácie o týchto zmenách viesť do príslušných centier alebo výkonných orgánov tela)</a:t>
            </a:r>
            <a:endParaRPr lang="sk-SK" b="0" dirty="0" smtClean="0"/>
          </a:p>
          <a:p>
            <a:r>
              <a:rPr lang="sk-SK" i="1" dirty="0" smtClean="0"/>
              <a:t> </a:t>
            </a:r>
            <a:r>
              <a:rPr lang="sk-SK" b="1" i="1" dirty="0" smtClean="0"/>
              <a:t>dedičnosť znakov, rozmnožovanie (</a:t>
            </a:r>
            <a:r>
              <a:rPr lang="sk-SK" b="0" i="1" dirty="0" smtClean="0"/>
              <a:t>reprodukcia) –uchovávanie dedičnej informácie (DNA) a prenášanie z generácie na generáciu,</a:t>
            </a:r>
            <a:endParaRPr lang="sk-SK" b="0" dirty="0" smtClean="0"/>
          </a:p>
          <a:p>
            <a:r>
              <a:rPr lang="sk-SK" b="1" i="1" dirty="0" smtClean="0"/>
              <a:t>vývoj (evolúcia) </a:t>
            </a:r>
            <a:r>
              <a:rPr lang="sk-SK" i="1" dirty="0" smtClean="0"/>
              <a:t>–</a:t>
            </a:r>
            <a:r>
              <a:rPr lang="sk-SK" b="0" i="1" dirty="0" smtClean="0"/>
              <a:t>postupné zmeny genetickej informácie, ktoré umožňujú aj pri zmenách podmienok úspešne prežívať a zanechávať potomstvo</a:t>
            </a:r>
            <a:endParaRPr lang="sk-SK" b="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237078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úlohou biológov?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943017" y="2420889"/>
            <a:ext cx="8329447" cy="3424107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Pozorovať život TU a TERAZ- v jeho </a:t>
            </a:r>
            <a:r>
              <a:rPr lang="sk-SK" sz="2400" u="sng" dirty="0"/>
              <a:t>prirodzenom prostredí</a:t>
            </a:r>
          </a:p>
          <a:p>
            <a:endParaRPr lang="sk-SK" sz="3200" dirty="0"/>
          </a:p>
          <a:p>
            <a:r>
              <a:rPr lang="sk-SK" sz="3200" dirty="0"/>
              <a:t>Nevýhody:</a:t>
            </a:r>
          </a:p>
          <a:p>
            <a:r>
              <a:rPr lang="sk-SK" sz="2400" dirty="0"/>
              <a:t>Nedokážu pozorovať život, ktorý existoval pred desať miliónmi rokov ani ten, ktorý bude (možno) existovať o desať miliónov rokov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61926243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BIOLÓGIA</a:t>
            </a:r>
            <a:r>
              <a:rPr lang="sk-SK" dirty="0" smtClean="0"/>
              <a:t>: </a:t>
            </a:r>
            <a:r>
              <a:rPr lang="it-IT" dirty="0" smtClean="0"/>
              <a:t>skúman</a:t>
            </a:r>
            <a:r>
              <a:rPr lang="sk-SK" dirty="0" err="1" smtClean="0"/>
              <a:t>ie</a:t>
            </a:r>
            <a:r>
              <a:rPr lang="it-IT" dirty="0" smtClean="0"/>
              <a:t> organizmov </a:t>
            </a:r>
            <a:endParaRPr lang="sk-SK" dirty="0" smtClean="0"/>
          </a:p>
          <a:p>
            <a:r>
              <a:rPr lang="it-IT" sz="2400" b="1" i="1" u="sng" dirty="0"/>
              <a:t>in vivo</a:t>
            </a:r>
            <a:r>
              <a:rPr lang="sk-SK" sz="2400" b="1" i="1" u="sng" dirty="0"/>
              <a:t> </a:t>
            </a:r>
            <a:r>
              <a:rPr lang="sk-SK" sz="2400" i="1" dirty="0"/>
              <a:t>(lat. v živom) </a:t>
            </a:r>
          </a:p>
          <a:p>
            <a:r>
              <a:rPr lang="it-IT" sz="2400" b="1" i="1" u="sng" dirty="0"/>
              <a:t>in vitro </a:t>
            </a:r>
            <a:r>
              <a:rPr lang="sk-SK" sz="2400" i="1" dirty="0"/>
              <a:t>(lat. „v skle“) – skúmavka, </a:t>
            </a:r>
            <a:r>
              <a:rPr lang="sk-SK" sz="2400" i="1" dirty="0" err="1"/>
              <a:t>petriho</a:t>
            </a:r>
            <a:r>
              <a:rPr lang="sk-SK" sz="2400" i="1" dirty="0"/>
              <a:t> miska a iné kontrolované prostredia</a:t>
            </a:r>
          </a:p>
          <a:p>
            <a:endParaRPr lang="sk-SK" b="1" cap="all" dirty="0" smtClean="0"/>
          </a:p>
          <a:p>
            <a:r>
              <a:rPr lang="sk-SK" b="1" cap="all" dirty="0" err="1" smtClean="0"/>
              <a:t>Artificial</a:t>
            </a:r>
            <a:r>
              <a:rPr lang="sk-SK" b="1" cap="all" dirty="0" smtClean="0"/>
              <a:t> Life:</a:t>
            </a:r>
          </a:p>
          <a:p>
            <a:r>
              <a:rPr lang="sk-SK" i="1" u="sng" dirty="0" smtClean="0"/>
              <a:t>in </a:t>
            </a:r>
            <a:r>
              <a:rPr lang="sk-SK" i="1" u="sng" dirty="0" err="1" smtClean="0"/>
              <a:t>silico</a:t>
            </a:r>
            <a:r>
              <a:rPr lang="sk-SK" dirty="0" smtClean="0"/>
              <a:t>: </a:t>
            </a:r>
            <a:r>
              <a:rPr lang="sk-SK" b="0" dirty="0" smtClean="0"/>
              <a:t>„počítačové simulácie“ </a:t>
            </a:r>
          </a:p>
          <a:p>
            <a:r>
              <a:rPr lang="sk-SK" i="1" u="sng" dirty="0" smtClean="0"/>
              <a:t>in </a:t>
            </a:r>
            <a:r>
              <a:rPr lang="sk-SK" i="1" u="sng" dirty="0" err="1" smtClean="0"/>
              <a:t>info</a:t>
            </a:r>
            <a:r>
              <a:rPr lang="sk-SK" u="sng" dirty="0" smtClean="0"/>
              <a:t>:    </a:t>
            </a:r>
            <a:r>
              <a:rPr lang="sk-SK" b="0" dirty="0" smtClean="0"/>
              <a:t>„konceptuálne organizmy“, ktoré existujú ako formálne (matematicky precízne) definované a skúmateľné opisy.  (Jozef Kelemen)</a:t>
            </a:r>
          </a:p>
          <a:p>
            <a:r>
              <a:rPr lang="sk-SK" b="0" dirty="0" smtClean="0"/>
              <a:t>vírusy</a:t>
            </a:r>
            <a:endParaRPr lang="sk-SK" b="0" i="1" dirty="0" smtClean="0"/>
          </a:p>
        </p:txBody>
      </p:sp>
    </p:spTree>
    <p:extLst>
      <p:ext uri="{BB962C8B-B14F-4D97-AF65-F5344CB8AC3E}">
        <p14:creationId xmlns:p14="http://schemas.microsoft.com/office/powerpoint/2010/main" val="268217841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by malo byť úlohou  AL?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AL </a:t>
            </a:r>
            <a:r>
              <a:rPr lang="sk-SK" b="1" u="sng" dirty="0" smtClean="0"/>
              <a:t>dopĺňa</a:t>
            </a:r>
            <a:r>
              <a:rPr lang="sk-SK" b="1" dirty="0" smtClean="0"/>
              <a:t> tradičnú biológiu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biology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possible</a:t>
            </a:r>
            <a:r>
              <a:rPr lang="sk-SK" i="1" dirty="0" smtClean="0"/>
              <a:t> life</a:t>
            </a:r>
            <a:r>
              <a:rPr lang="sk-SK" dirty="0" smtClean="0"/>
              <a:t>“ (</a:t>
            </a:r>
            <a:r>
              <a:rPr lang="sk-SK" dirty="0" err="1" smtClean="0"/>
              <a:t>Ch.Langton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sk-SK" dirty="0" smtClean="0"/>
              <a:t>analýza živých organizmov syntetickým prístupom ako nástroj </a:t>
            </a:r>
            <a:r>
              <a:rPr lang="sk-SK" b="1" dirty="0" smtClean="0"/>
              <a:t>poznávania prírody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</a:p>
          <a:p>
            <a:r>
              <a:rPr lang="sk-SK" u="sng" dirty="0" smtClean="0"/>
              <a:t>Význam?</a:t>
            </a:r>
          </a:p>
          <a:p>
            <a:r>
              <a:rPr lang="sk-SK" b="0" dirty="0" smtClean="0"/>
              <a:t>Testovanie ekologických a evolučných hypotéz </a:t>
            </a:r>
          </a:p>
          <a:p>
            <a:r>
              <a:rPr lang="sk-SK" b="0" dirty="0" smtClean="0"/>
              <a:t>Overovanie platnosti všeobecných teórií, procesov a konceptov (napr. prírodný výber, </a:t>
            </a:r>
            <a:r>
              <a:rPr lang="sk-SK" b="0" dirty="0" err="1" smtClean="0"/>
              <a:t>sebaorganizácia</a:t>
            </a:r>
            <a:r>
              <a:rPr lang="sk-SK" b="0" dirty="0" smtClean="0"/>
              <a:t>...)</a:t>
            </a:r>
          </a:p>
          <a:p>
            <a:r>
              <a:rPr lang="sk-SK" b="0" dirty="0" smtClean="0"/>
              <a:t>Predikcia, modelovanie katastrof, 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8525816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Rozdiel v prístupoch: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r>
              <a:rPr lang="sk-SK" dirty="0" smtClean="0"/>
              <a:t>Biologický výskum – </a:t>
            </a:r>
            <a:r>
              <a:rPr lang="sk-SK" b="0" dirty="0" smtClean="0"/>
              <a:t>analytický prístup</a:t>
            </a:r>
          </a:p>
          <a:p>
            <a:r>
              <a:rPr lang="sk-SK" b="0" dirty="0" smtClean="0"/>
              <a:t>(od celku k jednotlivým častiam)</a:t>
            </a:r>
          </a:p>
          <a:p>
            <a:r>
              <a:rPr lang="sk-SK" b="0" dirty="0" smtClean="0"/>
              <a:t>štúdium života </a:t>
            </a:r>
            <a:r>
              <a:rPr lang="sk-SK" b="0" i="1" dirty="0" smtClean="0"/>
              <a:t>aký je</a:t>
            </a:r>
          </a:p>
          <a:p>
            <a:endParaRPr lang="sk-SK" sz="2400" dirty="0"/>
          </a:p>
          <a:p>
            <a:r>
              <a:rPr lang="sk-SK" dirty="0" smtClean="0"/>
              <a:t>AL – </a:t>
            </a:r>
            <a:r>
              <a:rPr lang="sk-SK" b="0" dirty="0" smtClean="0"/>
              <a:t>syntetický prístup</a:t>
            </a:r>
          </a:p>
          <a:p>
            <a:r>
              <a:rPr lang="sk-SK" sz="1800" dirty="0"/>
              <a:t>( </a:t>
            </a:r>
            <a:r>
              <a:rPr lang="sk-SK" sz="2400" dirty="0"/>
              <a:t>sformovať nový celok z jeho jednotlivých častí </a:t>
            </a:r>
            <a:r>
              <a:rPr lang="sk-SK" sz="2800" dirty="0"/>
              <a:t>)</a:t>
            </a:r>
          </a:p>
          <a:p>
            <a:pPr lvl="0"/>
            <a:r>
              <a:rPr lang="sk-SK" b="0" dirty="0" smtClean="0"/>
              <a:t>Skúmanie života takého, „</a:t>
            </a:r>
            <a:r>
              <a:rPr lang="sk-SK" b="0" i="1" dirty="0" smtClean="0"/>
              <a:t>aký by mohol byť</a:t>
            </a:r>
            <a:r>
              <a:rPr lang="sk-SK" b="0" dirty="0" smtClean="0"/>
              <a:t>“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179072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1010282"/>
          </a:xfrm>
        </p:spPr>
        <p:txBody>
          <a:bodyPr>
            <a:normAutofit/>
          </a:bodyPr>
          <a:lstStyle/>
          <a:p>
            <a:r>
              <a:rPr lang="sk-SK" dirty="0" smtClean="0"/>
              <a:t>Terminológia: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628802"/>
            <a:ext cx="7772870" cy="4824535"/>
          </a:xfrm>
        </p:spPr>
        <p:txBody>
          <a:bodyPr>
            <a:normAutofit fontScale="85000" lnSpcReduction="20000"/>
          </a:bodyPr>
          <a:lstStyle/>
          <a:p>
            <a:r>
              <a:rPr lang="sk-SK" u="sng" dirty="0" smtClean="0"/>
              <a:t>Vedecká disciplína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Christopher</a:t>
            </a:r>
            <a:r>
              <a:rPr lang="sk-SK" dirty="0" smtClean="0"/>
              <a:t> </a:t>
            </a:r>
            <a:r>
              <a:rPr lang="sk-SK" dirty="0" err="1" smtClean="0"/>
              <a:t>Langton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rgbClr val="FF0000"/>
                </a:solidFill>
              </a:rPr>
              <a:t>Artificial Life,  AL </a:t>
            </a:r>
            <a:endParaRPr lang="sk-SK" dirty="0"/>
          </a:p>
          <a:p>
            <a:r>
              <a:rPr lang="sk-SK" sz="2400" dirty="0"/>
              <a:t>paralelný systém s pojmami Artificial </a:t>
            </a:r>
            <a:r>
              <a:rPr lang="sk-SK" sz="2400" dirty="0" err="1"/>
              <a:t>Inteligence</a:t>
            </a:r>
            <a:r>
              <a:rPr lang="sk-SK" sz="2400" dirty="0"/>
              <a:t> a AI)</a:t>
            </a:r>
          </a:p>
          <a:p>
            <a:r>
              <a:rPr lang="sk-SK" sz="2400" dirty="0"/>
              <a:t>a-</a:t>
            </a:r>
            <a:r>
              <a:rPr lang="sk-SK" sz="2400" dirty="0" err="1"/>
              <a:t>life</a:t>
            </a:r>
            <a:r>
              <a:rPr lang="sk-SK" sz="2400" dirty="0"/>
              <a:t>, A-</a:t>
            </a:r>
            <a:r>
              <a:rPr lang="sk-SK" sz="2400" dirty="0" err="1"/>
              <a:t>life</a:t>
            </a:r>
            <a:r>
              <a:rPr lang="sk-SK" sz="2400" dirty="0"/>
              <a:t> </a:t>
            </a:r>
          </a:p>
          <a:p>
            <a:endParaRPr lang="sk-SK" sz="2400" dirty="0"/>
          </a:p>
          <a:p>
            <a:r>
              <a:rPr lang="sk-SK" u="sng" dirty="0" smtClean="0"/>
              <a:t>Umenie:</a:t>
            </a:r>
          </a:p>
          <a:p>
            <a:r>
              <a:rPr lang="sk-SK" dirty="0" err="1" smtClean="0"/>
              <a:t>Kenneth</a:t>
            </a:r>
            <a:r>
              <a:rPr lang="sk-SK" dirty="0" smtClean="0"/>
              <a:t> </a:t>
            </a:r>
            <a:r>
              <a:rPr lang="sk-SK" dirty="0" err="1" smtClean="0"/>
              <a:t>Rinaldo</a:t>
            </a:r>
            <a:r>
              <a:rPr lang="sk-SK" dirty="0" smtClean="0"/>
              <a:t>: </a:t>
            </a:r>
            <a:r>
              <a:rPr lang="sk-SK" i="1" dirty="0" smtClean="0"/>
              <a:t>Artificial Life </a:t>
            </a:r>
            <a:r>
              <a:rPr lang="sk-SK" i="1" dirty="0" err="1" smtClean="0"/>
              <a:t>art</a:t>
            </a:r>
            <a:r>
              <a:rPr lang="sk-SK" i="1" dirty="0" smtClean="0"/>
              <a:t>, Artificial Life </a:t>
            </a:r>
            <a:r>
              <a:rPr lang="sk-SK" i="1" dirty="0" err="1" smtClean="0"/>
              <a:t>artworks</a:t>
            </a:r>
            <a:r>
              <a:rPr lang="sk-SK" i="1" dirty="0" smtClean="0"/>
              <a:t>, Artificial Life </a:t>
            </a:r>
            <a:r>
              <a:rPr lang="sk-SK" i="1" dirty="0" err="1" smtClean="0"/>
              <a:t>artists</a:t>
            </a:r>
            <a:r>
              <a:rPr lang="sk-SK" i="1" dirty="0" smtClean="0"/>
              <a:t> </a:t>
            </a:r>
          </a:p>
          <a:p>
            <a:r>
              <a:rPr lang="sk-SK" dirty="0" err="1" smtClean="0"/>
              <a:t>Mitchel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: </a:t>
            </a:r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dirty="0" smtClean="0"/>
              <a:t>alebo </a:t>
            </a:r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artists</a:t>
            </a:r>
            <a:endParaRPr lang="sk-SK" i="1" dirty="0" smtClean="0"/>
          </a:p>
          <a:p>
            <a:pPr>
              <a:buNone/>
            </a:pPr>
            <a:r>
              <a:rPr lang="sk-SK" i="1" dirty="0" smtClean="0"/>
              <a:t>    ...........................................................................</a:t>
            </a:r>
          </a:p>
          <a:p>
            <a:r>
              <a:rPr lang="sk-SK" b="1" i="1" dirty="0" smtClean="0"/>
              <a:t>ALA (skratka)</a:t>
            </a:r>
          </a:p>
          <a:p>
            <a:r>
              <a:rPr lang="en-US" b="1" i="1" dirty="0" smtClean="0"/>
              <a:t>[a</a:t>
            </a:r>
            <a:r>
              <a:rPr lang="sk-SK" b="1" i="1" dirty="0" smtClean="0"/>
              <a:t>-life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/ umenie umelého života</a:t>
            </a:r>
            <a:r>
              <a:rPr lang="en-US" b="1" i="1" dirty="0" smtClean="0"/>
              <a:t>]</a:t>
            </a:r>
            <a:r>
              <a:rPr lang="sk-SK" b="1" i="1" dirty="0" smtClean="0"/>
              <a:t> </a:t>
            </a:r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05043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7"/>
            <a:ext cx="7773338" cy="1596177"/>
          </a:xfrm>
        </p:spPr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381252" y="2057400"/>
            <a:ext cx="4578845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sk-SK" dirty="0" smtClean="0"/>
              <a:t>vedecká disciplína</a:t>
            </a:r>
          </a:p>
          <a:p>
            <a:r>
              <a:rPr lang="sk-SK" dirty="0"/>
              <a:t> </a:t>
            </a:r>
            <a:r>
              <a:rPr lang="sk-SK" dirty="0" smtClean="0"/>
              <a:t>vznik v Los </a:t>
            </a:r>
            <a:r>
              <a:rPr lang="sk-SK" dirty="0" err="1" smtClean="0"/>
              <a:t>Alamos</a:t>
            </a:r>
            <a:r>
              <a:rPr lang="sk-SK" dirty="0" smtClean="0"/>
              <a:t> National </a:t>
            </a:r>
            <a:r>
              <a:rPr lang="sk-SK" dirty="0" err="1" smtClean="0"/>
              <a:t>Laboratory</a:t>
            </a:r>
            <a:r>
              <a:rPr lang="sk-SK" dirty="0" smtClean="0"/>
              <a:t>:</a:t>
            </a:r>
          </a:p>
          <a:p>
            <a:r>
              <a:rPr lang="en-US" dirty="0" smtClean="0"/>
              <a:t>1987 workshop: “</a:t>
            </a:r>
            <a:r>
              <a:rPr lang="en-US" i="1" dirty="0" smtClean="0"/>
              <a:t>Synthesis and simulation of</a:t>
            </a:r>
            <a:r>
              <a:rPr lang="sk-SK" i="1" dirty="0" smtClean="0"/>
              <a:t> </a:t>
            </a:r>
            <a:r>
              <a:rPr lang="sk-SK" i="1" dirty="0" err="1" smtClean="0"/>
              <a:t>biological</a:t>
            </a:r>
            <a:r>
              <a:rPr lang="sk-SK" i="1" dirty="0" smtClean="0"/>
              <a:t> </a:t>
            </a:r>
            <a:r>
              <a:rPr lang="sk-SK" i="1" dirty="0" err="1" smtClean="0"/>
              <a:t>systems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Zakladateľ: </a:t>
            </a:r>
            <a:r>
              <a:rPr lang="sk-SK" dirty="0" err="1" smtClean="0"/>
              <a:t>Christopher</a:t>
            </a:r>
            <a:r>
              <a:rPr lang="sk-SK" dirty="0" smtClean="0"/>
              <a:t> </a:t>
            </a:r>
            <a:r>
              <a:rPr lang="sk-SK" dirty="0" err="1" smtClean="0"/>
              <a:t>Langton</a:t>
            </a:r>
            <a:endParaRPr lang="sk-SK" dirty="0" smtClean="0"/>
          </a:p>
          <a:p>
            <a:r>
              <a:rPr lang="en-US" dirty="0" smtClean="0"/>
              <a:t>"</a:t>
            </a:r>
            <a:r>
              <a:rPr lang="en-US" i="1" dirty="0" smtClean="0"/>
              <a:t>Art" + "Life" = </a:t>
            </a:r>
            <a:r>
              <a:rPr lang="en-US" i="1" dirty="0" smtClean="0">
                <a:solidFill>
                  <a:srgbClr val="FF0000"/>
                </a:solidFill>
              </a:rPr>
              <a:t>Artificial Life: Life made by Man rather than by Nature.</a:t>
            </a:r>
            <a:endParaRPr lang="sk-SK" i="1" dirty="0" smtClean="0">
              <a:solidFill>
                <a:srgbClr val="FF0000"/>
              </a:solidFill>
            </a:endParaRPr>
          </a:p>
          <a:p>
            <a:endParaRPr lang="sk-SK" i="1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Výsledok vyhľadávania obrázkov pre dopyt chris langton artifici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544216"/>
            <a:ext cx="3117660" cy="4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6007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8461" y="188641"/>
            <a:ext cx="7773338" cy="1596177"/>
          </a:xfrm>
        </p:spPr>
        <p:txBody>
          <a:bodyPr/>
          <a:lstStyle/>
          <a:p>
            <a:r>
              <a:rPr lang="sk-SK" sz="3200" dirty="0"/>
              <a:t>Mary </a:t>
            </a:r>
            <a:r>
              <a:rPr lang="sk-SK" sz="3200" dirty="0" err="1"/>
              <a:t>Shelley</a:t>
            </a:r>
            <a:r>
              <a:rPr lang="sk-SK" sz="3200" dirty="0"/>
              <a:t>: </a:t>
            </a:r>
            <a:r>
              <a:rPr lang="sk-SK" sz="3200" dirty="0" err="1"/>
              <a:t>Frankenstein</a:t>
            </a:r>
            <a:r>
              <a:rPr lang="sk-SK" sz="3200" dirty="0"/>
              <a:t> 1818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r="23560"/>
          <a:stretch/>
        </p:blipFill>
        <p:spPr>
          <a:xfrm>
            <a:off x="4079776" y="1340768"/>
            <a:ext cx="4032448" cy="5010940"/>
          </a:xfrm>
        </p:spPr>
      </p:pic>
    </p:spTree>
    <p:extLst>
      <p:ext uri="{BB962C8B-B14F-4D97-AF65-F5344CB8AC3E}">
        <p14:creationId xmlns:p14="http://schemas.microsoft.com/office/powerpoint/2010/main" val="374503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772817"/>
            <a:ext cx="7772870" cy="4896543"/>
          </a:xfrm>
        </p:spPr>
        <p:txBody>
          <a:bodyPr>
            <a:normAutofit/>
          </a:bodyPr>
          <a:lstStyle/>
          <a:p>
            <a:r>
              <a:rPr lang="sk-SK" dirty="0" smtClean="0"/>
              <a:t>Pôvod v biologickom laboratóriu?</a:t>
            </a:r>
          </a:p>
          <a:p>
            <a:r>
              <a:rPr lang="sk-SK" b="1" dirty="0" err="1" smtClean="0"/>
              <a:t>Hackeri</a:t>
            </a:r>
            <a:r>
              <a:rPr lang="sk-SK" b="1" dirty="0" smtClean="0"/>
              <a:t>:</a:t>
            </a:r>
          </a:p>
          <a:p>
            <a:r>
              <a:rPr lang="en-US" b="1" dirty="0" smtClean="0"/>
              <a:t>T-13 </a:t>
            </a:r>
            <a:r>
              <a:rPr lang="en-US" dirty="0" smtClean="0"/>
              <a:t>Complex Studies Group</a:t>
            </a:r>
            <a:r>
              <a:rPr lang="sk-SK" dirty="0" smtClean="0"/>
              <a:t>, </a:t>
            </a:r>
            <a:r>
              <a:rPr lang="en-US" dirty="0" smtClean="0"/>
              <a:t>Los Alamos National Laboratory</a:t>
            </a:r>
            <a:r>
              <a:rPr lang="sk-SK" dirty="0" smtClean="0"/>
              <a:t>, </a:t>
            </a:r>
            <a:r>
              <a:rPr lang="en-US" dirty="0" smtClean="0"/>
              <a:t>New Mexico</a:t>
            </a:r>
            <a:endParaRPr lang="sk-SK" dirty="0" smtClean="0"/>
          </a:p>
          <a:p>
            <a:r>
              <a:rPr lang="sk-SK" dirty="0" smtClean="0"/>
              <a:t>+ </a:t>
            </a:r>
            <a:r>
              <a:rPr lang="en-US" dirty="0" smtClean="0"/>
              <a:t>Santa Fe Institute, New Mexico. </a:t>
            </a:r>
            <a:endParaRPr lang="sk-SK" dirty="0" smtClean="0"/>
          </a:p>
          <a:p>
            <a:r>
              <a:rPr lang="sk-SK" dirty="0" smtClean="0"/>
              <a:t>Najdôležitejšia črta prvého „života“:</a:t>
            </a:r>
          </a:p>
          <a:p>
            <a:r>
              <a:rPr lang="sk-SK" b="1" i="1" dirty="0" smtClean="0"/>
              <a:t>generovanie </a:t>
            </a:r>
            <a:r>
              <a:rPr lang="sk-SK" b="1" i="1" dirty="0" err="1" smtClean="0"/>
              <a:t>samo-reprodukcie</a:t>
            </a:r>
            <a:r>
              <a:rPr lang="sk-SK" b="1" i="1" dirty="0" smtClean="0"/>
              <a:t> </a:t>
            </a:r>
            <a:r>
              <a:rPr lang="sk-SK" dirty="0" smtClean="0"/>
              <a:t>ako základného predpokladu organického života.</a:t>
            </a:r>
          </a:p>
          <a:p>
            <a:r>
              <a:rPr lang="sk-SK" dirty="0" smtClean="0"/>
              <a:t> 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323393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„Rozšírením empirickej základne biológie,   založenej na uhlíkovom reťazci, AL môže prispieť teoretickej biológií rozšírením </a:t>
            </a:r>
            <a:r>
              <a:rPr lang="sk-SK" dirty="0" smtClean="0">
                <a:solidFill>
                  <a:srgbClr val="FF0000"/>
                </a:solidFill>
              </a:rPr>
              <a:t>„</a:t>
            </a:r>
            <a:r>
              <a:rPr lang="sk-SK" b="1" i="1" dirty="0" smtClean="0">
                <a:solidFill>
                  <a:srgbClr val="FF0000"/>
                </a:solidFill>
              </a:rPr>
              <a:t>života aký ho poznáme</a:t>
            </a:r>
            <a:r>
              <a:rPr lang="sk-SK" dirty="0" smtClean="0">
                <a:solidFill>
                  <a:srgbClr val="FF0000"/>
                </a:solidFill>
              </a:rPr>
              <a:t>“ do širšieho kontextu „</a:t>
            </a:r>
            <a:r>
              <a:rPr lang="sk-SK" b="1" i="1" dirty="0" smtClean="0">
                <a:solidFill>
                  <a:srgbClr val="FF0000"/>
                </a:solidFill>
              </a:rPr>
              <a:t>života aký by mohol byť</a:t>
            </a:r>
            <a:r>
              <a:rPr lang="sk-SK" dirty="0" smtClean="0">
                <a:solidFill>
                  <a:srgbClr val="FF0000"/>
                </a:solidFill>
              </a:rPr>
              <a:t>“ </a:t>
            </a:r>
          </a:p>
          <a:p>
            <a:pPr>
              <a:buNone/>
            </a:pPr>
            <a:r>
              <a:rPr lang="sk-SK" dirty="0" smtClean="0"/>
              <a:t>						      (</a:t>
            </a:r>
            <a:r>
              <a:rPr lang="sk-SK" dirty="0" err="1" smtClean="0"/>
              <a:t>Langton</a:t>
            </a:r>
            <a:r>
              <a:rPr lang="sk-SK" dirty="0" smtClean="0"/>
              <a:t> 1988)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8469235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1010282"/>
          </a:xfrm>
        </p:spPr>
        <p:txBody>
          <a:bodyPr/>
          <a:lstStyle/>
          <a:p>
            <a:r>
              <a:rPr lang="sk-SK" dirty="0" smtClean="0"/>
              <a:t>Situovanie AL: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556793"/>
            <a:ext cx="7772870" cy="48965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FÚZIA </a:t>
            </a:r>
            <a:r>
              <a:rPr lang="en-US" dirty="0" err="1"/>
              <a:t>biológie</a:t>
            </a:r>
            <a:r>
              <a:rPr lang="en-US" dirty="0"/>
              <a:t>, </a:t>
            </a:r>
            <a:r>
              <a:rPr lang="en-US" dirty="0" err="1"/>
              <a:t>umenia</a:t>
            </a:r>
            <a:r>
              <a:rPr lang="en-US" dirty="0"/>
              <a:t> a </a:t>
            </a:r>
            <a:r>
              <a:rPr lang="en-US" dirty="0" err="1" smtClean="0"/>
              <a:t>technológií</a:t>
            </a:r>
            <a:endParaRPr lang="sk-SK" dirty="0" smtClean="0"/>
          </a:p>
          <a:p>
            <a:r>
              <a:rPr lang="sk-SK" dirty="0" smtClean="0"/>
              <a:t>Na pomedzí dvoch kultúr</a:t>
            </a:r>
          </a:p>
          <a:p>
            <a:r>
              <a:rPr lang="sk-SK" b="0" i="1" dirty="0" err="1" smtClean="0"/>
              <a:t>Two</a:t>
            </a:r>
            <a:r>
              <a:rPr lang="sk-SK" b="0" i="1" dirty="0" smtClean="0"/>
              <a:t> </a:t>
            </a:r>
            <a:r>
              <a:rPr lang="sk-SK" b="0" i="1" dirty="0" err="1" smtClean="0"/>
              <a:t>cultures</a:t>
            </a:r>
            <a:r>
              <a:rPr lang="sk-SK" b="0" i="1" dirty="0" smtClean="0"/>
              <a:t> </a:t>
            </a:r>
            <a:r>
              <a:rPr lang="sk-SK" b="0" dirty="0" smtClean="0"/>
              <a:t>( C.P. </a:t>
            </a:r>
            <a:r>
              <a:rPr lang="sk-SK" b="0" dirty="0" err="1" smtClean="0"/>
              <a:t>Snow</a:t>
            </a:r>
            <a:r>
              <a:rPr lang="sk-SK" b="0" dirty="0" smtClean="0"/>
              <a:t>: </a:t>
            </a:r>
            <a:r>
              <a:rPr lang="sk-SK" b="0" dirty="0" err="1" smtClean="0"/>
              <a:t>Two</a:t>
            </a:r>
            <a:r>
              <a:rPr lang="sk-SK" b="0" dirty="0" smtClean="0"/>
              <a:t> </a:t>
            </a:r>
            <a:r>
              <a:rPr lang="sk-SK" b="0" dirty="0" err="1" smtClean="0"/>
              <a:t>cultures</a:t>
            </a:r>
            <a:r>
              <a:rPr lang="sk-SK" b="0" dirty="0" smtClean="0"/>
              <a:t> 1964)</a:t>
            </a:r>
          </a:p>
          <a:p>
            <a:endParaRPr lang="sk-SK" dirty="0" smtClean="0"/>
          </a:p>
          <a:p>
            <a:r>
              <a:rPr lang="sk-SK" dirty="0" smtClean="0"/>
              <a:t>Opozitný názor:</a:t>
            </a:r>
          </a:p>
          <a:p>
            <a:r>
              <a:rPr lang="sk-SK" sz="2800" dirty="0" err="1"/>
              <a:t>Susan</a:t>
            </a:r>
            <a:r>
              <a:rPr lang="sk-SK" sz="2800" dirty="0"/>
              <a:t> </a:t>
            </a:r>
            <a:r>
              <a:rPr lang="sk-SK" sz="2800" dirty="0" err="1"/>
              <a:t>Sontag</a:t>
            </a:r>
            <a:r>
              <a:rPr lang="sk-SK" sz="2800" dirty="0"/>
              <a:t> v eseji z roku 1966 </a:t>
            </a:r>
          </a:p>
          <a:p>
            <a:r>
              <a:rPr lang="sk-SK" sz="2200" i="1" dirty="0" err="1"/>
              <a:t>One</a:t>
            </a:r>
            <a:r>
              <a:rPr lang="sk-SK" sz="2200" dirty="0"/>
              <a:t> </a:t>
            </a:r>
            <a:r>
              <a:rPr lang="sk-SK" sz="2200" i="1" dirty="0" err="1"/>
              <a:t>Culture</a:t>
            </a:r>
            <a:r>
              <a:rPr lang="sk-SK" sz="2200" i="1" dirty="0"/>
              <a:t> and </a:t>
            </a:r>
            <a:r>
              <a:rPr lang="sk-SK" sz="2200" i="1" dirty="0" err="1"/>
              <a:t>the</a:t>
            </a:r>
            <a:r>
              <a:rPr lang="sk-SK" sz="2200" i="1" dirty="0"/>
              <a:t> New </a:t>
            </a:r>
            <a:r>
              <a:rPr lang="sk-SK" sz="2200" i="1" dirty="0" err="1"/>
              <a:t>Sensibility</a:t>
            </a:r>
            <a:r>
              <a:rPr lang="sk-SK" sz="2200" i="1" dirty="0"/>
              <a:t> </a:t>
            </a:r>
            <a:r>
              <a:rPr lang="sk-SK" sz="2200" dirty="0"/>
              <a:t>(</a:t>
            </a:r>
            <a:r>
              <a:rPr lang="sk-SK" sz="2200" i="1" dirty="0"/>
              <a:t>Jedna </a:t>
            </a:r>
            <a:r>
              <a:rPr lang="sk-SK" sz="2200" i="1" dirty="0" err="1"/>
              <a:t>kultura</a:t>
            </a:r>
            <a:r>
              <a:rPr lang="sk-SK" sz="2200" i="1" dirty="0"/>
              <a:t> a nová senzibilita</a:t>
            </a:r>
            <a:r>
              <a:rPr lang="sk-SK" sz="2200" dirty="0"/>
              <a:t>, česky 1988)</a:t>
            </a:r>
          </a:p>
          <a:p>
            <a:r>
              <a:rPr lang="sk-SK" sz="2800" dirty="0"/>
              <a:t>„</a:t>
            </a:r>
            <a:r>
              <a:rPr lang="sk-SK" sz="2800" b="1" i="1" dirty="0" err="1"/>
              <a:t>The</a:t>
            </a:r>
            <a:r>
              <a:rPr lang="sk-SK" sz="2800" b="1" i="1" dirty="0"/>
              <a:t> </a:t>
            </a:r>
            <a:r>
              <a:rPr lang="sk-SK" sz="2800" b="1" i="1" dirty="0" err="1"/>
              <a:t>Third</a:t>
            </a:r>
            <a:r>
              <a:rPr lang="sk-SK" sz="2800" b="1" i="1" dirty="0"/>
              <a:t> </a:t>
            </a:r>
            <a:r>
              <a:rPr lang="sk-SK" sz="2800" b="1" i="1" dirty="0" err="1"/>
              <a:t>Culture</a:t>
            </a:r>
            <a:r>
              <a:rPr lang="sk-SK" sz="2800" dirty="0"/>
              <a:t>“ </a:t>
            </a:r>
            <a:r>
              <a:rPr lang="en-US" sz="2800" dirty="0"/>
              <a:t> John Brockman</a:t>
            </a:r>
            <a:r>
              <a:rPr lang="sk-SK" sz="2800" dirty="0"/>
              <a:t> (1995)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techno-pop-kultúra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Technológia má svoju „tretiu kultúru“</a:t>
            </a:r>
          </a:p>
          <a:p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2014724845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Polona</a:t>
            </a:r>
            <a:r>
              <a:rPr lang="sk-SK" dirty="0" smtClean="0"/>
              <a:t> </a:t>
            </a:r>
            <a:r>
              <a:rPr lang="sk-SK" dirty="0" err="1" smtClean="0"/>
              <a:t>Tratnik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k-SK" dirty="0"/>
              <a:t>AL ako fúzia biológie umenia a technológií</a:t>
            </a:r>
          </a:p>
          <a:p>
            <a:r>
              <a:rPr lang="sk-SK" dirty="0" err="1" smtClean="0"/>
              <a:t>Sciart</a:t>
            </a:r>
            <a:r>
              <a:rPr lang="sk-SK" dirty="0" smtClean="0"/>
              <a:t> </a:t>
            </a:r>
            <a:r>
              <a:rPr lang="sk-SK" dirty="0"/>
              <a:t>– AL ako reprezentácia spojenia umenia a vedy</a:t>
            </a:r>
          </a:p>
          <a:p>
            <a:r>
              <a:rPr lang="sk-SK" dirty="0" err="1"/>
              <a:t>Sci-artist</a:t>
            </a:r>
            <a:r>
              <a:rPr lang="sk-SK" dirty="0"/>
              <a:t> – nový typ umelca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polona trat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933057"/>
            <a:ext cx="4649654" cy="26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9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866266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sk-SK" dirty="0" err="1"/>
              <a:t>transarts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484786"/>
            <a:ext cx="7772870" cy="4824535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Polona</a:t>
            </a:r>
            <a:r>
              <a:rPr lang="sk-SK" dirty="0" smtClean="0"/>
              <a:t> </a:t>
            </a:r>
            <a:r>
              <a:rPr lang="sk-SK" dirty="0" err="1" smtClean="0"/>
              <a:t>Tratnik</a:t>
            </a:r>
            <a:r>
              <a:rPr lang="sk-SK" dirty="0" smtClean="0"/>
              <a:t> (SLO) </a:t>
            </a:r>
            <a:r>
              <a:rPr lang="sk-SK" i="1" dirty="0" err="1" smtClean="0"/>
              <a:t>transartist</a:t>
            </a:r>
            <a:endParaRPr lang="sk-SK" i="1" dirty="0" smtClean="0"/>
          </a:p>
          <a:p>
            <a:endParaRPr lang="sk-SK" dirty="0"/>
          </a:p>
          <a:p>
            <a:r>
              <a:rPr lang="sk-SK" sz="2400" dirty="0"/>
              <a:t>intervencia </a:t>
            </a:r>
            <a:r>
              <a:rPr lang="sk-SK" sz="2400" dirty="0"/>
              <a:t>do sociálneho </a:t>
            </a:r>
            <a:r>
              <a:rPr lang="sk-SK" sz="2400" dirty="0"/>
              <a:t>priestoru</a:t>
            </a:r>
          </a:p>
          <a:p>
            <a:pPr lvl="0"/>
            <a:r>
              <a:rPr lang="sk-SK" sz="2400" dirty="0"/>
              <a:t>stimulovanie kritických </a:t>
            </a:r>
            <a:r>
              <a:rPr lang="sk-SK" sz="2400" dirty="0" err="1"/>
              <a:t>diskurzov</a:t>
            </a:r>
            <a:endParaRPr lang="sk-SK" sz="2400" dirty="0"/>
          </a:p>
          <a:p>
            <a:r>
              <a:rPr lang="sk-SK" sz="2400" dirty="0"/>
              <a:t>aktívne prepojenie s vedou</a:t>
            </a:r>
          </a:p>
          <a:p>
            <a:r>
              <a:rPr lang="sk-SK" sz="2400" dirty="0"/>
              <a:t>vyvíjanie špecializovaných technológií</a:t>
            </a:r>
          </a:p>
          <a:p>
            <a:r>
              <a:rPr lang="sk-SK" sz="2400" dirty="0"/>
              <a:t>aktívne angažovanie </a:t>
            </a:r>
            <a:r>
              <a:rPr lang="sk-SK" sz="2400" dirty="0"/>
              <a:t>do vedeckého </a:t>
            </a:r>
            <a:r>
              <a:rPr lang="sk-SK" sz="2400" dirty="0"/>
              <a:t>výskumu</a:t>
            </a:r>
          </a:p>
          <a:p>
            <a:pPr lvl="0"/>
            <a:r>
              <a:rPr lang="sk-SK" sz="2400" dirty="0"/>
              <a:t>Spájanie sa s výskumom prírodných vied</a:t>
            </a:r>
          </a:p>
          <a:p>
            <a:pPr lvl="0"/>
            <a:r>
              <a:rPr lang="sk-SK" sz="2400" dirty="0"/>
              <a:t>Technologicko-experimentálne </a:t>
            </a:r>
            <a:r>
              <a:rPr lang="sk-SK" sz="2400" dirty="0"/>
              <a:t>metódy s metódami sociálnych vied a </a:t>
            </a:r>
            <a:r>
              <a:rPr lang="sk-SK" sz="2400" dirty="0"/>
              <a:t>filozofie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7548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Transartist</a:t>
            </a:r>
            <a:endParaRPr lang="sk-SK" dirty="0" smtClean="0"/>
          </a:p>
          <a:p>
            <a:r>
              <a:rPr lang="sk-SK" dirty="0" smtClean="0"/>
              <a:t>Podobnosť s  renesančným typom umelca-technológa-vedca</a:t>
            </a:r>
          </a:p>
          <a:p>
            <a:endParaRPr lang="sk-SK" dirty="0"/>
          </a:p>
          <a:p>
            <a:r>
              <a:rPr lang="sk-SK" dirty="0" smtClean="0"/>
              <a:t>Renesančný program staval na dôkladnejšom </a:t>
            </a:r>
            <a:r>
              <a:rPr lang="sk-SK" dirty="0"/>
              <a:t>spoznaní človeka.</a:t>
            </a:r>
          </a:p>
          <a:p>
            <a:r>
              <a:rPr lang="sk-SK" b="0" dirty="0"/>
              <a:t>V dnešnom kontexte je táto </a:t>
            </a:r>
            <a:r>
              <a:rPr lang="sk-SK" b="0" dirty="0" smtClean="0"/>
              <a:t>„</a:t>
            </a:r>
            <a:r>
              <a:rPr lang="sk-SK" b="0" dirty="0" err="1" smtClean="0"/>
              <a:t>renesančnosť</a:t>
            </a:r>
            <a:r>
              <a:rPr lang="sk-SK" b="0" dirty="0" smtClean="0"/>
              <a:t>“ omnoho </a:t>
            </a:r>
            <a:r>
              <a:rPr lang="sk-SK" b="0" dirty="0"/>
              <a:t>komplexnejšia a štruktúrovanejšia, ako to bolo v čase Da Vinciho. 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0698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5062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Alifers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981200" y="1124746"/>
            <a:ext cx="8435280" cy="5616623"/>
          </a:xfrm>
        </p:spPr>
        <p:txBody>
          <a:bodyPr>
            <a:normAutofit/>
          </a:bodyPr>
          <a:lstStyle/>
          <a:p>
            <a:r>
              <a:rPr lang="en-US" sz="2400" b="1" dirty="0"/>
              <a:t>1. </a:t>
            </a:r>
            <a:r>
              <a:rPr lang="sk-SK" sz="2400" b="1" dirty="0"/>
              <a:t>SW</a:t>
            </a:r>
          </a:p>
          <a:p>
            <a:r>
              <a:rPr lang="sk-SK" sz="2400" b="1" dirty="0"/>
              <a:t>Výpočtoví biológovia (k</a:t>
            </a:r>
            <a:r>
              <a:rPr lang="en-US" sz="2400" b="1" dirty="0" err="1"/>
              <a:t>onštruktéri</a:t>
            </a:r>
            <a:r>
              <a:rPr lang="en-US" sz="2400" b="1" dirty="0"/>
              <a:t> </a:t>
            </a:r>
            <a:r>
              <a:rPr lang="en-US" sz="2400" b="1" dirty="0" err="1"/>
              <a:t>procesných</a:t>
            </a:r>
            <a:r>
              <a:rPr lang="en-US" sz="2400" b="1" dirty="0"/>
              <a:t> </a:t>
            </a:r>
            <a:r>
              <a:rPr lang="en-US" sz="2400" b="1" dirty="0" err="1"/>
              <a:t>systémov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imitácia</a:t>
            </a:r>
            <a:r>
              <a:rPr lang="en-US" sz="2400" dirty="0"/>
              <a:t> </a:t>
            </a:r>
            <a:r>
              <a:rPr lang="en-US" sz="2400" dirty="0" err="1"/>
              <a:t>určitého</a:t>
            </a:r>
            <a:r>
              <a:rPr lang="en-US" sz="2400" dirty="0"/>
              <a:t> </a:t>
            </a:r>
            <a:r>
              <a:rPr lang="en-US" sz="2400" dirty="0" err="1"/>
              <a:t>správania</a:t>
            </a:r>
            <a:r>
              <a:rPr lang="en-US" sz="2400" b="1" dirty="0"/>
              <a:t> </a:t>
            </a:r>
            <a:endParaRPr lang="sk-SK" sz="2400" b="1" dirty="0"/>
          </a:p>
          <a:p>
            <a:r>
              <a:rPr lang="en-US" sz="1200" i="1" dirty="0">
                <a:solidFill>
                  <a:srgbClr val="00B0F0"/>
                </a:solidFill>
              </a:rPr>
              <a:t>Craig Reynolds `</a:t>
            </a:r>
            <a:r>
              <a:rPr lang="en-US" sz="1200" i="1" dirty="0" err="1">
                <a:solidFill>
                  <a:srgbClr val="00B0F0"/>
                </a:solidFill>
              </a:rPr>
              <a:t>Boids</a:t>
            </a:r>
            <a:r>
              <a:rPr lang="en-US" sz="1200" i="1" dirty="0">
                <a:solidFill>
                  <a:srgbClr val="00B0F0"/>
                </a:solidFill>
              </a:rPr>
              <a:t>' </a:t>
            </a:r>
            <a:endParaRPr lang="sk-SK" sz="1200" i="1" dirty="0">
              <a:solidFill>
                <a:srgbClr val="00B0F0"/>
              </a:solidFill>
            </a:endParaRPr>
          </a:p>
          <a:p>
            <a:r>
              <a:rPr lang="sk-SK" sz="1200" dirty="0">
                <a:solidFill>
                  <a:srgbClr val="00B0F0"/>
                </a:solidFill>
                <a:hlinkClick r:id="rId2"/>
              </a:rPr>
              <a:t>http://www.youtube.com/watch?v=IRa1SWdJouM</a:t>
            </a:r>
            <a:r>
              <a:rPr lang="sk-SK" sz="1200" dirty="0">
                <a:solidFill>
                  <a:srgbClr val="00B0F0"/>
                </a:solidFill>
              </a:rPr>
              <a:t> </a:t>
            </a:r>
            <a:r>
              <a:rPr lang="sk-SK" sz="1200" i="1" dirty="0">
                <a:solidFill>
                  <a:srgbClr val="00B0F0"/>
                </a:solidFill>
              </a:rPr>
              <a:t> </a:t>
            </a:r>
          </a:p>
          <a:p>
            <a:r>
              <a:rPr lang="en-US" sz="1200" i="1" dirty="0">
                <a:solidFill>
                  <a:srgbClr val="00B0F0"/>
                </a:solidFill>
              </a:rPr>
              <a:t>Karl Sims: evolving 3D morphology and behavior by competition</a:t>
            </a:r>
            <a:endParaRPr lang="sk-SK" sz="1200" i="1" dirty="0">
              <a:solidFill>
                <a:srgbClr val="00B0F0"/>
              </a:solidFill>
            </a:endParaRPr>
          </a:p>
          <a:p>
            <a:r>
              <a:rPr lang="en-US" sz="1200" i="1" dirty="0">
                <a:solidFill>
                  <a:srgbClr val="00B0F0"/>
                </a:solidFill>
              </a:rPr>
              <a:t>Jeff </a:t>
            </a:r>
            <a:r>
              <a:rPr lang="en-US" sz="1200" i="1" dirty="0" err="1">
                <a:solidFill>
                  <a:srgbClr val="00B0F0"/>
                </a:solidFill>
              </a:rPr>
              <a:t>Ventrella's</a:t>
            </a:r>
            <a:r>
              <a:rPr lang="en-US" sz="1200" i="1" dirty="0">
                <a:solidFill>
                  <a:srgbClr val="00B0F0"/>
                </a:solidFill>
              </a:rPr>
              <a:t> evolving animated characters</a:t>
            </a:r>
            <a:r>
              <a:rPr lang="sk-SK" sz="1200" i="1" dirty="0">
                <a:solidFill>
                  <a:srgbClr val="00B0F0"/>
                </a:solidFill>
              </a:rPr>
              <a:t>: </a:t>
            </a:r>
            <a:r>
              <a:rPr lang="sk-SK" sz="1200" dirty="0">
                <a:hlinkClick r:id="rId3"/>
              </a:rPr>
              <a:t>http://www.disneymeetsdarwin.com/</a:t>
            </a:r>
            <a:r>
              <a:rPr lang="sk-SK" sz="1200" dirty="0"/>
              <a:t> </a:t>
            </a:r>
          </a:p>
          <a:p>
            <a:r>
              <a:rPr lang="sk-SK" sz="2400" dirty="0"/>
              <a:t>2</a:t>
            </a:r>
            <a:r>
              <a:rPr lang="sk-SK" sz="2400" b="1" dirty="0"/>
              <a:t>. HW </a:t>
            </a:r>
          </a:p>
          <a:p>
            <a:r>
              <a:rPr lang="sk-SK" sz="2400" b="1" dirty="0"/>
              <a:t>konštruktéri robotov - </a:t>
            </a:r>
            <a:r>
              <a:rPr lang="en-US" sz="2400" b="1" dirty="0" err="1"/>
              <a:t>Robotika</a:t>
            </a:r>
            <a:r>
              <a:rPr lang="en-US" sz="2400" b="1" dirty="0"/>
              <a:t> </a:t>
            </a:r>
            <a:r>
              <a:rPr lang="en-US" sz="2400" b="1" dirty="0" err="1"/>
              <a:t>zdola</a:t>
            </a:r>
            <a:r>
              <a:rPr lang="en-US" sz="2400" b="1" dirty="0"/>
              <a:t> </a:t>
            </a:r>
            <a:r>
              <a:rPr lang="en-US" sz="2400" b="1" dirty="0" err="1"/>
              <a:t>nahor</a:t>
            </a:r>
            <a:endParaRPr lang="sk-SK" sz="2400" b="1" dirty="0"/>
          </a:p>
          <a:p>
            <a:r>
              <a:rPr lang="sk-SK" sz="2400" b="1" dirty="0"/>
              <a:t>3. WW (</a:t>
            </a:r>
            <a:r>
              <a:rPr lang="sk-SK" sz="2400" b="1" dirty="0" err="1"/>
              <a:t>wetware</a:t>
            </a:r>
            <a:r>
              <a:rPr lang="sk-SK" sz="2400" b="1" dirty="0"/>
              <a:t>/MOISTMEDIA)</a:t>
            </a:r>
          </a:p>
          <a:p>
            <a:r>
              <a:rPr lang="en-US" sz="2400" b="1" dirty="0"/>
              <a:t>Wet </a:t>
            </a:r>
            <a:r>
              <a:rPr lang="en-US" sz="2400" b="1" dirty="0" err="1"/>
              <a:t>Alifers</a:t>
            </a:r>
            <a:r>
              <a:rPr lang="sk-SK" sz="2400" b="1" dirty="0"/>
              <a:t> </a:t>
            </a:r>
            <a:r>
              <a:rPr lang="sk-SK" sz="2400" dirty="0"/>
              <a:t>/ molekulárni biológovia, </a:t>
            </a:r>
            <a:r>
              <a:rPr lang="sk-SK" sz="2400" dirty="0" err="1"/>
              <a:t>bioumelci</a:t>
            </a:r>
            <a:endParaRPr lang="sk-SK" sz="2400" b="1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0783924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Doplnková</a:t>
            </a:r>
            <a:r>
              <a:rPr lang="en-US" dirty="0"/>
              <a:t> </a:t>
            </a:r>
            <a:r>
              <a:rPr lang="en-US" dirty="0" err="1"/>
              <a:t>literatúra</a:t>
            </a:r>
            <a:r>
              <a:rPr lang="en-US" dirty="0"/>
              <a:t>:  </a:t>
            </a:r>
            <a:endParaRPr lang="sk-SK" dirty="0" smtClean="0"/>
          </a:p>
          <a:p>
            <a:r>
              <a:rPr lang="sk-SK" dirty="0" err="1" smtClean="0"/>
              <a:t>Simulated</a:t>
            </a:r>
            <a:r>
              <a:rPr lang="sk-SK" dirty="0" smtClean="0"/>
              <a:t> </a:t>
            </a:r>
            <a:r>
              <a:rPr lang="sk-SK" dirty="0" err="1"/>
              <a:t>Predator</a:t>
            </a:r>
            <a:r>
              <a:rPr lang="sk-SK" dirty="0"/>
              <a:t> </a:t>
            </a:r>
            <a:r>
              <a:rPr lang="sk-SK" dirty="0" err="1"/>
              <a:t>Attacks</a:t>
            </a:r>
            <a:r>
              <a:rPr lang="sk-SK" dirty="0"/>
              <a:t> on </a:t>
            </a:r>
            <a:r>
              <a:rPr lang="sk-SK" dirty="0" err="1"/>
              <a:t>Flocks</a:t>
            </a:r>
            <a:r>
              <a:rPr lang="sk-SK" dirty="0"/>
              <a:t>: A </a:t>
            </a:r>
            <a:r>
              <a:rPr lang="sk-SK" dirty="0" err="1"/>
              <a:t>Comparison</a:t>
            </a:r>
            <a:r>
              <a:rPr lang="sk-SK" dirty="0"/>
              <a:t> of </a:t>
            </a:r>
            <a:r>
              <a:rPr lang="sk-SK" dirty="0" err="1"/>
              <a:t>Tactics</a:t>
            </a:r>
            <a:endParaRPr lang="sk-SK" dirty="0"/>
          </a:p>
          <a:p>
            <a:r>
              <a:rPr lang="sk-SK" dirty="0"/>
              <a:t>Jure </a:t>
            </a:r>
            <a:r>
              <a:rPr lang="sk-SK" dirty="0" err="1"/>
              <a:t>Demšar</a:t>
            </a:r>
            <a:r>
              <a:rPr lang="sk-SK" dirty="0"/>
              <a:t> and </a:t>
            </a:r>
            <a:r>
              <a:rPr lang="sk-SK" dirty="0" err="1"/>
              <a:t>Iztok</a:t>
            </a:r>
            <a:r>
              <a:rPr lang="sk-SK" dirty="0"/>
              <a:t> </a:t>
            </a:r>
            <a:r>
              <a:rPr lang="sk-SK" dirty="0" err="1"/>
              <a:t>Lebar</a:t>
            </a:r>
            <a:r>
              <a:rPr lang="sk-SK" dirty="0"/>
              <a:t> </a:t>
            </a:r>
            <a:r>
              <a:rPr lang="sk-SK" dirty="0" err="1"/>
              <a:t>Bajec</a:t>
            </a:r>
            <a:r>
              <a:rPr lang="sk-SK" dirty="0"/>
              <a:t>. </a:t>
            </a:r>
            <a:r>
              <a:rPr lang="sk-SK" dirty="0" err="1"/>
              <a:t>Artificial</a:t>
            </a:r>
            <a:r>
              <a:rPr lang="sk-SK" dirty="0"/>
              <a:t> </a:t>
            </a:r>
            <a:r>
              <a:rPr lang="sk-SK" dirty="0" err="1"/>
              <a:t>Life</a:t>
            </a:r>
            <a:r>
              <a:rPr lang="sk-SK" dirty="0"/>
              <a:t>, </a:t>
            </a:r>
            <a:r>
              <a:rPr lang="sk-SK" dirty="0" err="1"/>
              <a:t>Summer</a:t>
            </a:r>
            <a:r>
              <a:rPr lang="sk-SK" dirty="0"/>
              <a:t> 2014, </a:t>
            </a:r>
            <a:r>
              <a:rPr lang="sk-SK" dirty="0" err="1"/>
              <a:t>Vol</a:t>
            </a:r>
            <a:r>
              <a:rPr lang="sk-SK" dirty="0"/>
              <a:t>. 20, No. 3 , </a:t>
            </a:r>
            <a:r>
              <a:rPr lang="sk-SK" dirty="0" err="1"/>
              <a:t>Pages</a:t>
            </a:r>
            <a:r>
              <a:rPr lang="sk-SK" dirty="0"/>
              <a:t> 343-359. (</a:t>
            </a:r>
            <a:r>
              <a:rPr lang="sk-SK" dirty="0" err="1"/>
              <a:t>doi</a:t>
            </a:r>
            <a:r>
              <a:rPr lang="sk-SK" dirty="0"/>
              <a:t>: 10.1162/ARTL_a_00135)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www.mitpressjournals.org/toc/artl/21/3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1625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2160" y="260648"/>
            <a:ext cx="8663880" cy="762000"/>
          </a:xfrm>
        </p:spPr>
        <p:txBody>
          <a:bodyPr/>
          <a:lstStyle/>
          <a:p>
            <a:r>
              <a:rPr lang="sk-SK" dirty="0"/>
              <a:t>Modelovanie AL a soc. systémov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196753"/>
            <a:ext cx="777287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pc="-150" dirty="0"/>
              <a:t>K </a:t>
            </a:r>
            <a:r>
              <a:rPr lang="pt-BR" spc="-150" dirty="0"/>
              <a:t>o m p l e x n ý </a:t>
            </a:r>
            <a:r>
              <a:rPr lang="sk-SK" spc="-150" dirty="0"/>
              <a:t> </a:t>
            </a:r>
            <a:r>
              <a:rPr lang="pt-BR" spc="-150" dirty="0"/>
              <a:t>a </a:t>
            </a:r>
            <a:r>
              <a:rPr lang="pt-BR" spc="-150" dirty="0"/>
              <a:t>d a p t í v n y </a:t>
            </a:r>
            <a:r>
              <a:rPr lang="sk-SK" spc="-150" dirty="0"/>
              <a:t> </a:t>
            </a:r>
            <a:r>
              <a:rPr lang="pt-BR" spc="-150" dirty="0"/>
              <a:t>s </a:t>
            </a:r>
            <a:r>
              <a:rPr lang="pt-BR" spc="-150" dirty="0"/>
              <a:t>y s t é m</a:t>
            </a:r>
          </a:p>
          <a:p>
            <a:pPr marL="0" indent="0">
              <a:buNone/>
            </a:pPr>
            <a:r>
              <a:rPr lang="pt-BR" b="0" dirty="0" smtClean="0"/>
              <a:t> I</a:t>
            </a:r>
            <a:r>
              <a:rPr lang="sk-SK" b="0" dirty="0" err="1" smtClean="0"/>
              <a:t>nterakcie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Mutovanie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Replikovanie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pt-BR" b="0" dirty="0" smtClean="0"/>
              <a:t>Z</a:t>
            </a:r>
            <a:r>
              <a:rPr lang="sk-SK" b="0" dirty="0" err="1" smtClean="0"/>
              <a:t>anikanie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dirty="0"/>
              <a:t> </a:t>
            </a:r>
            <a:r>
              <a:rPr lang="sk-SK" b="0" dirty="0" smtClean="0"/>
              <a:t>Meniace sa prostredie</a:t>
            </a:r>
          </a:p>
          <a:p>
            <a:pPr marL="0" indent="0">
              <a:buNone/>
            </a:pPr>
            <a:r>
              <a:rPr lang="pt-BR" spc="-150" dirty="0"/>
              <a:t>Z </a:t>
            </a:r>
            <a:r>
              <a:rPr lang="pt-BR" spc="-150" dirty="0"/>
              <a:t>a m e r a n i e </a:t>
            </a:r>
            <a:r>
              <a:rPr lang="sk-SK" spc="-150" dirty="0"/>
              <a:t> </a:t>
            </a:r>
            <a:r>
              <a:rPr lang="pt-BR" spc="-150" dirty="0"/>
              <a:t>s </a:t>
            </a:r>
            <a:r>
              <a:rPr lang="pt-BR" spc="-150" dirty="0"/>
              <a:t>a </a:t>
            </a:r>
            <a:r>
              <a:rPr lang="sk-SK" spc="-150" dirty="0"/>
              <a:t>  </a:t>
            </a:r>
            <a:r>
              <a:rPr lang="pt-BR" spc="-150" dirty="0"/>
              <a:t>n </a:t>
            </a:r>
            <a:r>
              <a:rPr lang="pt-BR" spc="-150" dirty="0"/>
              <a:t>a </a:t>
            </a:r>
            <a:r>
              <a:rPr lang="sk-SK" spc="-150" dirty="0"/>
              <a:t> </a:t>
            </a:r>
            <a:r>
              <a:rPr lang="pt-BR" spc="-150" dirty="0"/>
              <a:t>s </a:t>
            </a:r>
            <a:r>
              <a:rPr lang="pt-BR" spc="-150" dirty="0"/>
              <a:t>p r </a:t>
            </a:r>
            <a:r>
              <a:rPr lang="sk-SK" spc="-150" dirty="0"/>
              <a:t>á </a:t>
            </a:r>
            <a:r>
              <a:rPr lang="pt-BR" spc="-150" dirty="0"/>
              <a:t>v </a:t>
            </a:r>
            <a:r>
              <a:rPr lang="pt-BR" spc="-150" dirty="0"/>
              <a:t>a n i e </a:t>
            </a:r>
            <a:r>
              <a:rPr lang="sk-SK" spc="-150" dirty="0"/>
              <a:t>  </a:t>
            </a:r>
            <a:r>
              <a:rPr lang="pt-BR" spc="-150" dirty="0"/>
              <a:t>j </a:t>
            </a:r>
            <a:r>
              <a:rPr lang="pt-BR" spc="-150" dirty="0"/>
              <a:t>e d i n c </a:t>
            </a:r>
            <a:r>
              <a:rPr lang="pt-BR" spc="-150" dirty="0"/>
              <a:t>a</a:t>
            </a:r>
            <a:r>
              <a:rPr lang="sk-SK" spc="-150" dirty="0"/>
              <a:t> (</a:t>
            </a:r>
            <a:r>
              <a:rPr lang="sk-SK" spc="-150" dirty="0" err="1"/>
              <a:t>behaviour</a:t>
            </a:r>
            <a:r>
              <a:rPr lang="sk-SK" spc="-150" dirty="0"/>
              <a:t>)</a:t>
            </a:r>
            <a:endParaRPr lang="pt-BR" spc="-150" dirty="0"/>
          </a:p>
          <a:p>
            <a:pPr marL="0" indent="0">
              <a:buNone/>
            </a:pPr>
            <a:r>
              <a:rPr lang="pt-BR" spc="-150" dirty="0"/>
              <a:t> </a:t>
            </a:r>
            <a:r>
              <a:rPr lang="sk-SK" b="0" dirty="0" err="1" smtClean="0"/>
              <a:t>Emergentné</a:t>
            </a:r>
            <a:r>
              <a:rPr lang="sk-SK" b="0" dirty="0" smtClean="0"/>
              <a:t> správanie  /vzory správania</a:t>
            </a:r>
          </a:p>
        </p:txBody>
      </p:sp>
    </p:spTree>
    <p:extLst>
      <p:ext uri="{BB962C8B-B14F-4D97-AF65-F5344CB8AC3E}">
        <p14:creationId xmlns:p14="http://schemas.microsoft.com/office/powerpoint/2010/main" val="3075292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Repast</a:t>
            </a:r>
            <a:r>
              <a:rPr lang="sk-SK" dirty="0"/>
              <a:t> (modeling </a:t>
            </a:r>
            <a:r>
              <a:rPr lang="sk-SK" dirty="0" err="1"/>
              <a:t>toolkit</a:t>
            </a:r>
            <a:r>
              <a:rPr lang="sk-SK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Recursive Porous Agent Simulation Toolkit (Repast</a:t>
            </a:r>
            <a:r>
              <a:rPr lang="en-US" dirty="0"/>
              <a:t>)</a:t>
            </a:r>
            <a:endParaRPr lang="sk-SK" dirty="0"/>
          </a:p>
          <a:p>
            <a:r>
              <a:rPr lang="en-US" dirty="0"/>
              <a:t> </a:t>
            </a:r>
            <a:endParaRPr lang="sk-SK" sz="2400" i="1" dirty="0"/>
          </a:p>
          <a:p>
            <a:r>
              <a:rPr lang="sk-SK" sz="2400" i="1" dirty="0"/>
              <a:t>Vývoj extrémne flexibilných modelov agentov</a:t>
            </a:r>
          </a:p>
          <a:p>
            <a:r>
              <a:rPr lang="sk-SK" sz="2400" i="1" dirty="0" err="1"/>
              <a:t>Open</a:t>
            </a:r>
            <a:r>
              <a:rPr lang="sk-SK" sz="2400" i="1" dirty="0"/>
              <a:t> </a:t>
            </a:r>
            <a:r>
              <a:rPr lang="sk-SK" sz="2400" i="1" dirty="0" err="1"/>
              <a:t>source</a:t>
            </a:r>
            <a:r>
              <a:rPr lang="sk-SK" sz="2400" i="1" dirty="0"/>
              <a:t> nástroj na báze simulácie nástrojov vyvinutý špeciálne pre výskum v spoločenských vedách </a:t>
            </a:r>
          </a:p>
          <a:p>
            <a:r>
              <a:rPr lang="sk-SK" sz="2400" i="1" dirty="0"/>
              <a:t>Využíva genetické algoritmy</a:t>
            </a:r>
          </a:p>
          <a:p>
            <a:endParaRPr lang="sk-SK" dirty="0"/>
          </a:p>
          <a:p>
            <a:r>
              <a:rPr lang="sk-SK" dirty="0" err="1" smtClean="0"/>
              <a:t>Repast</a:t>
            </a:r>
            <a:r>
              <a:rPr lang="sk-SK" dirty="0" smtClean="0"/>
              <a:t>: </a:t>
            </a:r>
            <a:r>
              <a:rPr lang="en-US" dirty="0" smtClean="0"/>
              <a:t>Tobias</a:t>
            </a:r>
            <a:r>
              <a:rPr lang="en-US" dirty="0"/>
              <a:t>, Hofmann </a:t>
            </a:r>
            <a:r>
              <a:rPr lang="sk-SK" dirty="0" smtClean="0"/>
              <a:t>: „</a:t>
            </a:r>
            <a:r>
              <a:rPr lang="en-US" b="0" i="1" dirty="0" smtClean="0"/>
              <a:t>Repast </a:t>
            </a:r>
            <a:r>
              <a:rPr lang="en-US" b="0" i="1" dirty="0"/>
              <a:t>is at the moment the most suitable simulation framework for the applied modeling of social interventions based on </a:t>
            </a:r>
            <a:r>
              <a:rPr lang="en-US" i="1" dirty="0"/>
              <a:t>theories and data</a:t>
            </a:r>
            <a:r>
              <a:rPr lang="en-US" dirty="0"/>
              <a:t>.“</a:t>
            </a:r>
            <a:endParaRPr lang="sk-SK" dirty="0"/>
          </a:p>
          <a:p>
            <a:r>
              <a:rPr lang="sk-SK" dirty="0"/>
              <a:t>        </a:t>
            </a:r>
            <a:r>
              <a:rPr lang="sk-SK" dirty="0">
                <a:solidFill>
                  <a:srgbClr val="00B0F0"/>
                </a:solidFill>
              </a:rPr>
              <a:t>          Simulácia sociálnych systémov a modelovanie AL</a:t>
            </a:r>
            <a:endParaRPr lang="sk-SK" dirty="0">
              <a:solidFill>
                <a:srgbClr val="00B0F0"/>
              </a:solidFill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2855640" y="55892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3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1" y="0"/>
            <a:ext cx="487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3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919536" y="2276872"/>
            <a:ext cx="8208912" cy="4047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4400" dirty="0"/>
          </a:p>
          <a:p>
            <a:pPr marL="0" indent="0" algn="ctr">
              <a:buNone/>
            </a:pPr>
            <a:r>
              <a:rPr lang="sk-SK" sz="4400" dirty="0"/>
              <a:t>  „</a:t>
            </a:r>
            <a:r>
              <a:rPr lang="sk-SK" sz="4400" dirty="0" err="1"/>
              <a:t>Artificial</a:t>
            </a:r>
            <a:r>
              <a:rPr lang="sk-SK" sz="4400" dirty="0"/>
              <a:t> </a:t>
            </a:r>
            <a:r>
              <a:rPr lang="sk-SK" sz="4400" dirty="0" err="1"/>
              <a:t>Life</a:t>
            </a:r>
            <a:r>
              <a:rPr lang="sk-SK" sz="4400" dirty="0"/>
              <a:t> </a:t>
            </a:r>
            <a:r>
              <a:rPr lang="sk-SK" sz="4400" dirty="0" err="1"/>
              <a:t>is</a:t>
            </a:r>
            <a:r>
              <a:rPr lang="sk-SK" sz="4400" dirty="0"/>
              <a:t> </a:t>
            </a:r>
            <a:r>
              <a:rPr lang="sk-SK" sz="4400" dirty="0" err="1"/>
              <a:t>concerned</a:t>
            </a:r>
            <a:r>
              <a:rPr lang="sk-SK" sz="4400" dirty="0"/>
              <a:t> </a:t>
            </a:r>
            <a:r>
              <a:rPr lang="sk-SK" sz="4400" dirty="0" err="1"/>
              <a:t>with</a:t>
            </a:r>
            <a:r>
              <a:rPr lang="sk-SK" sz="4400" dirty="0"/>
              <a:t> </a:t>
            </a:r>
            <a:r>
              <a:rPr lang="sk-SK" sz="4400" dirty="0" err="1"/>
              <a:t>generating</a:t>
            </a:r>
            <a:r>
              <a:rPr lang="sk-SK" sz="4400" dirty="0"/>
              <a:t> </a:t>
            </a:r>
            <a:r>
              <a:rPr lang="sk-SK" sz="4400" dirty="0" err="1"/>
              <a:t>lifelike</a:t>
            </a:r>
            <a:r>
              <a:rPr lang="sk-SK" sz="4400" dirty="0"/>
              <a:t> </a:t>
            </a:r>
            <a:r>
              <a:rPr lang="sk-SK" sz="4400" dirty="0" err="1"/>
              <a:t>behavior</a:t>
            </a:r>
            <a:r>
              <a:rPr lang="sk-SK" sz="4400" dirty="0"/>
              <a:t>.”</a:t>
            </a:r>
          </a:p>
          <a:p>
            <a:pPr marL="0" indent="0">
              <a:buNone/>
            </a:pPr>
            <a:r>
              <a:rPr lang="sk-SK" sz="4400" dirty="0"/>
              <a:t>			</a:t>
            </a:r>
            <a:r>
              <a:rPr lang="sk-SK" dirty="0" smtClean="0"/>
              <a:t>(</a:t>
            </a:r>
            <a:r>
              <a:rPr lang="sk-SK" dirty="0" err="1" smtClean="0"/>
              <a:t>Langton</a:t>
            </a:r>
            <a:r>
              <a:rPr lang="sk-SK" dirty="0"/>
              <a:t>, 1989, </a:t>
            </a:r>
            <a:r>
              <a:rPr lang="sk-SK" dirty="0" err="1"/>
              <a:t>pp</a:t>
            </a:r>
            <a:r>
              <a:rPr lang="sk-SK" dirty="0"/>
              <a:t> 4 and </a:t>
            </a:r>
            <a:r>
              <a:rPr lang="sk-SK" dirty="0" smtClean="0"/>
              <a:t>5)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264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722250"/>
          </a:xfrm>
        </p:spPr>
        <p:txBody>
          <a:bodyPr>
            <a:normAutofit/>
          </a:bodyPr>
          <a:lstStyle/>
          <a:p>
            <a:r>
              <a:rPr lang="sk-SK" dirty="0" err="1" smtClean="0"/>
              <a:t>Strong</a:t>
            </a:r>
            <a:r>
              <a:rPr lang="sk-SK" dirty="0" smtClean="0"/>
              <a:t> / </a:t>
            </a:r>
            <a:r>
              <a:rPr lang="sk-SK" dirty="0" err="1" smtClean="0"/>
              <a:t>Weak</a:t>
            </a:r>
            <a:r>
              <a:rPr lang="sk-SK" dirty="0" smtClean="0"/>
              <a:t> 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340770"/>
            <a:ext cx="7772870" cy="4450431"/>
          </a:xfrm>
        </p:spPr>
        <p:txBody>
          <a:bodyPr>
            <a:normAutofit fontScale="92500" lnSpcReduction="10000"/>
          </a:bodyPr>
          <a:lstStyle/>
          <a:p>
            <a:r>
              <a:rPr lang="sk-SK" i="1" dirty="0" err="1" smtClean="0"/>
              <a:t>Macy</a:t>
            </a:r>
            <a:r>
              <a:rPr lang="sk-SK" i="1" dirty="0" smtClean="0"/>
              <a:t> </a:t>
            </a:r>
            <a:r>
              <a:rPr lang="sk-SK" i="1" dirty="0" err="1" smtClean="0"/>
              <a:t>Conferences</a:t>
            </a:r>
            <a:r>
              <a:rPr lang="sk-SK" i="1" dirty="0" smtClean="0"/>
              <a:t> on </a:t>
            </a:r>
            <a:r>
              <a:rPr lang="sk-SK" i="1" dirty="0" err="1" smtClean="0"/>
              <a:t>Cybernetics</a:t>
            </a:r>
            <a:r>
              <a:rPr lang="sk-SK" i="1" dirty="0" smtClean="0"/>
              <a:t> </a:t>
            </a:r>
            <a:r>
              <a:rPr lang="sk-SK" dirty="0" smtClean="0"/>
              <a:t>1943 až 1954</a:t>
            </a:r>
          </a:p>
          <a:p>
            <a:r>
              <a:rPr lang="sk-SK" u="sng" dirty="0" smtClean="0"/>
              <a:t>Slabý / </a:t>
            </a:r>
            <a:r>
              <a:rPr lang="sk-SK" i="1" dirty="0" err="1" smtClean="0"/>
              <a:t>odtelesnený</a:t>
            </a:r>
            <a:r>
              <a:rPr lang="sk-SK" i="1" dirty="0" smtClean="0"/>
              <a:t> </a:t>
            </a:r>
            <a:r>
              <a:rPr lang="sk-SK" i="1" dirty="0"/>
              <a:t>pohľad na </a:t>
            </a:r>
            <a:r>
              <a:rPr lang="sk-SK" i="1" dirty="0" smtClean="0"/>
              <a:t>informáciu:</a:t>
            </a:r>
            <a:r>
              <a:rPr lang="sk-SK" u="sng" dirty="0" smtClean="0"/>
              <a:t> </a:t>
            </a:r>
          </a:p>
          <a:p>
            <a:r>
              <a:rPr lang="sk-SK" b="1" dirty="0" smtClean="0"/>
              <a:t>AL </a:t>
            </a:r>
            <a:r>
              <a:rPr lang="sk-SK" b="1" u="sng" dirty="0" smtClean="0"/>
              <a:t>simuluje</a:t>
            </a:r>
            <a:r>
              <a:rPr lang="sk-SK" b="1" dirty="0" smtClean="0"/>
              <a:t> život a evolučné procesy</a:t>
            </a:r>
          </a:p>
          <a:p>
            <a:pPr marL="0" indent="0">
              <a:buNone/>
            </a:pPr>
            <a:endParaRPr lang="sk-SK" b="0" i="1" dirty="0" smtClean="0"/>
          </a:p>
          <a:p>
            <a:r>
              <a:rPr lang="sk-SK" u="sng" dirty="0" smtClean="0"/>
              <a:t>Silný</a:t>
            </a:r>
            <a:r>
              <a:rPr lang="sk-SK" dirty="0" smtClean="0"/>
              <a:t>: (</a:t>
            </a:r>
            <a:r>
              <a:rPr lang="sk-SK" i="1" dirty="0" smtClean="0"/>
              <a:t>stelesnený pohľad)</a:t>
            </a:r>
          </a:p>
          <a:p>
            <a:r>
              <a:rPr lang="sk-SK" b="1" dirty="0" smtClean="0"/>
              <a:t>Život ako proces môže byť oddelený od akéhokoľvek média</a:t>
            </a:r>
          </a:p>
          <a:p>
            <a:r>
              <a:rPr lang="sk-SK" dirty="0" smtClean="0"/>
              <a:t>„</a:t>
            </a:r>
            <a:r>
              <a:rPr lang="sk-SK" b="0" i="1" dirty="0" smtClean="0"/>
              <a:t>Počítačový kód sa stáva prírodnou formou života, pričom iba médium ostáva umelé. Počítačový program </a:t>
            </a:r>
            <a:r>
              <a:rPr lang="sk-SK" b="0" i="1" dirty="0" err="1" smtClean="0"/>
              <a:t>Tierra</a:t>
            </a:r>
            <a:r>
              <a:rPr lang="sk-SK" b="0" i="1" dirty="0" smtClean="0"/>
              <a:t> život nesimuluje, ale syntetizuje </a:t>
            </a:r>
          </a:p>
          <a:p>
            <a:pPr>
              <a:buNone/>
            </a:pPr>
            <a:r>
              <a:rPr lang="sk-SK" b="0" i="1" dirty="0"/>
              <a:t> </a:t>
            </a:r>
            <a:r>
              <a:rPr lang="sk-SK" b="0" i="1" dirty="0" smtClean="0"/>
              <a:t>                                              </a:t>
            </a:r>
            <a:r>
              <a:rPr lang="sk-SK" b="0" dirty="0" smtClean="0"/>
              <a:t>(T. </a:t>
            </a:r>
            <a:r>
              <a:rPr lang="sk-SK" b="0" dirty="0" err="1" smtClean="0"/>
              <a:t>Ray</a:t>
            </a:r>
            <a:r>
              <a:rPr lang="sk-SK" b="0" dirty="0" smtClean="0"/>
              <a:t>, 1994).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3639353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4384" y="836712"/>
            <a:ext cx="8087816" cy="762000"/>
          </a:xfrm>
        </p:spPr>
        <p:txBody>
          <a:bodyPr>
            <a:normAutofit/>
          </a:bodyPr>
          <a:lstStyle/>
          <a:p>
            <a:r>
              <a:rPr lang="sk-SK" sz="2800" dirty="0"/>
              <a:t>Artificial Life </a:t>
            </a:r>
            <a:r>
              <a:rPr lang="sk-SK" sz="2800" dirty="0" err="1"/>
              <a:t>vs</a:t>
            </a:r>
            <a:r>
              <a:rPr lang="sk-SK" sz="2800" dirty="0"/>
              <a:t> Artificial </a:t>
            </a:r>
            <a:r>
              <a:rPr lang="sk-SK" sz="2800" dirty="0" err="1"/>
              <a:t>Inteligence</a:t>
            </a:r>
            <a:r>
              <a:rPr lang="sk-SK" sz="2800" dirty="0"/>
              <a:t>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351584" y="1988841"/>
            <a:ext cx="7772870" cy="5112567"/>
          </a:xfrm>
        </p:spPr>
        <p:txBody>
          <a:bodyPr>
            <a:normAutofit/>
          </a:bodyPr>
          <a:lstStyle/>
          <a:p>
            <a:r>
              <a:rPr lang="sk-SK" b="1" dirty="0" smtClean="0"/>
              <a:t>Artificial </a:t>
            </a:r>
            <a:r>
              <a:rPr lang="sk-SK" b="1" dirty="0" err="1" smtClean="0"/>
              <a:t>Inteligence</a:t>
            </a:r>
            <a:r>
              <a:rPr lang="sk-SK" b="1" dirty="0" smtClean="0"/>
              <a:t> </a:t>
            </a:r>
            <a:r>
              <a:rPr lang="sk-SK" dirty="0" smtClean="0"/>
              <a:t>(racionálny model )</a:t>
            </a:r>
          </a:p>
          <a:p>
            <a:r>
              <a:rPr lang="sk-SK" b="0" i="1" dirty="0" smtClean="0"/>
              <a:t>komplexná ľudská činnosť (hranie šachu)</a:t>
            </a:r>
          </a:p>
          <a:p>
            <a:r>
              <a:rPr lang="sk-SK" b="0" dirty="0" smtClean="0"/>
              <a:t>(</a:t>
            </a:r>
            <a:r>
              <a:rPr lang="sk-SK" b="0" i="1" dirty="0" err="1" smtClean="0"/>
              <a:t>neurálne</a:t>
            </a:r>
            <a:r>
              <a:rPr lang="sk-SK" b="0" i="1" dirty="0" smtClean="0"/>
              <a:t> siete na modelovanie mozgu, stroje na učenie sa...</a:t>
            </a:r>
            <a:r>
              <a:rPr lang="sk-SK" b="0" i="1" dirty="0" err="1" smtClean="0"/>
              <a:t>kognícia</a:t>
            </a:r>
            <a:r>
              <a:rPr lang="sk-SK" b="0" i="1" dirty="0" smtClean="0"/>
              <a:t>) </a:t>
            </a:r>
          </a:p>
          <a:p>
            <a:endParaRPr lang="sk-SK" dirty="0" smtClean="0"/>
          </a:p>
          <a:p>
            <a:r>
              <a:rPr lang="sk-SK" b="1" dirty="0" smtClean="0"/>
              <a:t>Artificial life </a:t>
            </a:r>
            <a:r>
              <a:rPr lang="sk-SK" dirty="0" smtClean="0"/>
              <a:t>( biologický model )  </a:t>
            </a:r>
          </a:p>
          <a:p>
            <a:r>
              <a:rPr lang="sk-SK" b="0" i="1" dirty="0" smtClean="0"/>
              <a:t>základné prvky prirodzeného správania </a:t>
            </a:r>
          </a:p>
          <a:p>
            <a:r>
              <a:rPr lang="sk-SK" b="0" i="1" dirty="0" smtClean="0"/>
              <a:t>Simulovanie biologickej evolúcie a správania </a:t>
            </a:r>
            <a:endParaRPr lang="sk-SK" b="0" i="1" dirty="0"/>
          </a:p>
        </p:txBody>
      </p:sp>
    </p:spTree>
    <p:extLst>
      <p:ext uri="{BB962C8B-B14F-4D97-AF65-F5344CB8AC3E}">
        <p14:creationId xmlns:p14="http://schemas.microsoft.com/office/powerpoint/2010/main" val="705665261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2" y="618519"/>
            <a:ext cx="7773338" cy="1154298"/>
          </a:xfrm>
        </p:spPr>
        <p:txBody>
          <a:bodyPr/>
          <a:lstStyle/>
          <a:p>
            <a:r>
              <a:rPr lang="sk-SK" dirty="0" smtClean="0"/>
              <a:t>KRITICI: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209330" y="1700809"/>
            <a:ext cx="7772870" cy="4090392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chemeClr val="tx1"/>
                </a:solidFill>
              </a:rPr>
              <a:t>Nell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Tenhaaf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 smtClean="0"/>
              <a:t>: </a:t>
            </a:r>
          </a:p>
          <a:p>
            <a:r>
              <a:rPr lang="sk-SK" dirty="0" smtClean="0"/>
              <a:t>biologický konštrukt</a:t>
            </a:r>
          </a:p>
          <a:p>
            <a:r>
              <a:rPr lang="sk-SK" dirty="0" smtClean="0"/>
              <a:t>privlastnený </a:t>
            </a:r>
            <a:r>
              <a:rPr lang="sk-SK" b="1" dirty="0" err="1" smtClean="0"/>
              <a:t>readymade</a:t>
            </a:r>
            <a:endParaRPr lang="sk-SK" b="1" dirty="0" smtClean="0"/>
          </a:p>
          <a:p>
            <a:r>
              <a:rPr lang="sk-SK" b="1" dirty="0" err="1" smtClean="0"/>
              <a:t>Apropriácia</a:t>
            </a:r>
            <a:r>
              <a:rPr lang="sk-SK" b="1" dirty="0" smtClean="0"/>
              <a:t> princípov</a:t>
            </a:r>
            <a:r>
              <a:rPr lang="sk-SK" dirty="0" smtClean="0"/>
              <a:t> biológie a následná manipulácia</a:t>
            </a:r>
          </a:p>
          <a:p>
            <a:r>
              <a:rPr lang="sk-SK" b="1" i="1" dirty="0" smtClean="0"/>
              <a:t>„</a:t>
            </a:r>
            <a:r>
              <a:rPr lang="en-US" b="1" i="1" dirty="0" smtClean="0"/>
              <a:t>A-Life</a:t>
            </a:r>
            <a:r>
              <a:rPr lang="sk-SK" b="1" i="1" dirty="0" smtClean="0"/>
              <a:t> </a:t>
            </a:r>
            <a:r>
              <a:rPr lang="sk-SK" b="1" i="1" dirty="0" err="1" smtClean="0"/>
              <a:t>is</a:t>
            </a:r>
            <a:r>
              <a:rPr lang="en-US" b="1" i="1" dirty="0" smtClean="0"/>
              <a:t> to Nature</a:t>
            </a:r>
            <a:r>
              <a:rPr lang="sk-SK" b="1" i="1" dirty="0" smtClean="0"/>
              <a:t> </a:t>
            </a:r>
            <a:r>
              <a:rPr lang="en-US" b="1" i="1" dirty="0" smtClean="0"/>
              <a:t>as Art Is to Life</a:t>
            </a:r>
            <a:r>
              <a:rPr lang="sk-SK" b="1" i="1" dirty="0" smtClean="0"/>
              <a:t>“</a:t>
            </a:r>
            <a:endParaRPr lang="sk-SK" i="1" dirty="0" smtClean="0"/>
          </a:p>
          <a:p>
            <a:r>
              <a:rPr lang="sk-SK" b="1" dirty="0" smtClean="0"/>
              <a:t> </a:t>
            </a:r>
            <a:endParaRPr lang="sk-SK" dirty="0" smtClean="0"/>
          </a:p>
          <a:p>
            <a:r>
              <a:rPr lang="en-US" dirty="0" smtClean="0"/>
              <a:t>TENHAAF, Nell (1998). </a:t>
            </a:r>
            <a:r>
              <a:rPr lang="en-US" i="1" dirty="0" smtClean="0"/>
              <a:t>As Art Is Lifelike: Evolution, Art, and the Readymade</a:t>
            </a:r>
            <a:r>
              <a:rPr lang="en-US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1924096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Simon Penny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austrálsky umelec a teoretik Simon Penny. </a:t>
            </a:r>
          </a:p>
          <a:p>
            <a:r>
              <a:rPr lang="sk-SK" dirty="0" smtClean="0"/>
              <a:t>Analyzuje </a:t>
            </a:r>
            <a:r>
              <a:rPr lang="sk-SK" dirty="0" err="1" smtClean="0"/>
              <a:t>naratívy</a:t>
            </a:r>
            <a:r>
              <a:rPr lang="sk-SK" dirty="0" smtClean="0"/>
              <a:t> AL </a:t>
            </a:r>
          </a:p>
          <a:p>
            <a:r>
              <a:rPr lang="sk-SK" dirty="0" smtClean="0"/>
              <a:t>„</a:t>
            </a:r>
            <a:r>
              <a:rPr lang="sk-SK" b="0" i="1" dirty="0"/>
              <a:t>špekulatívna a utopická </a:t>
            </a:r>
            <a:r>
              <a:rPr lang="sk-SK" b="0" i="1" dirty="0" err="1"/>
              <a:t>prométeovská</a:t>
            </a:r>
            <a:r>
              <a:rPr lang="sk-SK" b="0" i="1" dirty="0"/>
              <a:t> snaha vytvoriť nové formy života</a:t>
            </a:r>
            <a:r>
              <a:rPr lang="sk-SK" dirty="0"/>
              <a:t>“</a:t>
            </a:r>
          </a:p>
          <a:p>
            <a:r>
              <a:rPr lang="sk-SK" dirty="0"/>
              <a:t>teoretizovanie o biologickom živote v digitálnom médiu. </a:t>
            </a:r>
            <a:endParaRPr lang="sk-SK" dirty="0" smtClean="0"/>
          </a:p>
          <a:p>
            <a:r>
              <a:rPr lang="sk-SK" dirty="0" smtClean="0"/>
              <a:t>Nie entity ale vedecké artefakty</a:t>
            </a:r>
            <a:endParaRPr lang="sk-SK" dirty="0"/>
          </a:p>
          <a:p>
            <a:endParaRPr lang="sk-SK" dirty="0" smtClean="0"/>
          </a:p>
          <a:p>
            <a:r>
              <a:rPr lang="en-US" dirty="0" smtClean="0"/>
              <a:t>PENNY, Simon (1996). </a:t>
            </a:r>
            <a:r>
              <a:rPr lang="en-US" i="1" dirty="0" smtClean="0"/>
              <a:t>The Darwin Machine: Artificial Life and Interactive Art.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7843925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Katherine</a:t>
            </a:r>
            <a:r>
              <a:rPr lang="sk-SK" dirty="0" smtClean="0"/>
              <a:t> </a:t>
            </a:r>
            <a:r>
              <a:rPr lang="sk-SK" dirty="0" err="1" smtClean="0"/>
              <a:t>Hayles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Vedecké</a:t>
            </a:r>
            <a:r>
              <a:rPr lang="sk-SK" i="1" dirty="0" smtClean="0"/>
              <a:t> </a:t>
            </a:r>
            <a:r>
              <a:rPr lang="sk-SK" dirty="0" smtClean="0"/>
              <a:t>i umelecké prístupy v oblasti AL označuje za </a:t>
            </a:r>
            <a:r>
              <a:rPr lang="sk-SK" b="1" dirty="0" err="1" smtClean="0"/>
              <a:t>platónisticky</a:t>
            </a:r>
            <a:r>
              <a:rPr lang="sk-SK" b="1" dirty="0" smtClean="0"/>
              <a:t> </a:t>
            </a:r>
            <a:r>
              <a:rPr lang="sk-SK" b="1" dirty="0" err="1" smtClean="0"/>
              <a:t>redukcionistické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Dôsledok: dochádza k prehliadaniu skutočných informácií o živote, ktoré sú stelesnené v živých organizmoch</a:t>
            </a:r>
          </a:p>
          <a:p>
            <a:r>
              <a:rPr lang="sk-SK" i="1" dirty="0" err="1" smtClean="0"/>
              <a:t>In:Narratives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Artificial Life 1996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4985039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i="1" dirty="0" smtClean="0"/>
          </a:p>
          <a:p>
            <a:pPr>
              <a:buNone/>
            </a:pPr>
            <a:endParaRPr lang="sk-SK" i="1" dirty="0"/>
          </a:p>
          <a:p>
            <a:pPr>
              <a:buNone/>
            </a:pPr>
            <a:r>
              <a:rPr lang="sk-SK" i="1" dirty="0" smtClean="0"/>
              <a:t>   „</a:t>
            </a:r>
            <a:r>
              <a:rPr lang="sk-SK" i="1" dirty="0"/>
              <a:t> Živá </a:t>
            </a:r>
            <a:r>
              <a:rPr lang="sk-SK" i="1" dirty="0" err="1"/>
              <a:t>bytost</a:t>
            </a:r>
            <a:r>
              <a:rPr lang="sk-SK" i="1" dirty="0"/>
              <a:t> </a:t>
            </a:r>
            <a:r>
              <a:rPr lang="sk-SK" i="1" dirty="0" err="1"/>
              <a:t>se</a:t>
            </a:r>
            <a:r>
              <a:rPr lang="sk-SK" i="1" dirty="0"/>
              <a:t> „</a:t>
            </a:r>
            <a:r>
              <a:rPr lang="sk-SK" i="1" dirty="0" err="1"/>
              <a:t>proměňuje</a:t>
            </a:r>
            <a:r>
              <a:rPr lang="sk-SK" i="1" dirty="0"/>
              <a:t>“, „</a:t>
            </a:r>
            <a:r>
              <a:rPr lang="sk-SK" i="1" dirty="0" err="1"/>
              <a:t>metaboluje</a:t>
            </a:r>
            <a:r>
              <a:rPr lang="sk-SK" i="1" dirty="0"/>
              <a:t>“ v celé významové škále toho slova. </a:t>
            </a:r>
            <a:r>
              <a:rPr lang="sk-SK" i="1" dirty="0" err="1"/>
              <a:t>Právě</a:t>
            </a:r>
            <a:r>
              <a:rPr lang="sk-SK" i="1" dirty="0"/>
              <a:t> tím je silným </a:t>
            </a:r>
            <a:r>
              <a:rPr lang="sk-SK" i="1" dirty="0" err="1"/>
              <a:t>příkladem</a:t>
            </a:r>
            <a:r>
              <a:rPr lang="sk-SK" i="1" dirty="0"/>
              <a:t> dynamického </a:t>
            </a:r>
            <a:r>
              <a:rPr lang="sk-SK" i="1" dirty="0" err="1"/>
              <a:t>pojetí</a:t>
            </a:r>
            <a:r>
              <a:rPr lang="sk-SK" i="1" dirty="0"/>
              <a:t> </a:t>
            </a:r>
            <a:r>
              <a:rPr lang="sk-SK" i="1" dirty="0" err="1"/>
              <a:t>jsoucna</a:t>
            </a:r>
            <a:r>
              <a:rPr lang="sk-SK" i="1" dirty="0"/>
              <a:t>: </a:t>
            </a:r>
            <a:r>
              <a:rPr lang="sk-SK" i="1" dirty="0" err="1"/>
              <a:t>řeka</a:t>
            </a:r>
            <a:r>
              <a:rPr lang="sk-SK" i="1" dirty="0"/>
              <a:t>, vír, </a:t>
            </a:r>
            <a:r>
              <a:rPr lang="sk-SK" i="1" dirty="0" err="1"/>
              <a:t>plamen</a:t>
            </a:r>
            <a:r>
              <a:rPr lang="sk-SK" i="1" dirty="0"/>
              <a:t>, živá </a:t>
            </a:r>
            <a:r>
              <a:rPr lang="sk-SK" i="1" dirty="0" err="1"/>
              <a:t>bytost</a:t>
            </a:r>
            <a:r>
              <a:rPr lang="sk-SK" i="1" dirty="0"/>
              <a:t>, </a:t>
            </a:r>
            <a:r>
              <a:rPr lang="sk-SK" i="1" dirty="0" err="1"/>
              <a:t>člověk</a:t>
            </a:r>
            <a:r>
              <a:rPr lang="sk-SK" i="1" dirty="0"/>
              <a:t>... </a:t>
            </a:r>
            <a:r>
              <a:rPr lang="sk-SK" i="1" dirty="0" err="1"/>
              <a:t>Taková</a:t>
            </a:r>
            <a:r>
              <a:rPr lang="sk-SK" i="1" dirty="0"/>
              <a:t> je </a:t>
            </a:r>
            <a:r>
              <a:rPr lang="sk-SK" i="1" dirty="0" err="1"/>
              <a:t>fysis</a:t>
            </a:r>
            <a:r>
              <a:rPr lang="sk-SK" i="1" dirty="0"/>
              <a:t>. </a:t>
            </a:r>
            <a:endParaRPr lang="sk-SK" i="1" dirty="0" smtClean="0"/>
          </a:p>
          <a:p>
            <a:pPr>
              <a:buNone/>
            </a:pPr>
            <a:r>
              <a:rPr lang="sk-SK" i="1" dirty="0" err="1" smtClean="0"/>
              <a:t>fysis</a:t>
            </a:r>
            <a:r>
              <a:rPr lang="sk-SK" i="1" dirty="0" smtClean="0"/>
              <a:t> </a:t>
            </a:r>
            <a:r>
              <a:rPr lang="sk-SK" i="1" dirty="0" err="1" smtClean="0"/>
              <a:t>nelze</a:t>
            </a:r>
            <a:r>
              <a:rPr lang="sk-SK" i="1" dirty="0" smtClean="0"/>
              <a:t> </a:t>
            </a:r>
            <a:r>
              <a:rPr lang="sk-SK" i="1" dirty="0" err="1"/>
              <a:t>uchopit</a:t>
            </a:r>
            <a:r>
              <a:rPr lang="sk-SK" i="1" dirty="0"/>
              <a:t>, </a:t>
            </a:r>
            <a:r>
              <a:rPr lang="sk-SK" i="1" dirty="0" err="1"/>
              <a:t>neboť</a:t>
            </a:r>
            <a:r>
              <a:rPr lang="sk-SK" i="1" dirty="0"/>
              <a:t> nám </a:t>
            </a:r>
            <a:r>
              <a:rPr lang="sk-SK" i="1" dirty="0" err="1"/>
              <a:t>právě</a:t>
            </a:r>
            <a:r>
              <a:rPr lang="sk-SK" i="1" dirty="0"/>
              <a:t> tím uchopením </a:t>
            </a:r>
            <a:r>
              <a:rPr lang="sk-SK" i="1" dirty="0" err="1"/>
              <a:t>uteče</a:t>
            </a:r>
            <a:r>
              <a:rPr lang="sk-SK" i="1" dirty="0"/>
              <a:t> </a:t>
            </a:r>
            <a:r>
              <a:rPr lang="sk-SK" i="1" dirty="0" err="1"/>
              <a:t>jakožto</a:t>
            </a:r>
            <a:r>
              <a:rPr lang="sk-SK" i="1" dirty="0"/>
              <a:t> </a:t>
            </a:r>
            <a:r>
              <a:rPr lang="sk-SK" i="1" dirty="0" err="1"/>
              <a:t>přirozenost</a:t>
            </a:r>
            <a:r>
              <a:rPr lang="sk-SK" i="1" dirty="0"/>
              <a:t>, </a:t>
            </a:r>
            <a:r>
              <a:rPr lang="sk-SK" i="1" dirty="0" err="1"/>
              <a:t>uteče</a:t>
            </a:r>
            <a:r>
              <a:rPr lang="sk-SK" i="1" dirty="0"/>
              <a:t> </a:t>
            </a:r>
            <a:r>
              <a:rPr lang="sk-SK" i="1" dirty="0" err="1"/>
              <a:t>jako</a:t>
            </a:r>
            <a:r>
              <a:rPr lang="sk-SK" i="1" dirty="0"/>
              <a:t> voda z hrsti; tím spíš, čím </a:t>
            </a:r>
            <a:r>
              <a:rPr lang="sk-SK" i="1" dirty="0" err="1"/>
              <a:t>urputněji</a:t>
            </a:r>
            <a:r>
              <a:rPr lang="sk-SK" i="1" dirty="0"/>
              <a:t> </a:t>
            </a:r>
            <a:r>
              <a:rPr lang="sk-SK" i="1" dirty="0" err="1"/>
              <a:t>mačkáme</a:t>
            </a:r>
            <a:r>
              <a:rPr lang="sk-SK" i="1" dirty="0" smtClean="0"/>
              <a:t>.“</a:t>
            </a:r>
            <a:endParaRPr lang="sk-SK" dirty="0"/>
          </a:p>
          <a:p>
            <a:pPr>
              <a:buNone/>
            </a:pPr>
            <a:endParaRPr lang="sk-SK" i="1" dirty="0" smtClean="0"/>
          </a:p>
          <a:p>
            <a:pPr>
              <a:buNone/>
            </a:pPr>
            <a:r>
              <a:rPr lang="sk-SK" i="1" dirty="0" smtClean="0"/>
              <a:t>                                                          </a:t>
            </a:r>
            <a:r>
              <a:rPr lang="sk-SK" i="1" dirty="0" err="1" smtClean="0"/>
              <a:t>Zdeněk</a:t>
            </a:r>
            <a:r>
              <a:rPr lang="sk-SK" i="1" dirty="0" smtClean="0"/>
              <a:t> </a:t>
            </a:r>
            <a:r>
              <a:rPr lang="sk-SK" i="1" dirty="0" err="1" smtClean="0"/>
              <a:t>Kratochvíl</a:t>
            </a:r>
            <a:endParaRPr lang="en-US" i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7005817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AL </a:t>
            </a:r>
            <a:r>
              <a:rPr lang="sk-SK" dirty="0" smtClean="0"/>
              <a:t>//  teoretizovanie o </a:t>
            </a:r>
            <a:r>
              <a:rPr lang="sk-SK" dirty="0"/>
              <a:t>biologickom živote v digitálnom médiu. </a:t>
            </a:r>
            <a:endParaRPr lang="sk-SK" dirty="0" smtClean="0"/>
          </a:p>
          <a:p>
            <a:r>
              <a:rPr lang="sk-SK" dirty="0" smtClean="0"/>
              <a:t>Vznikajúce </a:t>
            </a:r>
            <a:r>
              <a:rPr lang="sk-SK" dirty="0"/>
              <a:t>kreatúry, virtuálne organizmy a digitálne „živočíchy“ v AL generatívnych programoch </a:t>
            </a:r>
            <a:r>
              <a:rPr lang="sk-SK" dirty="0" smtClean="0"/>
              <a:t>nepredstavujú </a:t>
            </a:r>
            <a:r>
              <a:rPr lang="sk-SK" u="sng" dirty="0" smtClean="0"/>
              <a:t>živé </a:t>
            </a:r>
            <a:r>
              <a:rPr lang="sk-SK" dirty="0" smtClean="0"/>
              <a:t>organizmy, </a:t>
            </a:r>
            <a:r>
              <a:rPr lang="sk-SK" dirty="0"/>
              <a:t>ale skôr ich považujeme za teoretické entity.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504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263900" y="765176"/>
            <a:ext cx="7404100" cy="54006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sk-SK" b="0" dirty="0" smtClean="0"/>
          </a:p>
          <a:p>
            <a:r>
              <a:rPr lang="sk-SK" i="1" dirty="0" smtClean="0"/>
              <a:t>snaha </a:t>
            </a:r>
            <a:r>
              <a:rPr lang="sk-SK" i="1" dirty="0"/>
              <a:t>vylepšiť súčasné fyziologické funkcie </a:t>
            </a:r>
            <a:r>
              <a:rPr lang="sk-SK" i="1" dirty="0" smtClean="0"/>
              <a:t>človeka</a:t>
            </a:r>
          </a:p>
          <a:p>
            <a:pPr marL="34290" indent="0">
              <a:buNone/>
            </a:pPr>
            <a:endParaRPr lang="sk-SK" b="0" dirty="0"/>
          </a:p>
          <a:p>
            <a:pPr algn="ctr"/>
            <a:r>
              <a:rPr lang="sk-SK" b="1" dirty="0" err="1" smtClean="0">
                <a:solidFill>
                  <a:schemeClr val="tx1"/>
                </a:solidFill>
              </a:rPr>
              <a:t>Manfred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E. </a:t>
            </a:r>
            <a:r>
              <a:rPr lang="sk-SK" b="1" dirty="0" err="1" smtClean="0">
                <a:solidFill>
                  <a:schemeClr val="tx1"/>
                </a:solidFill>
              </a:rPr>
              <a:t>Clynes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Nathan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S. </a:t>
            </a:r>
            <a:r>
              <a:rPr lang="sk-SK" b="1" dirty="0" smtClean="0">
                <a:solidFill>
                  <a:schemeClr val="tx1"/>
                </a:solidFill>
              </a:rPr>
              <a:t>Kline: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„</a:t>
            </a:r>
            <a:r>
              <a:rPr lang="sk-SK" b="1" dirty="0" err="1">
                <a:solidFill>
                  <a:schemeClr val="tx1"/>
                </a:solidFill>
              </a:rPr>
              <a:t>Cyborgs</a:t>
            </a:r>
            <a:r>
              <a:rPr lang="sk-SK" b="1" dirty="0">
                <a:solidFill>
                  <a:schemeClr val="tx1"/>
                </a:solidFill>
              </a:rPr>
              <a:t> and </a:t>
            </a:r>
            <a:r>
              <a:rPr lang="sk-SK" b="1" dirty="0" err="1">
                <a:solidFill>
                  <a:schemeClr val="tx1"/>
                </a:solidFill>
              </a:rPr>
              <a:t>space</a:t>
            </a:r>
            <a:r>
              <a:rPr lang="sk-SK" b="1" dirty="0">
                <a:solidFill>
                  <a:schemeClr val="tx1"/>
                </a:solidFill>
              </a:rPr>
              <a:t>“ (1960</a:t>
            </a:r>
            <a:r>
              <a:rPr lang="sk-SK" b="1" dirty="0" smtClean="0">
                <a:solidFill>
                  <a:schemeClr val="tx1"/>
                </a:solidFill>
              </a:rPr>
              <a:t>)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i="1" dirty="0" smtClean="0"/>
              <a:t>Autori poukazujú </a:t>
            </a:r>
            <a:r>
              <a:rPr lang="sk-SK" i="1" dirty="0"/>
              <a:t>na </a:t>
            </a:r>
            <a:r>
              <a:rPr lang="sk-SK" i="1" dirty="0" smtClean="0"/>
              <a:t>skutočnosť, </a:t>
            </a:r>
            <a:r>
              <a:rPr lang="sk-SK" i="1" dirty="0"/>
              <a:t>že </a:t>
            </a:r>
            <a:r>
              <a:rPr lang="sk-SK" i="1" dirty="0" smtClean="0"/>
              <a:t>rôzne organizmy sú rôznym spôsobom prispôsobené </a:t>
            </a:r>
            <a:r>
              <a:rPr lang="sk-SK" i="1" dirty="0"/>
              <a:t>k životu,</a:t>
            </a:r>
            <a:endParaRPr lang="sk-SK" dirty="0"/>
          </a:p>
          <a:p>
            <a:r>
              <a:rPr lang="sk-SK" i="1" dirty="0"/>
              <a:t>že </a:t>
            </a:r>
            <a:r>
              <a:rPr lang="sk-SK" i="1" dirty="0" smtClean="0"/>
              <a:t>majú svoje prirodzené prostredie, v ktorom fungujú bez problémov, či je to človek na súši alebo ryba vo vode. </a:t>
            </a:r>
            <a:endParaRPr lang="sk-SK" dirty="0"/>
          </a:p>
          <a:p>
            <a:r>
              <a:rPr lang="sk-SK" i="1" dirty="0" smtClean="0"/>
              <a:t> Pokiaľ sa ale dostanú do im neprirodzeného prostredia, nastáva neprekonateľný problém, s ktorým si musia poradiť</a:t>
            </a:r>
          </a:p>
          <a:p>
            <a:endParaRPr lang="sk-SK" b="0" i="1" dirty="0"/>
          </a:p>
          <a:p>
            <a:r>
              <a:rPr lang="sk-SK" sz="1800" i="1" dirty="0"/>
              <a:t>Literatúra k téme: </a:t>
            </a:r>
            <a:r>
              <a:rPr lang="en-US" sz="1800" b="1" dirty="0"/>
              <a:t>After Humans: Speculations on Artificial Life</a:t>
            </a:r>
          </a:p>
          <a:p>
            <a:r>
              <a:rPr lang="sk-SK" dirty="0" smtClean="0"/>
              <a:t>http</a:t>
            </a:r>
            <a:r>
              <a:rPr lang="sk-SK" dirty="0"/>
              <a:t>://www.emcp.com/intro_pc/reading13.htm</a:t>
            </a:r>
            <a:endParaRPr lang="sk-SK" b="0" dirty="0" smtClean="0"/>
          </a:p>
        </p:txBody>
      </p:sp>
    </p:spTree>
    <p:extLst>
      <p:ext uri="{BB962C8B-B14F-4D97-AF65-F5344CB8AC3E}">
        <p14:creationId xmlns:p14="http://schemas.microsoft.com/office/powerpoint/2010/main" val="12342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75388_6_Lang-504x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21841"/>
            <a:ext cx="4944616" cy="68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8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</a:t>
            </a:r>
            <a:r>
              <a:rPr lang="sk-SK" dirty="0" err="1" smtClean="0"/>
              <a:t>Artificial</a:t>
            </a:r>
            <a:r>
              <a:rPr lang="sk-SK" dirty="0" smtClean="0"/>
              <a:t> </a:t>
            </a:r>
            <a:r>
              <a:rPr lang="sk-SK" dirty="0" err="1"/>
              <a:t>Life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381250" y="2132856"/>
            <a:ext cx="7315150" cy="4191744"/>
          </a:xfrm>
        </p:spPr>
        <p:txBody>
          <a:bodyPr/>
          <a:lstStyle/>
          <a:p>
            <a:pPr lvl="0"/>
            <a:r>
              <a:rPr lang="sk-SK" dirty="0" smtClean="0"/>
              <a:t>Čím sa AL v skratke zaoberá ?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99" y="2700663"/>
            <a:ext cx="8267700" cy="2419350"/>
          </a:xfrm>
          <a:prstGeom prst="rect">
            <a:avLst/>
          </a:prstGeom>
        </p:spPr>
      </p:pic>
      <p:sp>
        <p:nvSpPr>
          <p:cNvPr id="7" name="Šípka nadol 6"/>
          <p:cNvSpPr/>
          <p:nvPr/>
        </p:nvSpPr>
        <p:spPr>
          <a:xfrm rot="10800000">
            <a:off x="8688288" y="4545018"/>
            <a:ext cx="360040" cy="5760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58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Prečo AL skúmame z pohľadu NM?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  </a:t>
            </a:r>
            <a:r>
              <a:rPr lang="sk-SK" dirty="0" smtClean="0"/>
              <a:t>z</a:t>
            </a:r>
            <a:r>
              <a:rPr lang="sk-SK" dirty="0"/>
              <a:t> nových médií </a:t>
            </a:r>
            <a:r>
              <a:rPr lang="sk-SK" dirty="0" smtClean="0"/>
              <a:t>a technológií táto </a:t>
            </a:r>
            <a:r>
              <a:rPr lang="sk-SK" dirty="0"/>
              <a:t>vedecká disciplína </a:t>
            </a:r>
            <a:r>
              <a:rPr lang="sk-SK" dirty="0" smtClean="0"/>
              <a:t>vychádza</a:t>
            </a:r>
          </a:p>
          <a:p>
            <a:r>
              <a:rPr lang="sk-SK" dirty="0" smtClean="0"/>
              <a:t>Lev </a:t>
            </a:r>
            <a:r>
              <a:rPr lang="sk-SK" dirty="0" err="1" smtClean="0"/>
              <a:t>Manovich</a:t>
            </a:r>
            <a:r>
              <a:rPr lang="sk-SK" dirty="0" smtClean="0"/>
              <a:t>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 of New </a:t>
            </a:r>
            <a:r>
              <a:rPr lang="sk-SK" dirty="0" err="1" smtClean="0"/>
              <a:t>Media</a:t>
            </a:r>
            <a:r>
              <a:rPr lang="sk-SK" dirty="0" smtClean="0"/>
              <a:t> </a:t>
            </a:r>
            <a:r>
              <a:rPr lang="sk-SK" dirty="0"/>
              <a:t>(2001) </a:t>
            </a:r>
            <a:r>
              <a:rPr lang="sk-SK" dirty="0" smtClean="0"/>
              <a:t> </a:t>
            </a:r>
          </a:p>
          <a:p>
            <a:pPr marL="34290" indent="0">
              <a:buNone/>
            </a:pPr>
            <a:r>
              <a:rPr lang="sk-SK" dirty="0"/>
              <a:t> </a:t>
            </a:r>
            <a:r>
              <a:rPr lang="sk-SK" dirty="0" smtClean="0"/>
              <a:t>  5 princípov vyplývajúcich z ich digitálnej povahy:</a:t>
            </a:r>
          </a:p>
          <a:p>
            <a:r>
              <a:rPr lang="sk-SK" i="1" dirty="0">
                <a:solidFill>
                  <a:schemeClr val="tx1"/>
                </a:solidFill>
              </a:rPr>
              <a:t>N</a:t>
            </a:r>
            <a:r>
              <a:rPr lang="sk-SK" i="1" dirty="0" smtClean="0">
                <a:solidFill>
                  <a:schemeClr val="tx1"/>
                </a:solidFill>
              </a:rPr>
              <a:t>umerická reprezentácia</a:t>
            </a:r>
            <a:r>
              <a:rPr lang="sk-SK" dirty="0">
                <a:solidFill>
                  <a:schemeClr val="tx1"/>
                </a:solidFill>
              </a:rPr>
              <a:t>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Modularita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Automatizácia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i="1" dirty="0" smtClean="0">
                <a:solidFill>
                  <a:schemeClr val="tx1"/>
                </a:solidFill>
              </a:rPr>
              <a:t>Variabilita</a:t>
            </a:r>
          </a:p>
          <a:p>
            <a:r>
              <a:rPr lang="sk-SK" b="1" i="1" dirty="0" err="1" smtClean="0">
                <a:solidFill>
                  <a:schemeClr val="tx1"/>
                </a:solidFill>
              </a:rPr>
              <a:t>Transkódovanie</a:t>
            </a:r>
            <a:endParaRPr lang="sk-SK" b="1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5" name="Šípka doľava 4"/>
          <p:cNvSpPr/>
          <p:nvPr/>
        </p:nvSpPr>
        <p:spPr>
          <a:xfrm>
            <a:off x="4511824" y="530120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014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endParaRPr lang="sk-SK" dirty="0" smtClean="0"/>
          </a:p>
          <a:p>
            <a:pPr lvl="0"/>
            <a:endParaRPr lang="sk-SK" dirty="0"/>
          </a:p>
          <a:p>
            <a:pPr lvl="0"/>
            <a:endParaRPr lang="sk-SK" dirty="0" smtClean="0"/>
          </a:p>
          <a:p>
            <a:pPr lvl="0"/>
            <a:endParaRPr lang="sk-SK" dirty="0"/>
          </a:p>
          <a:p>
            <a:pPr lvl="0" algn="ctr"/>
            <a:r>
              <a:rPr lang="sk-SK" dirty="0" smtClean="0"/>
              <a:t>Prečo </a:t>
            </a:r>
            <a:r>
              <a:rPr lang="sk-SK" dirty="0"/>
              <a:t>vznikol AL a prečo sa ním zaoberáme v rámci štúdia NM</a:t>
            </a:r>
            <a:r>
              <a:rPr lang="sk-SK" dirty="0" smtClean="0"/>
              <a:t>?</a:t>
            </a:r>
          </a:p>
          <a:p>
            <a:pPr algn="ctr"/>
            <a:r>
              <a:rPr lang="sk-SK" b="1" i="1" dirty="0" err="1">
                <a:solidFill>
                  <a:schemeClr val="tx1"/>
                </a:solidFill>
              </a:rPr>
              <a:t>Transkódovanie</a:t>
            </a:r>
            <a:endParaRPr lang="sk-SK" b="1" dirty="0">
              <a:solidFill>
                <a:schemeClr val="tx1"/>
              </a:solidFill>
            </a:endParaRPr>
          </a:p>
          <a:p>
            <a:pPr lvl="0" algn="ctr"/>
            <a:endParaRPr lang="sk-SK" dirty="0"/>
          </a:p>
          <a:p>
            <a:endParaRPr lang="sk-SK" dirty="0"/>
          </a:p>
        </p:txBody>
      </p:sp>
      <p:sp>
        <p:nvSpPr>
          <p:cNvPr id="4" name="Šípka doľava 3"/>
          <p:cNvSpPr/>
          <p:nvPr/>
        </p:nvSpPr>
        <p:spPr>
          <a:xfrm>
            <a:off x="7176120" y="407670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0338696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Kvapka</Template>
  <TotalTime>8</TotalTime>
  <Words>1661</Words>
  <Application>Microsoft Office PowerPoint</Application>
  <PresentationFormat>Širokouhlá</PresentationFormat>
  <Paragraphs>304</Paragraphs>
  <Slides>47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0" baseType="lpstr">
      <vt:lpstr>Arial</vt:lpstr>
      <vt:lpstr>Tw Cen MT</vt:lpstr>
      <vt:lpstr>Kvapka</vt:lpstr>
      <vt:lpstr>  Artificial Life Art</vt:lpstr>
      <vt:lpstr> 1. BLOK</vt:lpstr>
      <vt:lpstr>Mary Shelley: Frankenstein 1818</vt:lpstr>
      <vt:lpstr>Prezentácia programu PowerPoint</vt:lpstr>
      <vt:lpstr>Prezentácia programu PowerPoint</vt:lpstr>
      <vt:lpstr>Prezentácia programu PowerPoint</vt:lpstr>
      <vt:lpstr>                   Artificial Life </vt:lpstr>
      <vt:lpstr>Prečo AL skúmame z pohľadu NM? </vt:lpstr>
      <vt:lpstr>Prezentácia programu PowerPoint</vt:lpstr>
      <vt:lpstr>Posun od 011011010 k ACTG</vt:lpstr>
      <vt:lpstr>Prezentácia programu PowerPoint</vt:lpstr>
      <vt:lpstr>Nicholas Negroponte</vt:lpstr>
      <vt:lpstr>Artificial Life</vt:lpstr>
      <vt:lpstr>Organizácia života na Zemi:</vt:lpstr>
      <vt:lpstr>Všeobecná biológia </vt:lpstr>
      <vt:lpstr>Artificial Life</vt:lpstr>
      <vt:lpstr>Definícia života ?</vt:lpstr>
      <vt:lpstr>Fyziologická definícia života</vt:lpstr>
      <vt:lpstr>Metabolická definícia života</vt:lpstr>
      <vt:lpstr>Čo je základom života?</vt:lpstr>
      <vt:lpstr>Čo je základom života?</vt:lpstr>
      <vt:lpstr> J. Doyne Farmer and Alletta d'A. Belin predispozície pre „ŽIVOT“</vt:lpstr>
      <vt:lpstr>Ako definujú život biológovia ?</vt:lpstr>
      <vt:lpstr>Čo je úlohou biológov? </vt:lpstr>
      <vt:lpstr>Prezentácia programu PowerPoint</vt:lpstr>
      <vt:lpstr>Čo by malo byť úlohou  AL? </vt:lpstr>
      <vt:lpstr>Rozdiel v prístupoch:</vt:lpstr>
      <vt:lpstr>Terminológia:</vt:lpstr>
      <vt:lpstr>Artificial Life</vt:lpstr>
      <vt:lpstr>Artificial Life</vt:lpstr>
      <vt:lpstr>Artificial Life</vt:lpstr>
      <vt:lpstr>Situovanie AL: </vt:lpstr>
      <vt:lpstr>Polona Tratnik</vt:lpstr>
      <vt:lpstr>„transarts“</vt:lpstr>
      <vt:lpstr>Prezentácia programu PowerPoint</vt:lpstr>
      <vt:lpstr>„Alifers“</vt:lpstr>
      <vt:lpstr>Prezentácia programu PowerPoint</vt:lpstr>
      <vt:lpstr>Modelovanie AL a soc. systémov</vt:lpstr>
      <vt:lpstr>Repast (modeling toolkit)</vt:lpstr>
      <vt:lpstr>Prezentácia programu PowerPoint</vt:lpstr>
      <vt:lpstr>Strong / Weak  AL</vt:lpstr>
      <vt:lpstr>Artificial Life vs Artificial Inteligence </vt:lpstr>
      <vt:lpstr>KRITICI:</vt:lpstr>
      <vt:lpstr>Simon Penny</vt:lpstr>
      <vt:lpstr>Katherine Hayles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Artificial Life Art</dc:title>
  <dc:creator>Martina</dc:creator>
  <cp:lastModifiedBy>Martina</cp:lastModifiedBy>
  <cp:revision>1</cp:revision>
  <dcterms:created xsi:type="dcterms:W3CDTF">2017-10-03T19:23:06Z</dcterms:created>
  <dcterms:modified xsi:type="dcterms:W3CDTF">2017-10-03T19:31:29Z</dcterms:modified>
</cp:coreProperties>
</file>