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37" r:id="rId1"/>
  </p:sldMasterIdLst>
  <p:sldIdLst>
    <p:sldId id="273" r:id="rId2"/>
    <p:sldId id="274" r:id="rId3"/>
    <p:sldId id="309" r:id="rId4"/>
    <p:sldId id="275" r:id="rId5"/>
    <p:sldId id="317" r:id="rId6"/>
    <p:sldId id="335" r:id="rId7"/>
    <p:sldId id="277" r:id="rId8"/>
    <p:sldId id="276" r:id="rId9"/>
    <p:sldId id="278" r:id="rId10"/>
    <p:sldId id="287" r:id="rId11"/>
    <p:sldId id="318" r:id="rId12"/>
    <p:sldId id="288" r:id="rId13"/>
    <p:sldId id="310" r:id="rId14"/>
    <p:sldId id="313" r:id="rId15"/>
    <p:sldId id="312" r:id="rId16"/>
    <p:sldId id="337" r:id="rId17"/>
    <p:sldId id="311" r:id="rId18"/>
    <p:sldId id="315" r:id="rId19"/>
    <p:sldId id="291" r:id="rId20"/>
    <p:sldId id="289" r:id="rId21"/>
    <p:sldId id="290" r:id="rId22"/>
    <p:sldId id="279" r:id="rId23"/>
    <p:sldId id="281" r:id="rId24"/>
    <p:sldId id="280" r:id="rId25"/>
    <p:sldId id="282" r:id="rId26"/>
    <p:sldId id="324" r:id="rId27"/>
    <p:sldId id="325" r:id="rId28"/>
    <p:sldId id="293" r:id="rId29"/>
    <p:sldId id="294" r:id="rId30"/>
    <p:sldId id="322" r:id="rId31"/>
    <p:sldId id="327" r:id="rId32"/>
    <p:sldId id="338" r:id="rId33"/>
    <p:sldId id="339" r:id="rId34"/>
    <p:sldId id="328" r:id="rId35"/>
    <p:sldId id="329" r:id="rId36"/>
    <p:sldId id="330" r:id="rId37"/>
    <p:sldId id="331" r:id="rId38"/>
    <p:sldId id="332" r:id="rId39"/>
    <p:sldId id="333" r:id="rId40"/>
    <p:sldId id="334" r:id="rId41"/>
    <p:sldId id="323" r:id="rId42"/>
    <p:sldId id="295" r:id="rId43"/>
    <p:sldId id="314" r:id="rId44"/>
    <p:sldId id="319" r:id="rId45"/>
    <p:sldId id="297" r:id="rId46"/>
  </p:sldIdLst>
  <p:sldSz cx="9144000" cy="6858000" type="screen4x3"/>
  <p:notesSz cx="6858000" cy="9144000"/>
  <p:defaultTextStyle>
    <a:defPPr>
      <a:defRPr lang="sk-SK"/>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15" autoAdjust="0"/>
    <p:restoredTop sz="94737" autoAdjust="0"/>
  </p:normalViewPr>
  <p:slideViewPr>
    <p:cSldViewPr>
      <p:cViewPr varScale="1">
        <p:scale>
          <a:sx n="110" d="100"/>
          <a:sy n="110" d="100"/>
        </p:scale>
        <p:origin x="15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pic>
        <p:nvPicPr>
          <p:cNvPr id="8" name="Picture 7" descr="Droplets-S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1313259" y="1300786"/>
            <a:ext cx="6517482" cy="2509213"/>
          </a:xfrm>
        </p:spPr>
        <p:txBody>
          <a:bodyPr anchor="b">
            <a:normAutofit/>
          </a:bodyPr>
          <a:lstStyle>
            <a:lvl1pPr algn="ctr">
              <a:defRPr sz="4800"/>
            </a:lvl1pPr>
          </a:lstStyle>
          <a:p>
            <a:r>
              <a:rPr lang="sk-SK" smtClean="0"/>
              <a:t>Upravte štýly predlohy textu</a:t>
            </a:r>
            <a:endParaRPr lang="en-US" dirty="0"/>
          </a:p>
        </p:txBody>
      </p:sp>
      <p:sp>
        <p:nvSpPr>
          <p:cNvPr id="3" name="Subtitle 2"/>
          <p:cNvSpPr>
            <a:spLocks noGrp="1"/>
          </p:cNvSpPr>
          <p:nvPr>
            <p:ph type="subTitle" idx="1"/>
          </p:nvPr>
        </p:nvSpPr>
        <p:spPr>
          <a:xfrm>
            <a:off x="1313259" y="3886201"/>
            <a:ext cx="6517482"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pPr>
              <a:defRPr/>
            </a:pPr>
            <a:endParaRPr lang="sk-SK" altLang="en-US"/>
          </a:p>
        </p:txBody>
      </p:sp>
      <p:sp>
        <p:nvSpPr>
          <p:cNvPr id="5" name="Footer Placeholder 4"/>
          <p:cNvSpPr>
            <a:spLocks noGrp="1"/>
          </p:cNvSpPr>
          <p:nvPr>
            <p:ph type="ftr" sz="quarter" idx="11"/>
          </p:nvPr>
        </p:nvSpPr>
        <p:spPr/>
        <p:txBody>
          <a:bodyPr/>
          <a:lstStyle/>
          <a:p>
            <a:pPr>
              <a:defRPr/>
            </a:pPr>
            <a:endParaRPr lang="sk-SK" altLang="en-US"/>
          </a:p>
        </p:txBody>
      </p:sp>
      <p:sp>
        <p:nvSpPr>
          <p:cNvPr id="6" name="Slide Number Placeholder 5"/>
          <p:cNvSpPr>
            <a:spLocks noGrp="1"/>
          </p:cNvSpPr>
          <p:nvPr>
            <p:ph type="sldNum" sz="quarter" idx="12"/>
          </p:nvPr>
        </p:nvSpPr>
        <p:spPr/>
        <p:txBody>
          <a:bodyPr/>
          <a:lstStyle/>
          <a:p>
            <a:pPr>
              <a:defRPr/>
            </a:pPr>
            <a:fld id="{006EE2A6-24BD-4B1D-B15B-CE35D40C176A}" type="slidenum">
              <a:rPr lang="sk-SK" altLang="en-US" smtClean="0"/>
              <a:pPr>
                <a:defRPr/>
              </a:pPr>
              <a:t>‹#›</a:t>
            </a:fld>
            <a:endParaRPr lang="sk-SK" altLang="en-US"/>
          </a:p>
        </p:txBody>
      </p:sp>
    </p:spTree>
    <p:extLst>
      <p:ext uri="{BB962C8B-B14F-4D97-AF65-F5344CB8AC3E}">
        <p14:creationId xmlns:p14="http://schemas.microsoft.com/office/powerpoint/2010/main" val="2673167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tický obrázok s popisom">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46" y="4289374"/>
            <a:ext cx="7773324" cy="81161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888558" y="698261"/>
            <a:ext cx="7366899"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85331" y="5108728"/>
            <a:ext cx="7773339"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pPr>
              <a:defRPr/>
            </a:pPr>
            <a:endParaRPr lang="sk-SK" altLang="en-US"/>
          </a:p>
        </p:txBody>
      </p:sp>
      <p:sp>
        <p:nvSpPr>
          <p:cNvPr id="6" name="Footer Placeholder 5"/>
          <p:cNvSpPr>
            <a:spLocks noGrp="1"/>
          </p:cNvSpPr>
          <p:nvPr>
            <p:ph type="ftr" sz="quarter" idx="11"/>
          </p:nvPr>
        </p:nvSpPr>
        <p:spPr/>
        <p:txBody>
          <a:bodyPr/>
          <a:lstStyle/>
          <a:p>
            <a:pPr>
              <a:defRPr/>
            </a:pPr>
            <a:endParaRPr lang="sk-SK" altLang="en-US"/>
          </a:p>
        </p:txBody>
      </p:sp>
      <p:sp>
        <p:nvSpPr>
          <p:cNvPr id="7" name="Slide Number Placeholder 6"/>
          <p:cNvSpPr>
            <a:spLocks noGrp="1"/>
          </p:cNvSpPr>
          <p:nvPr>
            <p:ph type="sldNum" sz="quarter" idx="12"/>
          </p:nvPr>
        </p:nvSpPr>
        <p:spPr/>
        <p:txBody>
          <a:bodyPr/>
          <a:lstStyle/>
          <a:p>
            <a:pPr>
              <a:defRPr/>
            </a:pPr>
            <a:fld id="{C8E5C6C2-6E99-467A-B9FA-6BB26C7D759F}" type="slidenum">
              <a:rPr lang="sk-SK" altLang="en-US" smtClean="0"/>
              <a:pPr>
                <a:defRPr/>
              </a:pPr>
              <a:t>‹#›</a:t>
            </a:fld>
            <a:endParaRPr lang="sk-SK" altLang="en-US"/>
          </a:p>
        </p:txBody>
      </p:sp>
    </p:spTree>
    <p:extLst>
      <p:ext uri="{BB962C8B-B14F-4D97-AF65-F5344CB8AC3E}">
        <p14:creationId xmlns:p14="http://schemas.microsoft.com/office/powerpoint/2010/main" val="1708269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7773339" cy="3427245"/>
          </a:xfrm>
        </p:spPr>
        <p:txBody>
          <a:bodyPr anchor="ctr"/>
          <a:lstStyle>
            <a:lvl1pPr algn="ctr">
              <a:defRPr sz="3200"/>
            </a:lvl1pPr>
          </a:lstStyle>
          <a:p>
            <a:r>
              <a:rPr lang="sk-SK" smtClean="0"/>
              <a:t>Upravte štýly predlohy textu</a:t>
            </a:r>
            <a:endParaRPr lang="en-US" dirty="0"/>
          </a:p>
        </p:txBody>
      </p:sp>
      <p:sp>
        <p:nvSpPr>
          <p:cNvPr id="4" name="Text Placeholder 3"/>
          <p:cNvSpPr>
            <a:spLocks noGrp="1"/>
          </p:cNvSpPr>
          <p:nvPr>
            <p:ph type="body" sz="half" idx="2"/>
          </p:nvPr>
        </p:nvSpPr>
        <p:spPr>
          <a:xfrm>
            <a:off x="685331" y="4204821"/>
            <a:ext cx="7773339"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pPr>
              <a:defRPr/>
            </a:pPr>
            <a:endParaRPr lang="sk-SK" altLang="en-US"/>
          </a:p>
        </p:txBody>
      </p:sp>
      <p:sp>
        <p:nvSpPr>
          <p:cNvPr id="6" name="Footer Placeholder 5"/>
          <p:cNvSpPr>
            <a:spLocks noGrp="1"/>
          </p:cNvSpPr>
          <p:nvPr>
            <p:ph type="ftr" sz="quarter" idx="11"/>
          </p:nvPr>
        </p:nvSpPr>
        <p:spPr/>
        <p:txBody>
          <a:bodyPr/>
          <a:lstStyle/>
          <a:p>
            <a:pPr>
              <a:defRPr/>
            </a:pPr>
            <a:endParaRPr lang="sk-SK" altLang="en-US"/>
          </a:p>
        </p:txBody>
      </p:sp>
      <p:sp>
        <p:nvSpPr>
          <p:cNvPr id="7" name="Slide Number Placeholder 6"/>
          <p:cNvSpPr>
            <a:spLocks noGrp="1"/>
          </p:cNvSpPr>
          <p:nvPr>
            <p:ph type="sldNum" sz="quarter" idx="12"/>
          </p:nvPr>
        </p:nvSpPr>
        <p:spPr/>
        <p:txBody>
          <a:bodyPr/>
          <a:lstStyle/>
          <a:p>
            <a:pPr>
              <a:defRPr/>
            </a:pPr>
            <a:fld id="{C8E5C6C2-6E99-467A-B9FA-6BB26C7D759F}" type="slidenum">
              <a:rPr lang="sk-SK" altLang="en-US" smtClean="0"/>
              <a:pPr>
                <a:defRPr/>
              </a:pPr>
              <a:t>‹#›</a:t>
            </a:fld>
            <a:endParaRPr lang="sk-SK" altLang="en-US"/>
          </a:p>
        </p:txBody>
      </p:sp>
    </p:spTree>
    <p:extLst>
      <p:ext uri="{BB962C8B-B14F-4D97-AF65-F5344CB8AC3E}">
        <p14:creationId xmlns:p14="http://schemas.microsoft.com/office/powerpoint/2010/main" val="1913665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pic>
        <p:nvPicPr>
          <p:cNvPr id="13" name="Picture 12"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1084659" y="872588"/>
            <a:ext cx="6977064" cy="2729915"/>
          </a:xfrm>
        </p:spPr>
        <p:txBody>
          <a:bodyPr anchor="ctr"/>
          <a:lstStyle>
            <a:lvl1pPr>
              <a:defRPr sz="3200"/>
            </a:lvl1pPr>
          </a:lstStyle>
          <a:p>
            <a:r>
              <a:rPr lang="sk-SK" smtClean="0"/>
              <a:t>Upravte štýly predlohy textu</a:t>
            </a:r>
            <a:endParaRPr lang="en-US" dirty="0"/>
          </a:p>
        </p:txBody>
      </p:sp>
      <p:sp>
        <p:nvSpPr>
          <p:cNvPr id="12" name="Text Placeholder 3"/>
          <p:cNvSpPr>
            <a:spLocks noGrp="1"/>
          </p:cNvSpPr>
          <p:nvPr>
            <p:ph type="body" sz="half" idx="13"/>
          </p:nvPr>
        </p:nvSpPr>
        <p:spPr>
          <a:xfrm>
            <a:off x="1290484" y="3610032"/>
            <a:ext cx="6564224"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4" name="Text Placeholder 3"/>
          <p:cNvSpPr>
            <a:spLocks noGrp="1"/>
          </p:cNvSpPr>
          <p:nvPr>
            <p:ph type="body" sz="half" idx="2"/>
          </p:nvPr>
        </p:nvSpPr>
        <p:spPr>
          <a:xfrm>
            <a:off x="685331" y="4372797"/>
            <a:ext cx="7773339"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pPr>
              <a:defRPr/>
            </a:pPr>
            <a:endParaRPr lang="sk-SK" altLang="en-US"/>
          </a:p>
        </p:txBody>
      </p:sp>
      <p:sp>
        <p:nvSpPr>
          <p:cNvPr id="6" name="Footer Placeholder 5"/>
          <p:cNvSpPr>
            <a:spLocks noGrp="1"/>
          </p:cNvSpPr>
          <p:nvPr>
            <p:ph type="ftr" sz="quarter" idx="11"/>
          </p:nvPr>
        </p:nvSpPr>
        <p:spPr/>
        <p:txBody>
          <a:bodyPr/>
          <a:lstStyle/>
          <a:p>
            <a:pPr>
              <a:defRPr/>
            </a:pPr>
            <a:endParaRPr lang="sk-SK" altLang="en-US"/>
          </a:p>
        </p:txBody>
      </p:sp>
      <p:sp>
        <p:nvSpPr>
          <p:cNvPr id="7" name="Slide Number Placeholder 6"/>
          <p:cNvSpPr>
            <a:spLocks noGrp="1"/>
          </p:cNvSpPr>
          <p:nvPr>
            <p:ph type="sldNum" sz="quarter" idx="12"/>
          </p:nvPr>
        </p:nvSpPr>
        <p:spPr/>
        <p:txBody>
          <a:bodyPr/>
          <a:lstStyle/>
          <a:p>
            <a:pPr>
              <a:defRPr/>
            </a:pPr>
            <a:fld id="{C8E5C6C2-6E99-467A-B9FA-6BB26C7D759F}" type="slidenum">
              <a:rPr lang="sk-SK" altLang="en-US" smtClean="0"/>
              <a:pPr>
                <a:defRPr/>
              </a:pPr>
              <a:t>‹#›</a:t>
            </a:fld>
            <a:endParaRPr lang="sk-SK" altLang="en-US"/>
          </a:p>
        </p:txBody>
      </p:sp>
      <p:sp>
        <p:nvSpPr>
          <p:cNvPr id="11" name="TextBox 10"/>
          <p:cNvSpPr txBox="1"/>
          <p:nvPr/>
        </p:nvSpPr>
        <p:spPr>
          <a:xfrm>
            <a:off x="737626" y="887859"/>
            <a:ext cx="546888"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850130" y="3120015"/>
            <a:ext cx="553641"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050335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2138722"/>
            <a:ext cx="7773339" cy="2511835"/>
          </a:xfrm>
        </p:spPr>
        <p:txBody>
          <a:bodyPr anchor="b"/>
          <a:lstStyle>
            <a:lvl1pPr algn="ctr">
              <a:defRPr sz="3200"/>
            </a:lvl1pPr>
          </a:lstStyle>
          <a:p>
            <a:r>
              <a:rPr lang="sk-SK" smtClean="0"/>
              <a:t>Upravte štýly predlohy textu</a:t>
            </a:r>
            <a:endParaRPr lang="en-US" dirty="0"/>
          </a:p>
        </p:txBody>
      </p:sp>
      <p:sp>
        <p:nvSpPr>
          <p:cNvPr id="4" name="Text Placeholder 3"/>
          <p:cNvSpPr>
            <a:spLocks noGrp="1"/>
          </p:cNvSpPr>
          <p:nvPr>
            <p:ph type="body" sz="half" idx="2"/>
          </p:nvPr>
        </p:nvSpPr>
        <p:spPr>
          <a:xfrm>
            <a:off x="685331" y="4662335"/>
            <a:ext cx="7773339"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pPr>
              <a:defRPr/>
            </a:pPr>
            <a:endParaRPr lang="sk-SK" altLang="en-US"/>
          </a:p>
        </p:txBody>
      </p:sp>
      <p:sp>
        <p:nvSpPr>
          <p:cNvPr id="6" name="Footer Placeholder 5"/>
          <p:cNvSpPr>
            <a:spLocks noGrp="1"/>
          </p:cNvSpPr>
          <p:nvPr>
            <p:ph type="ftr" sz="quarter" idx="11"/>
          </p:nvPr>
        </p:nvSpPr>
        <p:spPr/>
        <p:txBody>
          <a:bodyPr/>
          <a:lstStyle/>
          <a:p>
            <a:pPr>
              <a:defRPr/>
            </a:pPr>
            <a:endParaRPr lang="sk-SK" altLang="en-US"/>
          </a:p>
        </p:txBody>
      </p:sp>
      <p:sp>
        <p:nvSpPr>
          <p:cNvPr id="7" name="Slide Number Placeholder 6"/>
          <p:cNvSpPr>
            <a:spLocks noGrp="1"/>
          </p:cNvSpPr>
          <p:nvPr>
            <p:ph type="sldNum" sz="quarter" idx="12"/>
          </p:nvPr>
        </p:nvSpPr>
        <p:spPr/>
        <p:txBody>
          <a:bodyPr/>
          <a:lstStyle/>
          <a:p>
            <a:pPr>
              <a:defRPr/>
            </a:pPr>
            <a:fld id="{C8E5C6C2-6E99-467A-B9FA-6BB26C7D759F}" type="slidenum">
              <a:rPr lang="sk-SK" altLang="en-US" smtClean="0"/>
              <a:pPr>
                <a:defRPr/>
              </a:pPr>
              <a:t>‹#›</a:t>
            </a:fld>
            <a:endParaRPr lang="sk-SK" altLang="en-US"/>
          </a:p>
        </p:txBody>
      </p:sp>
    </p:spTree>
    <p:extLst>
      <p:ext uri="{BB962C8B-B14F-4D97-AF65-F5344CB8AC3E}">
        <p14:creationId xmlns:p14="http://schemas.microsoft.com/office/powerpoint/2010/main" val="16233254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tĺpec">
    <p:spTree>
      <p:nvGrpSpPr>
        <p:cNvPr id="1" name=""/>
        <p:cNvGrpSpPr/>
        <p:nvPr/>
      </p:nvGrpSpPr>
      <p:grpSpPr>
        <a:xfrm>
          <a:off x="0" y="0"/>
          <a:ext cx="0" cy="0"/>
          <a:chOff x="0" y="0"/>
          <a:chExt cx="0" cy="0"/>
        </a:xfrm>
      </p:grpSpPr>
      <p:pic>
        <p:nvPicPr>
          <p:cNvPr id="14" name="Picture 13"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5" name="Title 1"/>
          <p:cNvSpPr>
            <a:spLocks noGrp="1"/>
          </p:cNvSpPr>
          <p:nvPr>
            <p:ph type="title"/>
          </p:nvPr>
        </p:nvSpPr>
        <p:spPr>
          <a:xfrm>
            <a:off x="685331" y="609600"/>
            <a:ext cx="7773339" cy="1605094"/>
          </a:xfrm>
        </p:spPr>
        <p:txBody>
          <a:bodyPr/>
          <a:lstStyle/>
          <a:p>
            <a:r>
              <a:rPr lang="sk-SK" smtClean="0"/>
              <a:t>Upravte štýly predlohy textu</a:t>
            </a:r>
            <a:endParaRPr lang="en-US" dirty="0"/>
          </a:p>
        </p:txBody>
      </p:sp>
      <p:sp>
        <p:nvSpPr>
          <p:cNvPr id="7" name="Text Placeholder 2"/>
          <p:cNvSpPr>
            <a:spLocks noGrp="1"/>
          </p:cNvSpPr>
          <p:nvPr>
            <p:ph type="body" idx="1"/>
          </p:nvPr>
        </p:nvSpPr>
        <p:spPr>
          <a:xfrm>
            <a:off x="685331" y="2367093"/>
            <a:ext cx="2474232"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8" name="Text Placeholder 3"/>
          <p:cNvSpPr>
            <a:spLocks noGrp="1"/>
          </p:cNvSpPr>
          <p:nvPr>
            <p:ph type="body" sz="half" idx="15"/>
          </p:nvPr>
        </p:nvSpPr>
        <p:spPr>
          <a:xfrm>
            <a:off x="685331" y="2943356"/>
            <a:ext cx="2474232"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9" name="Text Placeholder 4"/>
          <p:cNvSpPr>
            <a:spLocks noGrp="1"/>
          </p:cNvSpPr>
          <p:nvPr>
            <p:ph type="body" sz="quarter" idx="3"/>
          </p:nvPr>
        </p:nvSpPr>
        <p:spPr>
          <a:xfrm>
            <a:off x="3339292" y="2367093"/>
            <a:ext cx="2468641"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10" name="Text Placeholder 3"/>
          <p:cNvSpPr>
            <a:spLocks noGrp="1"/>
          </p:cNvSpPr>
          <p:nvPr>
            <p:ph type="body" sz="half" idx="16"/>
          </p:nvPr>
        </p:nvSpPr>
        <p:spPr>
          <a:xfrm>
            <a:off x="3331012" y="2943356"/>
            <a:ext cx="2477513"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11" name="Text Placeholder 4"/>
          <p:cNvSpPr>
            <a:spLocks noGrp="1"/>
          </p:cNvSpPr>
          <p:nvPr>
            <p:ph type="body" sz="quarter" idx="13"/>
          </p:nvPr>
        </p:nvSpPr>
        <p:spPr>
          <a:xfrm>
            <a:off x="5979974" y="2367093"/>
            <a:ext cx="2478696" cy="576262"/>
          </a:xfrm>
        </p:spPr>
        <p:txBody>
          <a:bodyPr anchor="b">
            <a:noAutofit/>
          </a:bodyPr>
          <a:lstStyle>
            <a:lvl1pPr marL="0" indent="0" algn="ctr">
              <a:lnSpc>
                <a:spcPct val="7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12" name="Text Placeholder 3"/>
          <p:cNvSpPr>
            <a:spLocks noGrp="1"/>
          </p:cNvSpPr>
          <p:nvPr>
            <p:ph type="body" sz="half" idx="17"/>
          </p:nvPr>
        </p:nvSpPr>
        <p:spPr>
          <a:xfrm>
            <a:off x="5979974" y="2943356"/>
            <a:ext cx="247869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3" name="Date Placeholder 2"/>
          <p:cNvSpPr>
            <a:spLocks noGrp="1"/>
          </p:cNvSpPr>
          <p:nvPr>
            <p:ph type="dt" sz="half" idx="10"/>
          </p:nvPr>
        </p:nvSpPr>
        <p:spPr/>
        <p:txBody>
          <a:bodyPr/>
          <a:lstStyle/>
          <a:p>
            <a:pPr>
              <a:defRPr/>
            </a:pPr>
            <a:endParaRPr lang="sk-SK" altLang="en-US"/>
          </a:p>
        </p:txBody>
      </p:sp>
      <p:sp>
        <p:nvSpPr>
          <p:cNvPr id="4" name="Footer Placeholder 3"/>
          <p:cNvSpPr>
            <a:spLocks noGrp="1"/>
          </p:cNvSpPr>
          <p:nvPr>
            <p:ph type="ftr" sz="quarter" idx="11"/>
          </p:nvPr>
        </p:nvSpPr>
        <p:spPr/>
        <p:txBody>
          <a:bodyPr/>
          <a:lstStyle/>
          <a:p>
            <a:pPr>
              <a:defRPr/>
            </a:pPr>
            <a:endParaRPr lang="sk-SK" altLang="en-US"/>
          </a:p>
        </p:txBody>
      </p:sp>
      <p:sp>
        <p:nvSpPr>
          <p:cNvPr id="5" name="Slide Number Placeholder 4"/>
          <p:cNvSpPr>
            <a:spLocks noGrp="1"/>
          </p:cNvSpPr>
          <p:nvPr>
            <p:ph type="sldNum" sz="quarter" idx="12"/>
          </p:nvPr>
        </p:nvSpPr>
        <p:spPr/>
        <p:txBody>
          <a:bodyPr/>
          <a:lstStyle/>
          <a:p>
            <a:pPr>
              <a:defRPr/>
            </a:pPr>
            <a:fld id="{C8E5C6C2-6E99-467A-B9FA-6BB26C7D759F}" type="slidenum">
              <a:rPr lang="sk-SK" altLang="en-US" smtClean="0"/>
              <a:pPr>
                <a:defRPr/>
              </a:pPr>
              <a:t>‹#›</a:t>
            </a:fld>
            <a:endParaRPr lang="sk-SK" altLang="en-US"/>
          </a:p>
        </p:txBody>
      </p:sp>
    </p:spTree>
    <p:extLst>
      <p:ext uri="{BB962C8B-B14F-4D97-AF65-F5344CB8AC3E}">
        <p14:creationId xmlns:p14="http://schemas.microsoft.com/office/powerpoint/2010/main" val="14909130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Stĺpec s obrázkom">
    <p:spTree>
      <p:nvGrpSpPr>
        <p:cNvPr id="1" name=""/>
        <p:cNvGrpSpPr/>
        <p:nvPr/>
      </p:nvGrpSpPr>
      <p:grpSpPr>
        <a:xfrm>
          <a:off x="0" y="0"/>
          <a:ext cx="0" cy="0"/>
          <a:chOff x="0" y="0"/>
          <a:chExt cx="0" cy="0"/>
        </a:xfrm>
      </p:grpSpPr>
      <p:pic>
        <p:nvPicPr>
          <p:cNvPr id="17" name="Picture 1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 name="Title 1"/>
          <p:cNvSpPr>
            <a:spLocks noGrp="1"/>
          </p:cNvSpPr>
          <p:nvPr>
            <p:ph type="title"/>
          </p:nvPr>
        </p:nvSpPr>
        <p:spPr>
          <a:xfrm>
            <a:off x="685331" y="610772"/>
            <a:ext cx="7773339" cy="1603922"/>
          </a:xfrm>
        </p:spPr>
        <p:txBody>
          <a:bodyPr/>
          <a:lstStyle/>
          <a:p>
            <a:r>
              <a:rPr lang="sk-SK" smtClean="0"/>
              <a:t>Upravte štýly predlohy textu</a:t>
            </a:r>
            <a:endParaRPr lang="en-US" dirty="0"/>
          </a:p>
        </p:txBody>
      </p:sp>
      <p:sp>
        <p:nvSpPr>
          <p:cNvPr id="19" name="Text Placeholder 2"/>
          <p:cNvSpPr>
            <a:spLocks noGrp="1"/>
          </p:cNvSpPr>
          <p:nvPr>
            <p:ph type="body" idx="1"/>
          </p:nvPr>
        </p:nvSpPr>
        <p:spPr>
          <a:xfrm>
            <a:off x="685331" y="4204820"/>
            <a:ext cx="2472307"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20" name="Picture Placeholder 2"/>
          <p:cNvSpPr>
            <a:spLocks noGrp="1" noChangeAspect="1"/>
          </p:cNvSpPr>
          <p:nvPr>
            <p:ph type="pic" idx="15"/>
          </p:nvPr>
        </p:nvSpPr>
        <p:spPr>
          <a:xfrm>
            <a:off x="685331" y="2367093"/>
            <a:ext cx="2472307"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smtClean="0"/>
              <a:t>Ak chcete pridať obrázok, kliknite na ikonu</a:t>
            </a:r>
            <a:endParaRPr lang="en-US" dirty="0"/>
          </a:p>
        </p:txBody>
      </p:sp>
      <p:sp>
        <p:nvSpPr>
          <p:cNvPr id="21" name="Text Placeholder 3"/>
          <p:cNvSpPr>
            <a:spLocks noGrp="1"/>
          </p:cNvSpPr>
          <p:nvPr>
            <p:ph type="body" sz="half" idx="18"/>
          </p:nvPr>
        </p:nvSpPr>
        <p:spPr>
          <a:xfrm>
            <a:off x="685331" y="4781082"/>
            <a:ext cx="2472307"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22" name="Text Placeholder 4"/>
          <p:cNvSpPr>
            <a:spLocks noGrp="1"/>
          </p:cNvSpPr>
          <p:nvPr>
            <p:ph type="body" sz="quarter" idx="3"/>
          </p:nvPr>
        </p:nvSpPr>
        <p:spPr>
          <a:xfrm>
            <a:off x="3332069" y="4204820"/>
            <a:ext cx="247637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23" name="Picture Placeholder 2"/>
          <p:cNvSpPr>
            <a:spLocks noGrp="1" noChangeAspect="1"/>
          </p:cNvSpPr>
          <p:nvPr>
            <p:ph type="pic" idx="21"/>
          </p:nvPr>
        </p:nvSpPr>
        <p:spPr>
          <a:xfrm>
            <a:off x="3331011" y="2367093"/>
            <a:ext cx="2477514"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smtClean="0"/>
              <a:t>Ak chcete pridať obrázok, kliknite na ikonu</a:t>
            </a:r>
            <a:endParaRPr lang="en-US" dirty="0"/>
          </a:p>
        </p:txBody>
      </p:sp>
      <p:sp>
        <p:nvSpPr>
          <p:cNvPr id="24" name="Text Placeholder 3"/>
          <p:cNvSpPr>
            <a:spLocks noGrp="1"/>
          </p:cNvSpPr>
          <p:nvPr>
            <p:ph type="body" sz="half" idx="19"/>
          </p:nvPr>
        </p:nvSpPr>
        <p:spPr>
          <a:xfrm>
            <a:off x="3331011" y="4781081"/>
            <a:ext cx="2477514"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25" name="Text Placeholder 4"/>
          <p:cNvSpPr>
            <a:spLocks noGrp="1"/>
          </p:cNvSpPr>
          <p:nvPr>
            <p:ph type="body" sz="quarter" idx="13"/>
          </p:nvPr>
        </p:nvSpPr>
        <p:spPr>
          <a:xfrm>
            <a:off x="5979974" y="4204820"/>
            <a:ext cx="2475511" cy="576262"/>
          </a:xfrm>
        </p:spPr>
        <p:txBody>
          <a:bodyPr anchor="b">
            <a:noAutofit/>
          </a:bodyPr>
          <a:lstStyle>
            <a:lvl1pPr marL="0" indent="0" algn="ctr">
              <a:lnSpc>
                <a:spcPct val="7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26" name="Picture Placeholder 2"/>
          <p:cNvSpPr>
            <a:spLocks noGrp="1" noChangeAspect="1"/>
          </p:cNvSpPr>
          <p:nvPr>
            <p:ph type="pic" idx="22"/>
          </p:nvPr>
        </p:nvSpPr>
        <p:spPr>
          <a:xfrm>
            <a:off x="5979974" y="2367093"/>
            <a:ext cx="2478696"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smtClean="0"/>
              <a:t>Ak chcete pridať obrázok, kliknite na ikonu</a:t>
            </a:r>
            <a:endParaRPr lang="en-US" dirty="0"/>
          </a:p>
        </p:txBody>
      </p:sp>
      <p:sp>
        <p:nvSpPr>
          <p:cNvPr id="27" name="Text Placeholder 3"/>
          <p:cNvSpPr>
            <a:spLocks noGrp="1"/>
          </p:cNvSpPr>
          <p:nvPr>
            <p:ph type="body" sz="half" idx="20"/>
          </p:nvPr>
        </p:nvSpPr>
        <p:spPr>
          <a:xfrm>
            <a:off x="5979880" y="4781079"/>
            <a:ext cx="2478790"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3" name="Date Placeholder 2"/>
          <p:cNvSpPr>
            <a:spLocks noGrp="1"/>
          </p:cNvSpPr>
          <p:nvPr>
            <p:ph type="dt" sz="half" idx="10"/>
          </p:nvPr>
        </p:nvSpPr>
        <p:spPr/>
        <p:txBody>
          <a:bodyPr/>
          <a:lstStyle/>
          <a:p>
            <a:pPr>
              <a:defRPr/>
            </a:pPr>
            <a:endParaRPr lang="sk-SK" altLang="en-US"/>
          </a:p>
        </p:txBody>
      </p:sp>
      <p:sp>
        <p:nvSpPr>
          <p:cNvPr id="4" name="Footer Placeholder 3"/>
          <p:cNvSpPr>
            <a:spLocks noGrp="1"/>
          </p:cNvSpPr>
          <p:nvPr>
            <p:ph type="ftr" sz="quarter" idx="11"/>
          </p:nvPr>
        </p:nvSpPr>
        <p:spPr/>
        <p:txBody>
          <a:bodyPr/>
          <a:lstStyle/>
          <a:p>
            <a:pPr>
              <a:defRPr/>
            </a:pPr>
            <a:endParaRPr lang="sk-SK" altLang="en-US"/>
          </a:p>
        </p:txBody>
      </p:sp>
      <p:sp>
        <p:nvSpPr>
          <p:cNvPr id="5" name="Slide Number Placeholder 4"/>
          <p:cNvSpPr>
            <a:spLocks noGrp="1"/>
          </p:cNvSpPr>
          <p:nvPr>
            <p:ph type="sldNum" sz="quarter" idx="12"/>
          </p:nvPr>
        </p:nvSpPr>
        <p:spPr/>
        <p:txBody>
          <a:bodyPr/>
          <a:lstStyle/>
          <a:p>
            <a:pPr>
              <a:defRPr/>
            </a:pPr>
            <a:fld id="{C8E5C6C2-6E99-467A-B9FA-6BB26C7D759F}" type="slidenum">
              <a:rPr lang="sk-SK" altLang="en-US" smtClean="0"/>
              <a:pPr>
                <a:defRPr/>
              </a:pPr>
              <a:t>‹#›</a:t>
            </a:fld>
            <a:endParaRPr lang="sk-SK" altLang="en-US"/>
          </a:p>
        </p:txBody>
      </p:sp>
    </p:spTree>
    <p:extLst>
      <p:ext uri="{BB962C8B-B14F-4D97-AF65-F5344CB8AC3E}">
        <p14:creationId xmlns:p14="http://schemas.microsoft.com/office/powerpoint/2010/main" val="2272270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sk-SK" smtClean="0"/>
              <a:t>Upravte štýly predlohy textu</a:t>
            </a:r>
            <a:endParaRPr lang="en-US" dirty="0"/>
          </a:p>
        </p:txBody>
      </p:sp>
      <p:sp>
        <p:nvSpPr>
          <p:cNvPr id="11" name="Vertical Text Placeholder 2"/>
          <p:cNvSpPr>
            <a:spLocks noGrp="1"/>
          </p:cNvSpPr>
          <p:nvPr>
            <p:ph type="body" orient="vert" sz="quarter" idx="13"/>
          </p:nvPr>
        </p:nvSpPr>
        <p:spPr>
          <a:xfrm>
            <a:off x="685331" y="2367094"/>
            <a:ext cx="7773339" cy="3424107"/>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pPr>
              <a:defRPr/>
            </a:pPr>
            <a:endParaRPr lang="sk-SK" altLang="en-US"/>
          </a:p>
        </p:txBody>
      </p:sp>
      <p:sp>
        <p:nvSpPr>
          <p:cNvPr id="5" name="Footer Placeholder 4"/>
          <p:cNvSpPr>
            <a:spLocks noGrp="1"/>
          </p:cNvSpPr>
          <p:nvPr>
            <p:ph type="ftr" sz="quarter" idx="11"/>
          </p:nvPr>
        </p:nvSpPr>
        <p:spPr/>
        <p:txBody>
          <a:bodyPr/>
          <a:lstStyle/>
          <a:p>
            <a:pPr>
              <a:defRPr/>
            </a:pPr>
            <a:endParaRPr lang="sk-SK" altLang="en-US"/>
          </a:p>
        </p:txBody>
      </p:sp>
      <p:sp>
        <p:nvSpPr>
          <p:cNvPr id="6" name="Slide Number Placeholder 5"/>
          <p:cNvSpPr>
            <a:spLocks noGrp="1"/>
          </p:cNvSpPr>
          <p:nvPr>
            <p:ph type="sldNum" sz="quarter" idx="12"/>
          </p:nvPr>
        </p:nvSpPr>
        <p:spPr/>
        <p:txBody>
          <a:bodyPr/>
          <a:lstStyle/>
          <a:p>
            <a:pPr>
              <a:defRPr/>
            </a:pPr>
            <a:fld id="{46790244-2B3F-4532-B23A-69C110C66C3D}" type="slidenum">
              <a:rPr lang="sk-SK" altLang="en-US" smtClean="0"/>
              <a:pPr>
                <a:defRPr/>
              </a:pPr>
              <a:t>‹#›</a:t>
            </a:fld>
            <a:endParaRPr lang="sk-SK" altLang="en-US"/>
          </a:p>
        </p:txBody>
      </p:sp>
    </p:spTree>
    <p:extLst>
      <p:ext uri="{BB962C8B-B14F-4D97-AF65-F5344CB8AC3E}">
        <p14:creationId xmlns:p14="http://schemas.microsoft.com/office/powerpoint/2010/main" val="5814464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pic>
        <p:nvPicPr>
          <p:cNvPr id="10" name="Picture 9"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Vertical Title 1"/>
          <p:cNvSpPr>
            <a:spLocks noGrp="1"/>
          </p:cNvSpPr>
          <p:nvPr>
            <p:ph type="title" orient="vert"/>
          </p:nvPr>
        </p:nvSpPr>
        <p:spPr>
          <a:xfrm>
            <a:off x="6543675" y="609602"/>
            <a:ext cx="1914995" cy="5181599"/>
          </a:xfrm>
        </p:spPr>
        <p:txBody>
          <a:bodyPr vert="eaVert"/>
          <a:lstStyle>
            <a:lvl1pPr algn="l">
              <a:defRPr/>
            </a:lvl1pPr>
          </a:lstStyle>
          <a:p>
            <a:r>
              <a:rPr lang="sk-SK" smtClean="0"/>
              <a:t>Upravte štýly predlohy textu</a:t>
            </a:r>
            <a:endParaRPr lang="en-US" dirty="0"/>
          </a:p>
        </p:txBody>
      </p:sp>
      <p:sp>
        <p:nvSpPr>
          <p:cNvPr id="8" name="Vertical Text Placeholder 2"/>
          <p:cNvSpPr>
            <a:spLocks noGrp="1"/>
          </p:cNvSpPr>
          <p:nvPr>
            <p:ph type="body" orient="vert" sz="quarter" idx="13"/>
          </p:nvPr>
        </p:nvSpPr>
        <p:spPr>
          <a:xfrm>
            <a:off x="685331" y="609602"/>
            <a:ext cx="5744043" cy="5181599"/>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pPr>
              <a:defRPr/>
            </a:pPr>
            <a:endParaRPr lang="sk-SK" altLang="en-US"/>
          </a:p>
        </p:txBody>
      </p:sp>
      <p:sp>
        <p:nvSpPr>
          <p:cNvPr id="5" name="Footer Placeholder 4"/>
          <p:cNvSpPr>
            <a:spLocks noGrp="1"/>
          </p:cNvSpPr>
          <p:nvPr>
            <p:ph type="ftr" sz="quarter" idx="11"/>
          </p:nvPr>
        </p:nvSpPr>
        <p:spPr/>
        <p:txBody>
          <a:bodyPr/>
          <a:lstStyle/>
          <a:p>
            <a:pPr>
              <a:defRPr/>
            </a:pPr>
            <a:endParaRPr lang="sk-SK" altLang="en-US"/>
          </a:p>
        </p:txBody>
      </p:sp>
      <p:sp>
        <p:nvSpPr>
          <p:cNvPr id="6" name="Slide Number Placeholder 5"/>
          <p:cNvSpPr>
            <a:spLocks noGrp="1"/>
          </p:cNvSpPr>
          <p:nvPr>
            <p:ph type="sldNum" sz="quarter" idx="12"/>
          </p:nvPr>
        </p:nvSpPr>
        <p:spPr/>
        <p:txBody>
          <a:bodyPr/>
          <a:lstStyle/>
          <a:p>
            <a:pPr>
              <a:defRPr/>
            </a:pPr>
            <a:fld id="{D7B7328C-22E3-4BCC-A72A-E108EB7C414D}" type="slidenum">
              <a:rPr lang="sk-SK" altLang="en-US" smtClean="0"/>
              <a:pPr>
                <a:defRPr/>
              </a:pPr>
              <a:t>‹#›</a:t>
            </a:fld>
            <a:endParaRPr lang="sk-SK" altLang="en-US"/>
          </a:p>
        </p:txBody>
      </p:sp>
    </p:spTree>
    <p:extLst>
      <p:ext uri="{BB962C8B-B14F-4D97-AF65-F5344CB8AC3E}">
        <p14:creationId xmlns:p14="http://schemas.microsoft.com/office/powerpoint/2010/main" val="2690075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sk-SK" smtClean="0"/>
              <a:t>Upravte štýly predlohy textu</a:t>
            </a:r>
            <a:endParaRPr lang="en-US" dirty="0"/>
          </a:p>
        </p:txBody>
      </p:sp>
      <p:sp>
        <p:nvSpPr>
          <p:cNvPr id="12" name="Content Placeholder 2"/>
          <p:cNvSpPr>
            <a:spLocks noGrp="1"/>
          </p:cNvSpPr>
          <p:nvPr>
            <p:ph sz="quarter" idx="13"/>
          </p:nvPr>
        </p:nvSpPr>
        <p:spPr>
          <a:xfrm>
            <a:off x="685330" y="2367093"/>
            <a:ext cx="7772870" cy="3424107"/>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pPr>
              <a:defRPr/>
            </a:pPr>
            <a:endParaRPr lang="sk-SK" altLang="en-US"/>
          </a:p>
        </p:txBody>
      </p:sp>
      <p:sp>
        <p:nvSpPr>
          <p:cNvPr id="5" name="Footer Placeholder 4"/>
          <p:cNvSpPr>
            <a:spLocks noGrp="1"/>
          </p:cNvSpPr>
          <p:nvPr>
            <p:ph type="ftr" sz="quarter" idx="11"/>
          </p:nvPr>
        </p:nvSpPr>
        <p:spPr/>
        <p:txBody>
          <a:bodyPr/>
          <a:lstStyle/>
          <a:p>
            <a:pPr>
              <a:defRPr/>
            </a:pPr>
            <a:endParaRPr lang="sk-SK" altLang="en-US"/>
          </a:p>
        </p:txBody>
      </p:sp>
      <p:sp>
        <p:nvSpPr>
          <p:cNvPr id="6" name="Slide Number Placeholder 5"/>
          <p:cNvSpPr>
            <a:spLocks noGrp="1"/>
          </p:cNvSpPr>
          <p:nvPr>
            <p:ph type="sldNum" sz="quarter" idx="12"/>
          </p:nvPr>
        </p:nvSpPr>
        <p:spPr/>
        <p:txBody>
          <a:bodyPr/>
          <a:lstStyle/>
          <a:p>
            <a:pPr>
              <a:defRPr/>
            </a:pPr>
            <a:fld id="{C8E5C6C2-6E99-467A-B9FA-6BB26C7D759F}" type="slidenum">
              <a:rPr lang="sk-SK" altLang="en-US" smtClean="0"/>
              <a:pPr>
                <a:defRPr/>
              </a:pPr>
              <a:t>‹#›</a:t>
            </a:fld>
            <a:endParaRPr lang="sk-SK" altLang="en-US"/>
          </a:p>
        </p:txBody>
      </p:sp>
    </p:spTree>
    <p:extLst>
      <p:ext uri="{BB962C8B-B14F-4D97-AF65-F5344CB8AC3E}">
        <p14:creationId xmlns:p14="http://schemas.microsoft.com/office/powerpoint/2010/main" val="837583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pic>
        <p:nvPicPr>
          <p:cNvPr id="8" name="Picture 7"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828564"/>
            <a:ext cx="7763814" cy="2736819"/>
          </a:xfrm>
        </p:spPr>
        <p:txBody>
          <a:bodyPr anchor="b">
            <a:normAutofit/>
          </a:bodyPr>
          <a:lstStyle>
            <a:lvl1pPr>
              <a:defRPr sz="4000"/>
            </a:lvl1pPr>
          </a:lstStyle>
          <a:p>
            <a:r>
              <a:rPr lang="sk-SK" smtClean="0"/>
              <a:t>Upravte štýly predlohy textu</a:t>
            </a:r>
            <a:endParaRPr lang="en-US" dirty="0"/>
          </a:p>
        </p:txBody>
      </p:sp>
      <p:sp>
        <p:nvSpPr>
          <p:cNvPr id="3" name="Text Placeholder 2"/>
          <p:cNvSpPr>
            <a:spLocks noGrp="1"/>
          </p:cNvSpPr>
          <p:nvPr>
            <p:ph type="body" idx="1"/>
          </p:nvPr>
        </p:nvSpPr>
        <p:spPr>
          <a:xfrm>
            <a:off x="685331" y="3657458"/>
            <a:ext cx="7763814"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pPr>
              <a:defRPr/>
            </a:pPr>
            <a:endParaRPr lang="sk-SK" altLang="en-US"/>
          </a:p>
        </p:txBody>
      </p:sp>
      <p:sp>
        <p:nvSpPr>
          <p:cNvPr id="5" name="Footer Placeholder 4"/>
          <p:cNvSpPr>
            <a:spLocks noGrp="1"/>
          </p:cNvSpPr>
          <p:nvPr>
            <p:ph type="ftr" sz="quarter" idx="11"/>
          </p:nvPr>
        </p:nvSpPr>
        <p:spPr/>
        <p:txBody>
          <a:bodyPr/>
          <a:lstStyle/>
          <a:p>
            <a:pPr>
              <a:defRPr/>
            </a:pPr>
            <a:endParaRPr lang="sk-SK" altLang="en-US"/>
          </a:p>
        </p:txBody>
      </p:sp>
      <p:sp>
        <p:nvSpPr>
          <p:cNvPr id="6" name="Slide Number Placeholder 5"/>
          <p:cNvSpPr>
            <a:spLocks noGrp="1"/>
          </p:cNvSpPr>
          <p:nvPr>
            <p:ph type="sldNum" sz="quarter" idx="12"/>
          </p:nvPr>
        </p:nvSpPr>
        <p:spPr/>
        <p:txBody>
          <a:bodyPr/>
          <a:lstStyle/>
          <a:p>
            <a:pPr>
              <a:defRPr/>
            </a:pPr>
            <a:fld id="{CE7047A2-14E9-46EC-B6D6-15AF9CDAA6DC}" type="slidenum">
              <a:rPr lang="sk-SK" altLang="en-US" smtClean="0"/>
              <a:pPr>
                <a:defRPr/>
              </a:pPr>
              <a:t>‹#›</a:t>
            </a:fld>
            <a:endParaRPr lang="sk-SK" altLang="en-US"/>
          </a:p>
        </p:txBody>
      </p:sp>
    </p:spTree>
    <p:extLst>
      <p:ext uri="{BB962C8B-B14F-4D97-AF65-F5344CB8AC3E}">
        <p14:creationId xmlns:p14="http://schemas.microsoft.com/office/powerpoint/2010/main" val="3428720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sk-SK" smtClean="0"/>
              <a:t>Upravte štýly predlohy textu</a:t>
            </a:r>
            <a:endParaRPr lang="en-US" dirty="0"/>
          </a:p>
        </p:txBody>
      </p:sp>
      <p:sp>
        <p:nvSpPr>
          <p:cNvPr id="12" name="Content Placeholder 2"/>
          <p:cNvSpPr>
            <a:spLocks noGrp="1"/>
          </p:cNvSpPr>
          <p:nvPr>
            <p:ph sz="quarter" idx="13"/>
          </p:nvPr>
        </p:nvSpPr>
        <p:spPr>
          <a:xfrm>
            <a:off x="685330" y="2367093"/>
            <a:ext cx="3829520" cy="3424107"/>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13" name="Content Placeholder 3"/>
          <p:cNvSpPr>
            <a:spLocks noGrp="1"/>
          </p:cNvSpPr>
          <p:nvPr>
            <p:ph sz="quarter" idx="14"/>
          </p:nvPr>
        </p:nvSpPr>
        <p:spPr>
          <a:xfrm>
            <a:off x="4629150" y="2367093"/>
            <a:ext cx="3829050" cy="3424107"/>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pPr>
              <a:defRPr/>
            </a:pPr>
            <a:endParaRPr lang="sk-SK" altLang="en-US"/>
          </a:p>
        </p:txBody>
      </p:sp>
      <p:sp>
        <p:nvSpPr>
          <p:cNvPr id="6" name="Footer Placeholder 5"/>
          <p:cNvSpPr>
            <a:spLocks noGrp="1"/>
          </p:cNvSpPr>
          <p:nvPr>
            <p:ph type="ftr" sz="quarter" idx="11"/>
          </p:nvPr>
        </p:nvSpPr>
        <p:spPr/>
        <p:txBody>
          <a:bodyPr/>
          <a:lstStyle/>
          <a:p>
            <a:pPr>
              <a:defRPr/>
            </a:pPr>
            <a:endParaRPr lang="sk-SK" altLang="en-US"/>
          </a:p>
        </p:txBody>
      </p:sp>
      <p:sp>
        <p:nvSpPr>
          <p:cNvPr id="7" name="Slide Number Placeholder 6"/>
          <p:cNvSpPr>
            <a:spLocks noGrp="1"/>
          </p:cNvSpPr>
          <p:nvPr>
            <p:ph type="sldNum" sz="quarter" idx="12"/>
          </p:nvPr>
        </p:nvSpPr>
        <p:spPr/>
        <p:txBody>
          <a:bodyPr/>
          <a:lstStyle/>
          <a:p>
            <a:pPr>
              <a:defRPr/>
            </a:pPr>
            <a:fld id="{64ADCEA5-580B-4AD6-80AA-83D4516318C5}" type="slidenum">
              <a:rPr lang="sk-SK" altLang="en-US" smtClean="0"/>
              <a:pPr>
                <a:defRPr/>
              </a:pPr>
              <a:t>‹#›</a:t>
            </a:fld>
            <a:endParaRPr lang="sk-SK" altLang="en-US"/>
          </a:p>
        </p:txBody>
      </p:sp>
    </p:spTree>
    <p:extLst>
      <p:ext uri="{BB962C8B-B14F-4D97-AF65-F5344CB8AC3E}">
        <p14:creationId xmlns:p14="http://schemas.microsoft.com/office/powerpoint/2010/main" val="180954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pic>
        <p:nvPicPr>
          <p:cNvPr id="11" name="Picture 10"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14" name="Title 1"/>
          <p:cNvSpPr>
            <a:spLocks noGrp="1"/>
          </p:cNvSpPr>
          <p:nvPr>
            <p:ph type="title"/>
          </p:nvPr>
        </p:nvSpPr>
        <p:spPr>
          <a:xfrm>
            <a:off x="685332" y="618518"/>
            <a:ext cx="7773338" cy="1596177"/>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859746" y="2371018"/>
            <a:ext cx="3655106"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12" name="Content Placeholder 3"/>
          <p:cNvSpPr>
            <a:spLocks noGrp="1"/>
          </p:cNvSpPr>
          <p:nvPr>
            <p:ph sz="quarter" idx="13"/>
          </p:nvPr>
        </p:nvSpPr>
        <p:spPr>
          <a:xfrm>
            <a:off x="685331" y="3051013"/>
            <a:ext cx="3829520" cy="2740187"/>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797317" y="2371018"/>
            <a:ext cx="3661353" cy="679994"/>
          </a:xfrm>
        </p:spPr>
        <p:txBody>
          <a:bodyPr anchor="b">
            <a:noAutofit/>
          </a:bodyPr>
          <a:lstStyle>
            <a:lvl1pPr marL="0" indent="0">
              <a:lnSpc>
                <a:spcPct val="7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13" name="Content Placeholder 5"/>
          <p:cNvSpPr>
            <a:spLocks noGrp="1"/>
          </p:cNvSpPr>
          <p:nvPr>
            <p:ph sz="quarter" idx="14"/>
          </p:nvPr>
        </p:nvSpPr>
        <p:spPr>
          <a:xfrm>
            <a:off x="4629150" y="3051013"/>
            <a:ext cx="3829051" cy="2740187"/>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pPr>
              <a:defRPr/>
            </a:pPr>
            <a:endParaRPr lang="sk-SK" altLang="en-US"/>
          </a:p>
        </p:txBody>
      </p:sp>
      <p:sp>
        <p:nvSpPr>
          <p:cNvPr id="8" name="Footer Placeholder 7"/>
          <p:cNvSpPr>
            <a:spLocks noGrp="1"/>
          </p:cNvSpPr>
          <p:nvPr>
            <p:ph type="ftr" sz="quarter" idx="11"/>
          </p:nvPr>
        </p:nvSpPr>
        <p:spPr/>
        <p:txBody>
          <a:bodyPr/>
          <a:lstStyle/>
          <a:p>
            <a:pPr>
              <a:defRPr/>
            </a:pPr>
            <a:endParaRPr lang="sk-SK" altLang="en-US"/>
          </a:p>
        </p:txBody>
      </p:sp>
      <p:sp>
        <p:nvSpPr>
          <p:cNvPr id="9" name="Slide Number Placeholder 8"/>
          <p:cNvSpPr>
            <a:spLocks noGrp="1"/>
          </p:cNvSpPr>
          <p:nvPr>
            <p:ph type="sldNum" sz="quarter" idx="12"/>
          </p:nvPr>
        </p:nvSpPr>
        <p:spPr/>
        <p:txBody>
          <a:bodyPr/>
          <a:lstStyle/>
          <a:p>
            <a:pPr>
              <a:defRPr/>
            </a:pPr>
            <a:fld id="{AE9F6530-43D9-4956-995F-C03E361654CA}" type="slidenum">
              <a:rPr lang="sk-SK" altLang="en-US" smtClean="0"/>
              <a:pPr>
                <a:defRPr/>
              </a:pPr>
              <a:t>‹#›</a:t>
            </a:fld>
            <a:endParaRPr lang="sk-SK" altLang="en-US"/>
          </a:p>
        </p:txBody>
      </p:sp>
    </p:spTree>
    <p:extLst>
      <p:ext uri="{BB962C8B-B14F-4D97-AF65-F5344CB8AC3E}">
        <p14:creationId xmlns:p14="http://schemas.microsoft.com/office/powerpoint/2010/main" val="807877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pic>
        <p:nvPicPr>
          <p:cNvPr id="7" name="Picture 6"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pPr>
              <a:defRPr/>
            </a:pPr>
            <a:endParaRPr lang="sk-SK" altLang="en-US"/>
          </a:p>
        </p:txBody>
      </p:sp>
      <p:sp>
        <p:nvSpPr>
          <p:cNvPr id="4" name="Footer Placeholder 3"/>
          <p:cNvSpPr>
            <a:spLocks noGrp="1"/>
          </p:cNvSpPr>
          <p:nvPr>
            <p:ph type="ftr" sz="quarter" idx="11"/>
          </p:nvPr>
        </p:nvSpPr>
        <p:spPr/>
        <p:txBody>
          <a:bodyPr/>
          <a:lstStyle/>
          <a:p>
            <a:pPr>
              <a:defRPr/>
            </a:pPr>
            <a:endParaRPr lang="sk-SK" altLang="en-US"/>
          </a:p>
        </p:txBody>
      </p:sp>
      <p:sp>
        <p:nvSpPr>
          <p:cNvPr id="5" name="Slide Number Placeholder 4"/>
          <p:cNvSpPr>
            <a:spLocks noGrp="1"/>
          </p:cNvSpPr>
          <p:nvPr>
            <p:ph type="sldNum" sz="quarter" idx="12"/>
          </p:nvPr>
        </p:nvSpPr>
        <p:spPr/>
        <p:txBody>
          <a:bodyPr/>
          <a:lstStyle/>
          <a:p>
            <a:pPr>
              <a:defRPr/>
            </a:pPr>
            <a:fld id="{721323A2-3A09-46CF-9AE4-C4670025DE0F}" type="slidenum">
              <a:rPr lang="sk-SK" altLang="en-US" smtClean="0"/>
              <a:pPr>
                <a:defRPr/>
              </a:pPr>
              <a:t>‹#›</a:t>
            </a:fld>
            <a:endParaRPr lang="sk-SK" altLang="en-US"/>
          </a:p>
        </p:txBody>
      </p:sp>
    </p:spTree>
    <p:extLst>
      <p:ext uri="{BB962C8B-B14F-4D97-AF65-F5344CB8AC3E}">
        <p14:creationId xmlns:p14="http://schemas.microsoft.com/office/powerpoint/2010/main" val="1179830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pic>
        <p:nvPicPr>
          <p:cNvPr id="6" name="Picture 5"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Date Placeholder 1"/>
          <p:cNvSpPr>
            <a:spLocks noGrp="1"/>
          </p:cNvSpPr>
          <p:nvPr>
            <p:ph type="dt" sz="half" idx="10"/>
          </p:nvPr>
        </p:nvSpPr>
        <p:spPr/>
        <p:txBody>
          <a:bodyPr/>
          <a:lstStyle/>
          <a:p>
            <a:pPr>
              <a:defRPr/>
            </a:pPr>
            <a:endParaRPr lang="sk-SK" altLang="en-US"/>
          </a:p>
        </p:txBody>
      </p:sp>
      <p:sp>
        <p:nvSpPr>
          <p:cNvPr id="3" name="Footer Placeholder 2"/>
          <p:cNvSpPr>
            <a:spLocks noGrp="1"/>
          </p:cNvSpPr>
          <p:nvPr>
            <p:ph type="ftr" sz="quarter" idx="11"/>
          </p:nvPr>
        </p:nvSpPr>
        <p:spPr/>
        <p:txBody>
          <a:bodyPr/>
          <a:lstStyle/>
          <a:p>
            <a:pPr>
              <a:defRPr/>
            </a:pPr>
            <a:endParaRPr lang="sk-SK" altLang="en-US"/>
          </a:p>
        </p:txBody>
      </p:sp>
      <p:sp>
        <p:nvSpPr>
          <p:cNvPr id="4" name="Slide Number Placeholder 3"/>
          <p:cNvSpPr>
            <a:spLocks noGrp="1"/>
          </p:cNvSpPr>
          <p:nvPr>
            <p:ph type="sldNum" sz="quarter" idx="12"/>
          </p:nvPr>
        </p:nvSpPr>
        <p:spPr/>
        <p:txBody>
          <a:bodyPr/>
          <a:lstStyle/>
          <a:p>
            <a:pPr>
              <a:defRPr/>
            </a:pPr>
            <a:fld id="{5C36E0E2-7F05-4887-B756-DF6BDB26CDDE}" type="slidenum">
              <a:rPr lang="sk-SK" altLang="en-US" smtClean="0"/>
              <a:pPr>
                <a:defRPr/>
              </a:pPr>
              <a:t>‹#›</a:t>
            </a:fld>
            <a:endParaRPr lang="sk-SK" altLang="en-US"/>
          </a:p>
        </p:txBody>
      </p:sp>
    </p:spTree>
    <p:extLst>
      <p:ext uri="{BB962C8B-B14F-4D97-AF65-F5344CB8AC3E}">
        <p14:creationId xmlns:p14="http://schemas.microsoft.com/office/powerpoint/2010/main" val="863145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1" y="609600"/>
            <a:ext cx="2951766" cy="2023252"/>
          </a:xfrm>
        </p:spPr>
        <p:txBody>
          <a:bodyPr anchor="b"/>
          <a:lstStyle>
            <a:lvl1pPr algn="ctr">
              <a:defRPr sz="3200"/>
            </a:lvl1pPr>
          </a:lstStyle>
          <a:p>
            <a:r>
              <a:rPr lang="sk-SK" smtClean="0"/>
              <a:t>Upravte štýly predlohy textu</a:t>
            </a:r>
            <a:endParaRPr lang="en-US" dirty="0"/>
          </a:p>
        </p:txBody>
      </p:sp>
      <p:sp>
        <p:nvSpPr>
          <p:cNvPr id="10" name="Content Placeholder 2"/>
          <p:cNvSpPr>
            <a:spLocks noGrp="1"/>
          </p:cNvSpPr>
          <p:nvPr>
            <p:ph sz="quarter" idx="13"/>
          </p:nvPr>
        </p:nvSpPr>
        <p:spPr>
          <a:xfrm>
            <a:off x="3808547" y="609601"/>
            <a:ext cx="4650122" cy="5181599"/>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85331" y="2632852"/>
            <a:ext cx="2951767"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pPr>
              <a:defRPr/>
            </a:pPr>
            <a:endParaRPr lang="sk-SK" altLang="en-US"/>
          </a:p>
        </p:txBody>
      </p:sp>
      <p:sp>
        <p:nvSpPr>
          <p:cNvPr id="6" name="Footer Placeholder 5"/>
          <p:cNvSpPr>
            <a:spLocks noGrp="1"/>
          </p:cNvSpPr>
          <p:nvPr>
            <p:ph type="ftr" sz="quarter" idx="11"/>
          </p:nvPr>
        </p:nvSpPr>
        <p:spPr/>
        <p:txBody>
          <a:bodyPr/>
          <a:lstStyle/>
          <a:p>
            <a:pPr>
              <a:defRPr/>
            </a:pPr>
            <a:endParaRPr lang="sk-SK" altLang="en-US"/>
          </a:p>
        </p:txBody>
      </p:sp>
      <p:sp>
        <p:nvSpPr>
          <p:cNvPr id="7" name="Slide Number Placeholder 6"/>
          <p:cNvSpPr>
            <a:spLocks noGrp="1"/>
          </p:cNvSpPr>
          <p:nvPr>
            <p:ph type="sldNum" sz="quarter" idx="12"/>
          </p:nvPr>
        </p:nvSpPr>
        <p:spPr/>
        <p:txBody>
          <a:bodyPr/>
          <a:lstStyle/>
          <a:p>
            <a:pPr>
              <a:defRPr/>
            </a:pPr>
            <a:fld id="{4D788880-04FF-4FDF-9CE0-4D5007B3FF27}" type="slidenum">
              <a:rPr lang="sk-SK" altLang="en-US" smtClean="0"/>
              <a:pPr>
                <a:defRPr/>
              </a:pPr>
              <a:t>‹#›</a:t>
            </a:fld>
            <a:endParaRPr lang="sk-SK" altLang="en-US"/>
          </a:p>
        </p:txBody>
      </p:sp>
    </p:spTree>
    <p:extLst>
      <p:ext uri="{BB962C8B-B14F-4D97-AF65-F5344CB8AC3E}">
        <p14:creationId xmlns:p14="http://schemas.microsoft.com/office/powerpoint/2010/main" val="7013789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pic>
        <p:nvPicPr>
          <p:cNvPr id="9" name="Picture 8" descr="Droplets-S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685332" y="609600"/>
            <a:ext cx="4129618" cy="2023254"/>
          </a:xfrm>
        </p:spPr>
        <p:txBody>
          <a:bodyPr anchor="b"/>
          <a:lstStyle>
            <a:lvl1pPr algn="ct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5004270" y="609601"/>
            <a:ext cx="3005851"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85346" y="2632853"/>
            <a:ext cx="4129604"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pPr>
              <a:defRPr/>
            </a:pPr>
            <a:endParaRPr lang="sk-SK" altLang="en-US"/>
          </a:p>
        </p:txBody>
      </p:sp>
      <p:sp>
        <p:nvSpPr>
          <p:cNvPr id="6" name="Footer Placeholder 5"/>
          <p:cNvSpPr>
            <a:spLocks noGrp="1"/>
          </p:cNvSpPr>
          <p:nvPr>
            <p:ph type="ftr" sz="quarter" idx="11"/>
          </p:nvPr>
        </p:nvSpPr>
        <p:spPr/>
        <p:txBody>
          <a:bodyPr/>
          <a:lstStyle/>
          <a:p>
            <a:pPr>
              <a:defRPr/>
            </a:pPr>
            <a:endParaRPr lang="sk-SK" altLang="en-US"/>
          </a:p>
        </p:txBody>
      </p:sp>
      <p:sp>
        <p:nvSpPr>
          <p:cNvPr id="7" name="Slide Number Placeholder 6"/>
          <p:cNvSpPr>
            <a:spLocks noGrp="1"/>
          </p:cNvSpPr>
          <p:nvPr>
            <p:ph type="sldNum" sz="quarter" idx="12"/>
          </p:nvPr>
        </p:nvSpPr>
        <p:spPr/>
        <p:txBody>
          <a:bodyPr/>
          <a:lstStyle/>
          <a:p>
            <a:pPr>
              <a:defRPr/>
            </a:pPr>
            <a:fld id="{E34DD859-933A-4E75-BA39-8785332C56D7}" type="slidenum">
              <a:rPr lang="sk-SK" altLang="en-US" smtClean="0"/>
              <a:pPr>
                <a:defRPr/>
              </a:pPr>
              <a:t>‹#›</a:t>
            </a:fld>
            <a:endParaRPr lang="sk-SK" altLang="en-US"/>
          </a:p>
        </p:txBody>
      </p:sp>
    </p:spTree>
    <p:extLst>
      <p:ext uri="{BB962C8B-B14F-4D97-AF65-F5344CB8AC3E}">
        <p14:creationId xmlns:p14="http://schemas.microsoft.com/office/powerpoint/2010/main" val="2466198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685332" y="618518"/>
            <a:ext cx="7773338" cy="1596177"/>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85331" y="2367094"/>
            <a:ext cx="7773339" cy="3424107"/>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5759053" y="5883276"/>
            <a:ext cx="2057400" cy="365125"/>
          </a:xfrm>
          <a:prstGeom prst="rect">
            <a:avLst/>
          </a:prstGeom>
        </p:spPr>
        <p:txBody>
          <a:bodyPr vert="horz" lIns="91440" tIns="45720" rIns="91440" bIns="45720" rtlCol="0" anchor="ctr"/>
          <a:lstStyle>
            <a:lvl1pPr algn="r">
              <a:defRPr sz="1000">
                <a:solidFill>
                  <a:schemeClr val="tx1"/>
                </a:solidFill>
              </a:defRPr>
            </a:lvl1pPr>
          </a:lstStyle>
          <a:p>
            <a:pPr>
              <a:defRPr/>
            </a:pPr>
            <a:endParaRPr lang="sk-SK" altLang="en-US"/>
          </a:p>
        </p:txBody>
      </p:sp>
      <p:sp>
        <p:nvSpPr>
          <p:cNvPr id="5" name="Footer Placeholder 4"/>
          <p:cNvSpPr>
            <a:spLocks noGrp="1"/>
          </p:cNvSpPr>
          <p:nvPr>
            <p:ph type="ftr" sz="quarter" idx="3"/>
          </p:nvPr>
        </p:nvSpPr>
        <p:spPr>
          <a:xfrm>
            <a:off x="685331" y="5883276"/>
            <a:ext cx="5004665" cy="365125"/>
          </a:xfrm>
          <a:prstGeom prst="rect">
            <a:avLst/>
          </a:prstGeom>
        </p:spPr>
        <p:txBody>
          <a:bodyPr vert="horz" lIns="91440" tIns="45720" rIns="91440" bIns="45720" rtlCol="0" anchor="ctr"/>
          <a:lstStyle>
            <a:lvl1pPr algn="l">
              <a:defRPr sz="1000">
                <a:solidFill>
                  <a:schemeClr val="tx1"/>
                </a:solidFill>
              </a:defRPr>
            </a:lvl1pPr>
          </a:lstStyle>
          <a:p>
            <a:pPr>
              <a:defRPr/>
            </a:pPr>
            <a:endParaRPr lang="sk-SK" altLang="en-US"/>
          </a:p>
        </p:txBody>
      </p:sp>
      <p:sp>
        <p:nvSpPr>
          <p:cNvPr id="6" name="Slide Number Placeholder 5"/>
          <p:cNvSpPr>
            <a:spLocks noGrp="1"/>
          </p:cNvSpPr>
          <p:nvPr>
            <p:ph type="sldNum" sz="quarter" idx="4"/>
          </p:nvPr>
        </p:nvSpPr>
        <p:spPr>
          <a:xfrm>
            <a:off x="7885509" y="5883276"/>
            <a:ext cx="573161" cy="365125"/>
          </a:xfrm>
          <a:prstGeom prst="rect">
            <a:avLst/>
          </a:prstGeom>
        </p:spPr>
        <p:txBody>
          <a:bodyPr vert="horz" lIns="91440" tIns="45720" rIns="91440" bIns="45720" rtlCol="0" anchor="ctr"/>
          <a:lstStyle>
            <a:lvl1pPr algn="r">
              <a:defRPr sz="1000">
                <a:solidFill>
                  <a:schemeClr val="tx1"/>
                </a:solidFill>
              </a:defRPr>
            </a:lvl1pPr>
          </a:lstStyle>
          <a:p>
            <a:pPr>
              <a:defRPr/>
            </a:pPr>
            <a:fld id="{C8E5C6C2-6E99-467A-B9FA-6BB26C7D759F}" type="slidenum">
              <a:rPr lang="sk-SK" altLang="en-US" smtClean="0"/>
              <a:pPr>
                <a:defRPr/>
              </a:pPr>
              <a:t>‹#›</a:t>
            </a:fld>
            <a:endParaRPr lang="sk-SK" altLang="en-US"/>
          </a:p>
        </p:txBody>
      </p:sp>
    </p:spTree>
    <p:extLst>
      <p:ext uri="{BB962C8B-B14F-4D97-AF65-F5344CB8AC3E}">
        <p14:creationId xmlns:p14="http://schemas.microsoft.com/office/powerpoint/2010/main" val="2178842925"/>
      </p:ext>
    </p:extLst>
  </p:cSld>
  <p:clrMap bg1="lt1" tx1="dk1" bg2="lt2" tx2="dk2" accent1="accent1" accent2="accent2" accent3="accent3" accent4="accent4" accent5="accent5" accent6="accent6" hlink="hlink" folHlink="folHlink"/>
  <p:sldLayoutIdLst>
    <p:sldLayoutId id="2147484338" r:id="rId1"/>
    <p:sldLayoutId id="2147484339" r:id="rId2"/>
    <p:sldLayoutId id="2147484340" r:id="rId3"/>
    <p:sldLayoutId id="2147484341" r:id="rId4"/>
    <p:sldLayoutId id="2147484342" r:id="rId5"/>
    <p:sldLayoutId id="2147484343" r:id="rId6"/>
    <p:sldLayoutId id="2147484344" r:id="rId7"/>
    <p:sldLayoutId id="2147484345" r:id="rId8"/>
    <p:sldLayoutId id="2147484346" r:id="rId9"/>
    <p:sldLayoutId id="2147484347" r:id="rId10"/>
    <p:sldLayoutId id="2147484348" r:id="rId11"/>
    <p:sldLayoutId id="2147484349" r:id="rId12"/>
    <p:sldLayoutId id="2147484350" r:id="rId13"/>
    <p:sldLayoutId id="2147484351" r:id="rId14"/>
    <p:sldLayoutId id="2147484352" r:id="rId15"/>
    <p:sldLayoutId id="2147484353" r:id="rId16"/>
    <p:sldLayoutId id="2147484354"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asounder.org/resources/the_exploit_a_theory.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up29Rc-ksf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tedxvienna.at/blog/videogallery/digital-biology-and-open-science-the-coming-revolution-stephen-larson-tedxvienna/"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chriscummins.cc/s/genetics/" TargetMode="External"/><Relationship Id="rId2" Type="http://schemas.openxmlformats.org/officeDocument/2006/relationships/hyperlink" Target="https://www.youtube.com/watch?v=dO05XcXLxGs"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www.infovek.sk/predmety/biologia/metodicke/etologia/"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ted.com/talks/christophe_adami_finding_life_we_can_t_imagine.html" TargetMode="External"/><Relationship Id="rId2" Type="http://schemas.openxmlformats.org/officeDocument/2006/relationships/hyperlink" Target="http://adamilab.msu.edu/"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899592" y="2204864"/>
            <a:ext cx="7416824" cy="1646302"/>
          </a:xfrm>
        </p:spPr>
        <p:txBody>
          <a:bodyPr>
            <a:normAutofit/>
          </a:bodyPr>
          <a:lstStyle/>
          <a:p>
            <a:r>
              <a:rPr lang="sk-SK" dirty="0" smtClean="0"/>
              <a:t>IM120  Artificial Life </a:t>
            </a:r>
            <a:r>
              <a:rPr lang="sk-SK" dirty="0" err="1" smtClean="0"/>
              <a:t>Art</a:t>
            </a:r>
            <a:r>
              <a:rPr lang="sk-SK" dirty="0" smtClean="0"/>
              <a:t/>
            </a:r>
            <a:br>
              <a:rPr lang="sk-SK" dirty="0" smtClean="0"/>
            </a:br>
            <a:r>
              <a:rPr lang="sk-SK" sz="2400" dirty="0" smtClean="0"/>
              <a:t> BLOK4</a:t>
            </a:r>
            <a:endParaRPr lang="sk-SK" sz="2400" dirty="0"/>
          </a:p>
        </p:txBody>
      </p:sp>
      <p:sp>
        <p:nvSpPr>
          <p:cNvPr id="3" name="Podnadpis 2"/>
          <p:cNvSpPr>
            <a:spLocks noGrp="1"/>
          </p:cNvSpPr>
          <p:nvPr>
            <p:ph type="subTitle" idx="1"/>
          </p:nvPr>
        </p:nvSpPr>
        <p:spPr>
          <a:xfrm>
            <a:off x="0" y="4653136"/>
            <a:ext cx="9468544" cy="1197496"/>
          </a:xfrm>
        </p:spPr>
        <p:txBody>
          <a:bodyPr>
            <a:noAutofit/>
          </a:bodyPr>
          <a:lstStyle/>
          <a:p>
            <a:r>
              <a:rPr lang="sk-SK" sz="2000" b="1" dirty="0" smtClean="0">
                <a:solidFill>
                  <a:schemeClr val="tx1"/>
                </a:solidFill>
              </a:rPr>
              <a:t>Východiská a perspektívy umenia umelého života                                       </a:t>
            </a:r>
          </a:p>
          <a:p>
            <a:r>
              <a:rPr lang="sk-SK" sz="2000" b="1" dirty="0" smtClean="0">
                <a:solidFill>
                  <a:schemeClr val="tx1"/>
                </a:solidFill>
              </a:rPr>
              <a:t>PS  2017,  </a:t>
            </a:r>
          </a:p>
          <a:p>
            <a:r>
              <a:rPr lang="sk-SK" sz="2000" b="1" dirty="0" smtClean="0">
                <a:solidFill>
                  <a:schemeClr val="tx1"/>
                </a:solidFill>
              </a:rPr>
              <a:t>TEORIE  INTERAKTIVNÍCH  MÉDIÍ</a:t>
            </a:r>
          </a:p>
          <a:p>
            <a:r>
              <a:rPr lang="sk-SK" sz="2000" b="1" dirty="0" smtClean="0">
                <a:solidFill>
                  <a:schemeClr val="tx1"/>
                </a:solidFill>
              </a:rPr>
              <a:t>Mgr. Martina </a:t>
            </a:r>
            <a:r>
              <a:rPr lang="sk-SK" sz="2000" b="1" dirty="0" err="1" smtClean="0">
                <a:solidFill>
                  <a:schemeClr val="tx1"/>
                </a:solidFill>
              </a:rPr>
              <a:t>Ivičič</a:t>
            </a:r>
            <a:endParaRPr lang="sk-SK" sz="2000" dirty="0" smtClean="0">
              <a:solidFill>
                <a:schemeClr val="tx1"/>
              </a:solidFill>
            </a:endParaRPr>
          </a:p>
          <a:p>
            <a:endParaRPr lang="sk-SK" sz="20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dirty="0"/>
          </a:p>
        </p:txBody>
      </p:sp>
      <p:sp>
        <p:nvSpPr>
          <p:cNvPr id="3" name="Zástupný symbol obsahu 2"/>
          <p:cNvSpPr>
            <a:spLocks noGrp="1"/>
          </p:cNvSpPr>
          <p:nvPr>
            <p:ph sz="quarter" idx="13"/>
          </p:nvPr>
        </p:nvSpPr>
        <p:spPr/>
        <p:txBody>
          <a:bodyPr>
            <a:normAutofit/>
          </a:bodyPr>
          <a:lstStyle/>
          <a:p>
            <a:r>
              <a:rPr lang="sk-SK" dirty="0" smtClean="0"/>
              <a:t>1994:  </a:t>
            </a:r>
            <a:r>
              <a:rPr lang="sk-SK" dirty="0" err="1" smtClean="0"/>
              <a:t>R.Morris</a:t>
            </a:r>
            <a:r>
              <a:rPr lang="sk-SK" dirty="0" smtClean="0"/>
              <a:t>: </a:t>
            </a:r>
            <a:r>
              <a:rPr lang="sk-SK" b="1" dirty="0" err="1" smtClean="0"/>
              <a:t>It´s</a:t>
            </a:r>
            <a:r>
              <a:rPr lang="sk-SK" b="1" dirty="0" smtClean="0"/>
              <a:t> ALIVE! </a:t>
            </a:r>
          </a:p>
          <a:p>
            <a:r>
              <a:rPr lang="sk-SK" b="1" dirty="0" err="1" smtClean="0"/>
              <a:t>The</a:t>
            </a:r>
            <a:r>
              <a:rPr lang="sk-SK" b="1" dirty="0" smtClean="0"/>
              <a:t> New </a:t>
            </a:r>
            <a:r>
              <a:rPr lang="sk-SK" b="1" dirty="0" err="1" smtClean="0"/>
              <a:t>Breed</a:t>
            </a:r>
            <a:r>
              <a:rPr lang="sk-SK" b="1" dirty="0" smtClean="0"/>
              <a:t> of </a:t>
            </a:r>
            <a:r>
              <a:rPr lang="sk-SK" b="1" dirty="0" err="1" smtClean="0"/>
              <a:t>Computer</a:t>
            </a:r>
            <a:r>
              <a:rPr lang="sk-SK" b="1" dirty="0" smtClean="0"/>
              <a:t> </a:t>
            </a:r>
            <a:r>
              <a:rPr lang="sk-SK" b="1" dirty="0" err="1" smtClean="0"/>
              <a:t>Programs</a:t>
            </a:r>
            <a:endParaRPr lang="sk-SK" dirty="0" smtClean="0"/>
          </a:p>
          <a:p>
            <a:endParaRPr lang="sk-SK" dirty="0" smtClean="0"/>
          </a:p>
          <a:p>
            <a:r>
              <a:rPr lang="sk-SK" b="0" dirty="0" smtClean="0"/>
              <a:t>Počítačové vírusy ako „</a:t>
            </a:r>
            <a:r>
              <a:rPr lang="sk-SK" b="0" u="sng" dirty="0" err="1" smtClean="0"/>
              <a:t>living</a:t>
            </a:r>
            <a:r>
              <a:rPr lang="sk-SK" b="0" u="sng" dirty="0" smtClean="0"/>
              <a:t> </a:t>
            </a:r>
            <a:r>
              <a:rPr lang="sk-SK" b="0" u="sng" dirty="0" err="1" smtClean="0"/>
              <a:t>programs</a:t>
            </a:r>
            <a:r>
              <a:rPr lang="sk-SK" b="0" u="sng" dirty="0" smtClean="0"/>
              <a:t>“</a:t>
            </a:r>
            <a:endParaRPr lang="sk-SK" b="0" dirty="0" smtClean="0"/>
          </a:p>
          <a:p>
            <a:r>
              <a:rPr lang="sk-SK" dirty="0" smtClean="0"/>
              <a:t>(</a:t>
            </a:r>
            <a:r>
              <a:rPr lang="sk-SK" dirty="0" err="1" smtClean="0"/>
              <a:t>CoreWar</a:t>
            </a:r>
            <a:r>
              <a:rPr lang="sk-SK" dirty="0" smtClean="0"/>
              <a:t>,  Game of Life, </a:t>
            </a:r>
            <a:r>
              <a:rPr lang="sk-SK" dirty="0" err="1" smtClean="0"/>
              <a:t>Tierra</a:t>
            </a:r>
            <a:r>
              <a:rPr lang="sk-SK" dirty="0" smtClean="0"/>
              <a:t>)</a:t>
            </a:r>
          </a:p>
          <a:p>
            <a:r>
              <a:rPr lang="sk-SK" dirty="0" smtClean="0"/>
              <a:t>Kritérium „živosti“: interakcia</a:t>
            </a:r>
          </a:p>
          <a:p>
            <a:endParaRPr lang="sk-SK"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8600" y="228600"/>
            <a:ext cx="8159824" cy="762000"/>
          </a:xfrm>
        </p:spPr>
        <p:txBody>
          <a:bodyPr>
            <a:normAutofit/>
          </a:bodyPr>
          <a:lstStyle/>
          <a:p>
            <a:r>
              <a:rPr lang="sk-SK" sz="3200" dirty="0" smtClean="0"/>
              <a:t>80´ - negatívne vnímanie vírusov</a:t>
            </a:r>
            <a:endParaRPr lang="sk-SK" sz="3200" dirty="0"/>
          </a:p>
        </p:txBody>
      </p:sp>
      <p:sp>
        <p:nvSpPr>
          <p:cNvPr id="3" name="Zástupný symbol obsahu 2"/>
          <p:cNvSpPr>
            <a:spLocks noGrp="1"/>
          </p:cNvSpPr>
          <p:nvPr>
            <p:ph sz="quarter" idx="13"/>
          </p:nvPr>
        </p:nvSpPr>
        <p:spPr>
          <a:xfrm>
            <a:off x="683568" y="1700808"/>
            <a:ext cx="7344816" cy="4623792"/>
          </a:xfrm>
        </p:spPr>
        <p:txBody>
          <a:bodyPr/>
          <a:lstStyle/>
          <a:p>
            <a:r>
              <a:rPr lang="sk-SK" dirty="0"/>
              <a:t>Z neškodného a užitočného </a:t>
            </a:r>
            <a:r>
              <a:rPr lang="sk-SK" dirty="0" err="1"/>
              <a:t>samoreprodukčného</a:t>
            </a:r>
            <a:r>
              <a:rPr lang="sk-SK" dirty="0"/>
              <a:t> programu sa stal škodlivý a vysoko nákazlivý </a:t>
            </a:r>
            <a:r>
              <a:rPr lang="sk-SK" dirty="0" smtClean="0"/>
              <a:t>software (malware) </a:t>
            </a:r>
          </a:p>
          <a:p>
            <a:r>
              <a:rPr lang="sk-SK" dirty="0" smtClean="0"/>
              <a:t>prijatie verejnosťou v negatívnom duchu</a:t>
            </a:r>
          </a:p>
          <a:p>
            <a:endParaRPr lang="sk-SK" dirty="0"/>
          </a:p>
          <a:p>
            <a:r>
              <a:rPr lang="sk-SK" u="sng" dirty="0" smtClean="0"/>
              <a:t>Obranné mechanizmy</a:t>
            </a:r>
          </a:p>
          <a:p>
            <a:endParaRPr lang="sk-SK" dirty="0" smtClean="0"/>
          </a:p>
          <a:p>
            <a:endParaRPr lang="sk-SK" dirty="0"/>
          </a:p>
          <a:p>
            <a:r>
              <a:rPr lang="sk-SK" dirty="0" smtClean="0"/>
              <a:t>   Imúnne </a:t>
            </a:r>
            <a:r>
              <a:rPr lang="sk-SK" dirty="0"/>
              <a:t>systémy</a:t>
            </a:r>
          </a:p>
          <a:p>
            <a:endParaRPr lang="sk-SK" dirty="0"/>
          </a:p>
        </p:txBody>
      </p:sp>
      <p:sp>
        <p:nvSpPr>
          <p:cNvPr id="4" name="Šípka nadol 3"/>
          <p:cNvSpPr/>
          <p:nvPr/>
        </p:nvSpPr>
        <p:spPr>
          <a:xfrm>
            <a:off x="2123728" y="4725144"/>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k-SK"/>
          </a:p>
        </p:txBody>
      </p:sp>
    </p:spTree>
    <p:extLst>
      <p:ext uri="{BB962C8B-B14F-4D97-AF65-F5344CB8AC3E}">
        <p14:creationId xmlns:p14="http://schemas.microsoft.com/office/powerpoint/2010/main" val="34370643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Imúnne systémy</a:t>
            </a:r>
            <a:endParaRPr lang="sk-SK" dirty="0"/>
          </a:p>
        </p:txBody>
      </p:sp>
      <p:sp>
        <p:nvSpPr>
          <p:cNvPr id="3" name="Zástupný symbol obsahu 2"/>
          <p:cNvSpPr>
            <a:spLocks noGrp="1"/>
          </p:cNvSpPr>
          <p:nvPr>
            <p:ph sz="quarter" idx="13"/>
          </p:nvPr>
        </p:nvSpPr>
        <p:spPr/>
        <p:txBody>
          <a:bodyPr>
            <a:normAutofit fontScale="85000" lnSpcReduction="20000"/>
          </a:bodyPr>
          <a:lstStyle/>
          <a:p>
            <a:r>
              <a:rPr lang="sk-SK" u="sng" dirty="0" smtClean="0"/>
              <a:t>Obranné mechanizmy proti vírusom:</a:t>
            </a:r>
          </a:p>
          <a:p>
            <a:r>
              <a:rPr lang="sk-SK" b="1" dirty="0" smtClean="0"/>
              <a:t>1994: </a:t>
            </a:r>
            <a:r>
              <a:rPr lang="sk-SK" b="1" dirty="0" err="1" smtClean="0"/>
              <a:t>ALife</a:t>
            </a:r>
            <a:r>
              <a:rPr lang="sk-SK" b="1" dirty="0" smtClean="0"/>
              <a:t> IV </a:t>
            </a:r>
            <a:r>
              <a:rPr lang="sk-SK" b="1" dirty="0" err="1" smtClean="0"/>
              <a:t>Conference</a:t>
            </a:r>
            <a:r>
              <a:rPr lang="sk-SK" b="1" dirty="0" smtClean="0"/>
              <a:t>:</a:t>
            </a:r>
            <a:r>
              <a:rPr lang="sk-SK" dirty="0" smtClean="0"/>
              <a:t> </a:t>
            </a:r>
          </a:p>
          <a:p>
            <a:r>
              <a:rPr lang="sk-SK" dirty="0" err="1" smtClean="0"/>
              <a:t>Jeffrey</a:t>
            </a:r>
            <a:r>
              <a:rPr lang="sk-SK" dirty="0" smtClean="0"/>
              <a:t> </a:t>
            </a:r>
            <a:r>
              <a:rPr lang="sk-SK" dirty="0" err="1" smtClean="0"/>
              <a:t>Kephart</a:t>
            </a:r>
            <a:r>
              <a:rPr lang="sk-SK" dirty="0" smtClean="0"/>
              <a:t>: </a:t>
            </a:r>
            <a:r>
              <a:rPr lang="sk-SK" b="1" dirty="0" smtClean="0"/>
              <a:t>imúnne </a:t>
            </a:r>
            <a:r>
              <a:rPr lang="sk-SK" dirty="0" smtClean="0"/>
              <a:t>systémy</a:t>
            </a:r>
          </a:p>
          <a:p>
            <a:r>
              <a:rPr lang="sk-SK" sz="2400" i="1" dirty="0" err="1"/>
              <a:t>Virus</a:t>
            </a:r>
            <a:r>
              <a:rPr lang="sk-SK" sz="2400" i="1" dirty="0"/>
              <a:t> Bulletin International </a:t>
            </a:r>
            <a:r>
              <a:rPr lang="sk-SK" sz="2400" i="1" dirty="0" err="1"/>
              <a:t>Conference</a:t>
            </a:r>
            <a:r>
              <a:rPr lang="sk-SK" sz="2400" i="1" dirty="0"/>
              <a:t> in San Francisco, </a:t>
            </a:r>
            <a:r>
              <a:rPr lang="sk-SK" sz="2400" i="1" dirty="0" err="1" smtClean="0"/>
              <a:t>California</a:t>
            </a:r>
            <a:r>
              <a:rPr lang="sk-SK" sz="2400" i="1" dirty="0" smtClean="0"/>
              <a:t>, 1997</a:t>
            </a:r>
          </a:p>
          <a:p>
            <a:endParaRPr lang="sk-SK" sz="2400" dirty="0" smtClean="0"/>
          </a:p>
          <a:p>
            <a:r>
              <a:rPr lang="sk-SK" dirty="0" smtClean="0"/>
              <a:t>„</a:t>
            </a:r>
            <a:r>
              <a:rPr lang="en-US" sz="2400" b="0" i="1" dirty="0"/>
              <a:t>In order to describe what we mean by a computer immune system, we shall first describe briefly some of the salient features of </a:t>
            </a:r>
            <a:r>
              <a:rPr lang="en-US" sz="2400" i="1" u="sng" dirty="0"/>
              <a:t>biological immune </a:t>
            </a:r>
            <a:r>
              <a:rPr lang="en-US" sz="2400" i="1" u="sng" dirty="0" smtClean="0"/>
              <a:t>systems</a:t>
            </a:r>
            <a:r>
              <a:rPr lang="sk-SK" dirty="0" smtClean="0"/>
              <a: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Od 90´</a:t>
            </a:r>
            <a:endParaRPr lang="sk-SK" dirty="0"/>
          </a:p>
        </p:txBody>
      </p:sp>
      <p:sp>
        <p:nvSpPr>
          <p:cNvPr id="3" name="Zástupný symbol obsahu 2"/>
          <p:cNvSpPr>
            <a:spLocks noGrp="1"/>
          </p:cNvSpPr>
          <p:nvPr>
            <p:ph sz="quarter" idx="13"/>
          </p:nvPr>
        </p:nvSpPr>
        <p:spPr>
          <a:xfrm>
            <a:off x="76200" y="1295400"/>
            <a:ext cx="9067800" cy="4653880"/>
          </a:xfrm>
        </p:spPr>
        <p:txBody>
          <a:bodyPr/>
          <a:lstStyle/>
          <a:p>
            <a:endParaRPr lang="sk-SK" dirty="0" smtClean="0"/>
          </a:p>
          <a:p>
            <a:r>
              <a:rPr lang="sk-SK" sz="2000" dirty="0" smtClean="0"/>
              <a:t>Integrácia vírusu </a:t>
            </a:r>
            <a:r>
              <a:rPr lang="sk-SK" sz="2000" dirty="0"/>
              <a:t>do širšieho spoločenského a </a:t>
            </a:r>
            <a:r>
              <a:rPr lang="sk-SK" sz="2000" dirty="0" smtClean="0"/>
              <a:t>kultúrneho </a:t>
            </a:r>
            <a:r>
              <a:rPr lang="sk-SK" sz="2000" dirty="0"/>
              <a:t>kontextu </a:t>
            </a:r>
            <a:endParaRPr lang="sk-SK" sz="2000" dirty="0" smtClean="0"/>
          </a:p>
          <a:p>
            <a:endParaRPr lang="sk-SK" sz="2000" b="0" dirty="0"/>
          </a:p>
          <a:p>
            <a:r>
              <a:rPr lang="sk-SK" sz="2000" b="0" dirty="0" err="1" smtClean="0">
                <a:solidFill>
                  <a:srgbClr val="92D050"/>
                </a:solidFill>
              </a:rPr>
              <a:t>Parikka</a:t>
            </a:r>
            <a:r>
              <a:rPr lang="sk-SK" sz="2000" b="0" dirty="0">
                <a:solidFill>
                  <a:srgbClr val="92D050"/>
                </a:solidFill>
              </a:rPr>
              <a:t>, </a:t>
            </a:r>
            <a:r>
              <a:rPr lang="sk-SK" sz="2000" b="0" dirty="0" err="1">
                <a:solidFill>
                  <a:srgbClr val="92D050"/>
                </a:solidFill>
              </a:rPr>
              <a:t>Jussi</a:t>
            </a:r>
            <a:r>
              <a:rPr lang="sk-SK" sz="2000" b="0" dirty="0">
                <a:solidFill>
                  <a:srgbClr val="92D050"/>
                </a:solidFill>
              </a:rPr>
              <a:t>. </a:t>
            </a:r>
            <a:r>
              <a:rPr lang="sk-SK" sz="2000" b="0" i="1" dirty="0" err="1">
                <a:solidFill>
                  <a:srgbClr val="92D050"/>
                </a:solidFill>
              </a:rPr>
              <a:t>Digital</a:t>
            </a:r>
            <a:r>
              <a:rPr lang="sk-SK" sz="2000" b="0" i="1" dirty="0">
                <a:solidFill>
                  <a:srgbClr val="92D050"/>
                </a:solidFill>
              </a:rPr>
              <a:t> </a:t>
            </a:r>
            <a:r>
              <a:rPr lang="sk-SK" sz="2000" b="0" i="1" dirty="0" err="1">
                <a:solidFill>
                  <a:srgbClr val="92D050"/>
                </a:solidFill>
              </a:rPr>
              <a:t>Contagions</a:t>
            </a:r>
            <a:r>
              <a:rPr lang="sk-SK" sz="2000" b="0" i="1" dirty="0">
                <a:solidFill>
                  <a:srgbClr val="92D050"/>
                </a:solidFill>
              </a:rPr>
              <a:t>: </a:t>
            </a:r>
            <a:r>
              <a:rPr lang="sk-SK" sz="2000" i="1" dirty="0">
                <a:solidFill>
                  <a:srgbClr val="92D050"/>
                </a:solidFill>
              </a:rPr>
              <a:t>A </a:t>
            </a:r>
            <a:r>
              <a:rPr lang="sk-SK" sz="2000" i="1" dirty="0" err="1">
                <a:solidFill>
                  <a:srgbClr val="92D050"/>
                </a:solidFill>
              </a:rPr>
              <a:t>Media</a:t>
            </a:r>
            <a:r>
              <a:rPr lang="sk-SK" sz="2000" i="1" dirty="0">
                <a:solidFill>
                  <a:srgbClr val="92D050"/>
                </a:solidFill>
              </a:rPr>
              <a:t> </a:t>
            </a:r>
            <a:r>
              <a:rPr lang="sk-SK" sz="2000" i="1" dirty="0" err="1">
                <a:solidFill>
                  <a:srgbClr val="92D050"/>
                </a:solidFill>
              </a:rPr>
              <a:t>Archaeology</a:t>
            </a:r>
            <a:r>
              <a:rPr lang="sk-SK" sz="2000" i="1" dirty="0">
                <a:solidFill>
                  <a:srgbClr val="92D050"/>
                </a:solidFill>
              </a:rPr>
              <a:t> of </a:t>
            </a:r>
            <a:r>
              <a:rPr lang="sk-SK" sz="2000" i="1" dirty="0" err="1">
                <a:solidFill>
                  <a:srgbClr val="92D050"/>
                </a:solidFill>
              </a:rPr>
              <a:t>Computer</a:t>
            </a:r>
            <a:r>
              <a:rPr lang="sk-SK" sz="2000" i="1" dirty="0">
                <a:solidFill>
                  <a:srgbClr val="92D050"/>
                </a:solidFill>
              </a:rPr>
              <a:t> </a:t>
            </a:r>
            <a:r>
              <a:rPr lang="sk-SK" sz="2000" i="1" dirty="0" err="1" smtClean="0">
                <a:solidFill>
                  <a:srgbClr val="92D050"/>
                </a:solidFill>
              </a:rPr>
              <a:t>Viruses</a:t>
            </a:r>
            <a:r>
              <a:rPr lang="sk-SK" sz="2000" i="1" dirty="0"/>
              <a:t> </a:t>
            </a:r>
            <a:r>
              <a:rPr lang="sk-SK" sz="2000" i="1" dirty="0" smtClean="0"/>
              <a:t> </a:t>
            </a:r>
            <a:r>
              <a:rPr lang="sk-SK" sz="2000" b="0" dirty="0" smtClean="0"/>
              <a:t>New </a:t>
            </a:r>
            <a:r>
              <a:rPr lang="sk-SK" sz="2000" b="0" dirty="0"/>
              <a:t>York: Peter </a:t>
            </a:r>
            <a:r>
              <a:rPr lang="sk-SK" sz="2000" b="0" dirty="0" err="1"/>
              <a:t>Lang</a:t>
            </a:r>
            <a:r>
              <a:rPr lang="sk-SK" sz="2000" b="0" dirty="0"/>
              <a:t> </a:t>
            </a:r>
            <a:r>
              <a:rPr lang="sk-SK" sz="2000" b="0" dirty="0" err="1"/>
              <a:t>Publishing</a:t>
            </a:r>
            <a:r>
              <a:rPr lang="sk-SK" sz="2000" b="0" dirty="0"/>
              <a:t>, 2007. </a:t>
            </a:r>
            <a:endParaRPr lang="sk-SK" sz="2000" b="0" dirty="0" smtClean="0"/>
          </a:p>
          <a:p>
            <a:r>
              <a:rPr lang="sk-SK" sz="2000" b="0" dirty="0" err="1" smtClean="0"/>
              <a:t>Sampson</a:t>
            </a:r>
            <a:r>
              <a:rPr lang="sk-SK" sz="2000" b="0" dirty="0"/>
              <a:t>, D., Tony – </a:t>
            </a:r>
            <a:r>
              <a:rPr lang="sk-SK" sz="2000" b="0" dirty="0" err="1"/>
              <a:t>Parikka</a:t>
            </a:r>
            <a:r>
              <a:rPr lang="sk-SK" sz="2000" b="0" dirty="0"/>
              <a:t>, </a:t>
            </a:r>
            <a:r>
              <a:rPr lang="sk-SK" sz="2000" b="0" dirty="0" err="1" smtClean="0"/>
              <a:t>Jussi</a:t>
            </a:r>
            <a:r>
              <a:rPr lang="sk-SK" sz="2000" b="0" dirty="0" smtClean="0"/>
              <a:t> </a:t>
            </a:r>
            <a:r>
              <a:rPr lang="sk-SK" sz="2000" b="0" dirty="0"/>
              <a:t>(</a:t>
            </a:r>
            <a:r>
              <a:rPr lang="sk-SK" sz="2000" b="0" dirty="0" err="1"/>
              <a:t>ed</a:t>
            </a:r>
            <a:r>
              <a:rPr lang="sk-SK" sz="2000" b="0" dirty="0"/>
              <a:t>.). </a:t>
            </a:r>
            <a:r>
              <a:rPr lang="sk-SK" sz="2000" i="1" dirty="0" err="1">
                <a:solidFill>
                  <a:srgbClr val="92D050"/>
                </a:solidFill>
              </a:rPr>
              <a:t>The</a:t>
            </a:r>
            <a:r>
              <a:rPr lang="sk-SK" sz="2000" i="1" dirty="0">
                <a:solidFill>
                  <a:srgbClr val="92D050"/>
                </a:solidFill>
              </a:rPr>
              <a:t> Spam </a:t>
            </a:r>
            <a:r>
              <a:rPr lang="sk-SK" sz="2000" i="1" dirty="0" err="1">
                <a:solidFill>
                  <a:srgbClr val="92D050"/>
                </a:solidFill>
              </a:rPr>
              <a:t>Book</a:t>
            </a:r>
            <a:r>
              <a:rPr lang="sk-SK" sz="2000" i="1" dirty="0">
                <a:solidFill>
                  <a:srgbClr val="92D050"/>
                </a:solidFill>
              </a:rPr>
              <a:t>: </a:t>
            </a:r>
            <a:r>
              <a:rPr lang="sk-SK" sz="2000" i="1" dirty="0"/>
              <a:t>On </a:t>
            </a:r>
            <a:r>
              <a:rPr lang="sk-SK" sz="2000" i="1" dirty="0" err="1"/>
              <a:t>Viruses</a:t>
            </a:r>
            <a:r>
              <a:rPr lang="sk-SK" sz="2000" i="1" dirty="0"/>
              <a:t>, Porn, and </a:t>
            </a:r>
            <a:r>
              <a:rPr lang="sk-SK" sz="2000" i="1" dirty="0" err="1"/>
              <a:t>Other</a:t>
            </a:r>
            <a:r>
              <a:rPr lang="sk-SK" sz="2000" i="1" dirty="0"/>
              <a:t> </a:t>
            </a:r>
            <a:r>
              <a:rPr lang="sk-SK" sz="2000" i="1" dirty="0" err="1"/>
              <a:t>Anomalies</a:t>
            </a:r>
            <a:r>
              <a:rPr lang="sk-SK" sz="2000" i="1" dirty="0"/>
              <a:t> </a:t>
            </a:r>
            <a:r>
              <a:rPr lang="sk-SK" sz="2000" i="1" dirty="0" err="1"/>
              <a:t>from</a:t>
            </a:r>
            <a:r>
              <a:rPr lang="sk-SK" sz="2000" i="1" dirty="0"/>
              <a:t> </a:t>
            </a:r>
            <a:r>
              <a:rPr lang="sk-SK" sz="2000" i="1" dirty="0" err="1"/>
              <a:t>the</a:t>
            </a:r>
            <a:r>
              <a:rPr lang="sk-SK" sz="2000" i="1" dirty="0"/>
              <a:t> </a:t>
            </a:r>
            <a:r>
              <a:rPr lang="sk-SK" sz="2000" i="1" dirty="0" err="1"/>
              <a:t>Dark</a:t>
            </a:r>
            <a:r>
              <a:rPr lang="sk-SK" sz="2000" i="1" dirty="0"/>
              <a:t> </a:t>
            </a:r>
            <a:r>
              <a:rPr lang="sk-SK" sz="2000" i="1" dirty="0" err="1"/>
              <a:t>Side</a:t>
            </a:r>
            <a:r>
              <a:rPr lang="sk-SK" sz="2000" i="1" dirty="0"/>
              <a:t> of </a:t>
            </a:r>
            <a:r>
              <a:rPr lang="sk-SK" sz="2000" i="1" dirty="0" err="1"/>
              <a:t>Digital</a:t>
            </a:r>
            <a:r>
              <a:rPr lang="sk-SK" sz="2000" i="1" dirty="0"/>
              <a:t> </a:t>
            </a:r>
            <a:r>
              <a:rPr lang="sk-SK" sz="2000" i="1" dirty="0" err="1"/>
              <a:t>Culture</a:t>
            </a:r>
            <a:r>
              <a:rPr lang="sk-SK" sz="2000" b="0" dirty="0"/>
              <a:t>. </a:t>
            </a:r>
            <a:r>
              <a:rPr lang="sk-SK" sz="2000" b="0" dirty="0" err="1"/>
              <a:t>Cresskill</a:t>
            </a:r>
            <a:r>
              <a:rPr lang="sk-SK" sz="2000" b="0" dirty="0"/>
              <a:t>: </a:t>
            </a:r>
            <a:r>
              <a:rPr lang="sk-SK" sz="2000" b="0" dirty="0" err="1"/>
              <a:t>Hampton</a:t>
            </a:r>
            <a:r>
              <a:rPr lang="sk-SK" sz="2000" b="0" dirty="0"/>
              <a:t> Press, 2009. </a:t>
            </a:r>
            <a:endParaRPr lang="sk-SK" sz="2000" dirty="0"/>
          </a:p>
        </p:txBody>
      </p:sp>
    </p:spTree>
    <p:extLst>
      <p:ext uri="{BB962C8B-B14F-4D97-AF65-F5344CB8AC3E}">
        <p14:creationId xmlns:p14="http://schemas.microsoft.com/office/powerpoint/2010/main" val="19130613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sz="quarter" idx="13"/>
          </p:nvPr>
        </p:nvSpPr>
        <p:spPr/>
        <p:txBody>
          <a:bodyPr>
            <a:normAutofit lnSpcReduction="10000"/>
          </a:bodyPr>
          <a:lstStyle/>
          <a:p>
            <a:endParaRPr lang="sk-SK" b="0" dirty="0" smtClean="0"/>
          </a:p>
          <a:p>
            <a:endParaRPr lang="sk-SK" b="0" dirty="0"/>
          </a:p>
          <a:p>
            <a:r>
              <a:rPr lang="en-US" b="0" dirty="0" smtClean="0"/>
              <a:t>Galloway</a:t>
            </a:r>
            <a:r>
              <a:rPr lang="en-US" b="0" dirty="0"/>
              <a:t>, R., Alexander – Thacker, Eugene. </a:t>
            </a:r>
            <a:r>
              <a:rPr lang="en-US" i="1" dirty="0"/>
              <a:t>The Exploit: A Theory of Networks</a:t>
            </a:r>
            <a:r>
              <a:rPr lang="en-US" dirty="0"/>
              <a:t>.</a:t>
            </a:r>
            <a:r>
              <a:rPr lang="en-US" b="0" dirty="0"/>
              <a:t> Minneapolis – London: University of Minnesota Press, 2007</a:t>
            </a:r>
            <a:r>
              <a:rPr lang="en-US" b="0" dirty="0" smtClean="0"/>
              <a:t>.</a:t>
            </a:r>
            <a:endParaRPr lang="sk-SK" b="0" dirty="0" smtClean="0"/>
          </a:p>
          <a:p>
            <a:endParaRPr lang="sk-SK" b="0" dirty="0"/>
          </a:p>
          <a:p>
            <a:r>
              <a:rPr lang="sk-SK" sz="2400" dirty="0">
                <a:hlinkClick r:id="rId2"/>
              </a:rPr>
              <a:t>http://</a:t>
            </a:r>
            <a:r>
              <a:rPr lang="sk-SK" sz="2400" dirty="0" smtClean="0">
                <a:hlinkClick r:id="rId2"/>
              </a:rPr>
              <a:t>asounder.org/resources/the_exploit_a_theory.pdf</a:t>
            </a:r>
            <a:r>
              <a:rPr lang="sk-SK" sz="2400" dirty="0" smtClean="0"/>
              <a:t> </a:t>
            </a:r>
            <a:endParaRPr lang="sk-SK" sz="2400" dirty="0"/>
          </a:p>
        </p:txBody>
      </p:sp>
    </p:spTree>
    <p:extLst>
      <p:ext uri="{BB962C8B-B14F-4D97-AF65-F5344CB8AC3E}">
        <p14:creationId xmlns:p14="http://schemas.microsoft.com/office/powerpoint/2010/main" val="6800801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obsahu 2"/>
          <p:cNvSpPr>
            <a:spLocks noGrp="1"/>
          </p:cNvSpPr>
          <p:nvPr>
            <p:ph sz="quarter" idx="13"/>
          </p:nvPr>
        </p:nvSpPr>
        <p:spPr>
          <a:xfrm>
            <a:off x="76200" y="1295400"/>
            <a:ext cx="8600256" cy="5029200"/>
          </a:xfrm>
        </p:spPr>
        <p:txBody>
          <a:bodyPr>
            <a:normAutofit/>
          </a:bodyPr>
          <a:lstStyle/>
          <a:p>
            <a:endParaRPr lang="sk-SK" dirty="0" smtClean="0"/>
          </a:p>
          <a:p>
            <a:r>
              <a:rPr lang="en-US" sz="2400" cap="none" dirty="0" smtClean="0"/>
              <a:t>„</a:t>
            </a:r>
            <a:r>
              <a:rPr lang="sk-SK" sz="2400" i="1" cap="none" dirty="0"/>
              <a:t>Ani živý ani </a:t>
            </a:r>
            <a:r>
              <a:rPr lang="sk-SK" sz="2400" i="1" cap="none" dirty="0" smtClean="0"/>
              <a:t>mŕtvy.  Vírus</a:t>
            </a:r>
            <a:r>
              <a:rPr lang="sk-SK" sz="2400" i="1" cap="none" dirty="0"/>
              <a:t>, ktorému sa darí na hrane, kde narušuje dokonca aj tie </a:t>
            </a:r>
            <a:r>
              <a:rPr lang="sk-SK" sz="2400" i="1" cap="none" dirty="0" err="1"/>
              <a:t>najzákladnejšie</a:t>
            </a:r>
            <a:r>
              <a:rPr lang="sk-SK" sz="2400" i="1" cap="none" dirty="0"/>
              <a:t>  binárne kódy. Komplexný, </a:t>
            </a:r>
            <a:r>
              <a:rPr lang="sk-SK" sz="2400" i="1" cap="none" dirty="0" smtClean="0"/>
              <a:t>mnohobunkový </a:t>
            </a:r>
            <a:r>
              <a:rPr lang="sk-SK" sz="2400" i="1" cap="none" dirty="0"/>
              <a:t>organický život prichádza ako prikrášlený votrelec, ktorý prenikne radarovým </a:t>
            </a:r>
            <a:r>
              <a:rPr lang="sk-SK" sz="2400" i="1" cap="none" dirty="0" err="1" smtClean="0"/>
              <a:t>systémom,skrz</a:t>
            </a:r>
            <a:r>
              <a:rPr lang="sk-SK" sz="2400" i="1" cap="none" dirty="0" smtClean="0"/>
              <a:t> </a:t>
            </a:r>
            <a:r>
              <a:rPr lang="sk-SK" sz="2400" i="1" cap="none" dirty="0"/>
              <a:t>bariéru systémového </a:t>
            </a:r>
            <a:r>
              <a:rPr lang="sk-SK" sz="2400" i="1" cap="none" dirty="0" smtClean="0"/>
              <a:t>zabezpečenia. Neživý</a:t>
            </a:r>
            <a:r>
              <a:rPr lang="sk-SK" sz="2400" i="1" cap="none" dirty="0"/>
              <a:t>, ale čulý, skrátka plný života. </a:t>
            </a:r>
            <a:endParaRPr lang="sk-SK" sz="2400" i="1" cap="none" dirty="0" smtClean="0"/>
          </a:p>
          <a:p>
            <a:pPr marL="0" indent="0">
              <a:buNone/>
            </a:pPr>
            <a:r>
              <a:rPr lang="sk-SK" sz="2400" i="1" dirty="0"/>
              <a:t> </a:t>
            </a:r>
            <a:r>
              <a:rPr lang="sk-SK" sz="2400" i="1" dirty="0" smtClean="0"/>
              <a:t>   </a:t>
            </a:r>
            <a:r>
              <a:rPr lang="sk-SK" sz="2400" i="1" dirty="0" err="1" smtClean="0"/>
              <a:t>Sadie</a:t>
            </a:r>
            <a:r>
              <a:rPr lang="sk-SK" sz="2400" i="1" dirty="0" smtClean="0"/>
              <a:t> </a:t>
            </a:r>
            <a:r>
              <a:rPr lang="sk-SK" sz="2400" i="1" dirty="0" err="1" smtClean="0"/>
              <a:t>Plant</a:t>
            </a:r>
            <a:r>
              <a:rPr lang="sk-SK" sz="2400" i="1" dirty="0" smtClean="0"/>
              <a:t>,</a:t>
            </a:r>
            <a:r>
              <a:rPr lang="sk-SK" sz="2000" i="1" dirty="0"/>
              <a:t> </a:t>
            </a:r>
            <a:r>
              <a:rPr lang="sk-SK" sz="2000" i="1" dirty="0" err="1"/>
              <a:t>Becoming</a:t>
            </a:r>
            <a:r>
              <a:rPr lang="sk-SK" sz="2000" i="1" dirty="0"/>
              <a:t> </a:t>
            </a:r>
            <a:r>
              <a:rPr lang="sk-SK" sz="2000" i="1" dirty="0" err="1"/>
              <a:t>Positive</a:t>
            </a:r>
            <a:r>
              <a:rPr lang="sk-SK" sz="2000" dirty="0"/>
              <a:t>, </a:t>
            </a:r>
            <a:r>
              <a:rPr lang="sk-SK" sz="2000" dirty="0" smtClean="0"/>
              <a:t>1996</a:t>
            </a:r>
            <a:r>
              <a:rPr lang="sk-SK" sz="2400" b="0" dirty="0" smtClean="0"/>
              <a:t> </a:t>
            </a:r>
            <a:r>
              <a:rPr lang="sk-SK" sz="2000" i="1" dirty="0"/>
              <a:t>Festival </a:t>
            </a:r>
            <a:r>
              <a:rPr lang="sk-SK" sz="2000" i="1" dirty="0" err="1"/>
              <a:t>Ars</a:t>
            </a:r>
            <a:r>
              <a:rPr lang="sk-SK" sz="2000" i="1" dirty="0"/>
              <a:t> </a:t>
            </a:r>
            <a:r>
              <a:rPr lang="sk-SK" sz="2000" i="1" dirty="0" err="1"/>
              <a:t>Electronica</a:t>
            </a:r>
            <a:r>
              <a:rPr lang="sk-SK" sz="2000" dirty="0"/>
              <a:t/>
            </a:r>
            <a:br>
              <a:rPr lang="sk-SK" sz="2000" dirty="0"/>
            </a:br>
            <a:endParaRPr lang="sk-SK" sz="2400" b="0" dirty="0" smtClean="0"/>
          </a:p>
          <a:p>
            <a:pPr marL="0" indent="0">
              <a:buNone/>
            </a:pPr>
            <a:endParaRPr lang="sk-SK" sz="2400" b="0" dirty="0"/>
          </a:p>
          <a:p>
            <a:pPr marL="0" indent="0">
              <a:buNone/>
            </a:pPr>
            <a:r>
              <a:rPr lang="sk-SK" sz="2400" b="0" dirty="0" smtClean="0"/>
              <a:t>    </a:t>
            </a:r>
            <a:endParaRPr lang="sk-SK" sz="2400" dirty="0">
              <a:solidFill>
                <a:schemeClr val="accent5">
                  <a:lumMod val="50000"/>
                </a:schemeClr>
              </a:solidFill>
            </a:endParaRPr>
          </a:p>
        </p:txBody>
      </p:sp>
    </p:spTree>
    <p:extLst>
      <p:ext uri="{BB962C8B-B14F-4D97-AF65-F5344CB8AC3E}">
        <p14:creationId xmlns:p14="http://schemas.microsoft.com/office/powerpoint/2010/main" val="19078586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dirty="0"/>
              <a:t>Demonštrácia vizualizácie </a:t>
            </a:r>
            <a:r>
              <a:rPr lang="sk-SK" dirty="0" smtClean="0"/>
              <a:t>vírusu</a:t>
            </a:r>
            <a:r>
              <a:rPr lang="sk-SK" dirty="0"/>
              <a:t/>
            </a:r>
            <a:br>
              <a:rPr lang="sk-SK" dirty="0"/>
            </a:br>
            <a:endParaRPr lang="sk-SK" dirty="0"/>
          </a:p>
        </p:txBody>
      </p:sp>
      <p:sp>
        <p:nvSpPr>
          <p:cNvPr id="3" name="Zástupný symbol obsahu 2"/>
          <p:cNvSpPr>
            <a:spLocks noGrp="1"/>
          </p:cNvSpPr>
          <p:nvPr>
            <p:ph sz="quarter" idx="13"/>
          </p:nvPr>
        </p:nvSpPr>
        <p:spPr>
          <a:xfrm>
            <a:off x="609598" y="1628800"/>
            <a:ext cx="8066857" cy="4412563"/>
          </a:xfrm>
        </p:spPr>
        <p:txBody>
          <a:bodyPr>
            <a:normAutofit/>
          </a:bodyPr>
          <a:lstStyle/>
          <a:p>
            <a:pPr marL="0" indent="0">
              <a:buNone/>
            </a:pPr>
            <a:endParaRPr lang="sk-SK" dirty="0"/>
          </a:p>
          <a:p>
            <a:pPr marL="0" indent="0">
              <a:buNone/>
            </a:pPr>
            <a:r>
              <a:rPr lang="sk-SK" dirty="0"/>
              <a:t>    </a:t>
            </a:r>
            <a:r>
              <a:rPr lang="sk-SK" dirty="0" err="1"/>
              <a:t>Joseph</a:t>
            </a:r>
            <a:r>
              <a:rPr lang="sk-SK" dirty="0"/>
              <a:t> </a:t>
            </a:r>
            <a:r>
              <a:rPr lang="sk-SK" dirty="0" err="1"/>
              <a:t>Nechvatal</a:t>
            </a:r>
            <a:r>
              <a:rPr lang="sk-SK" dirty="0"/>
              <a:t>:  </a:t>
            </a:r>
            <a:r>
              <a:rPr lang="sk-SK" dirty="0" err="1"/>
              <a:t>Computer</a:t>
            </a:r>
            <a:r>
              <a:rPr lang="sk-SK" dirty="0"/>
              <a:t> </a:t>
            </a:r>
            <a:r>
              <a:rPr lang="sk-SK" dirty="0" err="1"/>
              <a:t>Virus</a:t>
            </a:r>
            <a:r>
              <a:rPr lang="sk-SK" dirty="0"/>
              <a:t> Project 2.0</a:t>
            </a:r>
          </a:p>
          <a:p>
            <a:pPr marL="0" indent="0">
              <a:buNone/>
            </a:pPr>
            <a:r>
              <a:rPr lang="sk-SK" sz="1800" dirty="0" smtClean="0"/>
              <a:t>    </a:t>
            </a:r>
            <a:r>
              <a:rPr lang="sk-SK" sz="1800" dirty="0" smtClean="0">
                <a:hlinkClick r:id="rId2"/>
              </a:rPr>
              <a:t>https://www.youtube.com/watch?v=up29Rc-ksfM</a:t>
            </a:r>
            <a:endParaRPr lang="sk-SK" sz="1800" dirty="0" smtClean="0"/>
          </a:p>
          <a:p>
            <a:r>
              <a:rPr lang="sk-SK" dirty="0" smtClean="0"/>
              <a:t>práca s nepredpokladateľným progresívnym vírusom, ktorý pracuje na degradovaní/transformácií obrazu.</a:t>
            </a:r>
          </a:p>
          <a:p>
            <a:r>
              <a:rPr lang="sk-SK" dirty="0" smtClean="0"/>
              <a:t>Používa </a:t>
            </a:r>
            <a:r>
              <a:rPr lang="sk-SK" dirty="0"/>
              <a:t>program C++, </a:t>
            </a:r>
            <a:r>
              <a:rPr lang="sk-SK" dirty="0" err="1"/>
              <a:t>Joseph</a:t>
            </a:r>
            <a:r>
              <a:rPr lang="sk-SK" dirty="0"/>
              <a:t> </a:t>
            </a:r>
            <a:r>
              <a:rPr lang="sk-SK" dirty="0" err="1"/>
              <a:t>Nechvatal</a:t>
            </a:r>
            <a:r>
              <a:rPr lang="sk-SK" dirty="0"/>
              <a:t> a jeho programátor </a:t>
            </a:r>
            <a:r>
              <a:rPr lang="sk-SK" dirty="0" err="1"/>
              <a:t>Stephane</a:t>
            </a:r>
            <a:r>
              <a:rPr lang="sk-SK" dirty="0"/>
              <a:t> </a:t>
            </a:r>
            <a:r>
              <a:rPr lang="sk-SK" dirty="0" err="1"/>
              <a:t>Sikora</a:t>
            </a:r>
            <a:r>
              <a:rPr lang="sk-SK" dirty="0"/>
              <a:t> </a:t>
            </a:r>
            <a:r>
              <a:rPr lang="sk-SK" dirty="0" smtClean="0"/>
              <a:t>vytvorili </a:t>
            </a:r>
            <a:r>
              <a:rPr lang="sk-SK" dirty="0"/>
              <a:t>syntetický </a:t>
            </a:r>
            <a:r>
              <a:rPr lang="sk-SK" dirty="0" smtClean="0"/>
              <a:t>systém, </a:t>
            </a:r>
            <a:r>
              <a:rPr lang="sk-SK" dirty="0"/>
              <a:t>ktorý demonštruje správanie charakteristické v prírodných živých systémoch</a:t>
            </a:r>
          </a:p>
        </p:txBody>
      </p:sp>
    </p:spTree>
    <p:extLst>
      <p:ext uri="{BB962C8B-B14F-4D97-AF65-F5344CB8AC3E}">
        <p14:creationId xmlns:p14="http://schemas.microsoft.com/office/powerpoint/2010/main" val="936612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908720"/>
            <a:ext cx="8375848" cy="762000"/>
          </a:xfrm>
        </p:spPr>
        <p:txBody>
          <a:bodyPr/>
          <a:lstStyle/>
          <a:p>
            <a:r>
              <a:rPr lang="sk-SK" cap="all" dirty="0"/>
              <a:t>„Digitálna </a:t>
            </a:r>
            <a:r>
              <a:rPr lang="sk-SK" cap="all" dirty="0" err="1" smtClean="0"/>
              <a:t>biologizácia</a:t>
            </a:r>
            <a:r>
              <a:rPr lang="sk-SK" cap="all" dirty="0"/>
              <a:t>“</a:t>
            </a:r>
            <a:endParaRPr lang="sk-SK" dirty="0"/>
          </a:p>
        </p:txBody>
      </p:sp>
      <p:sp>
        <p:nvSpPr>
          <p:cNvPr id="3" name="Zástupný symbol obsahu 2"/>
          <p:cNvSpPr>
            <a:spLocks noGrp="1"/>
          </p:cNvSpPr>
          <p:nvPr>
            <p:ph sz="quarter" idx="13"/>
          </p:nvPr>
        </p:nvSpPr>
        <p:spPr/>
        <p:txBody>
          <a:bodyPr/>
          <a:lstStyle/>
          <a:p>
            <a:endParaRPr lang="sk-SK" dirty="0" smtClean="0"/>
          </a:p>
          <a:p>
            <a:endParaRPr lang="sk-SK" dirty="0"/>
          </a:p>
          <a:p>
            <a:r>
              <a:rPr lang="sk-SK" i="1" dirty="0"/>
              <a:t>Vznik PC </a:t>
            </a:r>
            <a:r>
              <a:rPr lang="sk-SK" i="1" dirty="0" smtClean="0"/>
              <a:t>vírusov a analógia k vírusom biologickým</a:t>
            </a:r>
            <a:endParaRPr lang="sk-SK" i="1" dirty="0"/>
          </a:p>
          <a:p>
            <a:r>
              <a:rPr lang="sk-SK" i="1" dirty="0" smtClean="0"/>
              <a:t>biológia +</a:t>
            </a:r>
            <a:r>
              <a:rPr lang="sk-SK" i="1" dirty="0"/>
              <a:t> počítačová </a:t>
            </a:r>
            <a:r>
              <a:rPr lang="sk-SK" i="1" dirty="0" smtClean="0"/>
              <a:t>veda</a:t>
            </a:r>
          </a:p>
          <a:p>
            <a:r>
              <a:rPr lang="sk-SK" i="1" dirty="0" smtClean="0"/>
              <a:t>Vznik digitálnej biológie</a:t>
            </a:r>
            <a:endParaRPr lang="sk-SK" i="1" dirty="0"/>
          </a:p>
          <a:p>
            <a:endParaRPr lang="sk-SK" dirty="0"/>
          </a:p>
        </p:txBody>
      </p:sp>
    </p:spTree>
    <p:extLst>
      <p:ext uri="{BB962C8B-B14F-4D97-AF65-F5344CB8AC3E}">
        <p14:creationId xmlns:p14="http://schemas.microsoft.com/office/powerpoint/2010/main" val="18951600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3600" i="1" dirty="0" smtClean="0"/>
              <a:t/>
            </a:r>
            <a:br>
              <a:rPr lang="sk-SK" sz="3600" i="1" dirty="0" smtClean="0"/>
            </a:br>
            <a:r>
              <a:rPr lang="sk-SK" sz="3600" i="1" dirty="0" smtClean="0"/>
              <a:t>Biológia </a:t>
            </a:r>
            <a:r>
              <a:rPr lang="sk-SK" sz="3600" i="1" dirty="0"/>
              <a:t>a počítačová veda</a:t>
            </a:r>
            <a:r>
              <a:rPr lang="sk-SK" i="1" dirty="0"/>
              <a:t/>
            </a:r>
            <a:br>
              <a:rPr lang="sk-SK" i="1" dirty="0"/>
            </a:br>
            <a:endParaRPr lang="sk-SK" dirty="0"/>
          </a:p>
        </p:txBody>
      </p:sp>
      <p:sp>
        <p:nvSpPr>
          <p:cNvPr id="3" name="Zástupný symbol obsahu 2"/>
          <p:cNvSpPr>
            <a:spLocks noGrp="1"/>
          </p:cNvSpPr>
          <p:nvPr>
            <p:ph sz="quarter" idx="13"/>
          </p:nvPr>
        </p:nvSpPr>
        <p:spPr/>
        <p:txBody>
          <a:bodyPr/>
          <a:lstStyle/>
          <a:p>
            <a:r>
              <a:rPr lang="sk-SK" dirty="0" err="1"/>
              <a:t>Macy</a:t>
            </a:r>
            <a:r>
              <a:rPr lang="sk-SK" dirty="0"/>
              <a:t> </a:t>
            </a:r>
            <a:r>
              <a:rPr lang="sk-SK" dirty="0" err="1"/>
              <a:t>Conferences</a:t>
            </a:r>
            <a:r>
              <a:rPr lang="sk-SK" dirty="0"/>
              <a:t> on </a:t>
            </a:r>
            <a:r>
              <a:rPr lang="sk-SK" dirty="0" err="1" smtClean="0"/>
              <a:t>Cybernetics</a:t>
            </a:r>
            <a:r>
              <a:rPr lang="sk-SK" dirty="0"/>
              <a:t> </a:t>
            </a:r>
            <a:r>
              <a:rPr lang="sk-SK" dirty="0" smtClean="0"/>
              <a:t>1943-1954</a:t>
            </a:r>
          </a:p>
          <a:p>
            <a:r>
              <a:rPr lang="sk-SK" dirty="0" smtClean="0"/>
              <a:t>1. </a:t>
            </a:r>
            <a:r>
              <a:rPr lang="sk-SK" dirty="0"/>
              <a:t>vlna vývoja kybernetickej </a:t>
            </a:r>
            <a:r>
              <a:rPr lang="sk-SK" dirty="0" smtClean="0"/>
              <a:t>tradície </a:t>
            </a:r>
            <a:r>
              <a:rPr lang="sk-SK" dirty="0"/>
              <a:t>1945 až 1960</a:t>
            </a:r>
            <a:r>
              <a:rPr lang="sk-SK" dirty="0" smtClean="0"/>
              <a:t> </a:t>
            </a:r>
            <a:r>
              <a:rPr lang="sk-SK" dirty="0" err="1" smtClean="0"/>
              <a:t>Claude</a:t>
            </a:r>
            <a:r>
              <a:rPr lang="sk-SK" dirty="0" smtClean="0"/>
              <a:t> </a:t>
            </a:r>
            <a:r>
              <a:rPr lang="sk-SK" dirty="0" err="1"/>
              <a:t>Shannon</a:t>
            </a:r>
            <a:r>
              <a:rPr lang="sk-SK" dirty="0"/>
              <a:t> a </a:t>
            </a:r>
            <a:r>
              <a:rPr lang="sk-SK" dirty="0" err="1"/>
              <a:t>Warren</a:t>
            </a:r>
            <a:r>
              <a:rPr lang="sk-SK" dirty="0"/>
              <a:t> </a:t>
            </a:r>
            <a:r>
              <a:rPr lang="sk-SK" dirty="0" err="1" smtClean="0"/>
              <a:t>Weaver</a:t>
            </a:r>
            <a:endParaRPr lang="sk-SK" dirty="0" smtClean="0"/>
          </a:p>
          <a:p>
            <a:endParaRPr lang="sk-SK" dirty="0"/>
          </a:p>
          <a:p>
            <a:r>
              <a:rPr lang="en-US" b="0" dirty="0"/>
              <a:t>Shannon–Weaver model of </a:t>
            </a:r>
            <a:r>
              <a:rPr lang="en-US" b="0" dirty="0" smtClean="0"/>
              <a:t>communication</a:t>
            </a:r>
            <a:r>
              <a:rPr lang="sk-SK" b="0" dirty="0" smtClean="0"/>
              <a:t> = </a:t>
            </a:r>
            <a:r>
              <a:rPr lang="en-US" b="0" dirty="0" smtClean="0"/>
              <a:t>"mother </a:t>
            </a:r>
            <a:r>
              <a:rPr lang="en-US" b="0" dirty="0"/>
              <a:t>of all </a:t>
            </a:r>
            <a:r>
              <a:rPr lang="en-US" b="0" dirty="0" smtClean="0"/>
              <a:t>models</a:t>
            </a:r>
            <a:r>
              <a:rPr lang="sk-SK" b="0" dirty="0" smtClean="0"/>
              <a:t>“</a:t>
            </a:r>
          </a:p>
          <a:p>
            <a:pPr marL="0" indent="0">
              <a:buNone/>
            </a:pPr>
            <a:r>
              <a:rPr lang="sk-SK" dirty="0" smtClean="0"/>
              <a:t>    (informácia ako abstraktný vzor)</a:t>
            </a:r>
          </a:p>
          <a:p>
            <a:endParaRPr lang="sk-SK" dirty="0" smtClean="0"/>
          </a:p>
          <a:p>
            <a:endParaRPr lang="sk-SK" dirty="0"/>
          </a:p>
          <a:p>
            <a:endParaRPr lang="sk-SK" dirty="0"/>
          </a:p>
        </p:txBody>
      </p:sp>
    </p:spTree>
    <p:extLst>
      <p:ext uri="{BB962C8B-B14F-4D97-AF65-F5344CB8AC3E}">
        <p14:creationId xmlns:p14="http://schemas.microsoft.com/office/powerpoint/2010/main" val="5096574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sz="quarter" idx="13"/>
          </p:nvPr>
        </p:nvSpPr>
        <p:spPr/>
        <p:txBody>
          <a:bodyPr/>
          <a:lstStyle/>
          <a:p>
            <a:r>
              <a:rPr lang="sk-SK" b="1" dirty="0" err="1" smtClean="0"/>
              <a:t>Humberto</a:t>
            </a:r>
            <a:r>
              <a:rPr lang="sk-SK" b="1" dirty="0" smtClean="0"/>
              <a:t> </a:t>
            </a:r>
            <a:r>
              <a:rPr lang="sk-SK" b="1" dirty="0" err="1" smtClean="0"/>
              <a:t>Maturama</a:t>
            </a:r>
            <a:r>
              <a:rPr lang="sk-SK" b="1" dirty="0" smtClean="0"/>
              <a:t> a Francisco </a:t>
            </a:r>
            <a:r>
              <a:rPr lang="sk-SK" b="1" dirty="0" err="1" smtClean="0"/>
              <a:t>Varela</a:t>
            </a:r>
            <a:r>
              <a:rPr lang="sk-SK" b="1" dirty="0" smtClean="0"/>
              <a:t>:</a:t>
            </a:r>
          </a:p>
          <a:p>
            <a:r>
              <a:rPr lang="sk-SK" dirty="0" smtClean="0"/>
              <a:t>2. vlna vývoja kybernetickej tradície: </a:t>
            </a:r>
          </a:p>
          <a:p>
            <a:r>
              <a:rPr lang="sk-SK" dirty="0" smtClean="0"/>
              <a:t>1960 - 1985 -  </a:t>
            </a:r>
            <a:r>
              <a:rPr lang="sk-SK" i="1" dirty="0" smtClean="0"/>
              <a:t>uvažovanie o samo-usporiadaní a seba-organizácií </a:t>
            </a:r>
            <a:r>
              <a:rPr lang="sk-SK" dirty="0" smtClean="0"/>
              <a:t>– </a:t>
            </a:r>
            <a:r>
              <a:rPr lang="sk-SK" dirty="0" err="1" smtClean="0"/>
              <a:t>autopoiesis</a:t>
            </a:r>
            <a:endParaRPr lang="sk-SK" dirty="0"/>
          </a:p>
          <a:p>
            <a:endParaRPr lang="sk-SK"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4</a:t>
            </a:r>
            <a:r>
              <a:rPr lang="en-US" dirty="0" smtClean="0"/>
              <a:t>.BLOK</a:t>
            </a:r>
            <a:endParaRPr lang="sk-SK" dirty="0"/>
          </a:p>
        </p:txBody>
      </p:sp>
      <p:sp>
        <p:nvSpPr>
          <p:cNvPr id="3" name="Zástupný symbol obsahu 2"/>
          <p:cNvSpPr>
            <a:spLocks noGrp="1"/>
          </p:cNvSpPr>
          <p:nvPr>
            <p:ph sz="quarter" idx="13"/>
          </p:nvPr>
        </p:nvSpPr>
        <p:spPr/>
        <p:txBody>
          <a:bodyPr>
            <a:normAutofit fontScale="77500" lnSpcReduction="20000"/>
          </a:bodyPr>
          <a:lstStyle/>
          <a:p>
            <a:r>
              <a:rPr lang="sk-SK" sz="3200" b="1" dirty="0" smtClean="0"/>
              <a:t>Biologické metafory a paralely v digitálnom umení a v ALA:</a:t>
            </a:r>
          </a:p>
          <a:p>
            <a:pPr marL="0" indent="0">
              <a:buNone/>
            </a:pPr>
            <a:r>
              <a:rPr lang="sk-SK" sz="3200" b="1" dirty="0" smtClean="0"/>
              <a:t>  </a:t>
            </a:r>
            <a:r>
              <a:rPr lang="sk-SK" sz="3200" b="1" i="1" dirty="0" smtClean="0"/>
              <a:t> </a:t>
            </a:r>
          </a:p>
          <a:p>
            <a:r>
              <a:rPr lang="sk-SK" sz="3200" i="1" dirty="0" smtClean="0"/>
              <a:t>A) </a:t>
            </a:r>
            <a:r>
              <a:rPr lang="sk-SK" sz="3200" b="1" i="1" dirty="0" smtClean="0"/>
              <a:t>Fenomén vírusu  </a:t>
            </a:r>
          </a:p>
          <a:p>
            <a:r>
              <a:rPr lang="sk-SK" sz="3200" i="1" dirty="0" smtClean="0"/>
              <a:t>B) „Digitálna </a:t>
            </a:r>
            <a:r>
              <a:rPr lang="sk-SK" sz="3200" i="1" dirty="0" err="1" smtClean="0"/>
              <a:t>biologizácia</a:t>
            </a:r>
            <a:r>
              <a:rPr lang="sk-SK" sz="3200" i="1" dirty="0" smtClean="0"/>
              <a:t>“</a:t>
            </a:r>
            <a:endParaRPr lang="sk-SK" sz="3200" dirty="0"/>
          </a:p>
          <a:p>
            <a:r>
              <a:rPr lang="sk-SK" sz="3200" i="1" dirty="0" smtClean="0"/>
              <a:t>C) Etológia ako mediálna teória</a:t>
            </a:r>
          </a:p>
          <a:p>
            <a:r>
              <a:rPr lang="sk-SK" sz="3200" i="1" dirty="0" smtClean="0"/>
              <a:t>D) Parazitujúci software</a:t>
            </a:r>
            <a:endParaRPr lang="sk-SK" sz="3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Organizácia živého</a:t>
            </a:r>
            <a:endParaRPr lang="sk-SK" dirty="0"/>
          </a:p>
        </p:txBody>
      </p:sp>
      <p:sp>
        <p:nvSpPr>
          <p:cNvPr id="3" name="Zástupný symbol obsahu 2"/>
          <p:cNvSpPr>
            <a:spLocks noGrp="1"/>
          </p:cNvSpPr>
          <p:nvPr>
            <p:ph sz="quarter" idx="13"/>
          </p:nvPr>
        </p:nvSpPr>
        <p:spPr>
          <a:xfrm>
            <a:off x="609598" y="2160590"/>
            <a:ext cx="7562801" cy="3880773"/>
          </a:xfrm>
        </p:spPr>
        <p:txBody>
          <a:bodyPr>
            <a:normAutofit/>
          </a:bodyPr>
          <a:lstStyle/>
          <a:p>
            <a:r>
              <a:rPr lang="sk-SK" b="1" dirty="0" err="1" smtClean="0"/>
              <a:t>Autopoiesis</a:t>
            </a:r>
            <a:r>
              <a:rPr lang="sk-SK" b="1" dirty="0" smtClean="0"/>
              <a:t>: </a:t>
            </a:r>
            <a:r>
              <a:rPr lang="sk-SK" b="1" dirty="0" err="1" smtClean="0"/>
              <a:t>The</a:t>
            </a:r>
            <a:r>
              <a:rPr lang="sk-SK" b="1" dirty="0" smtClean="0"/>
              <a:t> </a:t>
            </a:r>
            <a:r>
              <a:rPr lang="sk-SK" b="1" dirty="0" err="1" smtClean="0"/>
              <a:t>Organization</a:t>
            </a:r>
            <a:r>
              <a:rPr lang="sk-SK" b="1" dirty="0" smtClean="0"/>
              <a:t> of </a:t>
            </a:r>
            <a:r>
              <a:rPr lang="sk-SK" b="1" dirty="0" err="1" smtClean="0"/>
              <a:t>the</a:t>
            </a:r>
            <a:r>
              <a:rPr lang="sk-SK" b="1" dirty="0" smtClean="0"/>
              <a:t> </a:t>
            </a:r>
            <a:r>
              <a:rPr lang="sk-SK" b="1" dirty="0" err="1" smtClean="0"/>
              <a:t>Living</a:t>
            </a:r>
            <a:r>
              <a:rPr lang="sk-SK" b="1" dirty="0" smtClean="0"/>
              <a:t> </a:t>
            </a:r>
            <a:r>
              <a:rPr lang="sk-SK" dirty="0" smtClean="0"/>
              <a:t>(</a:t>
            </a:r>
            <a:r>
              <a:rPr lang="sk-SK" dirty="0" err="1" smtClean="0"/>
              <a:t>Maturana</a:t>
            </a:r>
            <a:r>
              <a:rPr lang="sk-SK" dirty="0" smtClean="0"/>
              <a:t> &amp; </a:t>
            </a:r>
            <a:r>
              <a:rPr lang="sk-SK" dirty="0" err="1" smtClean="0"/>
              <a:t>Varela</a:t>
            </a:r>
            <a:r>
              <a:rPr lang="sk-SK" dirty="0" smtClean="0"/>
              <a:t>, 1973)</a:t>
            </a:r>
          </a:p>
          <a:p>
            <a:r>
              <a:rPr lang="sk-SK" dirty="0" err="1" smtClean="0"/>
              <a:t>gr</a:t>
            </a:r>
            <a:r>
              <a:rPr lang="sk-SK" dirty="0" smtClean="0"/>
              <a:t>. AUTO –samo – POIESIS- tvorenie</a:t>
            </a:r>
          </a:p>
          <a:p>
            <a:r>
              <a:rPr lang="sk-SK" dirty="0" err="1" smtClean="0"/>
              <a:t>Autopoietický</a:t>
            </a:r>
            <a:r>
              <a:rPr lang="sk-SK" dirty="0" smtClean="0"/>
              <a:t> systém sa udržiava vďaka svojej vnútornej štruktúre. </a:t>
            </a:r>
          </a:p>
          <a:p>
            <a:r>
              <a:rPr lang="sk-SK" dirty="0" smtClean="0"/>
              <a:t>1.oddeľuje sa od svojho okolia</a:t>
            </a:r>
          </a:p>
          <a:p>
            <a:r>
              <a:rPr lang="sk-SK" dirty="0" smtClean="0"/>
              <a:t>2.zachováva si svoju organizáciu</a:t>
            </a:r>
          </a:p>
          <a:p>
            <a:r>
              <a:rPr lang="sk-SK" dirty="0" smtClean="0"/>
              <a:t>3. vďaka výmene látok so svojim prostredím</a:t>
            </a:r>
          </a:p>
          <a:p>
            <a:endParaRPr lang="sk-SK"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Autopoietický</a:t>
            </a:r>
            <a:r>
              <a:rPr lang="sk-SK" dirty="0" smtClean="0"/>
              <a:t> systém:</a:t>
            </a:r>
            <a:endParaRPr lang="sk-SK" dirty="0"/>
          </a:p>
        </p:txBody>
      </p:sp>
      <p:sp>
        <p:nvSpPr>
          <p:cNvPr id="3" name="Zástupný symbol obsahu 2"/>
          <p:cNvSpPr>
            <a:spLocks noGrp="1"/>
          </p:cNvSpPr>
          <p:nvPr>
            <p:ph sz="quarter" idx="13"/>
          </p:nvPr>
        </p:nvSpPr>
        <p:spPr>
          <a:xfrm>
            <a:off x="609598" y="2160590"/>
            <a:ext cx="6770713" cy="3880773"/>
          </a:xfrm>
        </p:spPr>
        <p:txBody>
          <a:bodyPr/>
          <a:lstStyle/>
          <a:p>
            <a:r>
              <a:rPr lang="sk-SK" dirty="0" err="1" smtClean="0"/>
              <a:t>F.Varela</a:t>
            </a:r>
            <a:r>
              <a:rPr lang="sk-SK" dirty="0" smtClean="0"/>
              <a:t>:</a:t>
            </a:r>
          </a:p>
          <a:p>
            <a:r>
              <a:rPr lang="sk-SK" dirty="0" smtClean="0"/>
              <a:t>Je to práve organizácia, ktorá udržiava živý systém živým, nie jeho štruktúra. </a:t>
            </a:r>
          </a:p>
          <a:p>
            <a:endParaRPr lang="sk-SK" dirty="0" smtClean="0"/>
          </a:p>
          <a:p>
            <a:r>
              <a:rPr lang="sk-SK" dirty="0" err="1" smtClean="0"/>
              <a:t>Autopoietický</a:t>
            </a:r>
            <a:r>
              <a:rPr lang="sk-SK" dirty="0" smtClean="0"/>
              <a:t> systém:</a:t>
            </a:r>
          </a:p>
          <a:p>
            <a:r>
              <a:rPr lang="sk-SK" dirty="0" smtClean="0"/>
              <a:t>bunka</a:t>
            </a:r>
          </a:p>
          <a:p>
            <a:r>
              <a:rPr lang="sk-SK" dirty="0" smtClean="0"/>
              <a:t>sociálny systém spoločnosti</a:t>
            </a:r>
          </a:p>
          <a:p>
            <a:r>
              <a:rPr lang="sk-SK" dirty="0" err="1" smtClean="0"/>
              <a:t>artificiálny</a:t>
            </a:r>
            <a:r>
              <a:rPr lang="sk-SK" dirty="0" smtClean="0"/>
              <a:t> evolučný proces</a:t>
            </a:r>
          </a:p>
          <a:p>
            <a:endParaRPr lang="sk-SK"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09599" y="1124744"/>
            <a:ext cx="8591872" cy="762000"/>
          </a:xfrm>
        </p:spPr>
        <p:txBody>
          <a:bodyPr>
            <a:normAutofit/>
          </a:bodyPr>
          <a:lstStyle/>
          <a:p>
            <a:r>
              <a:rPr lang="sk-SK" sz="3200" dirty="0"/>
              <a:t>Paralely živých systémov a počítačov</a:t>
            </a:r>
          </a:p>
        </p:txBody>
      </p:sp>
      <p:sp>
        <p:nvSpPr>
          <p:cNvPr id="3" name="Zástupný symbol obsahu 2"/>
          <p:cNvSpPr>
            <a:spLocks noGrp="1"/>
          </p:cNvSpPr>
          <p:nvPr>
            <p:ph sz="quarter" idx="13"/>
          </p:nvPr>
        </p:nvSpPr>
        <p:spPr/>
        <p:txBody>
          <a:bodyPr>
            <a:normAutofit fontScale="77500" lnSpcReduction="20000"/>
          </a:bodyPr>
          <a:lstStyle/>
          <a:p>
            <a:r>
              <a:rPr lang="sk-SK" b="1" dirty="0" smtClean="0"/>
              <a:t>David </a:t>
            </a:r>
            <a:r>
              <a:rPr lang="sk-SK" b="1" dirty="0" err="1" smtClean="0"/>
              <a:t>Ackley</a:t>
            </a:r>
            <a:r>
              <a:rPr lang="sk-SK" b="1" dirty="0" smtClean="0"/>
              <a:t>: </a:t>
            </a:r>
            <a:r>
              <a:rPr lang="sk-SK" dirty="0" err="1" smtClean="0"/>
              <a:t>Real</a:t>
            </a:r>
            <a:r>
              <a:rPr lang="sk-SK" dirty="0" smtClean="0"/>
              <a:t> </a:t>
            </a:r>
            <a:r>
              <a:rPr lang="sk-SK" dirty="0" err="1"/>
              <a:t>artificial</a:t>
            </a:r>
            <a:r>
              <a:rPr lang="sk-SK" dirty="0"/>
              <a:t> </a:t>
            </a:r>
            <a:r>
              <a:rPr lang="sk-SK" dirty="0" err="1"/>
              <a:t>life</a:t>
            </a:r>
            <a:r>
              <a:rPr lang="sk-SK" dirty="0"/>
              <a:t>: </a:t>
            </a:r>
            <a:r>
              <a:rPr lang="sk-SK" dirty="0" err="1"/>
              <a:t>Where</a:t>
            </a:r>
            <a:r>
              <a:rPr lang="sk-SK" dirty="0"/>
              <a:t> </a:t>
            </a:r>
            <a:r>
              <a:rPr lang="sk-SK" dirty="0" err="1"/>
              <a:t>we</a:t>
            </a:r>
            <a:r>
              <a:rPr lang="sk-SK" dirty="0"/>
              <a:t> </a:t>
            </a:r>
            <a:r>
              <a:rPr lang="sk-SK" dirty="0" err="1"/>
              <a:t>may</a:t>
            </a:r>
            <a:r>
              <a:rPr lang="sk-SK" dirty="0"/>
              <a:t> </a:t>
            </a:r>
            <a:r>
              <a:rPr lang="sk-SK" dirty="0" err="1"/>
              <a:t>be</a:t>
            </a:r>
            <a:endParaRPr lang="sk-SK" dirty="0"/>
          </a:p>
          <a:p>
            <a:r>
              <a:rPr lang="sk-SK" sz="1700" b="0" dirty="0"/>
              <a:t>Department of </a:t>
            </a:r>
            <a:r>
              <a:rPr lang="sk-SK" sz="1700" b="0" dirty="0" err="1"/>
              <a:t>Computer</a:t>
            </a:r>
            <a:r>
              <a:rPr lang="sk-SK" sz="1700" b="0" dirty="0"/>
              <a:t> </a:t>
            </a:r>
            <a:r>
              <a:rPr lang="sk-SK" sz="1700" b="0" dirty="0" err="1"/>
              <a:t>Science</a:t>
            </a:r>
            <a:r>
              <a:rPr lang="sk-SK" sz="1700" b="0" dirty="0"/>
              <a:t>,  </a:t>
            </a:r>
            <a:r>
              <a:rPr lang="sk-SK" sz="1700" b="0" dirty="0" err="1"/>
              <a:t>University</a:t>
            </a:r>
            <a:r>
              <a:rPr lang="sk-SK" sz="1700" b="0" dirty="0"/>
              <a:t> of New </a:t>
            </a:r>
            <a:r>
              <a:rPr lang="sk-SK" sz="1700" b="0" dirty="0" err="1"/>
              <a:t>Mexico</a:t>
            </a:r>
            <a:r>
              <a:rPr lang="sk-SK" sz="1700" b="0" i="1" dirty="0"/>
              <a:t> </a:t>
            </a:r>
            <a:endParaRPr lang="sk-SK" sz="1700" b="0" dirty="0"/>
          </a:p>
          <a:p>
            <a:r>
              <a:rPr lang="sk-SK" dirty="0" err="1"/>
              <a:t>ALife</a:t>
            </a:r>
            <a:r>
              <a:rPr lang="sk-SK" dirty="0"/>
              <a:t> VII </a:t>
            </a:r>
            <a:r>
              <a:rPr lang="sk-SK" dirty="0" err="1"/>
              <a:t>Conference</a:t>
            </a:r>
            <a:r>
              <a:rPr lang="sk-SK" dirty="0"/>
              <a:t> 2000 </a:t>
            </a:r>
            <a:r>
              <a:rPr lang="sk-SK" dirty="0" smtClean="0"/>
              <a:t>:</a:t>
            </a:r>
            <a:endParaRPr lang="sk-SK" b="1" dirty="0" smtClean="0"/>
          </a:p>
          <a:p>
            <a:r>
              <a:rPr lang="sk-SK" i="1" dirty="0" smtClean="0"/>
              <a:t>„software </a:t>
            </a:r>
            <a:r>
              <a:rPr lang="sk-SK" i="1" dirty="0" err="1" smtClean="0"/>
              <a:t>genetics</a:t>
            </a:r>
            <a:r>
              <a:rPr lang="sk-SK" i="1" dirty="0" smtClean="0"/>
              <a:t>“</a:t>
            </a:r>
          </a:p>
          <a:p>
            <a:r>
              <a:rPr lang="sk-SK" i="1" dirty="0" smtClean="0"/>
              <a:t>„</a:t>
            </a:r>
            <a:r>
              <a:rPr lang="sk-SK" i="1" dirty="0" err="1" smtClean="0"/>
              <a:t>living</a:t>
            </a:r>
            <a:r>
              <a:rPr lang="sk-SK" i="1" dirty="0" smtClean="0"/>
              <a:t> </a:t>
            </a:r>
            <a:r>
              <a:rPr lang="sk-SK" i="1" dirty="0" err="1" smtClean="0"/>
              <a:t>computing</a:t>
            </a:r>
            <a:r>
              <a:rPr lang="sk-SK" i="1" dirty="0" smtClean="0"/>
              <a:t>“</a:t>
            </a:r>
          </a:p>
          <a:p>
            <a:r>
              <a:rPr lang="sk-SK" dirty="0" smtClean="0"/>
              <a:t>Paralely živých systémov a počítačov: </a:t>
            </a:r>
          </a:p>
          <a:p>
            <a:r>
              <a:rPr lang="sk-SK" dirty="0" smtClean="0"/>
              <a:t>oboje sú jedinečným </a:t>
            </a:r>
            <a:r>
              <a:rPr lang="sk-SK" b="1" i="1" dirty="0" err="1" smtClean="0">
                <a:solidFill>
                  <a:srgbClr val="92D050"/>
                </a:solidFill>
              </a:rPr>
              <a:t>virus</a:t>
            </a:r>
            <a:r>
              <a:rPr lang="sk-SK" b="1" i="1" dirty="0" smtClean="0">
                <a:solidFill>
                  <a:srgbClr val="92D050"/>
                </a:solidFill>
              </a:rPr>
              <a:t> – </a:t>
            </a:r>
            <a:r>
              <a:rPr lang="sk-SK" b="1" i="1" dirty="0" err="1" smtClean="0">
                <a:solidFill>
                  <a:srgbClr val="92D050"/>
                </a:solidFill>
              </a:rPr>
              <a:t>friendly</a:t>
            </a:r>
            <a:r>
              <a:rPr lang="sk-SK" b="1" i="1" dirty="0" smtClean="0">
                <a:solidFill>
                  <a:srgbClr val="92D050"/>
                </a:solidFill>
              </a:rPr>
              <a:t> </a:t>
            </a:r>
            <a:r>
              <a:rPr lang="sk-SK" dirty="0" smtClean="0">
                <a:solidFill>
                  <a:srgbClr val="92D050"/>
                </a:solidFill>
              </a:rPr>
              <a:t>prostredím.</a:t>
            </a:r>
          </a:p>
          <a:p>
            <a:endParaRPr lang="sk-SK" dirty="0" smtClean="0"/>
          </a:p>
          <a:p>
            <a:r>
              <a:rPr lang="sk-SK" sz="1500" b="0" dirty="0" smtClean="0"/>
              <a:t>ACKLEY, David: </a:t>
            </a:r>
            <a:r>
              <a:rPr lang="sk-SK" sz="1500" b="0" i="1" dirty="0" err="1" smtClean="0"/>
              <a:t>Real</a:t>
            </a:r>
            <a:r>
              <a:rPr lang="sk-SK" sz="1500" b="0" i="1" dirty="0" smtClean="0"/>
              <a:t> Artificial Life: </a:t>
            </a:r>
            <a:r>
              <a:rPr lang="sk-SK" sz="1500" b="0" i="1" dirty="0" err="1" smtClean="0"/>
              <a:t>Where</a:t>
            </a:r>
            <a:r>
              <a:rPr lang="sk-SK" sz="1500" b="0" i="1" dirty="0" smtClean="0"/>
              <a:t> </a:t>
            </a:r>
            <a:r>
              <a:rPr lang="sk-SK" sz="1500" b="0" i="1" dirty="0" err="1" smtClean="0"/>
              <a:t>We</a:t>
            </a:r>
            <a:r>
              <a:rPr lang="sk-SK" sz="1500" b="0" i="1" dirty="0" smtClean="0"/>
              <a:t> May </a:t>
            </a:r>
            <a:r>
              <a:rPr lang="sk-SK" sz="1500" b="0" i="1" dirty="0" err="1" smtClean="0"/>
              <a:t>Be</a:t>
            </a:r>
            <a:r>
              <a:rPr lang="sk-SK" sz="1500" b="0" dirty="0" smtClean="0"/>
              <a:t>.  In </a:t>
            </a:r>
            <a:r>
              <a:rPr lang="sk-SK" sz="1500" b="0" dirty="0" err="1" smtClean="0"/>
              <a:t>Bedau</a:t>
            </a:r>
            <a:r>
              <a:rPr lang="sk-SK" sz="1500" b="0" dirty="0" smtClean="0"/>
              <a:t>, </a:t>
            </a:r>
            <a:r>
              <a:rPr lang="sk-SK" sz="1500" b="0" dirty="0" err="1" smtClean="0"/>
              <a:t>Mark</a:t>
            </a:r>
            <a:r>
              <a:rPr lang="sk-SK" sz="1500" b="0" dirty="0" smtClean="0"/>
              <a:t> </a:t>
            </a:r>
            <a:r>
              <a:rPr lang="sk-SK" sz="1500" b="0" dirty="0" err="1" smtClean="0"/>
              <a:t>et</a:t>
            </a:r>
            <a:r>
              <a:rPr lang="sk-SK" sz="1500" b="0" dirty="0" smtClean="0"/>
              <a:t> </a:t>
            </a:r>
            <a:r>
              <a:rPr lang="sk-SK" sz="1500" b="0" dirty="0" err="1" smtClean="0"/>
              <a:t>al</a:t>
            </a:r>
            <a:r>
              <a:rPr lang="sk-SK" sz="1500" b="0" dirty="0" smtClean="0"/>
              <a:t> (</a:t>
            </a:r>
            <a:r>
              <a:rPr lang="sk-SK" sz="1500" b="0" dirty="0" err="1" smtClean="0"/>
              <a:t>eds</a:t>
            </a:r>
            <a:r>
              <a:rPr lang="sk-SK" sz="1500" b="0" dirty="0" smtClean="0"/>
              <a:t>.):  Artificial Life VII,     Cambridge, MA: MIT Press, 2000,  s.487-496. </a:t>
            </a:r>
          </a:p>
          <a:p>
            <a:endParaRPr lang="sk-SK" sz="2400" b="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David H. </a:t>
            </a:r>
            <a:r>
              <a:rPr lang="sk-SK" dirty="0" err="1"/>
              <a:t>Ackley</a:t>
            </a:r>
            <a:endParaRPr lang="sk-SK" dirty="0"/>
          </a:p>
        </p:txBody>
      </p:sp>
      <p:sp>
        <p:nvSpPr>
          <p:cNvPr id="3" name="Zástupný symbol obsahu 2"/>
          <p:cNvSpPr>
            <a:spLocks noGrp="1"/>
          </p:cNvSpPr>
          <p:nvPr>
            <p:ph sz="quarter" idx="13"/>
          </p:nvPr>
        </p:nvSpPr>
        <p:spPr/>
        <p:txBody>
          <a:bodyPr>
            <a:normAutofit/>
          </a:bodyPr>
          <a:lstStyle/>
          <a:p>
            <a:r>
              <a:rPr lang="sk-SK" dirty="0" smtClean="0"/>
              <a:t> </a:t>
            </a:r>
            <a:r>
              <a:rPr lang="sk-SK" b="1" dirty="0" smtClean="0"/>
              <a:t>Počítačový zdrojový kód ako genotyp</a:t>
            </a:r>
          </a:p>
          <a:p>
            <a:r>
              <a:rPr lang="sk-SK" dirty="0" smtClean="0"/>
              <a:t>(</a:t>
            </a:r>
            <a:r>
              <a:rPr lang="sk-SK" i="1" dirty="0" smtClean="0"/>
              <a:t>súbor dedičných faktorov organizmu</a:t>
            </a:r>
            <a:r>
              <a:rPr lang="sk-SK" dirty="0" smtClean="0"/>
              <a:t>) </a:t>
            </a:r>
          </a:p>
          <a:p>
            <a:r>
              <a:rPr lang="sk-SK" dirty="0" smtClean="0"/>
              <a:t> </a:t>
            </a:r>
            <a:r>
              <a:rPr lang="sk-SK" b="1" dirty="0" smtClean="0"/>
              <a:t>výsledný binárny kód ako fenotyp </a:t>
            </a:r>
          </a:p>
          <a:p>
            <a:r>
              <a:rPr lang="sk-SK" dirty="0" smtClean="0"/>
              <a:t>(</a:t>
            </a:r>
            <a:r>
              <a:rPr lang="sk-SK" i="1" dirty="0" smtClean="0"/>
              <a:t>súhrn dedičných vonkajších znakov a vlastností organizmu</a:t>
            </a:r>
            <a:r>
              <a:rPr lang="sk-SK" dirty="0" smtClean="0"/>
              <a:t>)</a:t>
            </a:r>
          </a:p>
          <a:p>
            <a:r>
              <a:rPr lang="sk-SK" b="1" dirty="0" smtClean="0"/>
              <a:t>SW proces ako embryonálny vývoj organizmu</a:t>
            </a:r>
          </a:p>
          <a:p>
            <a:endParaRPr lang="sk-SK" dirty="0" smtClean="0"/>
          </a:p>
          <a:p>
            <a:endParaRPr lang="sk-SK"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sz="quarter" idx="13"/>
          </p:nvPr>
        </p:nvSpPr>
        <p:spPr/>
        <p:txBody>
          <a:bodyPr/>
          <a:lstStyle/>
          <a:p>
            <a:r>
              <a:rPr lang="sk-SK" b="1" dirty="0" err="1" smtClean="0"/>
              <a:t>David</a:t>
            </a:r>
            <a:r>
              <a:rPr lang="sk-SK" b="1" dirty="0" smtClean="0"/>
              <a:t> H. </a:t>
            </a:r>
            <a:r>
              <a:rPr lang="sk-SK" b="1" dirty="0" err="1" smtClean="0"/>
              <a:t>Ackley</a:t>
            </a:r>
            <a:r>
              <a:rPr lang="sk-SK" b="1" dirty="0" smtClean="0"/>
              <a:t>: </a:t>
            </a:r>
          </a:p>
          <a:p>
            <a:endParaRPr lang="sk-SK" dirty="0" smtClean="0"/>
          </a:p>
          <a:p>
            <a:r>
              <a:rPr lang="sk-SK" dirty="0" smtClean="0"/>
              <a:t>„</a:t>
            </a:r>
            <a:r>
              <a:rPr lang="sk-SK" dirty="0" err="1" smtClean="0"/>
              <a:t>computer</a:t>
            </a:r>
            <a:r>
              <a:rPr lang="sk-SK" dirty="0" smtClean="0"/>
              <a:t> or </a:t>
            </a:r>
            <a:r>
              <a:rPr lang="sk-SK" dirty="0" err="1" smtClean="0"/>
              <a:t>perhaps</a:t>
            </a:r>
            <a:r>
              <a:rPr lang="sk-SK" dirty="0" smtClean="0"/>
              <a:t> software </a:t>
            </a:r>
            <a:r>
              <a:rPr lang="sk-SK" i="1" dirty="0" smtClean="0"/>
              <a:t>are </a:t>
            </a:r>
            <a:r>
              <a:rPr lang="sk-SK" b="1" i="1" dirty="0" err="1" smtClean="0"/>
              <a:t>themselves</a:t>
            </a:r>
            <a:r>
              <a:rPr lang="sk-SK" i="1" dirty="0" smtClean="0"/>
              <a:t> </a:t>
            </a:r>
            <a:r>
              <a:rPr lang="sk-SK" dirty="0" err="1" smtClean="0"/>
              <a:t>some</a:t>
            </a:r>
            <a:r>
              <a:rPr lang="sk-SK" dirty="0" smtClean="0"/>
              <a:t> </a:t>
            </a:r>
            <a:r>
              <a:rPr lang="sk-SK" dirty="0" err="1" smtClean="0"/>
              <a:t>kind</a:t>
            </a:r>
            <a:r>
              <a:rPr lang="sk-SK" dirty="0" smtClean="0"/>
              <a:t> of </a:t>
            </a:r>
            <a:r>
              <a:rPr lang="sk-SK" dirty="0" err="1" smtClean="0"/>
              <a:t>living</a:t>
            </a:r>
            <a:r>
              <a:rPr lang="sk-SK" dirty="0" smtClean="0"/>
              <a:t> </a:t>
            </a:r>
            <a:r>
              <a:rPr lang="sk-SK" dirty="0" err="1" smtClean="0"/>
              <a:t>systems</a:t>
            </a:r>
            <a:r>
              <a:rPr lang="sk-SK" dirty="0" smtClean="0"/>
              <a:t>“</a:t>
            </a:r>
          </a:p>
          <a:p>
            <a:endParaRPr lang="sk-SK"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David H. </a:t>
            </a:r>
            <a:r>
              <a:rPr lang="sk-SK" dirty="0" err="1"/>
              <a:t>Ackley</a:t>
            </a:r>
            <a:endParaRPr lang="sk-SK" dirty="0"/>
          </a:p>
        </p:txBody>
      </p:sp>
      <p:sp>
        <p:nvSpPr>
          <p:cNvPr id="3" name="Zástupný symbol obsahu 2"/>
          <p:cNvSpPr>
            <a:spLocks noGrp="1"/>
          </p:cNvSpPr>
          <p:nvPr>
            <p:ph sz="quarter" idx="13"/>
          </p:nvPr>
        </p:nvSpPr>
        <p:spPr/>
        <p:txBody>
          <a:bodyPr/>
          <a:lstStyle/>
          <a:p>
            <a:r>
              <a:rPr lang="sk-SK" b="1" dirty="0" err="1" smtClean="0"/>
              <a:t>Networks</a:t>
            </a:r>
            <a:r>
              <a:rPr lang="sk-SK" b="1" dirty="0" smtClean="0"/>
              <a:t>: </a:t>
            </a:r>
          </a:p>
          <a:p>
            <a:r>
              <a:rPr lang="sk-SK" i="1" dirty="0" err="1" smtClean="0"/>
              <a:t>Open</a:t>
            </a:r>
            <a:r>
              <a:rPr lang="sk-SK" i="1" dirty="0" smtClean="0"/>
              <a:t> </a:t>
            </a:r>
            <a:r>
              <a:rPr lang="sk-SK" i="1" dirty="0" err="1" smtClean="0"/>
              <a:t>free</a:t>
            </a:r>
            <a:r>
              <a:rPr lang="sk-SK" i="1" dirty="0" smtClean="0"/>
              <a:t> software- „</a:t>
            </a:r>
            <a:r>
              <a:rPr lang="sk-SK" b="1" i="1" dirty="0" smtClean="0"/>
              <a:t>bakteriálna evolúcia“</a:t>
            </a:r>
          </a:p>
          <a:p>
            <a:r>
              <a:rPr lang="sk-SK" i="1" dirty="0" smtClean="0"/>
              <a:t>„živná pôda“ pre rýchlejšie šírenie kódu</a:t>
            </a:r>
          </a:p>
          <a:p>
            <a:r>
              <a:rPr lang="sk-SK" i="1" dirty="0" smtClean="0"/>
              <a:t> možnosť rýchleho šírenia „nákazy“. </a:t>
            </a:r>
          </a:p>
          <a:p>
            <a:endParaRPr lang="sk-SK" i="1" dirty="0"/>
          </a:p>
          <a:p>
            <a:r>
              <a:rPr lang="sk-SK" i="1" dirty="0" smtClean="0"/>
              <a:t>Opak: </a:t>
            </a:r>
            <a:r>
              <a:rPr lang="sk-SK" i="1" dirty="0" err="1" smtClean="0"/>
              <a:t>Gateovský</a:t>
            </a:r>
            <a:r>
              <a:rPr lang="sk-SK" i="1" dirty="0" smtClean="0"/>
              <a:t> model</a:t>
            </a:r>
            <a:endParaRPr lang="sk-SK" dirty="0" smtClean="0"/>
          </a:p>
          <a:p>
            <a:endParaRPr lang="sk-SK"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i="1" dirty="0" err="1" smtClean="0">
                <a:solidFill>
                  <a:srgbClr val="92D050"/>
                </a:solidFill>
              </a:rPr>
              <a:t>Douglas</a:t>
            </a:r>
            <a:r>
              <a:rPr lang="sk-SK" i="1" dirty="0" smtClean="0">
                <a:solidFill>
                  <a:srgbClr val="92D050"/>
                </a:solidFill>
              </a:rPr>
              <a:t> </a:t>
            </a:r>
            <a:r>
              <a:rPr lang="sk-SK" i="1" dirty="0" err="1" smtClean="0">
                <a:solidFill>
                  <a:srgbClr val="92D050"/>
                </a:solidFill>
              </a:rPr>
              <a:t>Rushkoff</a:t>
            </a:r>
            <a:endParaRPr lang="sk-SK" dirty="0">
              <a:solidFill>
                <a:srgbClr val="92D050"/>
              </a:solidFill>
            </a:endParaRPr>
          </a:p>
        </p:txBody>
      </p:sp>
      <p:sp>
        <p:nvSpPr>
          <p:cNvPr id="3" name="Zástupný symbol obsahu 2"/>
          <p:cNvSpPr>
            <a:spLocks noGrp="1"/>
          </p:cNvSpPr>
          <p:nvPr>
            <p:ph sz="quarter" idx="13"/>
          </p:nvPr>
        </p:nvSpPr>
        <p:spPr/>
        <p:txBody>
          <a:bodyPr>
            <a:normAutofit fontScale="92500" lnSpcReduction="10000"/>
          </a:bodyPr>
          <a:lstStyle/>
          <a:p>
            <a:r>
              <a:rPr lang="sk-SK" i="1" dirty="0" smtClean="0"/>
              <a:t>biologická terminológia je oveľa vhodnejšia na zachytenie spôsobu, ako sa </a:t>
            </a:r>
            <a:r>
              <a:rPr lang="sk-SK" i="1" dirty="0" err="1" smtClean="0"/>
              <a:t>kyberkultúra</a:t>
            </a:r>
            <a:r>
              <a:rPr lang="sk-SK" i="1" dirty="0" smtClean="0"/>
              <a:t> vyvíja a mení.  </a:t>
            </a:r>
          </a:p>
          <a:p>
            <a:endParaRPr lang="sk-SK" i="1" dirty="0" smtClean="0"/>
          </a:p>
          <a:p>
            <a:r>
              <a:rPr lang="sk-SK" i="1" dirty="0" smtClean="0"/>
              <a:t>„Uvažujte o </a:t>
            </a:r>
            <a:r>
              <a:rPr lang="sk-SK" i="1" dirty="0" err="1" smtClean="0"/>
              <a:t>kyberpriestore</a:t>
            </a:r>
            <a:r>
              <a:rPr lang="sk-SK" i="1" dirty="0" smtClean="0"/>
              <a:t> ako o sociálnej </a:t>
            </a:r>
            <a:r>
              <a:rPr lang="sk-SK" i="1" dirty="0" err="1" smtClean="0"/>
              <a:t>petriho</a:t>
            </a:r>
            <a:r>
              <a:rPr lang="sk-SK" i="1" dirty="0" smtClean="0"/>
              <a:t> miske, o internete ako agare a virtuálnych komunitách v celej svojej diverzite ako o kolóniách mikroorganizmov, ktoré rastú v </a:t>
            </a:r>
            <a:r>
              <a:rPr lang="sk-SK" i="1" dirty="0" err="1" smtClean="0"/>
              <a:t>petriho</a:t>
            </a:r>
            <a:r>
              <a:rPr lang="sk-SK" i="1" dirty="0" smtClean="0"/>
              <a:t> miske“. </a:t>
            </a:r>
          </a:p>
          <a:p>
            <a:endParaRPr lang="sk-SK" dirty="0" smtClean="0"/>
          </a:p>
          <a:p>
            <a:r>
              <a:rPr lang="sk-SK" sz="1400" i="1" dirty="0" err="1" smtClean="0"/>
              <a:t>Rushkoff</a:t>
            </a:r>
            <a:r>
              <a:rPr lang="sk-SK" sz="1400" i="1" dirty="0" smtClean="0"/>
              <a:t>, </a:t>
            </a:r>
            <a:r>
              <a:rPr lang="sk-SK" sz="1400" i="1" dirty="0" err="1" smtClean="0"/>
              <a:t>Douglas</a:t>
            </a:r>
            <a:r>
              <a:rPr lang="sk-SK" sz="1400" i="1" dirty="0" smtClean="0"/>
              <a:t>: </a:t>
            </a:r>
            <a:r>
              <a:rPr lang="sk-SK" sz="1400" i="1" dirty="0" err="1" smtClean="0"/>
              <a:t>Media</a:t>
            </a:r>
            <a:r>
              <a:rPr lang="sk-SK" sz="1400" i="1" dirty="0" smtClean="0"/>
              <a:t> </a:t>
            </a:r>
            <a:r>
              <a:rPr lang="sk-SK" sz="1400" i="1" dirty="0" err="1" smtClean="0"/>
              <a:t>Virus</a:t>
            </a:r>
            <a:r>
              <a:rPr lang="sk-SK" sz="1400" i="1" dirty="0" smtClean="0"/>
              <a:t>!, New York: </a:t>
            </a:r>
            <a:r>
              <a:rPr lang="sk-SK" sz="1400" i="1" dirty="0" err="1" smtClean="0"/>
              <a:t>Ballantine</a:t>
            </a:r>
            <a:r>
              <a:rPr lang="sk-SK" sz="1400" i="1" dirty="0" smtClean="0"/>
              <a:t> </a:t>
            </a:r>
            <a:r>
              <a:rPr lang="sk-SK" sz="1400" i="1" dirty="0" err="1" smtClean="0"/>
              <a:t>Books</a:t>
            </a:r>
            <a:r>
              <a:rPr lang="sk-SK" sz="1400" i="1" dirty="0" smtClean="0"/>
              <a:t>, 1996, p. 247</a:t>
            </a:r>
            <a:endParaRPr lang="sk-SK" sz="1400" dirty="0" smtClean="0"/>
          </a:p>
          <a:p>
            <a:endParaRPr lang="sk-SK" dirty="0"/>
          </a:p>
        </p:txBody>
      </p:sp>
    </p:spTree>
    <p:extLst>
      <p:ext uri="{BB962C8B-B14F-4D97-AF65-F5344CB8AC3E}">
        <p14:creationId xmlns:p14="http://schemas.microsoft.com/office/powerpoint/2010/main" val="28889697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sz="quarter" idx="13"/>
          </p:nvPr>
        </p:nvSpPr>
        <p:spPr/>
        <p:txBody>
          <a:bodyPr/>
          <a:lstStyle/>
          <a:p>
            <a:r>
              <a:rPr lang="sk-SK" altLang="sk-SK" dirty="0"/>
              <a:t>1995 </a:t>
            </a:r>
            <a:r>
              <a:rPr lang="sk-SK" altLang="sk-SK" dirty="0" err="1"/>
              <a:t>Kevin</a:t>
            </a:r>
            <a:r>
              <a:rPr lang="sk-SK" altLang="sk-SK" dirty="0"/>
              <a:t> </a:t>
            </a:r>
            <a:r>
              <a:rPr lang="sk-SK" altLang="sk-SK" dirty="0" err="1"/>
              <a:t>Kelly</a:t>
            </a:r>
            <a:r>
              <a:rPr lang="sk-SK" altLang="sk-SK" dirty="0"/>
              <a:t>:  </a:t>
            </a:r>
          </a:p>
          <a:p>
            <a:r>
              <a:rPr lang="sk-SK" altLang="sk-SK" i="1" dirty="0" err="1"/>
              <a:t>Out</a:t>
            </a:r>
            <a:r>
              <a:rPr lang="sk-SK" altLang="sk-SK" i="1" dirty="0"/>
              <a:t> of </a:t>
            </a:r>
            <a:r>
              <a:rPr lang="sk-SK" altLang="sk-SK" i="1" dirty="0" err="1"/>
              <a:t>Control</a:t>
            </a:r>
            <a:r>
              <a:rPr lang="sk-SK" altLang="sk-SK" i="1" dirty="0"/>
              <a:t>: </a:t>
            </a:r>
            <a:r>
              <a:rPr lang="sk-SK" altLang="sk-SK" i="1" dirty="0" err="1"/>
              <a:t>the</a:t>
            </a:r>
            <a:r>
              <a:rPr lang="sk-SK" altLang="sk-SK" i="1" dirty="0"/>
              <a:t> New </a:t>
            </a:r>
            <a:r>
              <a:rPr lang="sk-SK" altLang="sk-SK" i="1" dirty="0" err="1"/>
              <a:t>Biology</a:t>
            </a:r>
            <a:r>
              <a:rPr lang="sk-SK" altLang="sk-SK" i="1" dirty="0"/>
              <a:t> of </a:t>
            </a:r>
            <a:r>
              <a:rPr lang="sk-SK" altLang="sk-SK" i="1" dirty="0" err="1"/>
              <a:t>Machines</a:t>
            </a:r>
            <a:r>
              <a:rPr lang="sk-SK" altLang="sk-SK" i="1" dirty="0"/>
              <a:t>, </a:t>
            </a:r>
            <a:r>
              <a:rPr lang="sk-SK" altLang="sk-SK" i="1" dirty="0" err="1"/>
              <a:t>Social</a:t>
            </a:r>
            <a:r>
              <a:rPr lang="sk-SK" altLang="sk-SK" i="1" dirty="0"/>
              <a:t> Systems and </a:t>
            </a:r>
            <a:r>
              <a:rPr lang="sk-SK" altLang="sk-SK" i="1" dirty="0" err="1"/>
              <a:t>the</a:t>
            </a:r>
            <a:r>
              <a:rPr lang="sk-SK" altLang="sk-SK" i="1" dirty="0"/>
              <a:t>  </a:t>
            </a:r>
            <a:r>
              <a:rPr lang="sk-SK" altLang="sk-SK" i="1" dirty="0" err="1"/>
              <a:t>Economic</a:t>
            </a:r>
            <a:r>
              <a:rPr lang="sk-SK" altLang="sk-SK" i="1" dirty="0"/>
              <a:t> </a:t>
            </a:r>
            <a:r>
              <a:rPr lang="sk-SK" altLang="sk-SK" i="1" dirty="0" err="1"/>
              <a:t>World</a:t>
            </a:r>
            <a:endParaRPr lang="sk-SK" altLang="sk-SK" dirty="0"/>
          </a:p>
          <a:p>
            <a:pPr>
              <a:buFont typeface="Wingdings 2" panose="05020102010507070707" pitchFamily="18" charset="2"/>
              <a:buNone/>
            </a:pPr>
            <a:endParaRPr lang="sk-SK" altLang="sk-SK" sz="2400" dirty="0"/>
          </a:p>
          <a:p>
            <a:pPr>
              <a:buFont typeface="Wingdings 2" panose="05020102010507070707" pitchFamily="18" charset="2"/>
              <a:buNone/>
            </a:pPr>
            <a:r>
              <a:rPr lang="sk-SK" altLang="sk-SK" i="1" dirty="0"/>
              <a:t>     „</a:t>
            </a:r>
            <a:r>
              <a:rPr lang="sk-SK" altLang="sk-SK" i="1" dirty="0" err="1"/>
              <a:t>Organic</a:t>
            </a:r>
            <a:r>
              <a:rPr lang="sk-SK" altLang="sk-SK" i="1" dirty="0"/>
              <a:t> </a:t>
            </a:r>
            <a:r>
              <a:rPr lang="sk-SK" altLang="sk-SK" i="1" dirty="0" err="1"/>
              <a:t>life</a:t>
            </a:r>
            <a:r>
              <a:rPr lang="sk-SK" altLang="sk-SK" i="1" dirty="0"/>
              <a:t> </a:t>
            </a:r>
            <a:r>
              <a:rPr lang="sk-SK" altLang="sk-SK" i="1" dirty="0" err="1"/>
              <a:t>is</a:t>
            </a:r>
            <a:r>
              <a:rPr lang="sk-SK" altLang="sk-SK" i="1" dirty="0"/>
              <a:t> </a:t>
            </a:r>
            <a:r>
              <a:rPr lang="sk-SK" altLang="sk-SK" i="1" dirty="0" err="1"/>
              <a:t>the</a:t>
            </a:r>
            <a:r>
              <a:rPr lang="sk-SK" altLang="sk-SK" i="1" dirty="0"/>
              <a:t> </a:t>
            </a:r>
            <a:r>
              <a:rPr lang="sk-SK" altLang="sk-SK" i="1" dirty="0" err="1"/>
              <a:t>ultimate</a:t>
            </a:r>
            <a:r>
              <a:rPr lang="sk-SK" altLang="sk-SK" i="1" dirty="0"/>
              <a:t> </a:t>
            </a:r>
            <a:r>
              <a:rPr lang="sk-SK" altLang="sk-SK" i="1" dirty="0" err="1"/>
              <a:t>technology</a:t>
            </a:r>
            <a:r>
              <a:rPr lang="sk-SK" altLang="sk-SK" i="1" dirty="0"/>
              <a:t>, and </a:t>
            </a:r>
            <a:r>
              <a:rPr lang="sk-SK" altLang="sk-SK" i="1" dirty="0" err="1"/>
              <a:t>all</a:t>
            </a:r>
            <a:r>
              <a:rPr lang="sk-SK" altLang="sk-SK" i="1" dirty="0"/>
              <a:t> </a:t>
            </a:r>
            <a:r>
              <a:rPr lang="sk-SK" altLang="sk-SK" i="1" dirty="0" err="1"/>
              <a:t>technology</a:t>
            </a:r>
            <a:r>
              <a:rPr lang="sk-SK" altLang="sk-SK" i="1" dirty="0"/>
              <a:t> </a:t>
            </a:r>
            <a:r>
              <a:rPr lang="sk-SK" altLang="sk-SK" i="1" dirty="0" err="1"/>
              <a:t>will</a:t>
            </a:r>
            <a:r>
              <a:rPr lang="sk-SK" altLang="sk-SK" i="1" dirty="0"/>
              <a:t> </a:t>
            </a:r>
            <a:r>
              <a:rPr lang="sk-SK" altLang="sk-SK" i="1" dirty="0" err="1"/>
              <a:t>improve</a:t>
            </a:r>
            <a:r>
              <a:rPr lang="sk-SK" altLang="sk-SK" i="1" dirty="0"/>
              <a:t> </a:t>
            </a:r>
            <a:r>
              <a:rPr lang="sk-SK" altLang="sk-SK" i="1" dirty="0" err="1"/>
              <a:t>towards</a:t>
            </a:r>
            <a:r>
              <a:rPr lang="sk-SK" altLang="sk-SK" i="1" dirty="0"/>
              <a:t> </a:t>
            </a:r>
            <a:r>
              <a:rPr lang="sk-SK" altLang="sk-SK" i="1" dirty="0" err="1"/>
              <a:t>biology</a:t>
            </a:r>
            <a:r>
              <a:rPr lang="sk-SK" altLang="sk-SK" i="1" dirty="0"/>
              <a:t>.“</a:t>
            </a:r>
          </a:p>
        </p:txBody>
      </p:sp>
    </p:spTree>
    <p:extLst>
      <p:ext uri="{BB962C8B-B14F-4D97-AF65-F5344CB8AC3E}">
        <p14:creationId xmlns:p14="http://schemas.microsoft.com/office/powerpoint/2010/main" val="36708161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dirty="0" err="1" smtClean="0"/>
              <a:t>Thomas</a:t>
            </a:r>
            <a:r>
              <a:rPr lang="sk-SK" dirty="0" smtClean="0"/>
              <a:t> </a:t>
            </a:r>
            <a:r>
              <a:rPr lang="sk-SK" dirty="0" err="1" smtClean="0"/>
              <a:t>Ray</a:t>
            </a:r>
            <a:r>
              <a:rPr lang="sk-SK" dirty="0" smtClean="0"/>
              <a:t>: </a:t>
            </a:r>
            <a:r>
              <a:rPr lang="sk-SK" i="1" dirty="0" err="1" smtClean="0"/>
              <a:t>InternetTierra</a:t>
            </a:r>
            <a:r>
              <a:rPr lang="sk-SK" i="1" dirty="0" smtClean="0"/>
              <a:t> 2.0. </a:t>
            </a:r>
            <a:endParaRPr lang="sk-SK" dirty="0"/>
          </a:p>
        </p:txBody>
      </p:sp>
      <p:pic>
        <p:nvPicPr>
          <p:cNvPr id="4" name="Zástupný symbol obsahu 3" descr="almonda.jpg"/>
          <p:cNvPicPr>
            <a:picLocks noGrp="1" noChangeAspect="1"/>
          </p:cNvPicPr>
          <p:nvPr>
            <p:ph sz="quarter" idx="13"/>
          </p:nvPr>
        </p:nvPicPr>
        <p:blipFill>
          <a:blip r:embed="rId2" cstate="print"/>
          <a:stretch>
            <a:fillRect/>
          </a:stretch>
        </p:blipFill>
        <p:spPr>
          <a:xfrm>
            <a:off x="1691680" y="1657513"/>
            <a:ext cx="5243414" cy="4037432"/>
          </a:xfrm>
        </p:spPr>
      </p:pic>
      <p:sp>
        <p:nvSpPr>
          <p:cNvPr id="5" name="Obdĺžnik 4"/>
          <p:cNvSpPr/>
          <p:nvPr/>
        </p:nvSpPr>
        <p:spPr>
          <a:xfrm>
            <a:off x="400742" y="5733256"/>
            <a:ext cx="8748464" cy="830997"/>
          </a:xfrm>
          <a:prstGeom prst="rect">
            <a:avLst/>
          </a:prstGeom>
        </p:spPr>
        <p:txBody>
          <a:bodyPr wrap="square">
            <a:spAutoFit/>
          </a:bodyPr>
          <a:lstStyle/>
          <a:p>
            <a:r>
              <a:rPr lang="sk-SK" sz="1600" dirty="0" smtClean="0"/>
              <a:t>Digitálne organizmy v systéme </a:t>
            </a:r>
            <a:r>
              <a:rPr lang="sk-SK" sz="1600" dirty="0" err="1" smtClean="0"/>
              <a:t>Tierra</a:t>
            </a:r>
            <a:r>
              <a:rPr lang="sk-SK" sz="1600" dirty="0" smtClean="0"/>
              <a:t>: hostitelia – dlhé červené organizmy (programy),</a:t>
            </a:r>
            <a:br>
              <a:rPr lang="sk-SK" sz="1600" dirty="0" smtClean="0"/>
            </a:br>
            <a:r>
              <a:rPr lang="sk-SK" sz="1600" dirty="0" smtClean="0"/>
              <a:t>parazity – krátke žlté organizmy (programy), ďalšie farby - iné mutácie pôvodných</a:t>
            </a:r>
            <a:br>
              <a:rPr lang="sk-SK" sz="1600" dirty="0" smtClean="0"/>
            </a:br>
            <a:r>
              <a:rPr lang="sk-SK" sz="1600" dirty="0" smtClean="0"/>
              <a:t>programov. Zdroj: </a:t>
            </a:r>
            <a:r>
              <a:rPr lang="sk-SK" sz="1600" dirty="0" err="1" smtClean="0"/>
              <a:t>Tierra</a:t>
            </a:r>
            <a:endParaRPr lang="sk-SK" sz="1600"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Internet </a:t>
            </a:r>
            <a:r>
              <a:rPr lang="sk-SK" dirty="0" err="1" smtClean="0"/>
              <a:t>Tierra</a:t>
            </a:r>
            <a:r>
              <a:rPr lang="sk-SK" dirty="0" smtClean="0"/>
              <a:t>:</a:t>
            </a:r>
            <a:endParaRPr lang="sk-SK" dirty="0"/>
          </a:p>
        </p:txBody>
      </p:sp>
      <p:sp>
        <p:nvSpPr>
          <p:cNvPr id="3" name="Zástupný symbol obsahu 2"/>
          <p:cNvSpPr>
            <a:spLocks noGrp="1"/>
          </p:cNvSpPr>
          <p:nvPr>
            <p:ph sz="quarter" idx="13"/>
          </p:nvPr>
        </p:nvSpPr>
        <p:spPr/>
        <p:txBody>
          <a:bodyPr>
            <a:normAutofit lnSpcReduction="10000"/>
          </a:bodyPr>
          <a:lstStyle/>
          <a:p>
            <a:r>
              <a:rPr lang="sk-SK" i="1" dirty="0" err="1" smtClean="0"/>
              <a:t>topologická</a:t>
            </a:r>
            <a:r>
              <a:rPr lang="sk-SK" i="1" dirty="0" smtClean="0"/>
              <a:t> komplexnosť a dynamika  internetu poskytne ideálne prostredie pre tento typ evolúcie.</a:t>
            </a:r>
          </a:p>
          <a:p>
            <a:r>
              <a:rPr lang="sk-SK" i="1" dirty="0" smtClean="0"/>
              <a:t>internet  ako prísľub digitálnej diverzity</a:t>
            </a:r>
            <a:endParaRPr lang="sk-SK" dirty="0" smtClean="0"/>
          </a:p>
          <a:p>
            <a:r>
              <a:rPr lang="sk-SK" b="1" i="1" dirty="0" smtClean="0"/>
              <a:t>Cieľ:</a:t>
            </a:r>
          </a:p>
          <a:p>
            <a:r>
              <a:rPr lang="sk-SK" i="1" dirty="0" smtClean="0"/>
              <a:t>z individuálnych organizmov vytvoriť viacbunkové- </a:t>
            </a:r>
            <a:r>
              <a:rPr lang="sk-SK" i="1" dirty="0" err="1" smtClean="0"/>
              <a:t>multicellular</a:t>
            </a:r>
            <a:r>
              <a:rPr lang="sk-SK" i="1" dirty="0" smtClean="0"/>
              <a:t> organizmy</a:t>
            </a:r>
            <a:endParaRPr lang="sk-SK" dirty="0" smtClean="0"/>
          </a:p>
          <a:p>
            <a:r>
              <a:rPr lang="sk-SK" i="1" dirty="0" smtClean="0"/>
              <a:t>z </a:t>
            </a:r>
            <a:r>
              <a:rPr lang="sk-SK" i="1" dirty="0" err="1" smtClean="0"/>
              <a:t>Tierry</a:t>
            </a:r>
            <a:r>
              <a:rPr lang="sk-SK" i="1" dirty="0" smtClean="0"/>
              <a:t> sa mal stať WILD SW, kde by vznikali úplne nové formy, žijúce voľne v  digitálnej biodiverzite.</a:t>
            </a:r>
            <a:endParaRPr lang="sk-SK"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b="1" i="1" u="sng" dirty="0"/>
              <a:t>Fenomén </a:t>
            </a:r>
            <a:r>
              <a:rPr lang="sk-SK" b="1" i="1" u="sng" dirty="0" smtClean="0"/>
              <a:t>vírusu</a:t>
            </a:r>
            <a:endParaRPr lang="sk-SK" dirty="0"/>
          </a:p>
        </p:txBody>
      </p:sp>
      <p:sp>
        <p:nvSpPr>
          <p:cNvPr id="3" name="Zástupný symbol obsahu 2"/>
          <p:cNvSpPr>
            <a:spLocks noGrp="1"/>
          </p:cNvSpPr>
          <p:nvPr>
            <p:ph sz="quarter" idx="13"/>
          </p:nvPr>
        </p:nvSpPr>
        <p:spPr>
          <a:xfrm>
            <a:off x="609599" y="2492896"/>
            <a:ext cx="8426897" cy="3975720"/>
          </a:xfrm>
        </p:spPr>
        <p:txBody>
          <a:bodyPr/>
          <a:lstStyle/>
          <a:p>
            <a:pPr lvl="0"/>
            <a:r>
              <a:rPr lang="sk-SK" sz="2000" dirty="0"/>
              <a:t>1971 Bob Thomas: </a:t>
            </a:r>
            <a:r>
              <a:rPr lang="sk-SK" sz="2000" dirty="0" err="1"/>
              <a:t>Creeper</a:t>
            </a:r>
            <a:endParaRPr lang="sk-SK" sz="2000" dirty="0"/>
          </a:p>
          <a:p>
            <a:pPr lvl="0"/>
            <a:r>
              <a:rPr lang="sk-SK" sz="2000" i="1" dirty="0"/>
              <a:t>bezpečnostný test</a:t>
            </a:r>
            <a:r>
              <a:rPr lang="sk-SK" sz="2000" dirty="0"/>
              <a:t> na overenie samo-replikácie </a:t>
            </a:r>
            <a:r>
              <a:rPr lang="sk-SK" sz="2000" dirty="0" smtClean="0"/>
              <a:t>programu</a:t>
            </a:r>
          </a:p>
          <a:p>
            <a:r>
              <a:rPr lang="sk-SK" sz="2000" i="1" dirty="0" smtClean="0"/>
              <a:t>samo-</a:t>
            </a:r>
            <a:r>
              <a:rPr lang="sk-SK" sz="2000" i="1" dirty="0" err="1" smtClean="0"/>
              <a:t>replikovateľný</a:t>
            </a:r>
            <a:r>
              <a:rPr lang="sk-SK" sz="2000" i="1" dirty="0" smtClean="0"/>
              <a:t> „digitálny organizmus“</a:t>
            </a:r>
            <a:endParaRPr lang="sk-SK" sz="2000" dirty="0"/>
          </a:p>
          <a:p>
            <a:r>
              <a:rPr lang="sk-SK" i="1" dirty="0" err="1" smtClean="0"/>
              <a:t>Creeper</a:t>
            </a:r>
            <a:r>
              <a:rPr lang="sk-SK" i="1" dirty="0" smtClean="0"/>
              <a:t> </a:t>
            </a:r>
            <a:r>
              <a:rPr lang="sk-SK" i="1" dirty="0"/>
              <a:t>sa začal replikovať cez sieť ARPANET do vzdialeného </a:t>
            </a:r>
            <a:r>
              <a:rPr lang="sk-SK" i="1" dirty="0" smtClean="0"/>
              <a:t>systému</a:t>
            </a:r>
            <a:endParaRPr lang="sk-SK" dirty="0"/>
          </a:p>
        </p:txBody>
      </p:sp>
    </p:spTree>
    <p:extLst>
      <p:ext uri="{BB962C8B-B14F-4D97-AF65-F5344CB8AC3E}">
        <p14:creationId xmlns:p14="http://schemas.microsoft.com/office/powerpoint/2010/main" val="192847888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i="1" dirty="0"/>
              <a:t> </a:t>
            </a:r>
            <a:r>
              <a:rPr lang="sk-SK" i="1" dirty="0" smtClean="0"/>
              <a:t> Vznik </a:t>
            </a:r>
            <a:r>
              <a:rPr lang="sk-SK" i="1" dirty="0"/>
              <a:t>digitálnej </a:t>
            </a:r>
            <a:r>
              <a:rPr lang="sk-SK" i="1" dirty="0" smtClean="0"/>
              <a:t>biológie</a:t>
            </a:r>
            <a:endParaRPr lang="sk-SK" dirty="0"/>
          </a:p>
        </p:txBody>
      </p:sp>
      <p:sp>
        <p:nvSpPr>
          <p:cNvPr id="3" name="Zástupný symbol obsahu 2"/>
          <p:cNvSpPr>
            <a:spLocks noGrp="1"/>
          </p:cNvSpPr>
          <p:nvPr>
            <p:ph sz="quarter" idx="13"/>
          </p:nvPr>
        </p:nvSpPr>
        <p:spPr>
          <a:xfrm>
            <a:off x="609598" y="1930400"/>
            <a:ext cx="7994849" cy="3880773"/>
          </a:xfrm>
        </p:spPr>
        <p:txBody>
          <a:bodyPr>
            <a:normAutofit fontScale="92500" lnSpcReduction="10000"/>
          </a:bodyPr>
          <a:lstStyle/>
          <a:p>
            <a:endParaRPr lang="sk-SK" i="1" dirty="0"/>
          </a:p>
          <a:p>
            <a:r>
              <a:rPr lang="sk-SK" sz="2000" b="0" dirty="0"/>
              <a:t>Vývoj nových výpočtových metód, algoritmov, softwaru a informačných systémov a ich širokej aplikácií a využití pre biologické a medicínske účely.</a:t>
            </a:r>
          </a:p>
          <a:p>
            <a:endParaRPr lang="sk-SK" b="0" i="1" dirty="0" smtClean="0"/>
          </a:p>
          <a:p>
            <a:r>
              <a:rPr lang="sk-SK" dirty="0" smtClean="0"/>
              <a:t>D</a:t>
            </a:r>
            <a:r>
              <a:rPr lang="en-US" dirty="0" err="1" smtClean="0"/>
              <a:t>igital</a:t>
            </a:r>
            <a:r>
              <a:rPr lang="en-US" dirty="0" smtClean="0"/>
              <a:t> </a:t>
            </a:r>
            <a:r>
              <a:rPr lang="en-US" dirty="0"/>
              <a:t>biology and open science -- the coming revolution | Stephen Larson | </a:t>
            </a:r>
            <a:r>
              <a:rPr lang="en-US" dirty="0" err="1" smtClean="0"/>
              <a:t>TEDxVienna</a:t>
            </a:r>
            <a:endParaRPr lang="sk-SK" dirty="0" smtClean="0"/>
          </a:p>
          <a:p>
            <a:r>
              <a:rPr lang="sk-SK" sz="2000" i="1" dirty="0">
                <a:hlinkClick r:id="rId2"/>
              </a:rPr>
              <a:t>http://www.tedxvienna.at/blog/videogallery/digital-biology-and-open-science-the-coming-revolution-stephen-larson-tedxvienna</a:t>
            </a:r>
            <a:r>
              <a:rPr lang="sk-SK" sz="2000" i="1" dirty="0" smtClean="0">
                <a:hlinkClick r:id="rId2"/>
              </a:rPr>
              <a:t>/</a:t>
            </a:r>
            <a:r>
              <a:rPr lang="sk-SK" sz="2000" i="1" dirty="0" smtClean="0"/>
              <a:t> </a:t>
            </a:r>
            <a:endParaRPr lang="sk-SK" sz="2400" dirty="0"/>
          </a:p>
        </p:txBody>
      </p:sp>
    </p:spTree>
    <p:extLst>
      <p:ext uri="{BB962C8B-B14F-4D97-AF65-F5344CB8AC3E}">
        <p14:creationId xmlns:p14="http://schemas.microsoft.com/office/powerpoint/2010/main" val="6796310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51520" y="332656"/>
            <a:ext cx="7543800" cy="762000"/>
          </a:xfrm>
        </p:spPr>
        <p:txBody>
          <a:bodyPr>
            <a:normAutofit/>
          </a:bodyPr>
          <a:lstStyle/>
          <a:p>
            <a:r>
              <a:rPr lang="sk-SK" sz="3200" dirty="0" smtClean="0"/>
              <a:t>BENTLEY, Peter: </a:t>
            </a:r>
            <a:r>
              <a:rPr lang="sk-SK" sz="3200" i="1" dirty="0" err="1" smtClean="0"/>
              <a:t>Digital</a:t>
            </a:r>
            <a:r>
              <a:rPr lang="sk-SK" sz="3200" i="1" dirty="0" smtClean="0"/>
              <a:t> </a:t>
            </a:r>
            <a:r>
              <a:rPr lang="sk-SK" sz="3200" i="1" dirty="0" err="1" smtClean="0"/>
              <a:t>Biology</a:t>
            </a:r>
            <a:endParaRPr lang="sk-SK" sz="3200" dirty="0"/>
          </a:p>
        </p:txBody>
      </p:sp>
      <p:sp>
        <p:nvSpPr>
          <p:cNvPr id="3" name="Zástupný symbol obsahu 2"/>
          <p:cNvSpPr>
            <a:spLocks noGrp="1"/>
          </p:cNvSpPr>
          <p:nvPr>
            <p:ph sz="quarter" idx="13"/>
          </p:nvPr>
        </p:nvSpPr>
        <p:spPr>
          <a:xfrm>
            <a:off x="609598" y="1196752"/>
            <a:ext cx="7778825" cy="4968551"/>
          </a:xfrm>
        </p:spPr>
        <p:txBody>
          <a:bodyPr>
            <a:noAutofit/>
          </a:bodyPr>
          <a:lstStyle/>
          <a:p>
            <a:r>
              <a:rPr lang="sk-SK" sz="2000" dirty="0" smtClean="0"/>
              <a:t>Digitálna biológia ako efektívny prostriedok k lepšiemu pochopeniu prírodných procesov</a:t>
            </a:r>
          </a:p>
          <a:p>
            <a:r>
              <a:rPr lang="sk-SK" sz="2000" b="0" i="1" dirty="0" smtClean="0"/>
              <a:t>Počítačový </a:t>
            </a:r>
            <a:r>
              <a:rPr lang="sk-SK" sz="2000" b="0" i="1" dirty="0"/>
              <a:t>program </a:t>
            </a:r>
            <a:r>
              <a:rPr lang="sk-SK" sz="2000" b="0" i="1" dirty="0" smtClean="0"/>
              <a:t>je </a:t>
            </a:r>
            <a:r>
              <a:rPr lang="sk-SK" sz="2000" b="0" i="1" dirty="0"/>
              <a:t>univerzum, v rámci ktorého sa vyvíjajú a rastú nové entity</a:t>
            </a:r>
            <a:endParaRPr lang="sk-SK" sz="2000" b="0" i="1" dirty="0" smtClean="0"/>
          </a:p>
          <a:p>
            <a:r>
              <a:rPr lang="sk-SK" sz="2000" b="1" dirty="0" err="1" smtClean="0"/>
              <a:t>Digital</a:t>
            </a:r>
            <a:r>
              <a:rPr lang="sk-SK" sz="2000" b="1" dirty="0" smtClean="0"/>
              <a:t> ENTITIES</a:t>
            </a:r>
            <a:r>
              <a:rPr lang="sk-SK" sz="2000" dirty="0" smtClean="0"/>
              <a:t>: „</a:t>
            </a:r>
            <a:r>
              <a:rPr lang="sk-SK" sz="2000" i="1" dirty="0" smtClean="0"/>
              <a:t>Sú také isté ako my. Môžu žiť v digitálnych doménach a každým svojim bitom sú tak isto biologické, ako my.“</a:t>
            </a:r>
          </a:p>
          <a:p>
            <a:r>
              <a:rPr lang="sk-SK" sz="2000" dirty="0" smtClean="0"/>
              <a:t> </a:t>
            </a:r>
          </a:p>
          <a:p>
            <a:r>
              <a:rPr lang="sk-SK" sz="2000" dirty="0" smtClean="0"/>
              <a:t>BENTLEY, Peter: </a:t>
            </a:r>
            <a:r>
              <a:rPr lang="sk-SK" sz="2000" i="1" dirty="0" err="1" smtClean="0"/>
              <a:t>Digital</a:t>
            </a:r>
            <a:r>
              <a:rPr lang="sk-SK" sz="2000" i="1" dirty="0" smtClean="0"/>
              <a:t> </a:t>
            </a:r>
            <a:r>
              <a:rPr lang="sk-SK" sz="2000" i="1" dirty="0" err="1" smtClean="0"/>
              <a:t>Biology</a:t>
            </a:r>
            <a:r>
              <a:rPr lang="sk-SK" sz="2000" i="1" dirty="0" smtClean="0"/>
              <a:t>: </a:t>
            </a:r>
            <a:r>
              <a:rPr lang="sk-SK" sz="2000" i="1" dirty="0" err="1" smtClean="0"/>
              <a:t>The</a:t>
            </a:r>
            <a:r>
              <a:rPr lang="sk-SK" sz="2000" i="1" dirty="0" smtClean="0"/>
              <a:t> </a:t>
            </a:r>
            <a:r>
              <a:rPr lang="sk-SK" sz="2000" i="1" dirty="0" err="1" smtClean="0"/>
              <a:t>Creation</a:t>
            </a:r>
            <a:r>
              <a:rPr lang="sk-SK" sz="2000" i="1" dirty="0" smtClean="0"/>
              <a:t> </a:t>
            </a:r>
            <a:r>
              <a:rPr lang="sk-SK" sz="2000" i="1" dirty="0" err="1" smtClean="0"/>
              <a:t>of</a:t>
            </a:r>
            <a:r>
              <a:rPr lang="sk-SK" sz="2000" i="1" dirty="0" smtClean="0"/>
              <a:t> Life </a:t>
            </a:r>
            <a:r>
              <a:rPr lang="sk-SK" sz="2000" i="1" dirty="0" err="1" smtClean="0"/>
              <a:t>Inside</a:t>
            </a:r>
            <a:r>
              <a:rPr lang="sk-SK" sz="2000" i="1" dirty="0" smtClean="0"/>
              <a:t> </a:t>
            </a:r>
            <a:r>
              <a:rPr lang="sk-SK" sz="2000" i="1" dirty="0" err="1" smtClean="0"/>
              <a:t>Computers</a:t>
            </a:r>
            <a:r>
              <a:rPr lang="sk-SK" sz="2000" i="1" dirty="0" smtClean="0"/>
              <a:t> and </a:t>
            </a:r>
            <a:r>
              <a:rPr lang="sk-SK" sz="2000" i="1" dirty="0" err="1" smtClean="0"/>
              <a:t>How</a:t>
            </a:r>
            <a:r>
              <a:rPr lang="sk-SK" sz="2000" i="1" dirty="0" smtClean="0"/>
              <a:t> </a:t>
            </a:r>
            <a:r>
              <a:rPr lang="sk-SK" sz="2000" i="1" dirty="0" err="1" smtClean="0"/>
              <a:t>It</a:t>
            </a:r>
            <a:r>
              <a:rPr lang="sk-SK" sz="2000" i="1" dirty="0" smtClean="0"/>
              <a:t> </a:t>
            </a:r>
            <a:r>
              <a:rPr lang="sk-SK" sz="2000" i="1" dirty="0" err="1" smtClean="0"/>
              <a:t>Will</a:t>
            </a:r>
            <a:r>
              <a:rPr lang="sk-SK" sz="2000" i="1" dirty="0" smtClean="0"/>
              <a:t> </a:t>
            </a:r>
            <a:r>
              <a:rPr lang="sk-SK" sz="2000" i="1" dirty="0" err="1" smtClean="0"/>
              <a:t>Affect</a:t>
            </a:r>
            <a:r>
              <a:rPr lang="sk-SK" sz="2000" i="1" dirty="0" smtClean="0"/>
              <a:t> </a:t>
            </a:r>
            <a:r>
              <a:rPr lang="sk-SK" sz="2000" i="1" dirty="0" err="1" smtClean="0"/>
              <a:t>Us</a:t>
            </a:r>
            <a:r>
              <a:rPr lang="sk-SK" sz="2000" dirty="0" smtClean="0"/>
              <a:t>.  277   </a:t>
            </a:r>
            <a:r>
              <a:rPr lang="sk-SK" sz="2000" dirty="0" err="1" smtClean="0"/>
              <a:t>pages</a:t>
            </a:r>
            <a:r>
              <a:rPr lang="sk-SK" sz="2000" dirty="0" smtClean="0"/>
              <a:t>,  Simon and Schuster, 2002. </a:t>
            </a:r>
            <a:endParaRPr lang="sk-SK" sz="2000" dirty="0"/>
          </a:p>
        </p:txBody>
      </p:sp>
    </p:spTree>
    <p:extLst>
      <p:ext uri="{BB962C8B-B14F-4D97-AF65-F5344CB8AC3E}">
        <p14:creationId xmlns:p14="http://schemas.microsoft.com/office/powerpoint/2010/main" val="30426362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45256" y="620688"/>
            <a:ext cx="4103208" cy="5904656"/>
          </a:xfrm>
        </p:spPr>
        <p:txBody>
          <a:bodyPr>
            <a:noAutofit/>
          </a:bodyPr>
          <a:lstStyle/>
          <a:p>
            <a:pPr algn="l"/>
            <a:r>
              <a:rPr lang="sk-SK" sz="2000" i="1" cap="none" dirty="0" smtClean="0"/>
              <a:t>Predstavte </a:t>
            </a:r>
            <a:r>
              <a:rPr lang="sk-SK" sz="2000" i="1" cap="none" dirty="0"/>
              <a:t>si budúci svet, kde môžu počítače vytvárať </a:t>
            </a:r>
            <a:r>
              <a:rPr lang="sk-SK" sz="2000" i="1" cap="none" dirty="0" smtClean="0"/>
              <a:t>vesmír </a:t>
            </a:r>
            <a:r>
              <a:rPr lang="sk-SK" sz="2000" i="1" cap="none" dirty="0"/>
              <a:t>- digitálne prostredie vyrobené z </a:t>
            </a:r>
            <a:r>
              <a:rPr lang="sk-SK" sz="2000" i="1" cap="none" dirty="0" smtClean="0"/>
              <a:t>binárneho kódu. </a:t>
            </a:r>
            <a:r>
              <a:rPr lang="sk-SK" sz="2000" i="1" cap="none" dirty="0"/>
              <a:t>Predstavte si, že v týchto vesmíroch existujú biologické formy, ktoré sa reprodukujú, rastú a premýšľajú. Predstavte si rastlinné formy, kolónie mravcov, imunitné systémy a mozgy, ktoré sa </a:t>
            </a:r>
            <a:r>
              <a:rPr lang="sk-SK" sz="2000" i="1" cap="none" dirty="0" smtClean="0"/>
              <a:t>prispôsobujú</a:t>
            </a:r>
            <a:r>
              <a:rPr lang="sk-SK" sz="2000" i="1" cap="none" dirty="0"/>
              <a:t>, vyvíjajú a zlepšujú pri riešení problémov. Predstavte si, že naše počítače sa stali </a:t>
            </a:r>
            <a:r>
              <a:rPr lang="sk-SK" sz="2000" i="1" cap="none" dirty="0" smtClean="0"/>
              <a:t>skleníkom </a:t>
            </a:r>
            <a:r>
              <a:rPr lang="sk-SK" sz="2000" i="1" cap="none" dirty="0"/>
              <a:t>pre nový druh prírody. Len si pomyslite, čo by pre nás mohla urobiť digitálna biológia. </a:t>
            </a:r>
          </a:p>
        </p:txBody>
      </p:sp>
      <p:pic>
        <p:nvPicPr>
          <p:cNvPr id="4" name="Zástupný symbol obsahu 3"/>
          <p:cNvPicPr>
            <a:picLocks noGrp="1" noChangeAspect="1"/>
          </p:cNvPicPr>
          <p:nvPr>
            <p:ph sz="quarter" idx="13"/>
          </p:nvPr>
        </p:nvPicPr>
        <p:blipFill>
          <a:blip r:embed="rId2"/>
          <a:stretch>
            <a:fillRect/>
          </a:stretch>
        </p:blipFill>
        <p:spPr>
          <a:xfrm>
            <a:off x="539552" y="404664"/>
            <a:ext cx="4105704" cy="6120680"/>
          </a:xfrm>
          <a:prstGeom prst="rect">
            <a:avLst/>
          </a:prstGeom>
        </p:spPr>
      </p:pic>
    </p:spTree>
    <p:extLst>
      <p:ext uri="{BB962C8B-B14F-4D97-AF65-F5344CB8AC3E}">
        <p14:creationId xmlns:p14="http://schemas.microsoft.com/office/powerpoint/2010/main" val="40016053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endParaRPr lang="sk-SK" dirty="0"/>
          </a:p>
        </p:txBody>
      </p:sp>
      <p:sp>
        <p:nvSpPr>
          <p:cNvPr id="3" name="Zástupný symbol obsahu 2"/>
          <p:cNvSpPr>
            <a:spLocks noGrp="1"/>
          </p:cNvSpPr>
          <p:nvPr>
            <p:ph sz="quarter" idx="13"/>
          </p:nvPr>
        </p:nvSpPr>
        <p:spPr/>
        <p:txBody>
          <a:bodyPr/>
          <a:lstStyle/>
          <a:p>
            <a:pPr algn="ctr">
              <a:lnSpc>
                <a:spcPct val="150000"/>
              </a:lnSpc>
            </a:pPr>
            <a:r>
              <a:rPr lang="sk-SK" i="1" dirty="0"/>
              <a:t/>
            </a:r>
            <a:br>
              <a:rPr lang="sk-SK" i="1" dirty="0"/>
            </a:br>
            <a:r>
              <a:rPr lang="sk-SK" sz="3200" b="1" i="1" dirty="0" err="1"/>
              <a:t>pC</a:t>
            </a:r>
            <a:r>
              <a:rPr lang="sk-SK" sz="3200" b="1" i="1" dirty="0"/>
              <a:t> Kód a biologický gén </a:t>
            </a:r>
            <a:r>
              <a:rPr lang="sk-SK" dirty="0"/>
              <a:t/>
            </a:r>
            <a:br>
              <a:rPr lang="sk-SK" dirty="0"/>
            </a:br>
            <a:endParaRPr lang="sk-SK" dirty="0"/>
          </a:p>
        </p:txBody>
      </p:sp>
    </p:spTree>
    <p:extLst>
      <p:ext uri="{BB962C8B-B14F-4D97-AF65-F5344CB8AC3E}">
        <p14:creationId xmlns:p14="http://schemas.microsoft.com/office/powerpoint/2010/main" val="37158144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99592" y="476672"/>
            <a:ext cx="8375848" cy="762000"/>
          </a:xfrm>
        </p:spPr>
        <p:txBody>
          <a:bodyPr>
            <a:normAutofit fontScale="90000"/>
          </a:bodyPr>
          <a:lstStyle/>
          <a:p>
            <a:r>
              <a:rPr lang="sk-SK" b="1" i="1" dirty="0"/>
              <a:t/>
            </a:r>
            <a:br>
              <a:rPr lang="sk-SK" b="1" i="1" dirty="0"/>
            </a:br>
            <a:r>
              <a:rPr lang="sk-SK" sz="3200" b="1" i="1" dirty="0" smtClean="0"/>
              <a:t>Kód </a:t>
            </a:r>
            <a:r>
              <a:rPr lang="sk-SK" sz="3200" b="1" i="1" dirty="0"/>
              <a:t>a gén ako nositelia informácií</a:t>
            </a:r>
            <a:r>
              <a:rPr lang="sk-SK" b="1" dirty="0"/>
              <a:t/>
            </a:r>
            <a:br>
              <a:rPr lang="sk-SK" b="1" dirty="0"/>
            </a:br>
            <a:endParaRPr lang="sk-SK" sz="3200" b="1" dirty="0"/>
          </a:p>
        </p:txBody>
      </p:sp>
      <p:sp>
        <p:nvSpPr>
          <p:cNvPr id="3" name="Zástupný symbol obsahu 2"/>
          <p:cNvSpPr>
            <a:spLocks noGrp="1"/>
          </p:cNvSpPr>
          <p:nvPr>
            <p:ph sz="quarter" idx="13"/>
          </p:nvPr>
        </p:nvSpPr>
        <p:spPr>
          <a:xfrm>
            <a:off x="685330" y="1484785"/>
            <a:ext cx="7772870" cy="4306416"/>
          </a:xfrm>
        </p:spPr>
        <p:txBody>
          <a:bodyPr>
            <a:normAutofit fontScale="92500" lnSpcReduction="20000"/>
          </a:bodyPr>
          <a:lstStyle/>
          <a:p>
            <a:r>
              <a:rPr lang="sk-SK" sz="2600" b="0" dirty="0"/>
              <a:t>Gén ako jednotka dedičnosti a súbor DNA je nositeľom informácií, ktoré formujú živé </a:t>
            </a:r>
            <a:r>
              <a:rPr lang="sk-SK" sz="2600" b="0" dirty="0" smtClean="0"/>
              <a:t>bunky.</a:t>
            </a:r>
          </a:p>
          <a:p>
            <a:endParaRPr lang="sk-SK" sz="2400" dirty="0" smtClean="0"/>
          </a:p>
          <a:p>
            <a:r>
              <a:rPr lang="sk-SK" sz="2600" i="1" dirty="0" smtClean="0"/>
              <a:t>Podobne </a:t>
            </a:r>
            <a:r>
              <a:rPr lang="sk-SK" sz="2600" i="1" dirty="0" smtClean="0"/>
              <a:t>ako </a:t>
            </a:r>
            <a:r>
              <a:rPr lang="sk-SK" sz="2600" i="1" dirty="0"/>
              <a:t>sa</a:t>
            </a:r>
            <a:r>
              <a:rPr lang="sk-SK" sz="2600" b="1" i="1" dirty="0"/>
              <a:t> </a:t>
            </a:r>
            <a:r>
              <a:rPr lang="sk-SK" sz="2600" b="1" i="1" dirty="0">
                <a:solidFill>
                  <a:srgbClr val="92D050"/>
                </a:solidFill>
              </a:rPr>
              <a:t>gén stáva </a:t>
            </a:r>
            <a:r>
              <a:rPr lang="sk-SK" sz="2600" b="1" i="1" dirty="0" smtClean="0">
                <a:solidFill>
                  <a:srgbClr val="92D050"/>
                </a:solidFill>
              </a:rPr>
              <a:t>kultúrnou ikonou </a:t>
            </a:r>
            <a:r>
              <a:rPr lang="sk-SK" sz="2600" b="1" i="1" dirty="0">
                <a:solidFill>
                  <a:srgbClr val="92D050"/>
                </a:solidFill>
              </a:rPr>
              <a:t>v oblasti biológie </a:t>
            </a:r>
            <a:r>
              <a:rPr lang="sk-SK" sz="2600" b="0" dirty="0"/>
              <a:t>(Nelkin </a:t>
            </a:r>
            <a:r>
              <a:rPr lang="sk-SK" sz="2600" b="0" dirty="0" smtClean="0"/>
              <a:t>1996),  </a:t>
            </a:r>
          </a:p>
          <a:p>
            <a:r>
              <a:rPr lang="sk-SK" sz="2600" b="0" dirty="0" smtClean="0"/>
              <a:t>Tak sa </a:t>
            </a:r>
            <a:r>
              <a:rPr lang="sk-SK" sz="2600" b="0" dirty="0" smtClean="0"/>
              <a:t>z </a:t>
            </a:r>
            <a:r>
              <a:rPr lang="sk-SK" sz="2600" b="0" i="1" dirty="0" smtClean="0"/>
              <a:t>kódu sa </a:t>
            </a:r>
            <a:r>
              <a:rPr lang="sk-SK" sz="2600" b="0" i="1" dirty="0"/>
              <a:t>stáva stále výraznejšia </a:t>
            </a:r>
            <a:r>
              <a:rPr lang="sk-SK" sz="2600" b="0" i="1" dirty="0" smtClean="0"/>
              <a:t>transformačná  entita so </a:t>
            </a:r>
            <a:r>
              <a:rPr lang="sk-SK" sz="2600" b="0" i="1" dirty="0"/>
              <a:t>silným vplyvom od jednoduchých úloh v počítačovom programe až </a:t>
            </a:r>
            <a:r>
              <a:rPr lang="sk-SK" sz="2600" b="0" i="1" dirty="0" smtClean="0"/>
              <a:t>po zložité </a:t>
            </a:r>
            <a:r>
              <a:rPr lang="sk-SK" sz="2600" b="0" i="1" dirty="0"/>
              <a:t>procesy s ďalekosiahlym dosahom na celospoločenský </a:t>
            </a:r>
            <a:r>
              <a:rPr lang="sk-SK" sz="2600" b="0" i="1" dirty="0" smtClean="0"/>
              <a:t>kontext.  </a:t>
            </a:r>
            <a:r>
              <a:rPr lang="sk-SK" sz="2600" b="0" dirty="0" smtClean="0"/>
              <a:t>(</a:t>
            </a:r>
            <a:r>
              <a:rPr lang="sk-SK" sz="2600" b="0" dirty="0" err="1" smtClean="0"/>
              <a:t>denisa</a:t>
            </a:r>
            <a:r>
              <a:rPr lang="sk-SK" sz="2600" b="0" dirty="0" smtClean="0"/>
              <a:t> </a:t>
            </a:r>
            <a:r>
              <a:rPr lang="sk-SK" sz="2600" b="0" dirty="0" err="1" smtClean="0"/>
              <a:t>Kera</a:t>
            </a:r>
            <a:r>
              <a:rPr lang="sk-SK" sz="2600" b="0" dirty="0" smtClean="0"/>
              <a:t> </a:t>
            </a:r>
            <a:r>
              <a:rPr lang="sk-SK" sz="2600" b="0" dirty="0"/>
              <a:t>2005)</a:t>
            </a:r>
            <a:endParaRPr lang="sk-SK" sz="2600" dirty="0"/>
          </a:p>
        </p:txBody>
      </p:sp>
    </p:spTree>
    <p:extLst>
      <p:ext uri="{BB962C8B-B14F-4D97-AF65-F5344CB8AC3E}">
        <p14:creationId xmlns:p14="http://schemas.microsoft.com/office/powerpoint/2010/main" val="97187260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dirty="0" smtClean="0"/>
              <a:t>GÉNY</a:t>
            </a:r>
            <a:endParaRPr lang="sk-SK" dirty="0"/>
          </a:p>
        </p:txBody>
      </p:sp>
      <p:sp>
        <p:nvSpPr>
          <p:cNvPr id="3" name="Zástupný symbol obsahu 2"/>
          <p:cNvSpPr>
            <a:spLocks noGrp="1"/>
          </p:cNvSpPr>
          <p:nvPr>
            <p:ph sz="quarter" idx="13"/>
          </p:nvPr>
        </p:nvSpPr>
        <p:spPr/>
        <p:txBody>
          <a:bodyPr/>
          <a:lstStyle/>
          <a:p>
            <a:endParaRPr lang="sk-SK" dirty="0" smtClean="0"/>
          </a:p>
          <a:p>
            <a:endParaRPr lang="sk-SK" dirty="0"/>
          </a:p>
          <a:p>
            <a:r>
              <a:rPr lang="sk-SK" dirty="0" err="1" smtClean="0"/>
              <a:t>Lewis</a:t>
            </a:r>
            <a:r>
              <a:rPr lang="sk-SK" dirty="0" smtClean="0"/>
              <a:t> </a:t>
            </a:r>
            <a:r>
              <a:rPr lang="sk-SK" dirty="0" err="1" smtClean="0"/>
              <a:t>Wolpert</a:t>
            </a:r>
            <a:r>
              <a:rPr lang="sk-SK" dirty="0" smtClean="0"/>
              <a:t>: </a:t>
            </a:r>
          </a:p>
          <a:p>
            <a:r>
              <a:rPr lang="sk-SK" b="1" i="1" dirty="0" err="1" smtClean="0"/>
              <a:t>The</a:t>
            </a:r>
            <a:r>
              <a:rPr lang="sk-SK" b="1" i="1" dirty="0" smtClean="0"/>
              <a:t> </a:t>
            </a:r>
            <a:r>
              <a:rPr lang="sk-SK" b="1" i="1" dirty="0" err="1" smtClean="0"/>
              <a:t>only</a:t>
            </a:r>
            <a:r>
              <a:rPr lang="sk-SK" b="1" i="1" dirty="0" smtClean="0"/>
              <a:t> </a:t>
            </a:r>
            <a:r>
              <a:rPr lang="sk-SK" b="1" i="1" dirty="0" err="1" smtClean="0"/>
              <a:t>thing</a:t>
            </a:r>
            <a:r>
              <a:rPr lang="sk-SK" b="1" i="1" dirty="0" smtClean="0"/>
              <a:t> </a:t>
            </a:r>
            <a:r>
              <a:rPr lang="sk-SK" b="1" i="1" dirty="0" err="1" smtClean="0"/>
              <a:t>that</a:t>
            </a:r>
            <a:r>
              <a:rPr lang="sk-SK" b="1" i="1" dirty="0" smtClean="0"/>
              <a:t> </a:t>
            </a:r>
            <a:r>
              <a:rPr lang="sk-SK" b="1" i="1" dirty="0" err="1" smtClean="0"/>
              <a:t>changes</a:t>
            </a:r>
            <a:r>
              <a:rPr lang="sk-SK" b="1" i="1" dirty="0" smtClean="0"/>
              <a:t> in </a:t>
            </a:r>
            <a:r>
              <a:rPr lang="sk-SK" b="1" i="1" dirty="0" err="1" smtClean="0"/>
              <a:t>evolution</a:t>
            </a:r>
            <a:r>
              <a:rPr lang="sk-SK" b="1" i="1" dirty="0" smtClean="0"/>
              <a:t> </a:t>
            </a:r>
            <a:r>
              <a:rPr lang="sk-SK" b="1" i="1" dirty="0" err="1" smtClean="0"/>
              <a:t>is</a:t>
            </a:r>
            <a:r>
              <a:rPr lang="sk-SK" b="1" i="1" dirty="0" smtClean="0"/>
              <a:t> </a:t>
            </a:r>
            <a:r>
              <a:rPr lang="sk-SK" b="1" i="1" dirty="0" err="1" smtClean="0"/>
              <a:t>the</a:t>
            </a:r>
            <a:r>
              <a:rPr lang="sk-SK" b="1" i="1" dirty="0" smtClean="0"/>
              <a:t> </a:t>
            </a:r>
            <a:r>
              <a:rPr lang="sk-SK" b="1" i="1" dirty="0" err="1" smtClean="0"/>
              <a:t>genes</a:t>
            </a:r>
            <a:r>
              <a:rPr lang="sk-SK" b="1" i="1" dirty="0" smtClean="0"/>
              <a:t>. </a:t>
            </a:r>
            <a:r>
              <a:rPr lang="sk-SK" b="1" i="1" dirty="0" err="1" smtClean="0"/>
              <a:t>Nothing</a:t>
            </a:r>
            <a:r>
              <a:rPr lang="sk-SK" b="1" i="1" dirty="0" smtClean="0"/>
              <a:t> </a:t>
            </a:r>
            <a:r>
              <a:rPr lang="sk-SK" b="1" i="1" dirty="0" err="1" smtClean="0"/>
              <a:t>else</a:t>
            </a:r>
            <a:r>
              <a:rPr lang="sk-SK" b="1" i="1" dirty="0" smtClean="0"/>
              <a:t>.</a:t>
            </a:r>
          </a:p>
          <a:p>
            <a:endParaRPr lang="sk-SK" dirty="0" smtClean="0"/>
          </a:p>
        </p:txBody>
      </p:sp>
    </p:spTree>
    <p:extLst>
      <p:ext uri="{BB962C8B-B14F-4D97-AF65-F5344CB8AC3E}">
        <p14:creationId xmlns:p14="http://schemas.microsoft.com/office/powerpoint/2010/main" val="289793583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188640"/>
            <a:ext cx="7773338" cy="1596177"/>
          </a:xfrm>
        </p:spPr>
        <p:txBody>
          <a:bodyPr/>
          <a:lstStyle/>
          <a:p>
            <a:r>
              <a:rPr lang="sk-SK" dirty="0" smtClean="0"/>
              <a:t>Gény v iných médiách</a:t>
            </a:r>
            <a:endParaRPr lang="sk-SK" dirty="0"/>
          </a:p>
        </p:txBody>
      </p:sp>
      <p:sp>
        <p:nvSpPr>
          <p:cNvPr id="3" name="Zástupný symbol obsahu 2"/>
          <p:cNvSpPr>
            <a:spLocks noGrp="1"/>
          </p:cNvSpPr>
          <p:nvPr>
            <p:ph sz="quarter" idx="13"/>
          </p:nvPr>
        </p:nvSpPr>
        <p:spPr>
          <a:xfrm>
            <a:off x="685330" y="1340769"/>
            <a:ext cx="7772870" cy="4450432"/>
          </a:xfrm>
        </p:spPr>
        <p:txBody>
          <a:bodyPr>
            <a:normAutofit fontScale="92500" lnSpcReduction="20000"/>
          </a:bodyPr>
          <a:lstStyle/>
          <a:p>
            <a:r>
              <a:rPr lang="sk-SK" i="1" dirty="0" smtClean="0"/>
              <a:t>„Bity sú gény, ktoré sa nachádzajú v inom type univerza- v </a:t>
            </a:r>
            <a:r>
              <a:rPr lang="sk-SK" i="1" dirty="0" smtClean="0"/>
              <a:t>digitálnom“   </a:t>
            </a:r>
            <a:r>
              <a:rPr lang="sk-SK" cap="none" dirty="0" smtClean="0"/>
              <a:t>kultúrne </a:t>
            </a:r>
            <a:r>
              <a:rPr lang="sk-SK" cap="none" dirty="0" err="1" smtClean="0"/>
              <a:t>transkódovanie</a:t>
            </a:r>
            <a:r>
              <a:rPr lang="sk-SK" cap="none" dirty="0" smtClean="0"/>
              <a:t> </a:t>
            </a:r>
            <a:r>
              <a:rPr lang="sk-SK" cap="none" dirty="0"/>
              <a:t>(</a:t>
            </a:r>
            <a:r>
              <a:rPr lang="sk-SK" cap="none" dirty="0" err="1"/>
              <a:t>Manovich</a:t>
            </a:r>
            <a:r>
              <a:rPr lang="sk-SK" cap="none" dirty="0"/>
              <a:t>) </a:t>
            </a:r>
            <a:endParaRPr lang="sk-SK" i="1" cap="none" dirty="0" smtClean="0"/>
          </a:p>
          <a:p>
            <a:r>
              <a:rPr lang="sk-SK" b="1" i="1" cap="none" dirty="0"/>
              <a:t>Bit</a:t>
            </a:r>
            <a:r>
              <a:rPr lang="sk-SK" i="1" cap="none" dirty="0"/>
              <a:t> je názov základnej jednotky informácie. </a:t>
            </a:r>
            <a:r>
              <a:rPr lang="sk-SK" i="1" cap="none" dirty="0" smtClean="0"/>
              <a:t>Používa </a:t>
            </a:r>
            <a:r>
              <a:rPr lang="sk-SK" i="1" cap="none" dirty="0"/>
              <a:t>sa v teórii informácie a v informatike. Bit môže nadobúdať jednu z dvoch logických hodnôt. V praxi nadobúda vždy </a:t>
            </a:r>
            <a:r>
              <a:rPr lang="sk-SK" i="1" cap="none" dirty="0" smtClean="0"/>
              <a:t>jeden </a:t>
            </a:r>
            <a:r>
              <a:rPr lang="sk-SK" i="1" cap="none" dirty="0"/>
              <a:t>z dvoch </a:t>
            </a:r>
            <a:r>
              <a:rPr lang="sk-SK" i="1" cap="none" dirty="0" smtClean="0"/>
              <a:t>stavov</a:t>
            </a:r>
            <a:r>
              <a:rPr lang="sk-SK" i="1" cap="none" dirty="0"/>
              <a:t>, ako „pravda“ – „nepravda“, „zapnutý“ – „vypnutý“, nula – jedna.</a:t>
            </a:r>
            <a:endParaRPr lang="sk-SK" i="1" cap="none" dirty="0" smtClean="0"/>
          </a:p>
          <a:p>
            <a:endParaRPr lang="sk-SK" sz="1000" i="1" dirty="0" smtClean="0"/>
          </a:p>
          <a:p>
            <a:r>
              <a:rPr lang="sk-SK" i="1" dirty="0" smtClean="0"/>
              <a:t>„Bity sa stávajú binárnou DNA s takými istými schopnosťami ako v prírode“</a:t>
            </a:r>
          </a:p>
          <a:p>
            <a:endParaRPr lang="sk-SK" sz="1000" i="1" dirty="0" smtClean="0"/>
          </a:p>
          <a:p>
            <a:r>
              <a:rPr lang="sk-SK" i="1" dirty="0" smtClean="0"/>
              <a:t>„Aj keď sú inšpirované prírodnou evolúciou, tieto počítačové techniky rozhodne nie sú simulovanou alebo </a:t>
            </a:r>
            <a:r>
              <a:rPr lang="sk-SK" i="1" dirty="0" err="1" smtClean="0"/>
              <a:t>artificiálnou</a:t>
            </a:r>
            <a:r>
              <a:rPr lang="sk-SK" i="1" dirty="0" smtClean="0"/>
              <a:t> evolúciou.“ (</a:t>
            </a:r>
            <a:r>
              <a:rPr lang="sk-SK" i="1" dirty="0" err="1" smtClean="0"/>
              <a:t>Bentley</a:t>
            </a:r>
            <a:r>
              <a:rPr lang="sk-SK" i="1" dirty="0"/>
              <a:t>)</a:t>
            </a:r>
            <a:endParaRPr lang="sk-SK" i="1" dirty="0" smtClean="0"/>
          </a:p>
          <a:p>
            <a:endParaRPr lang="sk-SK" dirty="0" smtClean="0"/>
          </a:p>
          <a:p>
            <a:endParaRPr lang="sk-SK" dirty="0"/>
          </a:p>
        </p:txBody>
      </p:sp>
    </p:spTree>
    <p:extLst>
      <p:ext uri="{BB962C8B-B14F-4D97-AF65-F5344CB8AC3E}">
        <p14:creationId xmlns:p14="http://schemas.microsoft.com/office/powerpoint/2010/main" val="533149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5332" y="618518"/>
            <a:ext cx="4030684" cy="1596177"/>
          </a:xfrm>
        </p:spPr>
        <p:txBody>
          <a:bodyPr/>
          <a:lstStyle/>
          <a:p>
            <a:r>
              <a:rPr lang="sk-SK" dirty="0" smtClean="0"/>
              <a:t>Gény v iných médiách:</a:t>
            </a:r>
            <a:endParaRPr lang="sk-SK" dirty="0"/>
          </a:p>
        </p:txBody>
      </p:sp>
      <p:pic>
        <p:nvPicPr>
          <p:cNvPr id="1026" name="Picture 2"/>
          <p:cNvPicPr>
            <a:picLocks noGrp="1" noChangeAspect="1" noChangeArrowheads="1"/>
          </p:cNvPicPr>
          <p:nvPr>
            <p:ph sz="quarter" idx="13"/>
          </p:nvPr>
        </p:nvPicPr>
        <p:blipFill>
          <a:blip r:embed="rId2" cstate="print"/>
          <a:stretch>
            <a:fillRect/>
          </a:stretch>
        </p:blipFill>
        <p:spPr bwMode="auto">
          <a:xfrm>
            <a:off x="5508104" y="1340768"/>
            <a:ext cx="3345160" cy="4733401"/>
          </a:xfrm>
          <a:prstGeom prst="rect">
            <a:avLst/>
          </a:prstGeom>
          <a:noFill/>
          <a:ln w="9525">
            <a:noFill/>
            <a:miter lim="800000"/>
            <a:headEnd/>
            <a:tailEnd/>
          </a:ln>
        </p:spPr>
      </p:pic>
      <p:sp>
        <p:nvSpPr>
          <p:cNvPr id="6145" name="Rectangle 1"/>
          <p:cNvSpPr>
            <a:spLocks noChangeArrowheads="1"/>
          </p:cNvSpPr>
          <p:nvPr/>
        </p:nvSpPr>
        <p:spPr bwMode="auto">
          <a:xfrm>
            <a:off x="323528" y="2276872"/>
            <a:ext cx="4896544"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sk-SK" sz="2000" b="1" i="0" u="none" strike="noStrike" cap="none" normalizeH="0" baseline="0" dirty="0" err="1" smtClean="0">
                <a:ln>
                  <a:noFill/>
                </a:ln>
                <a:solidFill>
                  <a:schemeClr val="tx1"/>
                </a:solidFill>
                <a:effectLst/>
                <a:latin typeface="+mj-lt"/>
                <a:ea typeface="Calibri" pitchFamily="34" charset="0"/>
                <a:cs typeface="Times New Roman" pitchFamily="18" charset="0"/>
              </a:rPr>
              <a:t>John</a:t>
            </a:r>
            <a:r>
              <a:rPr kumimoji="0" lang="sk-SK" sz="2000" b="1" i="0" u="none" strike="noStrike" cap="none" normalizeH="0" baseline="0" dirty="0" smtClean="0">
                <a:ln>
                  <a:noFill/>
                </a:ln>
                <a:solidFill>
                  <a:schemeClr val="tx1"/>
                </a:solidFill>
                <a:effectLst/>
                <a:latin typeface="+mj-lt"/>
                <a:ea typeface="Calibri" pitchFamily="34" charset="0"/>
                <a:cs typeface="Times New Roman" pitchFamily="18" charset="0"/>
              </a:rPr>
              <a:t> F. Koza: </a:t>
            </a:r>
            <a:r>
              <a:rPr kumimoji="0" lang="sk-SK" sz="2000" b="0" i="1" u="none" strike="noStrike" cap="none" normalizeH="0" baseline="0" dirty="0" err="1" smtClean="0">
                <a:ln>
                  <a:noFill/>
                </a:ln>
                <a:solidFill>
                  <a:schemeClr val="tx1"/>
                </a:solidFill>
                <a:effectLst/>
                <a:latin typeface="+mj-lt"/>
                <a:ea typeface="Calibri" pitchFamily="34" charset="0"/>
                <a:cs typeface="Times New Roman" pitchFamily="18" charset="0"/>
              </a:rPr>
              <a:t>Genetic</a:t>
            </a:r>
            <a:r>
              <a:rPr kumimoji="0" lang="sk-SK" sz="2000" b="0" i="1"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sk-SK" sz="2000" b="0" i="1" u="none" strike="noStrike" cap="none" normalizeH="0" baseline="0" dirty="0" err="1" smtClean="0">
                <a:ln>
                  <a:noFill/>
                </a:ln>
                <a:solidFill>
                  <a:schemeClr val="tx1"/>
                </a:solidFill>
                <a:effectLst/>
                <a:latin typeface="+mj-lt"/>
                <a:ea typeface="Calibri" pitchFamily="34" charset="0"/>
                <a:cs typeface="Times New Roman" pitchFamily="18" charset="0"/>
              </a:rPr>
              <a:t>Programming</a:t>
            </a:r>
            <a:r>
              <a:rPr kumimoji="0" lang="sk-SK" sz="2000" b="0" i="1" u="none" strike="noStrike" cap="none" normalizeH="0" baseline="0" dirty="0" smtClean="0">
                <a:ln>
                  <a:noFill/>
                </a:ln>
                <a:solidFill>
                  <a:schemeClr val="tx1"/>
                </a:solidFill>
                <a:effectLst/>
                <a:latin typeface="+mj-lt"/>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sk-SK" sz="2000" b="0" i="1" u="none" strike="noStrike" cap="none" normalizeH="0" baseline="0" dirty="0" smtClean="0">
                <a:ln>
                  <a:noFill/>
                </a:ln>
                <a:solidFill>
                  <a:schemeClr val="tx1"/>
                </a:solidFill>
                <a:effectLst/>
                <a:latin typeface="+mj-lt"/>
                <a:ea typeface="Calibri" pitchFamily="34" charset="0"/>
                <a:cs typeface="Times New Roman" pitchFamily="18" charset="0"/>
              </a:rPr>
              <a:t>On </a:t>
            </a:r>
            <a:r>
              <a:rPr kumimoji="0" lang="sk-SK" sz="2000" b="0" i="1" u="none" strike="noStrike" cap="none" normalizeH="0" baseline="0" dirty="0" err="1" smtClean="0">
                <a:ln>
                  <a:noFill/>
                </a:ln>
                <a:solidFill>
                  <a:schemeClr val="tx1"/>
                </a:solidFill>
                <a:effectLst/>
                <a:latin typeface="+mj-lt"/>
                <a:ea typeface="Calibri" pitchFamily="34" charset="0"/>
                <a:cs typeface="Times New Roman" pitchFamily="18" charset="0"/>
              </a:rPr>
              <a:t>the</a:t>
            </a:r>
            <a:r>
              <a:rPr kumimoji="0" lang="sk-SK" sz="2000" b="0" i="1"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sk-SK" sz="2000" b="0" i="1" u="none" strike="noStrike" cap="none" normalizeH="0" baseline="0" dirty="0" err="1" smtClean="0">
                <a:ln>
                  <a:noFill/>
                </a:ln>
                <a:solidFill>
                  <a:schemeClr val="tx1"/>
                </a:solidFill>
                <a:effectLst/>
                <a:latin typeface="+mj-lt"/>
                <a:ea typeface="Calibri" pitchFamily="34" charset="0"/>
                <a:cs typeface="Times New Roman" pitchFamily="18" charset="0"/>
              </a:rPr>
              <a:t>Programming</a:t>
            </a:r>
            <a:r>
              <a:rPr kumimoji="0" lang="sk-SK" sz="2000" b="0" i="1"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sk-SK" sz="2000" b="0" i="1" u="none" strike="noStrike" cap="none" normalizeH="0" baseline="0" dirty="0" err="1" smtClean="0">
                <a:ln>
                  <a:noFill/>
                </a:ln>
                <a:solidFill>
                  <a:schemeClr val="tx1"/>
                </a:solidFill>
                <a:effectLst/>
                <a:latin typeface="+mj-lt"/>
                <a:ea typeface="Calibri" pitchFamily="34" charset="0"/>
                <a:cs typeface="Times New Roman" pitchFamily="18" charset="0"/>
              </a:rPr>
              <a:t>of</a:t>
            </a:r>
            <a:r>
              <a:rPr kumimoji="0" lang="sk-SK" sz="2000" b="0" i="1"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sk-SK" sz="2000" b="0" i="1" u="none" strike="noStrike" cap="none" normalizeH="0" baseline="0" dirty="0" err="1" smtClean="0">
                <a:ln>
                  <a:noFill/>
                </a:ln>
                <a:solidFill>
                  <a:schemeClr val="tx1"/>
                </a:solidFill>
                <a:effectLst/>
                <a:latin typeface="+mj-lt"/>
                <a:ea typeface="Calibri" pitchFamily="34" charset="0"/>
                <a:cs typeface="Times New Roman" pitchFamily="18" charset="0"/>
              </a:rPr>
              <a:t>Computers</a:t>
            </a:r>
            <a:r>
              <a:rPr kumimoji="0" lang="sk-SK" sz="2000" b="0" i="1" u="none" strike="noStrike" cap="none" normalizeH="0" baseline="0" dirty="0" smtClean="0">
                <a:ln>
                  <a:noFill/>
                </a:ln>
                <a:solidFill>
                  <a:schemeClr val="tx1"/>
                </a:solidFill>
                <a:effectLst/>
                <a:latin typeface="+mj-lt"/>
                <a:ea typeface="Calibri"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sk-SK" sz="2000" b="0" i="1" u="none" strike="noStrike" cap="none" normalizeH="0" baseline="0" dirty="0" smtClean="0">
                <a:ln>
                  <a:noFill/>
                </a:ln>
                <a:solidFill>
                  <a:schemeClr val="tx1"/>
                </a:solidFill>
                <a:effectLst/>
                <a:latin typeface="+mj-lt"/>
                <a:ea typeface="Calibri" pitchFamily="34" charset="0"/>
                <a:cs typeface="Times New Roman" pitchFamily="18" charset="0"/>
              </a:rPr>
              <a:t>by </a:t>
            </a:r>
            <a:r>
              <a:rPr kumimoji="0" lang="sk-SK" sz="2000" b="0" i="1" u="none" strike="noStrike" cap="none" normalizeH="0" baseline="0" dirty="0" err="1" smtClean="0">
                <a:ln>
                  <a:noFill/>
                </a:ln>
                <a:solidFill>
                  <a:schemeClr val="tx1"/>
                </a:solidFill>
                <a:effectLst/>
                <a:latin typeface="+mj-lt"/>
                <a:ea typeface="Calibri" pitchFamily="34" charset="0"/>
                <a:cs typeface="Times New Roman" pitchFamily="18" charset="0"/>
              </a:rPr>
              <a:t>Means</a:t>
            </a:r>
            <a:r>
              <a:rPr kumimoji="0" lang="sk-SK" sz="2000" b="0" i="1"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sk-SK" sz="2000" b="0" i="1" u="none" strike="noStrike" cap="none" normalizeH="0" baseline="0" dirty="0" err="1" smtClean="0">
                <a:ln>
                  <a:noFill/>
                </a:ln>
                <a:solidFill>
                  <a:schemeClr val="tx1"/>
                </a:solidFill>
                <a:effectLst/>
                <a:latin typeface="+mj-lt"/>
                <a:ea typeface="Calibri" pitchFamily="34" charset="0"/>
                <a:cs typeface="Times New Roman" pitchFamily="18" charset="0"/>
              </a:rPr>
              <a:t>of</a:t>
            </a:r>
            <a:r>
              <a:rPr kumimoji="0" lang="sk-SK" sz="2000" b="0" i="1"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sk-SK" sz="2000" b="0" i="1" u="none" strike="noStrike" cap="none" normalizeH="0" baseline="0" dirty="0" err="1" smtClean="0">
                <a:ln>
                  <a:noFill/>
                </a:ln>
                <a:solidFill>
                  <a:schemeClr val="tx1"/>
                </a:solidFill>
                <a:effectLst/>
                <a:latin typeface="+mj-lt"/>
                <a:ea typeface="Calibri" pitchFamily="34" charset="0"/>
                <a:cs typeface="Times New Roman" pitchFamily="18" charset="0"/>
              </a:rPr>
              <a:t>Natural</a:t>
            </a:r>
            <a:r>
              <a:rPr kumimoji="0" lang="sk-SK" sz="2000" b="0" i="1" u="none" strike="noStrike" cap="none" normalizeH="0" baseline="0" dirty="0" smtClean="0">
                <a:ln>
                  <a:noFill/>
                </a:ln>
                <a:solidFill>
                  <a:schemeClr val="tx1"/>
                </a:solidFill>
                <a:effectLst/>
                <a:latin typeface="+mj-lt"/>
                <a:ea typeface="Calibri" pitchFamily="34" charset="0"/>
                <a:cs typeface="Times New Roman" pitchFamily="18" charset="0"/>
              </a:rPr>
              <a:t> </a:t>
            </a:r>
            <a:r>
              <a:rPr kumimoji="0" lang="sk-SK" sz="2000" b="0" i="1" u="none" strike="noStrike" cap="none" normalizeH="0" baseline="0" dirty="0" err="1" smtClean="0">
                <a:ln>
                  <a:noFill/>
                </a:ln>
                <a:solidFill>
                  <a:schemeClr val="tx1"/>
                </a:solidFill>
                <a:effectLst/>
                <a:latin typeface="+mj-lt"/>
                <a:ea typeface="Calibri" pitchFamily="34" charset="0"/>
                <a:cs typeface="Times New Roman" pitchFamily="18" charset="0"/>
              </a:rPr>
              <a:t>Selection</a:t>
            </a:r>
            <a:endParaRPr kumimoji="0" lang="sk-SK" sz="2000" b="0" i="1" u="none" strike="noStrike" cap="none" normalizeH="0" baseline="0" dirty="0" smtClean="0">
              <a:ln>
                <a:noFill/>
              </a:ln>
              <a:solidFill>
                <a:schemeClr val="tx1"/>
              </a:solidFill>
              <a:effectLst/>
              <a:latin typeface="+mj-lt"/>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sk-SK" sz="2000" i="1" dirty="0" smtClean="0">
              <a:latin typeface="+mj-lt"/>
              <a:cs typeface="Times New Roman" pitchFamily="18" charset="0"/>
            </a:endParaRPr>
          </a:p>
          <a:p>
            <a:r>
              <a:rPr lang="sk-SK" sz="2000" i="1" dirty="0" err="1" smtClean="0">
                <a:latin typeface="+mj-lt"/>
              </a:rPr>
              <a:t>Genetic</a:t>
            </a:r>
            <a:r>
              <a:rPr lang="sk-SK" sz="2000" i="1" dirty="0" smtClean="0">
                <a:latin typeface="+mj-lt"/>
              </a:rPr>
              <a:t> </a:t>
            </a:r>
            <a:r>
              <a:rPr lang="sk-SK" sz="2000" i="1" dirty="0" err="1" smtClean="0">
                <a:latin typeface="+mj-lt"/>
              </a:rPr>
              <a:t>Programming</a:t>
            </a:r>
            <a:r>
              <a:rPr lang="sk-SK" sz="2000" i="1" dirty="0" smtClean="0">
                <a:latin typeface="+mj-lt"/>
              </a:rPr>
              <a:t>:</a:t>
            </a:r>
          </a:p>
          <a:p>
            <a:pPr>
              <a:buFontTx/>
              <a:buChar char="-"/>
            </a:pPr>
            <a:r>
              <a:rPr lang="sk-SK" sz="2000" i="1" dirty="0" err="1" smtClean="0">
                <a:latin typeface="+mj-lt"/>
              </a:rPr>
              <a:t>method</a:t>
            </a:r>
            <a:r>
              <a:rPr lang="sk-SK" sz="2000" i="1" dirty="0" smtClean="0">
                <a:latin typeface="+mj-lt"/>
              </a:rPr>
              <a:t> to </a:t>
            </a:r>
            <a:r>
              <a:rPr lang="sk-SK" sz="2000" i="1" dirty="0" err="1" smtClean="0">
                <a:latin typeface="+mj-lt"/>
              </a:rPr>
              <a:t>evolve</a:t>
            </a:r>
            <a:r>
              <a:rPr lang="sk-SK" sz="2000" i="1" dirty="0" smtClean="0">
                <a:latin typeface="+mj-lt"/>
              </a:rPr>
              <a:t> </a:t>
            </a:r>
            <a:r>
              <a:rPr lang="sk-SK" sz="2000" i="1" dirty="0" err="1" smtClean="0">
                <a:latin typeface="+mj-lt"/>
              </a:rPr>
              <a:t>computer</a:t>
            </a:r>
            <a:r>
              <a:rPr lang="sk-SK" sz="2000" i="1" dirty="0" smtClean="0">
                <a:latin typeface="+mj-lt"/>
              </a:rPr>
              <a:t> </a:t>
            </a:r>
            <a:r>
              <a:rPr lang="sk-SK" sz="2000" i="1" dirty="0" err="1" smtClean="0">
                <a:latin typeface="+mj-lt"/>
              </a:rPr>
              <a:t>programs</a:t>
            </a:r>
            <a:r>
              <a:rPr lang="sk-SK" sz="2000" dirty="0" smtClean="0">
                <a:latin typeface="+mj-lt"/>
              </a:rPr>
              <a:t>. </a:t>
            </a:r>
          </a:p>
          <a:p>
            <a:pPr>
              <a:buFontTx/>
              <a:buChar char="-"/>
            </a:pPr>
            <a:endParaRPr lang="sk-SK" sz="2000" dirty="0" smtClean="0">
              <a:latin typeface="+mj-lt"/>
            </a:endParaRPr>
          </a:p>
          <a:p>
            <a:r>
              <a:rPr lang="sk-SK" sz="2000" b="1" i="1" dirty="0" smtClean="0"/>
              <a:t>Genetika digitálnych organizmov  je výskumné odvetvie, ktoré je výsledkom možností digitálnych médií vykonávať experimenty v oblasti evolúcie. </a:t>
            </a:r>
            <a:endParaRPr lang="sk-SK" sz="2000" dirty="0" smtClean="0"/>
          </a:p>
          <a:p>
            <a:pPr>
              <a:buFontTx/>
              <a:buChar char="-"/>
            </a:pPr>
            <a:endParaRPr lang="sk-SK" sz="2000" dirty="0" smtClean="0">
              <a:latin typeface="+mj-lt"/>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sk-SK"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sk-SK" sz="20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7213934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Gény v iných médiách:</a:t>
            </a:r>
            <a:endParaRPr lang="sk-SK" dirty="0"/>
          </a:p>
        </p:txBody>
      </p:sp>
      <p:sp>
        <p:nvSpPr>
          <p:cNvPr id="3" name="Zástupný symbol obsahu 2"/>
          <p:cNvSpPr>
            <a:spLocks noGrp="1"/>
          </p:cNvSpPr>
          <p:nvPr>
            <p:ph sz="quarter" idx="13"/>
          </p:nvPr>
        </p:nvSpPr>
        <p:spPr/>
        <p:txBody>
          <a:bodyPr/>
          <a:lstStyle/>
          <a:p>
            <a:r>
              <a:rPr lang="sk-SK" i="1" dirty="0" smtClean="0"/>
              <a:t>Čo je cieľom genetického programovania? </a:t>
            </a:r>
            <a:endParaRPr lang="sk-SK" dirty="0" smtClean="0"/>
          </a:p>
          <a:p>
            <a:r>
              <a:rPr lang="sk-SK" i="1" dirty="0" smtClean="0"/>
              <a:t>Koza predstavuje hlavnú otázku počítačovej vedy: </a:t>
            </a:r>
          </a:p>
          <a:p>
            <a:endParaRPr lang="sk-SK" i="1" dirty="0" smtClean="0"/>
          </a:p>
          <a:p>
            <a:r>
              <a:rPr lang="sk-SK" i="1" dirty="0" smtClean="0"/>
              <a:t>Ako </a:t>
            </a:r>
            <a:r>
              <a:rPr lang="sk-SK" i="1" dirty="0"/>
              <a:t>sa môžu počítače učiť riešiť problémy bez toho, aby boli na to vyslovene naprogramované? </a:t>
            </a:r>
            <a:endParaRPr lang="sk-SK" b="0" dirty="0" smtClean="0"/>
          </a:p>
          <a:p>
            <a:endParaRPr lang="sk-SK" i="1" dirty="0"/>
          </a:p>
        </p:txBody>
      </p:sp>
    </p:spTree>
    <p:extLst>
      <p:ext uri="{BB962C8B-B14F-4D97-AF65-F5344CB8AC3E}">
        <p14:creationId xmlns:p14="http://schemas.microsoft.com/office/powerpoint/2010/main" val="40278517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sz="quarter" idx="13"/>
          </p:nvPr>
        </p:nvSpPr>
        <p:spPr/>
        <p:txBody>
          <a:bodyPr>
            <a:normAutofit fontScale="85000" lnSpcReduction="20000"/>
          </a:bodyPr>
          <a:lstStyle/>
          <a:p>
            <a:pPr marL="0" lvl="0" indent="0">
              <a:spcBef>
                <a:spcPct val="0"/>
              </a:spcBef>
              <a:buNone/>
            </a:pPr>
            <a:r>
              <a:rPr lang="sk-SK" dirty="0">
                <a:ea typeface="Calibri" pitchFamily="34" charset="0"/>
                <a:cs typeface="Times New Roman" pitchFamily="18" charset="0"/>
              </a:rPr>
              <a:t>John F. Koza: </a:t>
            </a:r>
            <a:r>
              <a:rPr lang="sk-SK" b="0" i="1" dirty="0" err="1">
                <a:ea typeface="Calibri" pitchFamily="34" charset="0"/>
                <a:cs typeface="Times New Roman" pitchFamily="18" charset="0"/>
              </a:rPr>
              <a:t>Genetic</a:t>
            </a:r>
            <a:r>
              <a:rPr lang="sk-SK" b="0" i="1" dirty="0">
                <a:ea typeface="Calibri" pitchFamily="34" charset="0"/>
                <a:cs typeface="Times New Roman" pitchFamily="18" charset="0"/>
              </a:rPr>
              <a:t> </a:t>
            </a:r>
            <a:r>
              <a:rPr lang="sk-SK" b="0" i="1" dirty="0" err="1">
                <a:ea typeface="Calibri" pitchFamily="34" charset="0"/>
                <a:cs typeface="Times New Roman" pitchFamily="18" charset="0"/>
              </a:rPr>
              <a:t>Programming</a:t>
            </a:r>
            <a:r>
              <a:rPr lang="sk-SK" b="0" i="1" dirty="0">
                <a:ea typeface="Calibri" pitchFamily="34" charset="0"/>
                <a:cs typeface="Times New Roman" pitchFamily="18" charset="0"/>
              </a:rPr>
              <a:t>: </a:t>
            </a:r>
            <a:r>
              <a:rPr lang="sk-SK" b="0" i="1" dirty="0" smtClean="0">
                <a:ea typeface="Calibri" pitchFamily="34" charset="0"/>
                <a:cs typeface="Times New Roman" pitchFamily="18" charset="0"/>
              </a:rPr>
              <a:t>On </a:t>
            </a:r>
            <a:r>
              <a:rPr lang="sk-SK" b="0" i="1" dirty="0" err="1">
                <a:ea typeface="Calibri" pitchFamily="34" charset="0"/>
                <a:cs typeface="Times New Roman" pitchFamily="18" charset="0"/>
              </a:rPr>
              <a:t>the</a:t>
            </a:r>
            <a:r>
              <a:rPr lang="sk-SK" b="0" i="1" dirty="0">
                <a:ea typeface="Calibri" pitchFamily="34" charset="0"/>
                <a:cs typeface="Times New Roman" pitchFamily="18" charset="0"/>
              </a:rPr>
              <a:t> </a:t>
            </a:r>
            <a:r>
              <a:rPr lang="sk-SK" b="0" i="1" dirty="0" err="1">
                <a:ea typeface="Calibri" pitchFamily="34" charset="0"/>
                <a:cs typeface="Times New Roman" pitchFamily="18" charset="0"/>
              </a:rPr>
              <a:t>Programming</a:t>
            </a:r>
            <a:r>
              <a:rPr lang="sk-SK" b="0" i="1" dirty="0">
                <a:ea typeface="Calibri" pitchFamily="34" charset="0"/>
                <a:cs typeface="Times New Roman" pitchFamily="18" charset="0"/>
              </a:rPr>
              <a:t> of </a:t>
            </a:r>
            <a:r>
              <a:rPr lang="sk-SK" b="0" i="1" dirty="0" err="1">
                <a:ea typeface="Calibri" pitchFamily="34" charset="0"/>
                <a:cs typeface="Times New Roman" pitchFamily="18" charset="0"/>
              </a:rPr>
              <a:t>Computers</a:t>
            </a:r>
            <a:r>
              <a:rPr lang="sk-SK" b="0" i="1" dirty="0">
                <a:ea typeface="Calibri" pitchFamily="34" charset="0"/>
                <a:cs typeface="Times New Roman" pitchFamily="18" charset="0"/>
              </a:rPr>
              <a:t> </a:t>
            </a:r>
            <a:r>
              <a:rPr lang="sk-SK" b="0" i="1" dirty="0" smtClean="0">
                <a:ea typeface="Calibri" pitchFamily="34" charset="0"/>
                <a:cs typeface="Times New Roman" pitchFamily="18" charset="0"/>
              </a:rPr>
              <a:t>by </a:t>
            </a:r>
            <a:r>
              <a:rPr lang="sk-SK" b="0" i="1" dirty="0" err="1">
                <a:ea typeface="Calibri" pitchFamily="34" charset="0"/>
                <a:cs typeface="Times New Roman" pitchFamily="18" charset="0"/>
              </a:rPr>
              <a:t>Means</a:t>
            </a:r>
            <a:r>
              <a:rPr lang="sk-SK" b="0" i="1" dirty="0">
                <a:ea typeface="Calibri" pitchFamily="34" charset="0"/>
                <a:cs typeface="Times New Roman" pitchFamily="18" charset="0"/>
              </a:rPr>
              <a:t> of </a:t>
            </a:r>
            <a:r>
              <a:rPr lang="sk-SK" b="0" i="1" dirty="0" err="1">
                <a:ea typeface="Calibri" pitchFamily="34" charset="0"/>
                <a:cs typeface="Times New Roman" pitchFamily="18" charset="0"/>
              </a:rPr>
              <a:t>Natural</a:t>
            </a:r>
            <a:r>
              <a:rPr lang="sk-SK" b="0" i="1" dirty="0">
                <a:ea typeface="Calibri" pitchFamily="34" charset="0"/>
                <a:cs typeface="Times New Roman" pitchFamily="18" charset="0"/>
              </a:rPr>
              <a:t> </a:t>
            </a:r>
            <a:r>
              <a:rPr lang="sk-SK" b="0" i="1" dirty="0" err="1">
                <a:ea typeface="Calibri" pitchFamily="34" charset="0"/>
                <a:cs typeface="Times New Roman" pitchFamily="18" charset="0"/>
              </a:rPr>
              <a:t>Selection</a:t>
            </a:r>
            <a:endParaRPr lang="sk-SK" b="0" i="1" dirty="0">
              <a:ea typeface="Calibri" pitchFamily="34" charset="0"/>
              <a:cs typeface="Times New Roman" pitchFamily="18" charset="0"/>
            </a:endParaRPr>
          </a:p>
          <a:p>
            <a:r>
              <a:rPr lang="sk-SK" dirty="0" err="1" smtClean="0"/>
              <a:t>Correctness</a:t>
            </a:r>
            <a:endParaRPr lang="sk-SK" dirty="0"/>
          </a:p>
          <a:p>
            <a:r>
              <a:rPr lang="sk-SK" dirty="0" err="1"/>
              <a:t>Consistency</a:t>
            </a:r>
            <a:endParaRPr lang="sk-SK" dirty="0"/>
          </a:p>
          <a:p>
            <a:r>
              <a:rPr lang="sk-SK" dirty="0" err="1"/>
              <a:t>Justifiability</a:t>
            </a:r>
            <a:endParaRPr lang="sk-SK" dirty="0"/>
          </a:p>
          <a:p>
            <a:r>
              <a:rPr lang="sk-SK" dirty="0" err="1"/>
              <a:t>Certainty</a:t>
            </a:r>
            <a:endParaRPr lang="sk-SK" dirty="0"/>
          </a:p>
          <a:p>
            <a:r>
              <a:rPr lang="sk-SK" dirty="0" err="1"/>
              <a:t>Orderliness</a:t>
            </a:r>
            <a:endParaRPr lang="sk-SK" dirty="0"/>
          </a:p>
          <a:p>
            <a:r>
              <a:rPr lang="sk-SK" dirty="0" err="1"/>
              <a:t>Parsimony</a:t>
            </a:r>
            <a:endParaRPr lang="sk-SK" dirty="0"/>
          </a:p>
          <a:p>
            <a:r>
              <a:rPr lang="sk-SK" dirty="0" err="1"/>
              <a:t>Decisiveness</a:t>
            </a:r>
            <a:endParaRPr lang="sk-SK" dirty="0"/>
          </a:p>
          <a:p>
            <a:endParaRPr lang="sk-SK" dirty="0"/>
          </a:p>
        </p:txBody>
      </p:sp>
    </p:spTree>
    <p:extLst>
      <p:ext uri="{BB962C8B-B14F-4D97-AF65-F5344CB8AC3E}">
        <p14:creationId xmlns:p14="http://schemas.microsoft.com/office/powerpoint/2010/main" val="2666089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ctrTitle"/>
          </p:nvPr>
        </p:nvSpPr>
        <p:spPr/>
        <p:txBody>
          <a:bodyPr/>
          <a:lstStyle/>
          <a:p>
            <a:endParaRPr lang="sk-SK"/>
          </a:p>
        </p:txBody>
      </p:sp>
      <p:sp>
        <p:nvSpPr>
          <p:cNvPr id="6" name="Podnadpis 5"/>
          <p:cNvSpPr>
            <a:spLocks noGrp="1"/>
          </p:cNvSpPr>
          <p:nvPr>
            <p:ph type="subTitle" idx="1"/>
          </p:nvPr>
        </p:nvSpPr>
        <p:spPr/>
        <p:txBody>
          <a:bodyPr/>
          <a:lstStyle/>
          <a:p>
            <a:endParaRPr lang="sk-SK"/>
          </a:p>
        </p:txBody>
      </p:sp>
      <p:pic>
        <p:nvPicPr>
          <p:cNvPr id="4" name="Picture 2" descr="H:\ALA TIM\BLOK 4\VIRUS-THE-CREEPER.jpg"/>
          <p:cNvPicPr>
            <a:picLocks noGrp="1" noChangeAspect="1" noChangeArrowheads="1"/>
          </p:cNvPicPr>
          <p:nvPr>
            <p:ph idx="4294967295"/>
          </p:nvPr>
        </p:nvPicPr>
        <p:blipFill>
          <a:blip r:embed="rId2" cstate="print"/>
          <a:srcRect/>
          <a:stretch>
            <a:fillRect/>
          </a:stretch>
        </p:blipFill>
        <p:spPr bwMode="auto">
          <a:xfrm>
            <a:off x="611560" y="1124744"/>
            <a:ext cx="8151812" cy="4737100"/>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sz="quarter" idx="13"/>
          </p:nvPr>
        </p:nvSpPr>
        <p:spPr/>
        <p:txBody>
          <a:bodyPr>
            <a:normAutofit fontScale="92500" lnSpcReduction="20000"/>
          </a:bodyPr>
          <a:lstStyle/>
          <a:p>
            <a:pPr lvl="0"/>
            <a:r>
              <a:rPr lang="sk-SK" sz="1900" i="1" dirty="0" smtClean="0"/>
              <a:t>Genetický algoritmus je metóda riešenia problému, vychádzajúca z princípov Darwinovej evolučnej teórie</a:t>
            </a:r>
          </a:p>
          <a:p>
            <a:r>
              <a:rPr lang="sk-SK" sz="1900" dirty="0" smtClean="0"/>
              <a:t>cieľom </a:t>
            </a:r>
            <a:r>
              <a:rPr lang="sk-SK" sz="1900" dirty="0"/>
              <a:t>je umožniť, </a:t>
            </a:r>
            <a:r>
              <a:rPr lang="sk-SK" sz="1900" dirty="0" smtClean="0"/>
              <a:t>aby sa </a:t>
            </a:r>
            <a:r>
              <a:rPr lang="sk-SK" sz="1900" dirty="0"/>
              <a:t>PC programy </a:t>
            </a:r>
            <a:r>
              <a:rPr lang="sk-SK" sz="1900" dirty="0" smtClean="0"/>
              <a:t>programovali </a:t>
            </a:r>
            <a:r>
              <a:rPr lang="sk-SK" sz="1900" dirty="0"/>
              <a:t>samé. </a:t>
            </a:r>
          </a:p>
          <a:p>
            <a:r>
              <a:rPr lang="sk-SK" sz="1900" b="0" dirty="0"/>
              <a:t>Preto sa </a:t>
            </a:r>
            <a:r>
              <a:rPr lang="sk-SK" sz="1900" b="0" dirty="0" smtClean="0"/>
              <a:t>používa genetické programovanie, </a:t>
            </a:r>
            <a:r>
              <a:rPr lang="sk-SK" sz="1900" b="0" dirty="0"/>
              <a:t>ktoré pracuje s evolúciou, ktorá má byť použitá na samo- modifikovanie príkazov- inštrukcií programu</a:t>
            </a:r>
            <a:r>
              <a:rPr lang="sk-SK" sz="1900" b="0" dirty="0" smtClean="0"/>
              <a:t>.</a:t>
            </a:r>
          </a:p>
          <a:p>
            <a:r>
              <a:rPr lang="sk-SK" sz="1900" b="0" dirty="0" smtClean="0"/>
              <a:t>Ilustrácia GA na </a:t>
            </a:r>
            <a:r>
              <a:rPr lang="sk-SK" sz="1900" b="0" dirty="0"/>
              <a:t>obrázku Darwina</a:t>
            </a:r>
            <a:r>
              <a:rPr lang="sk-SK" sz="2400" b="0" dirty="0"/>
              <a:t>: </a:t>
            </a:r>
            <a:r>
              <a:rPr lang="sk-SK" sz="2200" b="0" dirty="0">
                <a:hlinkClick r:id="rId2"/>
              </a:rPr>
              <a:t>https://</a:t>
            </a:r>
            <a:r>
              <a:rPr lang="sk-SK" sz="2200" b="0" dirty="0" smtClean="0">
                <a:hlinkClick r:id="rId2"/>
              </a:rPr>
              <a:t>www.youtube.com/watch?v=dO05XcXLxGs</a:t>
            </a:r>
            <a:r>
              <a:rPr lang="sk-SK" sz="2200" b="0" dirty="0" smtClean="0"/>
              <a:t> </a:t>
            </a:r>
          </a:p>
          <a:p>
            <a:r>
              <a:rPr lang="sk-SK" sz="2400" b="0" dirty="0">
                <a:hlinkClick r:id="rId3"/>
              </a:rPr>
              <a:t>http://chriscummins.cc/s/genetics</a:t>
            </a:r>
            <a:r>
              <a:rPr lang="sk-SK" sz="2400" b="0" dirty="0" smtClean="0">
                <a:hlinkClick r:id="rId3"/>
              </a:rPr>
              <a:t>/#</a:t>
            </a:r>
            <a:r>
              <a:rPr lang="sk-SK" sz="2400" b="0" dirty="0" smtClean="0"/>
              <a:t> </a:t>
            </a:r>
            <a:endParaRPr lang="sk-SK" sz="2400" b="0" dirty="0"/>
          </a:p>
          <a:p>
            <a:pPr lvl="0"/>
            <a:endParaRPr lang="sk-SK" dirty="0" smtClean="0"/>
          </a:p>
          <a:p>
            <a:endParaRPr lang="sk-SK" dirty="0"/>
          </a:p>
        </p:txBody>
      </p:sp>
    </p:spTree>
    <p:extLst>
      <p:ext uri="{BB962C8B-B14F-4D97-AF65-F5344CB8AC3E}">
        <p14:creationId xmlns:p14="http://schemas.microsoft.com/office/powerpoint/2010/main" val="14088995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96144" y="980728"/>
            <a:ext cx="8447856" cy="762000"/>
          </a:xfrm>
        </p:spPr>
        <p:txBody>
          <a:bodyPr/>
          <a:lstStyle/>
          <a:p>
            <a:r>
              <a:rPr lang="sk-SK" i="1" dirty="0"/>
              <a:t>Etológia ako mediálna teória</a:t>
            </a:r>
            <a:endParaRPr lang="sk-SK" dirty="0"/>
          </a:p>
        </p:txBody>
      </p:sp>
      <p:sp>
        <p:nvSpPr>
          <p:cNvPr id="3" name="Zástupný symbol obsahu 2"/>
          <p:cNvSpPr>
            <a:spLocks noGrp="1"/>
          </p:cNvSpPr>
          <p:nvPr>
            <p:ph sz="quarter" idx="13"/>
          </p:nvPr>
        </p:nvSpPr>
        <p:spPr/>
        <p:txBody>
          <a:bodyPr>
            <a:normAutofit fontScale="77500" lnSpcReduction="20000"/>
          </a:bodyPr>
          <a:lstStyle/>
          <a:p>
            <a:r>
              <a:rPr lang="sk-SK" dirty="0"/>
              <a:t>Biologické metafory a paralely v digitálnom umení a v ALA:</a:t>
            </a:r>
          </a:p>
          <a:p>
            <a:endParaRPr lang="sk-SK" dirty="0" smtClean="0"/>
          </a:p>
          <a:p>
            <a:r>
              <a:rPr lang="sk-SK" sz="2000" b="0" dirty="0" smtClean="0"/>
              <a:t>Z </a:t>
            </a:r>
            <a:r>
              <a:rPr lang="sk-SK" sz="2000" b="0" dirty="0"/>
              <a:t>gréckeho slova </a:t>
            </a:r>
            <a:r>
              <a:rPr lang="sk-SK" sz="2000" b="0" i="1" dirty="0" err="1">
                <a:solidFill>
                  <a:srgbClr val="92D050"/>
                </a:solidFill>
              </a:rPr>
              <a:t>ethos</a:t>
            </a:r>
            <a:r>
              <a:rPr lang="sk-SK" sz="2000" b="0" i="1" dirty="0">
                <a:solidFill>
                  <a:srgbClr val="92D050"/>
                </a:solidFill>
              </a:rPr>
              <a:t> - správanie, </a:t>
            </a:r>
            <a:r>
              <a:rPr lang="sk-SK" sz="2000" b="0" i="1" dirty="0" err="1">
                <a:solidFill>
                  <a:srgbClr val="92D050"/>
                </a:solidFill>
              </a:rPr>
              <a:t>logos</a:t>
            </a:r>
            <a:r>
              <a:rPr lang="sk-SK" sz="2000" b="0" i="1" dirty="0">
                <a:solidFill>
                  <a:srgbClr val="92D050"/>
                </a:solidFill>
              </a:rPr>
              <a:t> – veda</a:t>
            </a:r>
            <a:r>
              <a:rPr lang="sk-SK" sz="2000" b="0" dirty="0"/>
              <a:t>.</a:t>
            </a:r>
          </a:p>
          <a:p>
            <a:r>
              <a:rPr lang="sk-SK" sz="2000" b="0" dirty="0" smtClean="0"/>
              <a:t>veda </a:t>
            </a:r>
            <a:r>
              <a:rPr lang="sk-SK" sz="2000" b="0" dirty="0"/>
              <a:t>o správaní </a:t>
            </a:r>
            <a:r>
              <a:rPr lang="sk-SK" sz="2000" b="0" dirty="0" smtClean="0"/>
              <a:t>živočíchov </a:t>
            </a:r>
            <a:r>
              <a:rPr lang="sk-SK" sz="2000" b="0" dirty="0"/>
              <a:t>v biosfére.</a:t>
            </a:r>
          </a:p>
          <a:p>
            <a:r>
              <a:rPr lang="sk-SK" sz="2000" b="0" dirty="0"/>
              <a:t>Začala sa rozvíjať koncom tridsiatich rokov 20. storočia a zaoberala sa výskumom správania živočíchov v prirodzených podmienkach voľnej prírody</a:t>
            </a:r>
            <a:r>
              <a:rPr lang="sk-SK" sz="2000" b="0" dirty="0" smtClean="0"/>
              <a:t>.</a:t>
            </a:r>
          </a:p>
          <a:p>
            <a:r>
              <a:rPr lang="sk-SK" dirty="0" smtClean="0"/>
              <a:t>Zakladateľ: </a:t>
            </a:r>
            <a:r>
              <a:rPr lang="sk-SK" dirty="0" err="1" smtClean="0"/>
              <a:t>Konrad</a:t>
            </a:r>
            <a:r>
              <a:rPr lang="sk-SK" dirty="0" smtClean="0"/>
              <a:t> </a:t>
            </a:r>
            <a:r>
              <a:rPr lang="sk-SK" dirty="0" err="1" smtClean="0"/>
              <a:t>Lorenz</a:t>
            </a:r>
            <a:endParaRPr lang="sk-SK" dirty="0" smtClean="0"/>
          </a:p>
          <a:p>
            <a:endParaRPr lang="sk-SK" dirty="0"/>
          </a:p>
          <a:p>
            <a:r>
              <a:rPr lang="sk-SK" sz="2000" b="0" dirty="0">
                <a:hlinkClick r:id="rId2"/>
              </a:rPr>
              <a:t>http://www.infovek.sk/predmety/biologia/metodicke/etologia</a:t>
            </a:r>
            <a:r>
              <a:rPr lang="sk-SK" sz="2000" b="0" dirty="0" smtClean="0">
                <a:hlinkClick r:id="rId2"/>
              </a:rPr>
              <a:t>/</a:t>
            </a:r>
            <a:r>
              <a:rPr lang="sk-SK" sz="2000" b="0" dirty="0" smtClean="0"/>
              <a:t> </a:t>
            </a:r>
            <a:endParaRPr lang="sk-SK" sz="2000" b="0" dirty="0"/>
          </a:p>
          <a:p>
            <a:endParaRPr lang="sk-SK" dirty="0"/>
          </a:p>
        </p:txBody>
      </p:sp>
    </p:spTree>
    <p:extLst>
      <p:ext uri="{BB962C8B-B14F-4D97-AF65-F5344CB8AC3E}">
        <p14:creationId xmlns:p14="http://schemas.microsoft.com/office/powerpoint/2010/main" val="35971842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228600" y="228600"/>
            <a:ext cx="8231832" cy="762000"/>
          </a:xfrm>
        </p:spPr>
        <p:txBody>
          <a:bodyPr/>
          <a:lstStyle/>
          <a:p>
            <a:r>
              <a:rPr lang="sk-SK" i="1" dirty="0"/>
              <a:t>Etológia ako mediálna teória</a:t>
            </a:r>
          </a:p>
        </p:txBody>
      </p:sp>
      <p:sp>
        <p:nvSpPr>
          <p:cNvPr id="3" name="Zástupný symbol obsahu 2"/>
          <p:cNvSpPr>
            <a:spLocks noGrp="1"/>
          </p:cNvSpPr>
          <p:nvPr>
            <p:ph sz="quarter" idx="13"/>
          </p:nvPr>
        </p:nvSpPr>
        <p:spPr>
          <a:xfrm>
            <a:off x="457200" y="1775191"/>
            <a:ext cx="8219256" cy="4625609"/>
          </a:xfrm>
        </p:spPr>
        <p:txBody>
          <a:bodyPr>
            <a:normAutofit lnSpcReduction="10000"/>
          </a:bodyPr>
          <a:lstStyle/>
          <a:p>
            <a:r>
              <a:rPr lang="en-US" sz="2600" b="1" dirty="0" smtClean="0"/>
              <a:t>Jussi </a:t>
            </a:r>
            <a:r>
              <a:rPr lang="en-US" sz="2600" b="1" dirty="0" err="1" smtClean="0"/>
              <a:t>Parikka</a:t>
            </a:r>
            <a:r>
              <a:rPr lang="en-US" sz="2600" b="1" dirty="0" smtClean="0"/>
              <a:t> : </a:t>
            </a:r>
            <a:r>
              <a:rPr lang="en-US" sz="2600" i="1" dirty="0" smtClean="0"/>
              <a:t>The Universal</a:t>
            </a:r>
            <a:r>
              <a:rPr lang="sk-SK" sz="2600" i="1" dirty="0" smtClean="0"/>
              <a:t> </a:t>
            </a:r>
            <a:r>
              <a:rPr lang="en-US" sz="2600" i="1" dirty="0" smtClean="0"/>
              <a:t>Viral Machine</a:t>
            </a:r>
            <a:r>
              <a:rPr lang="sk-SK" sz="2600" i="1" dirty="0" smtClean="0"/>
              <a:t>.</a:t>
            </a:r>
          </a:p>
          <a:p>
            <a:r>
              <a:rPr lang="en-US" sz="2600" i="1" dirty="0" smtClean="0"/>
              <a:t>Bits, Parasites and the Media </a:t>
            </a:r>
            <a:endParaRPr lang="sk-SK" sz="2600" i="1" dirty="0" smtClean="0"/>
          </a:p>
          <a:p>
            <a:r>
              <a:rPr lang="sk-SK" sz="2600" dirty="0" err="1" smtClean="0"/>
              <a:t>Digital</a:t>
            </a:r>
            <a:r>
              <a:rPr lang="sk-SK" sz="2600" dirty="0" smtClean="0"/>
              <a:t> </a:t>
            </a:r>
            <a:r>
              <a:rPr lang="sk-SK" sz="2600" dirty="0" err="1" smtClean="0"/>
              <a:t>Contagions</a:t>
            </a:r>
            <a:r>
              <a:rPr lang="sk-SK" sz="2600" dirty="0" smtClean="0"/>
              <a:t> 2007</a:t>
            </a:r>
          </a:p>
          <a:p>
            <a:r>
              <a:rPr lang="sk-SK" sz="2600" dirty="0" err="1" smtClean="0"/>
              <a:t>The</a:t>
            </a:r>
            <a:r>
              <a:rPr lang="sk-SK" sz="2600" dirty="0" smtClean="0"/>
              <a:t> Spam </a:t>
            </a:r>
            <a:r>
              <a:rPr lang="sk-SK" sz="2600" dirty="0" err="1" smtClean="0"/>
              <a:t>Book</a:t>
            </a:r>
            <a:r>
              <a:rPr lang="sk-SK" sz="2600" dirty="0" smtClean="0"/>
              <a:t> 2009</a:t>
            </a:r>
          </a:p>
          <a:p>
            <a:endParaRPr lang="sk-SK" i="1" dirty="0" smtClean="0"/>
          </a:p>
          <a:p>
            <a:r>
              <a:rPr lang="sk-SK" i="1" dirty="0" smtClean="0"/>
              <a:t>„ </a:t>
            </a:r>
            <a:r>
              <a:rPr lang="sk-SK" b="1" i="1" dirty="0" err="1" smtClean="0"/>
              <a:t>Look</a:t>
            </a:r>
            <a:r>
              <a:rPr lang="sk-SK" b="1" i="1" dirty="0" smtClean="0"/>
              <a:t> </a:t>
            </a:r>
            <a:r>
              <a:rPr lang="sk-SK" b="1" i="1" dirty="0" err="1" smtClean="0"/>
              <a:t>at</a:t>
            </a:r>
            <a:r>
              <a:rPr lang="sk-SK" b="1" i="1" dirty="0" smtClean="0"/>
              <a:t> </a:t>
            </a:r>
            <a:r>
              <a:rPr lang="sk-SK" b="1" i="1" dirty="0" err="1" smtClean="0"/>
              <a:t>the</a:t>
            </a:r>
            <a:r>
              <a:rPr lang="sk-SK" b="1" i="1" dirty="0" smtClean="0"/>
              <a:t> </a:t>
            </a:r>
            <a:r>
              <a:rPr lang="sk-SK" b="1" i="1" dirty="0" err="1" smtClean="0"/>
              <a:t>media</a:t>
            </a:r>
            <a:r>
              <a:rPr lang="sk-SK" b="1" i="1" dirty="0" smtClean="0"/>
              <a:t> </a:t>
            </a:r>
            <a:r>
              <a:rPr lang="sk-SK" b="1" i="1" dirty="0" err="1" smtClean="0"/>
              <a:t>as</a:t>
            </a:r>
            <a:r>
              <a:rPr lang="sk-SK" b="1" i="1" dirty="0" smtClean="0"/>
              <a:t> </a:t>
            </a:r>
            <a:r>
              <a:rPr lang="sk-SK" b="1" i="1" dirty="0" err="1" smtClean="0"/>
              <a:t>insects</a:t>
            </a:r>
            <a:r>
              <a:rPr lang="sk-SK" i="1" dirty="0" smtClean="0"/>
              <a:t>.“</a:t>
            </a:r>
            <a:endParaRPr lang="sk-SK" dirty="0" smtClean="0"/>
          </a:p>
          <a:p>
            <a:endParaRPr lang="sk-SK" i="1" dirty="0" smtClean="0"/>
          </a:p>
          <a:p>
            <a:r>
              <a:rPr lang="sk-SK" cap="none" dirty="0"/>
              <a:t>M</a:t>
            </a:r>
            <a:r>
              <a:rPr lang="sk-SK" cap="none" dirty="0" smtClean="0"/>
              <a:t>odely </a:t>
            </a:r>
            <a:r>
              <a:rPr lang="sk-SK" cap="none" dirty="0" smtClean="0"/>
              <a:t>hmyzu používa pre popis organizácie  počítačovej vedy a digitálnej kultúry.</a:t>
            </a:r>
          </a:p>
          <a:p>
            <a:endParaRPr lang="sk-SK" dirty="0"/>
          </a:p>
        </p:txBody>
      </p:sp>
      <p:pic>
        <p:nvPicPr>
          <p:cNvPr id="5" name="Picture 2" descr="H:\ALA TIM\BLOK 4\parikka_humboldt_fellowship.Maincontent.0002.Image.gif"/>
          <p:cNvPicPr>
            <a:picLocks noChangeAspect="1" noChangeArrowheads="1"/>
          </p:cNvPicPr>
          <p:nvPr/>
        </p:nvPicPr>
        <p:blipFill>
          <a:blip r:embed="rId2" cstate="print"/>
          <a:srcRect/>
          <a:stretch>
            <a:fillRect/>
          </a:stretch>
        </p:blipFill>
        <p:spPr bwMode="auto">
          <a:xfrm>
            <a:off x="6750242" y="2257400"/>
            <a:ext cx="1958820" cy="2611760"/>
          </a:xfrm>
          <a:prstGeom prst="rect">
            <a:avLst/>
          </a:prstGeom>
          <a:noFill/>
        </p:spPr>
      </p:pic>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sz="quarter" idx="13"/>
          </p:nvPr>
        </p:nvSpPr>
        <p:spPr/>
        <p:txBody>
          <a:bodyPr>
            <a:normAutofit fontScale="92500" lnSpcReduction="20000"/>
          </a:bodyPr>
          <a:lstStyle/>
          <a:p>
            <a:r>
              <a:rPr lang="sk-SK" dirty="0" err="1"/>
              <a:t>Parikka</a:t>
            </a:r>
            <a:r>
              <a:rPr lang="sk-SK" dirty="0"/>
              <a:t>: </a:t>
            </a:r>
            <a:r>
              <a:rPr lang="sk-SK" dirty="0" err="1"/>
              <a:t>The</a:t>
            </a:r>
            <a:r>
              <a:rPr lang="sk-SK" dirty="0"/>
              <a:t> </a:t>
            </a:r>
            <a:r>
              <a:rPr lang="sk-SK" dirty="0" err="1"/>
              <a:t>Biology</a:t>
            </a:r>
            <a:r>
              <a:rPr lang="sk-SK" dirty="0"/>
              <a:t> of </a:t>
            </a:r>
            <a:r>
              <a:rPr lang="sk-SK" dirty="0" err="1"/>
              <a:t>Digital</a:t>
            </a:r>
            <a:r>
              <a:rPr lang="sk-SK" dirty="0"/>
              <a:t> </a:t>
            </a:r>
            <a:r>
              <a:rPr lang="sk-SK" dirty="0" err="1"/>
              <a:t>Culture</a:t>
            </a:r>
            <a:r>
              <a:rPr lang="sk-SK" dirty="0"/>
              <a:t> </a:t>
            </a:r>
          </a:p>
          <a:p>
            <a:r>
              <a:rPr lang="sk-SK" dirty="0" err="1" smtClean="0"/>
              <a:t>Dark</a:t>
            </a:r>
            <a:r>
              <a:rPr lang="sk-SK" dirty="0" smtClean="0"/>
              <a:t> </a:t>
            </a:r>
            <a:r>
              <a:rPr lang="sk-SK" dirty="0" err="1"/>
              <a:t>areas</a:t>
            </a:r>
            <a:r>
              <a:rPr lang="sk-SK" dirty="0"/>
              <a:t> of online </a:t>
            </a:r>
            <a:r>
              <a:rPr lang="sk-SK" dirty="0" err="1"/>
              <a:t>culture</a:t>
            </a:r>
            <a:r>
              <a:rPr lang="sk-SK" dirty="0"/>
              <a:t> (</a:t>
            </a:r>
            <a:r>
              <a:rPr lang="sk-SK" dirty="0" err="1"/>
              <a:t>Digital</a:t>
            </a:r>
            <a:r>
              <a:rPr lang="sk-SK" dirty="0"/>
              <a:t> </a:t>
            </a:r>
            <a:r>
              <a:rPr lang="sk-SK" dirty="0" err="1"/>
              <a:t>Contagions</a:t>
            </a:r>
            <a:r>
              <a:rPr lang="sk-SK" dirty="0"/>
              <a:t> 2007, </a:t>
            </a:r>
            <a:r>
              <a:rPr lang="sk-SK" dirty="0" err="1"/>
              <a:t>The</a:t>
            </a:r>
            <a:r>
              <a:rPr lang="sk-SK" dirty="0"/>
              <a:t> Spam </a:t>
            </a:r>
            <a:r>
              <a:rPr lang="sk-SK" dirty="0" err="1"/>
              <a:t>Book</a:t>
            </a:r>
            <a:r>
              <a:rPr lang="sk-SK" dirty="0"/>
              <a:t> 2009</a:t>
            </a:r>
            <a:r>
              <a:rPr lang="sk-SK" dirty="0" smtClean="0"/>
              <a:t>)</a:t>
            </a:r>
          </a:p>
          <a:p>
            <a:endParaRPr lang="sk-SK" dirty="0"/>
          </a:p>
          <a:p>
            <a:r>
              <a:rPr lang="sk-SK" b="0" i="1" dirty="0"/>
              <a:t>pohľad na mediálnu archeológiu ako na výskumnú metódu, do ktorej zahŕňa práve históriu </a:t>
            </a:r>
            <a:r>
              <a:rPr lang="sk-SK" b="0" i="1" dirty="0" smtClean="0"/>
              <a:t>vírusov ako </a:t>
            </a:r>
            <a:r>
              <a:rPr lang="sk-SK" b="0" i="1" dirty="0"/>
              <a:t>polo-autonómnych a </a:t>
            </a:r>
            <a:r>
              <a:rPr lang="sk-SK" b="0" i="1" dirty="0" err="1"/>
              <a:t>samoreplikovateľných</a:t>
            </a:r>
            <a:r>
              <a:rPr lang="sk-SK" b="0" i="1" dirty="0"/>
              <a:t> </a:t>
            </a:r>
            <a:r>
              <a:rPr lang="sk-SK" b="0" i="1" dirty="0" smtClean="0"/>
              <a:t>súčastí </a:t>
            </a:r>
            <a:r>
              <a:rPr lang="sk-SK" b="0" i="1" dirty="0"/>
              <a:t>PC kódu</a:t>
            </a:r>
          </a:p>
          <a:p>
            <a:r>
              <a:rPr lang="sk-SK" smtClean="0"/>
              <a:t>„Vírusy nie </a:t>
            </a:r>
            <a:r>
              <a:rPr lang="sk-SK" dirty="0"/>
              <a:t>sú chybami mediálnej kultúry, ale sú prirodzeným módom </a:t>
            </a:r>
            <a:r>
              <a:rPr lang="sk-SK"/>
              <a:t>digitálnych </a:t>
            </a:r>
            <a:r>
              <a:rPr lang="sk-SK" smtClean="0"/>
              <a:t>médií“.</a:t>
            </a:r>
            <a:endParaRPr lang="sk-SK" dirty="0"/>
          </a:p>
        </p:txBody>
      </p:sp>
    </p:spTree>
    <p:extLst>
      <p:ext uri="{BB962C8B-B14F-4D97-AF65-F5344CB8AC3E}">
        <p14:creationId xmlns:p14="http://schemas.microsoft.com/office/powerpoint/2010/main" val="265530470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sz="quarter" idx="13"/>
          </p:nvPr>
        </p:nvSpPr>
        <p:spPr/>
        <p:txBody>
          <a:bodyPr>
            <a:normAutofit lnSpcReduction="10000"/>
          </a:bodyPr>
          <a:lstStyle/>
          <a:p>
            <a:r>
              <a:rPr lang="en-US" dirty="0"/>
              <a:t>V 90-tych </a:t>
            </a:r>
            <a:r>
              <a:rPr lang="en-US" dirty="0" err="1"/>
              <a:t>rokoch</a:t>
            </a:r>
            <a:r>
              <a:rPr lang="en-US" dirty="0"/>
              <a:t> </a:t>
            </a:r>
            <a:r>
              <a:rPr lang="en-US" dirty="0" err="1"/>
              <a:t>sa</a:t>
            </a:r>
            <a:r>
              <a:rPr lang="en-US" dirty="0"/>
              <a:t> </a:t>
            </a:r>
            <a:r>
              <a:rPr lang="en-US" dirty="0" err="1"/>
              <a:t>okrem</a:t>
            </a:r>
            <a:r>
              <a:rPr lang="en-US" dirty="0"/>
              <a:t> </a:t>
            </a:r>
            <a:r>
              <a:rPr lang="en-US" dirty="0" err="1"/>
              <a:t>vírusov</a:t>
            </a:r>
            <a:r>
              <a:rPr lang="en-US" dirty="0"/>
              <a:t> </a:t>
            </a:r>
            <a:r>
              <a:rPr lang="en-US" dirty="0" err="1"/>
              <a:t>vyrojili</a:t>
            </a:r>
            <a:r>
              <a:rPr lang="en-US" dirty="0"/>
              <a:t> </a:t>
            </a:r>
            <a:r>
              <a:rPr lang="en-US" dirty="0" err="1"/>
              <a:t>aj</a:t>
            </a:r>
            <a:r>
              <a:rPr lang="en-US" dirty="0"/>
              <a:t> </a:t>
            </a:r>
            <a:r>
              <a:rPr lang="en-US" dirty="0" err="1"/>
              <a:t>červy</a:t>
            </a:r>
            <a:r>
              <a:rPr lang="en-US" dirty="0"/>
              <a:t>, </a:t>
            </a:r>
            <a:r>
              <a:rPr lang="en-US" dirty="0" err="1"/>
              <a:t>chrobáky-bugy</a:t>
            </a:r>
            <a:r>
              <a:rPr lang="en-US" dirty="0"/>
              <a:t>, </a:t>
            </a:r>
            <a:r>
              <a:rPr lang="en-US" dirty="0" err="1" smtClean="0"/>
              <a:t>baktéri</a:t>
            </a:r>
            <a:r>
              <a:rPr lang="sk-SK" dirty="0" smtClean="0"/>
              <a:t>e atď.</a:t>
            </a:r>
            <a:endParaRPr lang="sk-SK" dirty="0"/>
          </a:p>
          <a:p>
            <a:r>
              <a:rPr lang="en-US" dirty="0" err="1" smtClean="0"/>
              <a:t>emigrovali</a:t>
            </a:r>
            <a:r>
              <a:rPr lang="en-US" dirty="0" smtClean="0"/>
              <a:t> </a:t>
            </a:r>
            <a:r>
              <a:rPr lang="en-US" dirty="0" err="1"/>
              <a:t>zo</a:t>
            </a:r>
            <a:r>
              <a:rPr lang="en-US" dirty="0"/>
              <a:t> </a:t>
            </a:r>
            <a:r>
              <a:rPr lang="en-US" dirty="0" err="1"/>
              <a:t>svojho</a:t>
            </a:r>
            <a:r>
              <a:rPr lang="en-US" dirty="0"/>
              <a:t> </a:t>
            </a:r>
            <a:r>
              <a:rPr lang="en-US" dirty="0" err="1"/>
              <a:t>prirodzeného</a:t>
            </a:r>
            <a:r>
              <a:rPr lang="en-US" dirty="0"/>
              <a:t> </a:t>
            </a:r>
            <a:r>
              <a:rPr lang="en-US" dirty="0" err="1"/>
              <a:t>prostredia</a:t>
            </a:r>
            <a:r>
              <a:rPr lang="en-US" dirty="0"/>
              <a:t> a </a:t>
            </a:r>
            <a:r>
              <a:rPr lang="en-US" dirty="0" err="1"/>
              <a:t>začali</a:t>
            </a:r>
            <a:r>
              <a:rPr lang="en-US" dirty="0"/>
              <a:t> </a:t>
            </a:r>
            <a:r>
              <a:rPr lang="en-US" dirty="0" err="1"/>
              <a:t>obývať</a:t>
            </a:r>
            <a:r>
              <a:rPr lang="en-US" dirty="0"/>
              <a:t> </a:t>
            </a:r>
            <a:r>
              <a:rPr lang="en-US" dirty="0" err="1"/>
              <a:t>digitálnu</a:t>
            </a:r>
            <a:r>
              <a:rPr lang="en-US" dirty="0"/>
              <a:t> </a:t>
            </a:r>
            <a:r>
              <a:rPr lang="en-US" dirty="0" err="1" smtClean="0"/>
              <a:t>sféru</a:t>
            </a:r>
            <a:endParaRPr lang="sk-SK" dirty="0" smtClean="0"/>
          </a:p>
          <a:p>
            <a:endParaRPr lang="sk-SK" dirty="0"/>
          </a:p>
          <a:p>
            <a:r>
              <a:rPr lang="sk-SK" dirty="0" err="1" smtClean="0"/>
              <a:t>Jussi</a:t>
            </a:r>
            <a:r>
              <a:rPr lang="sk-SK" dirty="0" smtClean="0"/>
              <a:t> </a:t>
            </a:r>
            <a:r>
              <a:rPr lang="sk-SK" dirty="0" err="1" smtClean="0"/>
              <a:t>Parikka</a:t>
            </a:r>
            <a:r>
              <a:rPr lang="sk-SK" dirty="0" smtClean="0"/>
              <a:t>: sú to </a:t>
            </a:r>
            <a:r>
              <a:rPr lang="en-US" dirty="0"/>
              <a:t>“</a:t>
            </a:r>
            <a:r>
              <a:rPr lang="en-US" dirty="0" err="1" smtClean="0"/>
              <a:t>anomáli</a:t>
            </a:r>
            <a:r>
              <a:rPr lang="sk-SK" dirty="0" smtClean="0"/>
              <a:t>e</a:t>
            </a:r>
            <a:r>
              <a:rPr lang="en-US" dirty="0" smtClean="0"/>
              <a:t>” </a:t>
            </a:r>
            <a:r>
              <a:rPr lang="sk-SK" dirty="0" smtClean="0"/>
              <a:t>ktoré predstavujú </a:t>
            </a:r>
            <a:r>
              <a:rPr lang="en-US" dirty="0" err="1" smtClean="0"/>
              <a:t>aspekt</a:t>
            </a:r>
            <a:r>
              <a:rPr lang="sk-SK" dirty="0" smtClean="0"/>
              <a:t>y</a:t>
            </a:r>
            <a:r>
              <a:rPr lang="en-US" dirty="0" smtClean="0"/>
              <a:t> dig</a:t>
            </a:r>
            <a:r>
              <a:rPr lang="sk-SK" dirty="0" err="1" smtClean="0"/>
              <a:t>itálnej</a:t>
            </a:r>
            <a:r>
              <a:rPr lang="sk-SK" dirty="0" smtClean="0"/>
              <a:t> </a:t>
            </a:r>
            <a:r>
              <a:rPr lang="en-US" dirty="0" err="1" smtClean="0"/>
              <a:t>kultúry</a:t>
            </a:r>
            <a:endParaRPr lang="sk-SK" dirty="0" smtClean="0"/>
          </a:p>
          <a:p>
            <a:r>
              <a:rPr lang="en-US" dirty="0" err="1" smtClean="0"/>
              <a:t>odhaľujú</a:t>
            </a:r>
            <a:r>
              <a:rPr lang="en-US" dirty="0" smtClean="0"/>
              <a:t> </a:t>
            </a:r>
            <a:r>
              <a:rPr lang="en-US" dirty="0"/>
              <a:t>techno-</a:t>
            </a:r>
            <a:r>
              <a:rPr lang="en-US" dirty="0" err="1"/>
              <a:t>kultúrnu</a:t>
            </a:r>
            <a:r>
              <a:rPr lang="en-US" dirty="0"/>
              <a:t> </a:t>
            </a:r>
            <a:r>
              <a:rPr lang="en-US" dirty="0" err="1"/>
              <a:t>logiku</a:t>
            </a:r>
            <a:endParaRPr lang="sk-SK" dirty="0"/>
          </a:p>
        </p:txBody>
      </p:sp>
    </p:spTree>
    <p:extLst>
      <p:ext uri="{BB962C8B-B14F-4D97-AF65-F5344CB8AC3E}">
        <p14:creationId xmlns:p14="http://schemas.microsoft.com/office/powerpoint/2010/main" val="42774669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sz="quarter" idx="13"/>
          </p:nvPr>
        </p:nvSpPr>
        <p:spPr/>
        <p:txBody>
          <a:bodyPr>
            <a:normAutofit/>
          </a:bodyPr>
          <a:lstStyle/>
          <a:p>
            <a:r>
              <a:rPr lang="sk-SK" b="1" i="1" dirty="0" smtClean="0"/>
              <a:t>“</a:t>
            </a:r>
            <a:r>
              <a:rPr lang="sk-SK" b="1" i="1" dirty="0" err="1" smtClean="0"/>
              <a:t>Introduction</a:t>
            </a:r>
            <a:r>
              <a:rPr lang="sk-SK" b="1" i="1" dirty="0" smtClean="0"/>
              <a:t> to </a:t>
            </a:r>
            <a:r>
              <a:rPr lang="sk-SK" b="1" i="1" dirty="0" err="1" smtClean="0"/>
              <a:t>Artificial</a:t>
            </a:r>
            <a:r>
              <a:rPr lang="sk-SK" b="1" i="1" dirty="0" smtClean="0"/>
              <a:t> </a:t>
            </a:r>
            <a:r>
              <a:rPr lang="sk-SK" b="1" i="1" dirty="0" err="1" smtClean="0"/>
              <a:t>Life</a:t>
            </a:r>
            <a:r>
              <a:rPr lang="sk-SK" b="1" i="1" dirty="0" smtClean="0"/>
              <a:t>”:  </a:t>
            </a:r>
            <a:r>
              <a:rPr lang="sk-SK" b="1" i="1" dirty="0" err="1" smtClean="0"/>
              <a:t>Christoph</a:t>
            </a:r>
            <a:r>
              <a:rPr lang="sk-SK" b="1" i="1" dirty="0" smtClean="0"/>
              <a:t> </a:t>
            </a:r>
            <a:r>
              <a:rPr lang="sk-SK" b="1" i="1" dirty="0" err="1" smtClean="0"/>
              <a:t>Adami</a:t>
            </a:r>
            <a:r>
              <a:rPr lang="sk-SK" b="1" i="1" dirty="0" smtClean="0"/>
              <a:t>, </a:t>
            </a:r>
            <a:r>
              <a:rPr lang="sk-SK" b="1" i="1" dirty="0" err="1" smtClean="0"/>
              <a:t>Springer-Verlag</a:t>
            </a:r>
            <a:r>
              <a:rPr lang="sk-SK" b="1" i="1" dirty="0" smtClean="0"/>
              <a:t>, New York, 1998</a:t>
            </a:r>
            <a:endParaRPr lang="sk-SK" dirty="0" smtClean="0"/>
          </a:p>
          <a:p>
            <a:r>
              <a:rPr lang="sk-SK" dirty="0" smtClean="0"/>
              <a:t> </a:t>
            </a:r>
            <a:r>
              <a:rPr lang="sk-SK" u="sng" dirty="0" smtClean="0">
                <a:hlinkClick r:id="rId2"/>
              </a:rPr>
              <a:t>http://adamilab.msu.edu/</a:t>
            </a:r>
            <a:r>
              <a:rPr lang="sk-SK" dirty="0" smtClean="0"/>
              <a:t> </a:t>
            </a:r>
          </a:p>
          <a:p>
            <a:endParaRPr lang="sk-SK" dirty="0" smtClean="0"/>
          </a:p>
          <a:p>
            <a:r>
              <a:rPr lang="en-US" dirty="0" err="1" smtClean="0"/>
              <a:t>Christoph</a:t>
            </a:r>
            <a:r>
              <a:rPr lang="en-US" dirty="0" smtClean="0"/>
              <a:t> </a:t>
            </a:r>
            <a:r>
              <a:rPr lang="en-US" dirty="0" err="1" smtClean="0"/>
              <a:t>Adami</a:t>
            </a:r>
            <a:r>
              <a:rPr lang="en-US" dirty="0" smtClean="0"/>
              <a:t>: Finding life we can't imagine</a:t>
            </a:r>
          </a:p>
          <a:p>
            <a:r>
              <a:rPr lang="sk-SK" u="sng" dirty="0" smtClean="0">
                <a:hlinkClick r:id="rId3"/>
              </a:rPr>
              <a:t>http://www.ted.com/talks/christophe_adami_finding_life_we_can_t_imagine.html</a:t>
            </a:r>
            <a:endParaRPr lang="sk-SK"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Vírus v biológií</a:t>
            </a:r>
            <a:endParaRPr lang="sk-SK" dirty="0"/>
          </a:p>
        </p:txBody>
      </p:sp>
      <p:sp>
        <p:nvSpPr>
          <p:cNvPr id="3" name="Zástupný symbol obsahu 2"/>
          <p:cNvSpPr>
            <a:spLocks noGrp="1"/>
          </p:cNvSpPr>
          <p:nvPr>
            <p:ph sz="quarter" idx="13"/>
          </p:nvPr>
        </p:nvSpPr>
        <p:spPr/>
        <p:txBody>
          <a:bodyPr/>
          <a:lstStyle/>
          <a:p>
            <a:r>
              <a:rPr lang="sk-SK" dirty="0" smtClean="0"/>
              <a:t>z</a:t>
            </a:r>
            <a:r>
              <a:rPr lang="sk-SK" dirty="0"/>
              <a:t> </a:t>
            </a:r>
            <a:r>
              <a:rPr lang="sk-SK" dirty="0" smtClean="0"/>
              <a:t>latinčiny </a:t>
            </a:r>
            <a:r>
              <a:rPr lang="sk-SK" i="1" dirty="0"/>
              <a:t>jed. </a:t>
            </a:r>
            <a:endParaRPr lang="sk-SK" i="1" dirty="0" smtClean="0"/>
          </a:p>
          <a:p>
            <a:r>
              <a:rPr lang="sk-SK" dirty="0" smtClean="0"/>
              <a:t>V </a:t>
            </a:r>
            <a:r>
              <a:rPr lang="sk-SK" dirty="0"/>
              <a:t>oblasti biológie sa jedná o jednoduchý organizmus, ktorý sa nemôže rozmnožovať, rásť ani vytvárať energiu bez hostiteľského </a:t>
            </a:r>
            <a:r>
              <a:rPr lang="sk-SK" dirty="0" smtClean="0"/>
              <a:t>organizmu</a:t>
            </a:r>
          </a:p>
          <a:p>
            <a:r>
              <a:rPr lang="sk-SK" dirty="0" smtClean="0"/>
              <a:t>Môže sa reprodukovať </a:t>
            </a:r>
            <a:r>
              <a:rPr lang="sk-SK" dirty="0"/>
              <a:t>iba vo vnútri živej </a:t>
            </a:r>
            <a:r>
              <a:rPr lang="sk-SK" dirty="0" smtClean="0"/>
              <a:t>bunky</a:t>
            </a:r>
            <a:endParaRPr lang="sk-SK" dirty="0"/>
          </a:p>
          <a:p>
            <a:endParaRPr lang="sk-SK" dirty="0"/>
          </a:p>
        </p:txBody>
      </p:sp>
    </p:spTree>
    <p:extLst>
      <p:ext uri="{BB962C8B-B14F-4D97-AF65-F5344CB8AC3E}">
        <p14:creationId xmlns:p14="http://schemas.microsoft.com/office/powerpoint/2010/main" val="3338231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Vírus v počítačovej sfére</a:t>
            </a:r>
            <a:endParaRPr lang="sk-SK" dirty="0"/>
          </a:p>
        </p:txBody>
      </p:sp>
      <p:sp>
        <p:nvSpPr>
          <p:cNvPr id="3" name="Zástupný symbol obsahu 2"/>
          <p:cNvSpPr>
            <a:spLocks noGrp="1"/>
          </p:cNvSpPr>
          <p:nvPr>
            <p:ph sz="quarter" idx="13"/>
          </p:nvPr>
        </p:nvSpPr>
        <p:spPr>
          <a:xfrm>
            <a:off x="685330" y="2367093"/>
            <a:ext cx="8063134" cy="3424107"/>
          </a:xfrm>
        </p:spPr>
        <p:txBody>
          <a:bodyPr>
            <a:normAutofit/>
          </a:bodyPr>
          <a:lstStyle/>
          <a:p>
            <a:r>
              <a:rPr lang="sk-SK" dirty="0" smtClean="0"/>
              <a:t>program</a:t>
            </a:r>
            <a:r>
              <a:rPr lang="sk-SK" dirty="0"/>
              <a:t> alebo kód, ktorý sa dokáže sám šíriť bez vedomia </a:t>
            </a:r>
            <a:r>
              <a:rPr lang="sk-SK" dirty="0" smtClean="0"/>
              <a:t>používateľa</a:t>
            </a:r>
          </a:p>
          <a:p>
            <a:r>
              <a:rPr lang="sk-SK" b="1" dirty="0" smtClean="0">
                <a:solidFill>
                  <a:srgbClr val="92D050"/>
                </a:solidFill>
              </a:rPr>
              <a:t>Samo-replikácia</a:t>
            </a:r>
            <a:r>
              <a:rPr lang="sk-SK" dirty="0" smtClean="0"/>
              <a:t>: rozmnožovanie: vkladá </a:t>
            </a:r>
            <a:r>
              <a:rPr lang="sk-SK" dirty="0"/>
              <a:t>kópie svojho kódu do iných spustiteľných súborov alebo </a:t>
            </a:r>
            <a:r>
              <a:rPr lang="sk-SK" dirty="0" smtClean="0"/>
              <a:t>dokumentov</a:t>
            </a:r>
          </a:p>
          <a:p>
            <a:r>
              <a:rPr lang="sk-SK" dirty="0" smtClean="0"/>
              <a:t>Chovanie je analogické k biologickému </a:t>
            </a:r>
            <a:r>
              <a:rPr lang="sk-SK" dirty="0"/>
              <a:t> </a:t>
            </a:r>
            <a:r>
              <a:rPr lang="sk-SK" dirty="0" smtClean="0"/>
              <a:t>vírusu</a:t>
            </a:r>
          </a:p>
          <a:p>
            <a:r>
              <a:rPr lang="sk-SK" dirty="0" smtClean="0"/>
              <a:t>Proces </a:t>
            </a:r>
            <a:r>
              <a:rPr lang="sk-SK" dirty="0"/>
              <a:t>šírenia vírusu </a:t>
            </a:r>
            <a:r>
              <a:rPr lang="sk-SK" dirty="0" smtClean="0"/>
              <a:t>sa nazýva</a:t>
            </a:r>
            <a:r>
              <a:rPr lang="sk-SK" dirty="0"/>
              <a:t> </a:t>
            </a:r>
            <a:r>
              <a:rPr lang="sk-SK" i="1" dirty="0"/>
              <a:t>infekcia</a:t>
            </a:r>
            <a:r>
              <a:rPr lang="sk-SK" dirty="0"/>
              <a:t> a napadnutému súboru sa hovorí </a:t>
            </a:r>
            <a:r>
              <a:rPr lang="sk-SK" i="1" dirty="0"/>
              <a:t>hostiteľ</a:t>
            </a:r>
            <a:r>
              <a:rPr lang="sk-SK" dirty="0"/>
              <a:t>. Vírusy sa rozširujú v rámci jedného počítača, ale i medzi viacerými počítačmi. </a:t>
            </a:r>
            <a:endParaRPr lang="sk-SK" dirty="0" smtClean="0"/>
          </a:p>
          <a:p>
            <a:endParaRPr lang="sk-SK" dirty="0"/>
          </a:p>
        </p:txBody>
      </p:sp>
    </p:spTree>
    <p:extLst>
      <p:ext uri="{BB962C8B-B14F-4D97-AF65-F5344CB8AC3E}">
        <p14:creationId xmlns:p14="http://schemas.microsoft.com/office/powerpoint/2010/main" val="14356255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a:t>
            </a:r>
            <a:r>
              <a:rPr lang="sk-SK" dirty="0" smtClean="0"/>
              <a:t>Samo-replikácia“</a:t>
            </a:r>
            <a:endParaRPr lang="sk-SK" dirty="0"/>
          </a:p>
        </p:txBody>
      </p:sp>
      <p:sp>
        <p:nvSpPr>
          <p:cNvPr id="3" name="Zástupný symbol obsahu 2"/>
          <p:cNvSpPr>
            <a:spLocks noGrp="1"/>
          </p:cNvSpPr>
          <p:nvPr>
            <p:ph sz="quarter" idx="13"/>
          </p:nvPr>
        </p:nvSpPr>
        <p:spPr/>
        <p:txBody>
          <a:bodyPr>
            <a:normAutofit/>
          </a:bodyPr>
          <a:lstStyle/>
          <a:p>
            <a:r>
              <a:rPr lang="sk-SK" dirty="0" smtClean="0"/>
              <a:t>V biológií: reprodukcia, rozmnožovanie</a:t>
            </a:r>
          </a:p>
          <a:p>
            <a:r>
              <a:rPr lang="sk-SK" dirty="0" smtClean="0"/>
              <a:t>Výkladový slovník: „</a:t>
            </a:r>
            <a:r>
              <a:rPr lang="sk-SK" b="1" i="1" dirty="0" smtClean="0"/>
              <a:t>opakovať, kopírovať, násobiť, zdvojiť</a:t>
            </a:r>
            <a:r>
              <a:rPr lang="sk-SK" i="1" dirty="0" smtClean="0"/>
              <a:t>“</a:t>
            </a:r>
          </a:p>
          <a:p>
            <a:endParaRPr lang="sk-SK" dirty="0" smtClean="0"/>
          </a:p>
          <a:p>
            <a:r>
              <a:rPr lang="sk-SK" b="1" dirty="0" err="1" smtClean="0"/>
              <a:t>Self-replication</a:t>
            </a:r>
            <a:r>
              <a:rPr lang="sk-SK" dirty="0" smtClean="0"/>
              <a:t>:</a:t>
            </a:r>
          </a:p>
          <a:p>
            <a:r>
              <a:rPr lang="sk-SK" dirty="0" smtClean="0"/>
              <a:t>„</a:t>
            </a:r>
            <a:r>
              <a:rPr lang="sk-SK" i="1" dirty="0" smtClean="0"/>
              <a:t>akékoľvek správanie dynamického systému, ktorého výsledkom je vytvorenie identickej kópie tohto dynamického systému</a:t>
            </a:r>
            <a:r>
              <a:rPr lang="sk-SK" dirty="0" smtClean="0"/>
              <a:t>.“</a:t>
            </a:r>
          </a:p>
          <a:p>
            <a:endParaRPr lang="sk-SK"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Fred</a:t>
            </a:r>
            <a:r>
              <a:rPr lang="sk-SK" dirty="0" smtClean="0"/>
              <a:t> COHEN 1983:</a:t>
            </a:r>
            <a:endParaRPr lang="sk-SK" dirty="0"/>
          </a:p>
        </p:txBody>
      </p:sp>
      <p:sp>
        <p:nvSpPr>
          <p:cNvPr id="3" name="Zástupný symbol obsahu 2"/>
          <p:cNvSpPr>
            <a:spLocks noGrp="1"/>
          </p:cNvSpPr>
          <p:nvPr>
            <p:ph sz="quarter" idx="13"/>
          </p:nvPr>
        </p:nvSpPr>
        <p:spPr/>
        <p:txBody>
          <a:bodyPr>
            <a:normAutofit fontScale="77500" lnSpcReduction="20000"/>
          </a:bodyPr>
          <a:lstStyle/>
          <a:p>
            <a:r>
              <a:rPr lang="sk-SK" dirty="0" smtClean="0"/>
              <a:t>Prvé oficiálne definovanie pojmu vírus</a:t>
            </a:r>
          </a:p>
          <a:p>
            <a:r>
              <a:rPr lang="sk-SK" dirty="0" smtClean="0"/>
              <a:t>program</a:t>
            </a:r>
            <a:r>
              <a:rPr lang="sk-SK" dirty="0"/>
              <a:t>, ktorý má „nainfikovať“ ďalšie programy, do ktorých sa vírus nakopíruje, rozšíri a potom ich </a:t>
            </a:r>
            <a:r>
              <a:rPr lang="sk-SK" dirty="0" smtClean="0"/>
              <a:t>modifikuje</a:t>
            </a:r>
          </a:p>
          <a:p>
            <a:r>
              <a:rPr lang="sk-SK" dirty="0" smtClean="0"/>
              <a:t>„</a:t>
            </a:r>
            <a:r>
              <a:rPr lang="sk-SK" i="1" dirty="0" smtClean="0"/>
              <a:t> </a:t>
            </a:r>
            <a:r>
              <a:rPr lang="sk-SK" b="0" i="1" dirty="0" smtClean="0"/>
              <a:t>Vírus sa môže rozšíriť do celého počítačového systému alebo siete použitím autorizácie každého užívateľa, aby tak nainfikoval jeho program. Každý takto nainfikovaný program sa môže správať ako vírus, čím nákaza vzrastá</a:t>
            </a:r>
            <a:r>
              <a:rPr lang="sk-SK" i="1" dirty="0" smtClean="0"/>
              <a:t>“ </a:t>
            </a:r>
          </a:p>
          <a:p>
            <a:endParaRPr lang="sk-SK" i="1" dirty="0" smtClean="0"/>
          </a:p>
          <a:p>
            <a:endParaRPr lang="sk-SK" i="1" dirty="0" smtClean="0"/>
          </a:p>
          <a:p>
            <a:r>
              <a:rPr lang="sk-SK" dirty="0" smtClean="0"/>
              <a:t>COHEN, </a:t>
            </a:r>
            <a:r>
              <a:rPr lang="sk-SK" dirty="0" err="1" smtClean="0"/>
              <a:t>Fred</a:t>
            </a:r>
            <a:r>
              <a:rPr lang="sk-SK" dirty="0" smtClean="0"/>
              <a:t>:</a:t>
            </a:r>
            <a:r>
              <a:rPr lang="sk-SK" i="1" dirty="0" smtClean="0"/>
              <a:t> </a:t>
            </a:r>
            <a:r>
              <a:rPr lang="sk-SK" i="1" dirty="0" err="1" smtClean="0"/>
              <a:t>Computer</a:t>
            </a:r>
            <a:r>
              <a:rPr lang="sk-SK" i="1" dirty="0" smtClean="0"/>
              <a:t> </a:t>
            </a:r>
            <a:r>
              <a:rPr lang="sk-SK" i="1" dirty="0" err="1" smtClean="0"/>
              <a:t>Viruses</a:t>
            </a:r>
            <a:r>
              <a:rPr lang="sk-SK" i="1" dirty="0" smtClean="0"/>
              <a:t>: </a:t>
            </a:r>
            <a:r>
              <a:rPr lang="sk-SK" i="1" dirty="0" err="1" smtClean="0"/>
              <a:t>Theory</a:t>
            </a:r>
            <a:r>
              <a:rPr lang="sk-SK" i="1" dirty="0" smtClean="0"/>
              <a:t> and </a:t>
            </a:r>
            <a:r>
              <a:rPr lang="sk-SK" i="1" dirty="0" err="1" smtClean="0"/>
              <a:t>Experiments</a:t>
            </a:r>
            <a:r>
              <a:rPr lang="sk-SK" i="1" dirty="0" smtClean="0"/>
              <a:t>. </a:t>
            </a:r>
            <a:r>
              <a:rPr lang="sk-SK" dirty="0" smtClean="0"/>
              <a:t>In</a:t>
            </a:r>
            <a:r>
              <a:rPr lang="sk-SK" i="1" dirty="0" smtClean="0"/>
              <a:t> </a:t>
            </a:r>
            <a:r>
              <a:rPr lang="sk-SK" dirty="0" err="1" smtClean="0"/>
              <a:t>Computers</a:t>
            </a:r>
            <a:r>
              <a:rPr lang="sk-SK" dirty="0" smtClean="0"/>
              <a:t> and </a:t>
            </a:r>
            <a:r>
              <a:rPr lang="sk-SK" dirty="0" err="1" smtClean="0"/>
              <a:t>Security</a:t>
            </a:r>
            <a:r>
              <a:rPr lang="sk-SK" dirty="0" smtClean="0"/>
              <a:t>,  </a:t>
            </a:r>
            <a:r>
              <a:rPr lang="sk-SK" dirty="0" err="1" smtClean="0"/>
              <a:t>Volume</a:t>
            </a:r>
            <a:r>
              <a:rPr lang="sk-SK" dirty="0" smtClean="0"/>
              <a:t> 6, </a:t>
            </a:r>
            <a:r>
              <a:rPr lang="sk-SK" dirty="0" err="1" smtClean="0"/>
              <a:t>Issue</a:t>
            </a:r>
            <a:r>
              <a:rPr lang="sk-SK" dirty="0" smtClean="0"/>
              <a:t> 1, </a:t>
            </a:r>
            <a:r>
              <a:rPr lang="sk-SK" dirty="0" err="1" smtClean="0"/>
              <a:t>February</a:t>
            </a:r>
            <a:r>
              <a:rPr lang="sk-SK" dirty="0" smtClean="0"/>
              <a:t> 1987, s.22-35.</a:t>
            </a:r>
            <a:endParaRPr lang="sk-SK"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sz="quarter" idx="13"/>
          </p:nvPr>
        </p:nvSpPr>
        <p:spPr/>
        <p:txBody>
          <a:bodyPr>
            <a:normAutofit fontScale="92500" lnSpcReduction="10000"/>
          </a:bodyPr>
          <a:lstStyle/>
          <a:p>
            <a:r>
              <a:rPr lang="sk-SK" b="1" dirty="0" err="1" smtClean="0"/>
              <a:t>Cohenov</a:t>
            </a:r>
            <a:r>
              <a:rPr lang="sk-SK" b="1" dirty="0" smtClean="0"/>
              <a:t> vzor / schéma: </a:t>
            </a:r>
          </a:p>
          <a:p>
            <a:r>
              <a:rPr lang="sk-SK" b="1" dirty="0" smtClean="0"/>
              <a:t>Univerzálny </a:t>
            </a:r>
            <a:r>
              <a:rPr lang="sk-SK" b="1" dirty="0" err="1" smtClean="0"/>
              <a:t>Turingov</a:t>
            </a:r>
            <a:r>
              <a:rPr lang="sk-SK" b="1" dirty="0" smtClean="0"/>
              <a:t> stroj (1936)</a:t>
            </a:r>
          </a:p>
          <a:p>
            <a:endParaRPr lang="sk-SK" b="1" dirty="0"/>
          </a:p>
          <a:p>
            <a:endParaRPr lang="sk-SK" dirty="0" smtClean="0"/>
          </a:p>
          <a:p>
            <a:r>
              <a:rPr lang="sk-SK" b="1" dirty="0" smtClean="0"/>
              <a:t>Robert Morris: Nová paradigma</a:t>
            </a:r>
            <a:r>
              <a:rPr lang="sk-SK" dirty="0" smtClean="0"/>
              <a:t>: </a:t>
            </a:r>
          </a:p>
          <a:p>
            <a:endParaRPr lang="sk-SK" dirty="0" smtClean="0"/>
          </a:p>
          <a:p>
            <a:r>
              <a:rPr lang="sk-SK" dirty="0" smtClean="0"/>
              <a:t>Posun od kultúry </a:t>
            </a:r>
            <a:r>
              <a:rPr lang="sk-SK" i="1" dirty="0" err="1" smtClean="0"/>
              <a:t>Universal</a:t>
            </a:r>
            <a:r>
              <a:rPr lang="sk-SK" i="1" dirty="0" smtClean="0"/>
              <a:t> </a:t>
            </a:r>
            <a:r>
              <a:rPr lang="sk-SK" i="1" u="sng" dirty="0" err="1" smtClean="0"/>
              <a:t>Computing</a:t>
            </a:r>
            <a:r>
              <a:rPr lang="sk-SK" i="1" dirty="0" smtClean="0"/>
              <a:t> </a:t>
            </a:r>
            <a:r>
              <a:rPr lang="sk-SK" i="1" dirty="0" err="1" smtClean="0"/>
              <a:t>Machines</a:t>
            </a:r>
            <a:r>
              <a:rPr lang="sk-SK" dirty="0" smtClean="0"/>
              <a:t> k </a:t>
            </a:r>
            <a:r>
              <a:rPr lang="sk-SK" i="1" dirty="0" err="1" smtClean="0"/>
              <a:t>Universal</a:t>
            </a:r>
            <a:r>
              <a:rPr lang="sk-SK" i="1" dirty="0" smtClean="0"/>
              <a:t> </a:t>
            </a:r>
            <a:r>
              <a:rPr lang="sk-SK" i="1" u="sng" dirty="0" err="1" smtClean="0"/>
              <a:t>Viral</a:t>
            </a:r>
            <a:r>
              <a:rPr lang="sk-SK" i="1" dirty="0" smtClean="0"/>
              <a:t> </a:t>
            </a:r>
            <a:r>
              <a:rPr lang="sk-SK" i="1" dirty="0" err="1" smtClean="0"/>
              <a:t>Machines</a:t>
            </a:r>
            <a:r>
              <a:rPr lang="sk-SK" i="1" dirty="0" smtClean="0"/>
              <a:t>.</a:t>
            </a:r>
          </a:p>
          <a:p>
            <a:endParaRPr lang="sk-SK"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Kvapka">
  <a:themeElements>
    <a:clrScheme name="Kvapk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Kvapk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vapk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Kvapka</Template>
  <TotalTime>3461</TotalTime>
  <Words>1249</Words>
  <Application>Microsoft Office PowerPoint</Application>
  <PresentationFormat>Prezentácia na obrazovke (4:3)</PresentationFormat>
  <Paragraphs>256</Paragraphs>
  <Slides>45</Slides>
  <Notes>0</Notes>
  <HiddenSlides>1</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45</vt:i4>
      </vt:variant>
    </vt:vector>
  </HeadingPairs>
  <TitlesOfParts>
    <vt:vector size="51" baseType="lpstr">
      <vt:lpstr>Arial</vt:lpstr>
      <vt:lpstr>Calibri</vt:lpstr>
      <vt:lpstr>Times New Roman</vt:lpstr>
      <vt:lpstr>Tw Cen MT</vt:lpstr>
      <vt:lpstr>Wingdings 2</vt:lpstr>
      <vt:lpstr>Kvapka</vt:lpstr>
      <vt:lpstr>IM120  Artificial Life Art  BLOK4</vt:lpstr>
      <vt:lpstr>4.BLOK</vt:lpstr>
      <vt:lpstr>Fenomén vírusu</vt:lpstr>
      <vt:lpstr>Prezentácia programu PowerPoint</vt:lpstr>
      <vt:lpstr>Vírus v biológií</vt:lpstr>
      <vt:lpstr>Vírus v počítačovej sfére</vt:lpstr>
      <vt:lpstr>„Samo-replikácia“</vt:lpstr>
      <vt:lpstr>Fred COHEN 1983:</vt:lpstr>
      <vt:lpstr>Prezentácia programu PowerPoint</vt:lpstr>
      <vt:lpstr>Prezentácia programu PowerPoint</vt:lpstr>
      <vt:lpstr>80´ - negatívne vnímanie vírusov</vt:lpstr>
      <vt:lpstr>Imúnne systémy</vt:lpstr>
      <vt:lpstr>Od 90´</vt:lpstr>
      <vt:lpstr>Prezentácia programu PowerPoint</vt:lpstr>
      <vt:lpstr>Prezentácia programu PowerPoint</vt:lpstr>
      <vt:lpstr>Demonštrácia vizualizácie vírusu </vt:lpstr>
      <vt:lpstr>„Digitálna biologizácia“</vt:lpstr>
      <vt:lpstr> Biológia a počítačová veda </vt:lpstr>
      <vt:lpstr>Prezentácia programu PowerPoint</vt:lpstr>
      <vt:lpstr>Organizácia živého</vt:lpstr>
      <vt:lpstr>Autopoietický systém:</vt:lpstr>
      <vt:lpstr>Paralely živých systémov a počítačov</vt:lpstr>
      <vt:lpstr>David H. Ackley</vt:lpstr>
      <vt:lpstr>Prezentácia programu PowerPoint</vt:lpstr>
      <vt:lpstr>David H. Ackley</vt:lpstr>
      <vt:lpstr>Douglas Rushkoff</vt:lpstr>
      <vt:lpstr>Prezentácia programu PowerPoint</vt:lpstr>
      <vt:lpstr>Thomas Ray: InternetTierra 2.0. </vt:lpstr>
      <vt:lpstr>Internet Tierra:</vt:lpstr>
      <vt:lpstr>  Vznik digitálnej biológie</vt:lpstr>
      <vt:lpstr>BENTLEY, Peter: Digital Biology</vt:lpstr>
      <vt:lpstr>Predstavte si budúci svet, kde môžu počítače vytvárať vesmír - digitálne prostredie vyrobené z binárneho kódu. Predstavte si, že v týchto vesmíroch existujú biologické formy, ktoré sa reprodukujú, rastú a premýšľajú. Predstavte si rastlinné formy, kolónie mravcov, imunitné systémy a mozgy, ktoré sa prispôsobujú, vyvíjajú a zlepšujú pri riešení problémov. Predstavte si, že naše počítače sa stali skleníkom pre nový druh prírody. Len si pomyslite, čo by pre nás mohla urobiť digitálna biológia. </vt:lpstr>
      <vt:lpstr>Prezentácia programu PowerPoint</vt:lpstr>
      <vt:lpstr> Kód a gén ako nositelia informácií </vt:lpstr>
      <vt:lpstr>GÉNY</vt:lpstr>
      <vt:lpstr>Gény v iných médiách</vt:lpstr>
      <vt:lpstr>Gény v iných médiách:</vt:lpstr>
      <vt:lpstr>Gény v iných médiách:</vt:lpstr>
      <vt:lpstr>Prezentácia programu PowerPoint</vt:lpstr>
      <vt:lpstr>Prezentácia programu PowerPoint</vt:lpstr>
      <vt:lpstr>Etológia ako mediálna teória</vt:lpstr>
      <vt:lpstr>Etológia ako mediálna teória</vt:lpstr>
      <vt:lpstr>Prezentácia programu PowerPoint</vt:lpstr>
      <vt:lpstr>Prezentácia programu PowerPoint</vt:lpstr>
      <vt:lpstr>Prezentácia programu PowerPoint</vt:lpstr>
    </vt:vector>
  </TitlesOfParts>
  <Company>SPACElab, s.r.o.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[Ne]očakávané náhody</dc:title>
  <dc:creator>Dispečing</dc:creator>
  <cp:lastModifiedBy>Martina</cp:lastModifiedBy>
  <cp:revision>324</cp:revision>
  <cp:lastPrinted>1601-01-01T00:00:00Z</cp:lastPrinted>
  <dcterms:created xsi:type="dcterms:W3CDTF">2011-04-28T11:38:42Z</dcterms:created>
  <dcterms:modified xsi:type="dcterms:W3CDTF">2017-11-27T19:03:47Z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9</vt:i4>
  </property>
</Properties>
</file>