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6" r:id="rId1"/>
  </p:sldMasterIdLst>
  <p:notesMasterIdLst>
    <p:notesMasterId r:id="rId24"/>
  </p:notesMasterIdLst>
  <p:sldIdLst>
    <p:sldId id="256" r:id="rId2"/>
    <p:sldId id="275" r:id="rId3"/>
    <p:sldId id="277" r:id="rId4"/>
    <p:sldId id="280" r:id="rId5"/>
    <p:sldId id="281" r:id="rId6"/>
    <p:sldId id="282" r:id="rId7"/>
    <p:sldId id="283" r:id="rId8"/>
    <p:sldId id="284" r:id="rId9"/>
    <p:sldId id="285" r:id="rId10"/>
    <p:sldId id="279" r:id="rId11"/>
    <p:sldId id="286" r:id="rId12"/>
    <p:sldId id="287" r:id="rId13"/>
    <p:sldId id="288" r:id="rId14"/>
    <p:sldId id="289" r:id="rId15"/>
    <p:sldId id="278" r:id="rId16"/>
    <p:sldId id="290" r:id="rId17"/>
    <p:sldId id="291" r:id="rId18"/>
    <p:sldId id="292" r:id="rId19"/>
    <p:sldId id="269" r:id="rId20"/>
    <p:sldId id="293" r:id="rId21"/>
    <p:sldId id="267" r:id="rId22"/>
    <p:sldId id="276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5355" autoAdjust="0"/>
  </p:normalViewPr>
  <p:slideViewPr>
    <p:cSldViewPr snapToGrid="0">
      <p:cViewPr varScale="1">
        <p:scale>
          <a:sx n="84" d="100"/>
          <a:sy n="84" d="100"/>
        </p:scale>
        <p:origin x="45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6864C-2494-4308-9DAD-CA84D4A35688}" type="datetimeFigureOut">
              <a:rPr lang="en-US" smtClean="0"/>
              <a:t>12/16/2017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394CA-F62C-4C5A-BFB0-CA8ABC3B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41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94CA-F62C-4C5A-BFB0-CA8ABC3BFC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4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94CA-F62C-4C5A-BFB0-CA8ABC3BFC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02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94CA-F62C-4C5A-BFB0-CA8ABC3BFC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74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94CA-F62C-4C5A-BFB0-CA8ABC3BFC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38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94CA-F62C-4C5A-BFB0-CA8ABC3BFC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95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94CA-F62C-4C5A-BFB0-CA8ABC3BFC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94CA-F62C-4C5A-BFB0-CA8ABC3BFC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84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94CA-F62C-4C5A-BFB0-CA8ABC3BFC8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421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94CA-F62C-4C5A-BFB0-CA8ABC3BFC8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693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94CA-F62C-4C5A-BFB0-CA8ABC3BFC8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228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94CA-F62C-4C5A-BFB0-CA8ABC3BFC8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92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94CA-F62C-4C5A-BFB0-CA8ABC3BFC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451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Prehľad festivalov a výstav, ktoré od roku 2001 tvoria priestor pre vystavovanie a teoretické diskusie na téma softwarové umenie, algoritmický kód a jeho estetické parametre,..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94CA-F62C-4C5A-BFB0-CA8ABC3BFC8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899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94CA-F62C-4C5A-BFB0-CA8ABC3BFC8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4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94CA-F62C-4C5A-BFB0-CA8ABC3BFC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24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94CA-F62C-4C5A-BFB0-CA8ABC3BFC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60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94CA-F62C-4C5A-BFB0-CA8ABC3BFC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63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94CA-F62C-4C5A-BFB0-CA8ABC3BFC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71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94CA-F62C-4C5A-BFB0-CA8ABC3BFC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48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94CA-F62C-4C5A-BFB0-CA8ABC3BFC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74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394CA-F62C-4C5A-BFB0-CA8ABC3BFC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15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7686-07E8-4C04-B566-5296E86721E9}" type="datetime1">
              <a:rPr lang="en-US" smtClean="0"/>
              <a:t>12/16/2017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Softwarové umění    :: zrod softwarového umění z net artu ::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6BD7-95C9-41AF-ACF4-E8D24EFEA0DD}" type="datetime1">
              <a:rPr lang="en-US" smtClean="0"/>
              <a:t>12/16/2017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Softwarové umění    :: zrod softwarového umění z net artu ::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B6CB-152F-4023-93E0-348CEC4C17E1}" type="datetime1">
              <a:rPr lang="en-US" smtClean="0"/>
              <a:t>12/16/2017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Softwarové umění    :: zrod softwarového umění z net artu ::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FD6DE-3F4C-446C-A09C-0F905922391C}" type="datetime1">
              <a:rPr lang="en-US" smtClean="0"/>
              <a:t>12/16/2017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Softwarové umění    :: zrod softwarového umění z net artu ::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8508-B7F5-4F46-8DBD-90678FA421F8}" type="datetime1">
              <a:rPr lang="en-US" smtClean="0"/>
              <a:t>12/16/2017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Softwarové umění    :: zrod softwarového umění z net artu ::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CAD7-12A3-4970-BF5A-FF82DB2B46E9}" type="datetime1">
              <a:rPr lang="en-US" smtClean="0"/>
              <a:t>12/16/2017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Softwarové umění    :: zrod softwarového umění z net artu ::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4D40-E87B-4021-A310-6AE514DF3C63}" type="datetime1">
              <a:rPr lang="en-US" smtClean="0"/>
              <a:t>12/16/2017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Softwarové umění    :: zrod softwarového umění z net artu ::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E29B-8432-4F57-8BCC-C9E673860C62}" type="datetime1">
              <a:rPr lang="en-US" smtClean="0"/>
              <a:t>12/16/2017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Softwarové umění    :: zrod softwarového umění z net artu ::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0BE70-045B-4722-8D4D-A54239679A64}" type="datetime1">
              <a:rPr lang="en-US" smtClean="0"/>
              <a:t>12/16/2017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Softwarové umění    :: zrod softwarového umění z net artu ::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271A-4270-49FE-87E2-3C9BF0845CE5}" type="datetime1">
              <a:rPr lang="en-US" smtClean="0"/>
              <a:t>12/16/2017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Softwarové umění    :: zrod softwarového umění z net artu ::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E28DF54-269E-4D52-8621-1557A6697ECE}" type="datetime1">
              <a:rPr lang="en-US" smtClean="0"/>
              <a:t>12/16/2017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Softwarové umění    :: zrod softwarového umění z net artu ::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EDA386E-8F3F-4109-903F-3E056F1A1B43}" type="datetime1">
              <a:rPr lang="en-US" smtClean="0"/>
              <a:t>12/16/2017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Softwarové umění    :: zrod softwarového umění z net artu ::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://lycay.sourceforge.net/sortEmOut.mi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5" Type="http://schemas.openxmlformats.org/officeDocument/2006/relationships/image" Target="../media/image14.jpeg"/><Relationship Id="rId4" Type="http://schemas.openxmlformats.org/officeDocument/2006/relationships/hyperlink" Target="https://transmediale.de/content/suicide-letter-wizard-for-microsoft-wor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6" Type="http://schemas.openxmlformats.org/officeDocument/2006/relationships/image" Target="../media/image16.png"/><Relationship Id="rId5" Type="http://schemas.openxmlformats.org/officeDocument/2006/relationships/hyperlink" Target="https://vimeo.com/91113526" TargetMode="Externa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6" Type="http://schemas.openxmlformats.org/officeDocument/2006/relationships/hyperlink" Target="https://www.youtube.com/watch?v=smQOiFt8e4Q&amp;feature=youtu.be" TargetMode="External"/><Relationship Id="rId5" Type="http://schemas.openxmlformats.org/officeDocument/2006/relationships/image" Target="../media/image17.png"/><Relationship Id="rId4" Type="http://schemas.openxmlformats.org/officeDocument/2006/relationships/hyperlink" Target="https://slab.org/stream-to-algorave-montreal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eb.archive.org/web/20040905213715/http:/www.transmediale.de/03/en/03/awardnom.php?sect=2" TargetMode="External"/><Relationship Id="rId13" Type="http://schemas.openxmlformats.org/officeDocument/2006/relationships/hyperlink" Target="https://monoskop.org/Geoff_Cox" TargetMode="External"/><Relationship Id="rId18" Type="http://schemas.openxmlformats.org/officeDocument/2006/relationships/hyperlink" Target="http://www.digitalcraft.org/iloveyou/" TargetMode="External"/><Relationship Id="rId3" Type="http://schemas.openxmlformats.org/officeDocument/2006/relationships/notesSlide" Target="../notesSlides/notesSlide20.xml"/><Relationship Id="rId21" Type="http://schemas.openxmlformats.org/officeDocument/2006/relationships/hyperlink" Target="http://web.archive.org/web/20030411203909/http:/electrohype.org/sve.html" TargetMode="External"/><Relationship Id="rId7" Type="http://schemas.openxmlformats.org/officeDocument/2006/relationships/hyperlink" Target="http://web.archive.org/web/20031026211203/http:/www.transmediale.de/en/02/awardnom.php?sect=2" TargetMode="External"/><Relationship Id="rId12" Type="http://schemas.openxmlformats.org/officeDocument/2006/relationships/hyperlink" Target="http://web.archive.org/web/20160203202826/http:/generative.net/generator/" TargetMode="External"/><Relationship Id="rId17" Type="http://schemas.openxmlformats.org/officeDocument/2006/relationships/hyperlink" Target="http://www.digitalcraft.org/?artikel_id=237" TargetMode="External"/><Relationship Id="rId2" Type="http://schemas.openxmlformats.org/officeDocument/2006/relationships/slideLayout" Target="../slideLayouts/slideLayout6.xml"/><Relationship Id="rId16" Type="http://schemas.openxmlformats.org/officeDocument/2006/relationships/hyperlink" Target="https://monoskop.org/Alexei_Shulgin" TargetMode="External"/><Relationship Id="rId20" Type="http://schemas.openxmlformats.org/officeDocument/2006/relationships/hyperlink" Target="https://monoskop.org/Christiane_Paul" TargetMode="External"/><Relationship Id="rId1" Type="http://schemas.openxmlformats.org/officeDocument/2006/relationships/tags" Target="../tags/tag21.xml"/><Relationship Id="rId6" Type="http://schemas.openxmlformats.org/officeDocument/2006/relationships/hyperlink" Target="http://web.archive.org/web/20081106013402/http:/www.transmediale.de/01/en/software.htm" TargetMode="External"/><Relationship Id="rId11" Type="http://schemas.openxmlformats.org/officeDocument/2006/relationships/hyperlink" Target="https://monoskop.org/Andreas_Broeckmann" TargetMode="External"/><Relationship Id="rId5" Type="http://schemas.openxmlformats.org/officeDocument/2006/relationships/hyperlink" Target="https://pastwebsites.transmediale.de/01/en/software.htm" TargetMode="External"/><Relationship Id="rId15" Type="http://schemas.openxmlformats.org/officeDocument/2006/relationships/hyperlink" Target="https://monoskop.org/Olga_Goriunova" TargetMode="External"/><Relationship Id="rId10" Type="http://schemas.openxmlformats.org/officeDocument/2006/relationships/hyperlink" Target="http://www.hmkv.de/programm/programmpunkte/2002/Ausstellungen/2002_Kontrollfelder.php" TargetMode="External"/><Relationship Id="rId19" Type="http://schemas.openxmlformats.org/officeDocument/2006/relationships/hyperlink" Target="http://artport.whitney.org/commissions/codedoc/" TargetMode="External"/><Relationship Id="rId4" Type="http://schemas.openxmlformats.org/officeDocument/2006/relationships/hyperlink" Target="http://pastwebsites.transmediale.de/01/en/conference.htm" TargetMode="External"/><Relationship Id="rId9" Type="http://schemas.openxmlformats.org/officeDocument/2006/relationships/hyperlink" Target="https://pastwebsites.transmediale.de/04/page/awards/award.0.software.1.html" TargetMode="External"/><Relationship Id="rId14" Type="http://schemas.openxmlformats.org/officeDocument/2006/relationships/hyperlink" Target="http://readme.runme.org/1.2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90.146.8.18/en/archives/festival_archive/festival_overview.asp?iPresentationYearFrom=2003" TargetMode="External"/><Relationship Id="rId13" Type="http://schemas.openxmlformats.org/officeDocument/2006/relationships/hyperlink" Target="https://monoskop.org/Francis_Hunger" TargetMode="External"/><Relationship Id="rId18" Type="http://schemas.openxmlformats.org/officeDocument/2006/relationships/hyperlink" Target="https://monoskop.org/Funware" TargetMode="External"/><Relationship Id="rId3" Type="http://schemas.openxmlformats.org/officeDocument/2006/relationships/notesSlide" Target="../notesSlides/notesSlide21.xml"/><Relationship Id="rId7" Type="http://schemas.openxmlformats.org/officeDocument/2006/relationships/hyperlink" Target="https://monoskop.org/Alexei_Shulgin" TargetMode="External"/><Relationship Id="rId12" Type="http://schemas.openxmlformats.org/officeDocument/2006/relationships/hyperlink" Target="https://monoskop.org/Inke_Arns" TargetMode="External"/><Relationship Id="rId17" Type="http://schemas.openxmlformats.org/officeDocument/2006/relationships/hyperlink" Target="https://monoskop.org/Joasia_Krysa" TargetMode="External"/><Relationship Id="rId2" Type="http://schemas.openxmlformats.org/officeDocument/2006/relationships/slideLayout" Target="../slideLayouts/slideLayout6.xml"/><Relationship Id="rId16" Type="http://schemas.openxmlformats.org/officeDocument/2006/relationships/hyperlink" Target="http://www.kurator.org/projects/after-the-net-3/" TargetMode="External"/><Relationship Id="rId1" Type="http://schemas.openxmlformats.org/officeDocument/2006/relationships/tags" Target="../tags/tag22.xml"/><Relationship Id="rId6" Type="http://schemas.openxmlformats.org/officeDocument/2006/relationships/hyperlink" Target="https://monoskop.org/Olga_Goriunova" TargetMode="External"/><Relationship Id="rId11" Type="http://schemas.openxmlformats.org/officeDocument/2006/relationships/hyperlink" Target="http://readme.runme.org/" TargetMode="External"/><Relationship Id="rId5" Type="http://schemas.openxmlformats.org/officeDocument/2006/relationships/hyperlink" Target="http://www.m-cult.org/read_me/" TargetMode="External"/><Relationship Id="rId15" Type="http://schemas.openxmlformats.org/officeDocument/2006/relationships/hyperlink" Target="http://www.kurator.org/projects/after-the-net-2" TargetMode="External"/><Relationship Id="rId10" Type="http://schemas.openxmlformats.org/officeDocument/2006/relationships/hyperlink" Target="https://monoskop.org/Amy_Alexander" TargetMode="External"/><Relationship Id="rId4" Type="http://schemas.openxmlformats.org/officeDocument/2006/relationships/hyperlink" Target="https://monoskop.org/Software_Art" TargetMode="External"/><Relationship Id="rId9" Type="http://schemas.openxmlformats.org/officeDocument/2006/relationships/hyperlink" Target="http://readme.runme.org/2004" TargetMode="External"/><Relationship Id="rId14" Type="http://schemas.openxmlformats.org/officeDocument/2006/relationships/hyperlink" Target="http://www.kurator.org/projects/after-the-net-1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4.xml"/><Relationship Id="rId7" Type="http://schemas.openxmlformats.org/officeDocument/2006/relationships/hyperlink" Target="http://text.jodi.org/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wwwwww.jodi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hyperlink" Target="https://vimeo.com/89343205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www.untitled-game.org/download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7.jpeg"/><Relationship Id="rId5" Type="http://schemas.openxmlformats.org/officeDocument/2006/relationships/hyperlink" Target="https://vimeo.com/7739949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hyperlink" Target="https://vimeo.com/12788314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E5484-26CD-459B-8C32-9F22A4C335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Tw Cen MT Condensed" panose="020B0606020104020203" pitchFamily="34" charset="0"/>
              </a:rPr>
              <a:t>Softwarové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br>
              <a:rPr lang="en-US" dirty="0">
                <a:latin typeface="Tw Cen MT Condensed" panose="020B0606020104020203" pitchFamily="34" charset="0"/>
              </a:rPr>
            </a:br>
            <a:r>
              <a:rPr lang="en-US" dirty="0">
                <a:latin typeface="Tw Cen MT Condensed" panose="020B0606020104020203" pitchFamily="34" charset="0"/>
              </a:rPr>
              <a:t>:: </a:t>
            </a:r>
            <a:r>
              <a:rPr lang="sk-SK" dirty="0">
                <a:latin typeface="Tw Cen MT Condensed" panose="020B0606020104020203" pitchFamily="34" charset="0"/>
              </a:rPr>
              <a:t>ukázky, interpretace, diskuse </a:t>
            </a:r>
            <a:r>
              <a:rPr lang="en-US" dirty="0">
                <a:latin typeface="Tw Cen MT Condensed" panose="020B0606020104020203" pitchFamily="34" charset="0"/>
              </a:rPr>
              <a:t>::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8F1C7C-5BB6-4580-9D76-76E762905A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>
                <a:latin typeface="Tw Cen MT Condensed" panose="020B0606020104020203" pitchFamily="34" charset="0"/>
              </a:rPr>
              <a:t>Nástroje interpretace novomediálního díla I, PS 2017</a:t>
            </a:r>
            <a:endParaRPr lang="en-US" dirty="0">
              <a:latin typeface="Tw Cen MT Condensed" panose="020B06060201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8163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F2CA-559A-44A9-A080-CD845939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Softwarové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FE190-F49C-45E9-87BB-F5340269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49417" y="6438208"/>
            <a:ext cx="2349038" cy="315883"/>
          </a:xfrm>
        </p:spPr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Softwarové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r>
              <a:rPr lang="en-US" dirty="0">
                <a:latin typeface="Tw Cen MT Condensed" panose="020B0606020104020203" pitchFamily="34" charset="0"/>
              </a:rPr>
              <a:t>    :: </a:t>
            </a:r>
            <a:r>
              <a:rPr lang="sk-SK" dirty="0">
                <a:latin typeface="Tw Cen MT Condensed" panose="020B0606020104020203" pitchFamily="34" charset="0"/>
              </a:rPr>
              <a:t>ukázky, interpretace, diskuse </a:t>
            </a:r>
            <a:r>
              <a:rPr lang="en-US" dirty="0">
                <a:latin typeface="Tw Cen MT Condensed" panose="020B0606020104020203" pitchFamily="34" charset="0"/>
              </a:rPr>
              <a:t>::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CCC0E5-8D25-4D58-B81E-95199322F256}"/>
              </a:ext>
            </a:extLst>
          </p:cNvPr>
          <p:cNvSpPr txBox="1"/>
          <p:nvPr/>
        </p:nvSpPr>
        <p:spPr>
          <a:xfrm>
            <a:off x="4273782" y="2458787"/>
            <a:ext cx="364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Tw Cen MT Condensed" panose="020B0606020104020203" pitchFamily="34" charset="0"/>
              </a:rPr>
              <a:t>Programovací kód ako performatívny text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7ED9CD-E0B7-47C6-98B5-96D53AFE2C09}"/>
              </a:ext>
            </a:extLst>
          </p:cNvPr>
          <p:cNvSpPr/>
          <p:nvPr/>
        </p:nvSpPr>
        <p:spPr>
          <a:xfrm>
            <a:off x="2231136" y="3502826"/>
            <a:ext cx="7027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dirty="0">
                <a:latin typeface="Tw Cen MT Condensed" panose="020B0606020104020203" pitchFamily="34" charset="0"/>
              </a:rPr>
              <a:t>P</a:t>
            </a:r>
            <a:r>
              <a:rPr lang="en-US" dirty="0" err="1">
                <a:latin typeface="Tw Cen MT Condensed" panose="020B0606020104020203" pitchFamily="34" charset="0"/>
              </a:rPr>
              <a:t>erformatívny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aspekt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kódu</a:t>
            </a:r>
            <a:r>
              <a:rPr lang="en-US" dirty="0">
                <a:latin typeface="Tw Cen MT Condensed" panose="020B0606020104020203" pitchFamily="34" charset="0"/>
              </a:rPr>
              <a:t> (Ilia </a:t>
            </a:r>
            <a:r>
              <a:rPr lang="en-US" dirty="0" err="1">
                <a:latin typeface="Tw Cen MT Condensed" panose="020B0606020104020203" pitchFamily="34" charset="0"/>
              </a:rPr>
              <a:t>Malinovsky</a:t>
            </a:r>
            <a:r>
              <a:rPr lang="en-US" dirty="0">
                <a:latin typeface="Tw Cen MT Condensed" panose="020B0606020104020203" pitchFamily="34" charset="0"/>
              </a:rPr>
              <a:t>, Olga </a:t>
            </a:r>
            <a:r>
              <a:rPr lang="en-US" dirty="0" err="1">
                <a:latin typeface="Tw Cen MT Condensed" panose="020B0606020104020203" pitchFamily="34" charset="0"/>
              </a:rPr>
              <a:t>Goriunova</a:t>
            </a:r>
            <a:r>
              <a:rPr lang="en-US" dirty="0">
                <a:latin typeface="Tw Cen MT Condensed" panose="020B0606020104020203" pitchFamily="34" charset="0"/>
              </a:rPr>
              <a:t>, Amy Alexander/VJ </a:t>
            </a:r>
            <a:r>
              <a:rPr lang="en-US" dirty="0" err="1">
                <a:latin typeface="Tw Cen MT Condensed" panose="020B0606020104020203" pitchFamily="34" charset="0"/>
              </a:rPr>
              <a:t>Übergeek</a:t>
            </a:r>
            <a:r>
              <a:rPr lang="en-US" dirty="0">
                <a:latin typeface="Tw Cen MT Condensed" panose="020B0606020104020203" pitchFamily="34" charset="0"/>
              </a:rPr>
              <a:t>,</a:t>
            </a:r>
            <a:r>
              <a:rPr lang="sk-SK" dirty="0">
                <a:latin typeface="Tw Cen MT Condensed" panose="020B0606020104020203" pitchFamily="34" charset="0"/>
              </a:rPr>
              <a:t> Alex McLean</a:t>
            </a:r>
            <a:r>
              <a:rPr lang="en-US" dirty="0">
                <a:latin typeface="Tw Cen MT Condensed" panose="020B0606020104020203" pitchFamily="34" charset="0"/>
              </a:rPr>
              <a:t>)</a:t>
            </a:r>
            <a:endParaRPr lang="sk-SK" dirty="0">
              <a:latin typeface="Tw Cen MT Condensed" panose="020B06060201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634FD9-83C4-4933-89D8-979AD86BD568}"/>
              </a:ext>
            </a:extLst>
          </p:cNvPr>
          <p:cNvSpPr/>
          <p:nvPr/>
        </p:nvSpPr>
        <p:spPr>
          <a:xfrm>
            <a:off x="3048000" y="454686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>
                <a:latin typeface="Tw Cen MT Condensed" panose="020B0606020104020203" pitchFamily="34" charset="0"/>
              </a:rPr>
              <a:t>„Kód musí niečo robiť, aj keby to znamenalo robiť nič a musí niečo popisovať, aj keby to znamenalo nič nepopísať.“ </a:t>
            </a:r>
            <a:endParaRPr lang="en-US" dirty="0">
              <a:latin typeface="Tw Cen MT Condensed" panose="020B0606020104020203" pitchFamily="34" charset="0"/>
            </a:endParaRPr>
          </a:p>
          <a:p>
            <a:endParaRPr lang="sk-SK" dirty="0">
              <a:latin typeface="Tw Cen MT Condensed" panose="020B0606020104020203" pitchFamily="34" charset="0"/>
            </a:endParaRPr>
          </a:p>
          <a:p>
            <a:endParaRPr lang="sk-SK" dirty="0">
              <a:latin typeface="Tw Cen MT Condensed" panose="020B0606020104020203" pitchFamily="34" charset="0"/>
            </a:endParaRPr>
          </a:p>
          <a:p>
            <a:pPr algn="r"/>
            <a:r>
              <a:rPr lang="en-US" sz="1200" dirty="0">
                <a:latin typeface="Tw Cen MT Condensed" panose="020B0606020104020203" pitchFamily="34" charset="0"/>
              </a:rPr>
              <a:t>Rob Myers, </a:t>
            </a:r>
            <a:r>
              <a:rPr lang="en-US" sz="1200" i="1" dirty="0">
                <a:latin typeface="Tw Cen MT Condensed" panose="020B0606020104020203" pitchFamily="34" charset="0"/>
              </a:rPr>
              <a:t>Code as Art Digest</a:t>
            </a:r>
            <a:r>
              <a:rPr lang="en-US" sz="1200" dirty="0">
                <a:latin typeface="Tw Cen MT Condensed" panose="020B0606020104020203" pitchFamily="34" charset="0"/>
              </a:rPr>
              <a:t>, 2004</a:t>
            </a:r>
            <a:endParaRPr lang="sk-SK" sz="1200" dirty="0">
              <a:latin typeface="Tw Cen MT Condensed" panose="020B06060201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259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F2CA-559A-44A9-A080-CD845939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Softwarové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FE190-F49C-45E9-87BB-F5340269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49417" y="6438208"/>
            <a:ext cx="2349038" cy="315883"/>
          </a:xfrm>
        </p:spPr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Softwarové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r>
              <a:rPr lang="en-US" dirty="0">
                <a:latin typeface="Tw Cen MT Condensed" panose="020B0606020104020203" pitchFamily="34" charset="0"/>
              </a:rPr>
              <a:t>    :: </a:t>
            </a:r>
            <a:r>
              <a:rPr lang="sk-SK" dirty="0">
                <a:latin typeface="Tw Cen MT Condensed" panose="020B0606020104020203" pitchFamily="34" charset="0"/>
              </a:rPr>
              <a:t>ukázky, interpretace, diskuse </a:t>
            </a:r>
            <a:r>
              <a:rPr lang="en-US" dirty="0">
                <a:latin typeface="Tw Cen MT Condensed" panose="020B0606020104020203" pitchFamily="34" charset="0"/>
              </a:rPr>
              <a:t>::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CCC0E5-8D25-4D58-B81E-95199322F256}"/>
              </a:ext>
            </a:extLst>
          </p:cNvPr>
          <p:cNvSpPr txBox="1"/>
          <p:nvPr/>
        </p:nvSpPr>
        <p:spPr>
          <a:xfrm>
            <a:off x="4273782" y="2458787"/>
            <a:ext cx="364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Tw Cen MT Condensed" panose="020B0606020104020203" pitchFamily="34" charset="0"/>
              </a:rPr>
              <a:t>Programovací kód ako performatívny text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7ED9CD-E0B7-47C6-98B5-96D53AFE2C09}"/>
              </a:ext>
            </a:extLst>
          </p:cNvPr>
          <p:cNvSpPr/>
          <p:nvPr/>
        </p:nvSpPr>
        <p:spPr>
          <a:xfrm>
            <a:off x="1339655" y="6068400"/>
            <a:ext cx="7027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w Cen MT Condensed" panose="020B0606020104020203" pitchFamily="34" charset="0"/>
              </a:rPr>
              <a:t>Ilia </a:t>
            </a:r>
            <a:r>
              <a:rPr lang="en-US" dirty="0" err="1">
                <a:latin typeface="Tw Cen MT Condensed" panose="020B0606020104020203" pitchFamily="34" charset="0"/>
              </a:rPr>
              <a:t>Malinovsky</a:t>
            </a:r>
            <a:r>
              <a:rPr lang="en-US" dirty="0">
                <a:latin typeface="Tw Cen MT Condensed" panose="020B0606020104020203" pitchFamily="34" charset="0"/>
              </a:rPr>
              <a:t>, </a:t>
            </a:r>
            <a:r>
              <a:rPr lang="en-US" i="1" dirty="0">
                <a:latin typeface="Tw Cen MT Condensed" panose="020B0606020104020203" pitchFamily="34" charset="0"/>
              </a:rPr>
              <a:t>LYCAY (Let Your Code </a:t>
            </a:r>
            <a:r>
              <a:rPr lang="en-US" i="1" dirty="0" err="1">
                <a:latin typeface="Tw Cen MT Condensed" panose="020B0606020104020203" pitchFamily="34" charset="0"/>
              </a:rPr>
              <a:t>plAY</a:t>
            </a:r>
            <a:r>
              <a:rPr lang="en-US" dirty="0">
                <a:latin typeface="Tw Cen MT Condensed" panose="020B0606020104020203" pitchFamily="34" charset="0"/>
              </a:rPr>
              <a:t>), 2005</a:t>
            </a:r>
            <a:endParaRPr lang="sk-SK" dirty="0">
              <a:latin typeface="Tw Cen MT Condensed" panose="020B0606020104020203" pitchFamily="34" charset="0"/>
            </a:endParaRPr>
          </a:p>
        </p:txBody>
      </p:sp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369113CF-E358-409C-B5DC-A8EC9F8811A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8" r="60063" b="69603"/>
          <a:stretch>
            <a:fillRect/>
          </a:stretch>
        </p:blipFill>
        <p:spPr bwMode="auto">
          <a:xfrm>
            <a:off x="564140" y="3731742"/>
            <a:ext cx="5354746" cy="1835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07BA42-6DC1-4786-A502-B28709EA5F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1416" y="2812902"/>
            <a:ext cx="5070711" cy="36778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164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F2CA-559A-44A9-A080-CD845939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Softwarové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FE190-F49C-45E9-87BB-F5340269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49417" y="6438208"/>
            <a:ext cx="2349038" cy="315883"/>
          </a:xfrm>
        </p:spPr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Softwarové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r>
              <a:rPr lang="en-US" dirty="0">
                <a:latin typeface="Tw Cen MT Condensed" panose="020B0606020104020203" pitchFamily="34" charset="0"/>
              </a:rPr>
              <a:t>    :: </a:t>
            </a:r>
            <a:r>
              <a:rPr lang="sk-SK" dirty="0">
                <a:latin typeface="Tw Cen MT Condensed" panose="020B0606020104020203" pitchFamily="34" charset="0"/>
              </a:rPr>
              <a:t>ukázky, interpretace, diskuse </a:t>
            </a:r>
            <a:r>
              <a:rPr lang="en-US" dirty="0">
                <a:latin typeface="Tw Cen MT Condensed" panose="020B0606020104020203" pitchFamily="34" charset="0"/>
              </a:rPr>
              <a:t>::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CCC0E5-8D25-4D58-B81E-95199322F256}"/>
              </a:ext>
            </a:extLst>
          </p:cNvPr>
          <p:cNvSpPr txBox="1"/>
          <p:nvPr/>
        </p:nvSpPr>
        <p:spPr>
          <a:xfrm>
            <a:off x="4273782" y="2458787"/>
            <a:ext cx="364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Tw Cen MT Condensed" panose="020B0606020104020203" pitchFamily="34" charset="0"/>
              </a:rPr>
              <a:t>Programovací kód ako performatívny text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7ED9CD-E0B7-47C6-98B5-96D53AFE2C09}"/>
              </a:ext>
            </a:extLst>
          </p:cNvPr>
          <p:cNvSpPr/>
          <p:nvPr/>
        </p:nvSpPr>
        <p:spPr>
          <a:xfrm>
            <a:off x="3763136" y="6437732"/>
            <a:ext cx="4665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w Cen MT Condensed" panose="020B0606020104020203" pitchFamily="34" charset="0"/>
              </a:rPr>
              <a:t>Olga </a:t>
            </a:r>
            <a:r>
              <a:rPr lang="en-US" dirty="0" err="1">
                <a:latin typeface="Tw Cen MT Condensed" panose="020B0606020104020203" pitchFamily="34" charset="0"/>
              </a:rPr>
              <a:t>Goriunova</a:t>
            </a:r>
            <a:r>
              <a:rPr lang="en-US" dirty="0">
                <a:latin typeface="Tw Cen MT Condensed" panose="020B0606020104020203" pitchFamily="34" charset="0"/>
              </a:rPr>
              <a:t>, </a:t>
            </a:r>
            <a:r>
              <a:rPr lang="en-US" i="1" dirty="0">
                <a:latin typeface="Tw Cen MT Condensed" panose="020B0606020104020203" pitchFamily="34" charset="0"/>
              </a:rPr>
              <a:t>Suicide Letter Wizard for Microsoft Word</a:t>
            </a:r>
            <a:r>
              <a:rPr lang="en-US" dirty="0">
                <a:latin typeface="Tw Cen MT Condensed" panose="020B0606020104020203" pitchFamily="34" charset="0"/>
              </a:rPr>
              <a:t>, 2000</a:t>
            </a:r>
            <a:endParaRPr lang="sk-SK" dirty="0">
              <a:latin typeface="Tw Cen MT Condensed" panose="020B0606020104020203" pitchFamily="34" charset="0"/>
            </a:endParaRPr>
          </a:p>
        </p:txBody>
      </p:sp>
      <p:pic>
        <p:nvPicPr>
          <p:cNvPr id="9" name="Picture 8" descr="Suicide Letter Wizard for Microsoft by Olga Goriunova">
            <a:hlinkClick r:id="rId4"/>
            <a:extLst>
              <a:ext uri="{FF2B5EF4-FFF2-40B4-BE49-F238E27FC236}">
                <a16:creationId xmlns:a16="http://schemas.microsoft.com/office/drawing/2014/main" id="{560296A6-FC13-4B86-8D3A-231E30BDFB7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770" y="2872705"/>
            <a:ext cx="5458460" cy="35204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043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F2CA-559A-44A9-A080-CD845939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Softwarové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FE190-F49C-45E9-87BB-F5340269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49417" y="6438208"/>
            <a:ext cx="2349038" cy="315883"/>
          </a:xfrm>
        </p:spPr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Softwarové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r>
              <a:rPr lang="en-US" dirty="0">
                <a:latin typeface="Tw Cen MT Condensed" panose="020B0606020104020203" pitchFamily="34" charset="0"/>
              </a:rPr>
              <a:t>    :: </a:t>
            </a:r>
            <a:r>
              <a:rPr lang="sk-SK" dirty="0">
                <a:latin typeface="Tw Cen MT Condensed" panose="020B0606020104020203" pitchFamily="34" charset="0"/>
              </a:rPr>
              <a:t>ukázky, interpretace, diskuse </a:t>
            </a:r>
            <a:r>
              <a:rPr lang="en-US" dirty="0">
                <a:latin typeface="Tw Cen MT Condensed" panose="020B0606020104020203" pitchFamily="34" charset="0"/>
              </a:rPr>
              <a:t>::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CCC0E5-8D25-4D58-B81E-95199322F256}"/>
              </a:ext>
            </a:extLst>
          </p:cNvPr>
          <p:cNvSpPr txBox="1"/>
          <p:nvPr/>
        </p:nvSpPr>
        <p:spPr>
          <a:xfrm>
            <a:off x="4273782" y="2458787"/>
            <a:ext cx="364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Tw Cen MT Condensed" panose="020B0606020104020203" pitchFamily="34" charset="0"/>
              </a:rPr>
              <a:t>Programovací kód ako performatívny text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7ED9CD-E0B7-47C6-98B5-96D53AFE2C09}"/>
              </a:ext>
            </a:extLst>
          </p:cNvPr>
          <p:cNvSpPr/>
          <p:nvPr/>
        </p:nvSpPr>
        <p:spPr>
          <a:xfrm>
            <a:off x="4133838" y="6171000"/>
            <a:ext cx="3924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w Cen MT Condensed" panose="020B0606020104020203" pitchFamily="34" charset="0"/>
              </a:rPr>
              <a:t>Amy Alexander</a:t>
            </a:r>
            <a:r>
              <a:rPr lang="sk-SK" dirty="0">
                <a:latin typeface="Tw Cen MT Condensed" panose="020B0606020104020203" pitchFamily="34" charset="0"/>
              </a:rPr>
              <a:t>, </a:t>
            </a:r>
            <a:r>
              <a:rPr lang="sk-SK" i="1" dirty="0">
                <a:latin typeface="Tw Cen MT Condensed" panose="020B0606020104020203" pitchFamily="34" charset="0"/>
              </a:rPr>
              <a:t>CyberSpaceLand</a:t>
            </a:r>
            <a:r>
              <a:rPr lang="sk-SK" dirty="0">
                <a:latin typeface="Tw Cen MT Condensed" panose="020B0606020104020203" pitchFamily="34" charset="0"/>
              </a:rPr>
              <a:t>, 2003 – Present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062875-594C-43F5-9DA1-62E30126936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93475" y="3141114"/>
            <a:ext cx="4772660" cy="2683510"/>
          </a:xfrm>
          <a:prstGeom prst="rect">
            <a:avLst/>
          </a:prstGeom>
        </p:spPr>
      </p:pic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F6EECB0D-2EF6-4C71-A8FD-82A2DB35FFD1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6474941" y="3141114"/>
            <a:ext cx="4732491" cy="26835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692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F2CA-559A-44A9-A080-CD845939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Softwarové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FE190-F49C-45E9-87BB-F5340269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49417" y="6438208"/>
            <a:ext cx="2349038" cy="315883"/>
          </a:xfrm>
        </p:spPr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Softwarové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r>
              <a:rPr lang="en-US" dirty="0">
                <a:latin typeface="Tw Cen MT Condensed" panose="020B0606020104020203" pitchFamily="34" charset="0"/>
              </a:rPr>
              <a:t>    :: </a:t>
            </a:r>
            <a:r>
              <a:rPr lang="sk-SK" dirty="0">
                <a:latin typeface="Tw Cen MT Condensed" panose="020B0606020104020203" pitchFamily="34" charset="0"/>
              </a:rPr>
              <a:t>ukázky, interpretace, diskuse </a:t>
            </a:r>
            <a:r>
              <a:rPr lang="en-US" dirty="0">
                <a:latin typeface="Tw Cen MT Condensed" panose="020B0606020104020203" pitchFamily="34" charset="0"/>
              </a:rPr>
              <a:t>::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CCC0E5-8D25-4D58-B81E-95199322F256}"/>
              </a:ext>
            </a:extLst>
          </p:cNvPr>
          <p:cNvSpPr txBox="1"/>
          <p:nvPr/>
        </p:nvSpPr>
        <p:spPr>
          <a:xfrm>
            <a:off x="4273782" y="2458787"/>
            <a:ext cx="364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Tw Cen MT Condensed" panose="020B0606020104020203" pitchFamily="34" charset="0"/>
              </a:rPr>
              <a:t>Programovací kód ako performatívny text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7ED9CD-E0B7-47C6-98B5-96D53AFE2C09}"/>
              </a:ext>
            </a:extLst>
          </p:cNvPr>
          <p:cNvSpPr/>
          <p:nvPr/>
        </p:nvSpPr>
        <p:spPr>
          <a:xfrm>
            <a:off x="837523" y="6322690"/>
            <a:ext cx="42276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>
                <a:latin typeface="Tw Cen MT Condensed" panose="020B0606020104020203" pitchFamily="34" charset="0"/>
              </a:rPr>
              <a:t>Alex McLean</a:t>
            </a:r>
            <a:r>
              <a:rPr lang="en-US" dirty="0">
                <a:latin typeface="Tw Cen MT Condensed" panose="020B0606020104020203" pitchFamily="34" charset="0"/>
              </a:rPr>
              <a:t>, </a:t>
            </a:r>
            <a:r>
              <a:rPr lang="en-US" i="1" dirty="0" err="1">
                <a:latin typeface="Tw Cen MT Condensed" panose="020B0606020104020203" pitchFamily="34" charset="0"/>
              </a:rPr>
              <a:t>Algorave</a:t>
            </a:r>
            <a:r>
              <a:rPr lang="en-US" i="1" dirty="0">
                <a:latin typeface="Tw Cen MT Condensed" panose="020B0606020104020203" pitchFamily="34" charset="0"/>
              </a:rPr>
              <a:t>: Algorithmic Dance Culture</a:t>
            </a:r>
            <a:r>
              <a:rPr lang="sk-SK" dirty="0">
                <a:latin typeface="Tw Cen MT Condensed" panose="020B0606020104020203" pitchFamily="34" charset="0"/>
              </a:rPr>
              <a:t>, 2017</a:t>
            </a:r>
            <a:endParaRPr lang="en-US" dirty="0">
              <a:latin typeface="Tw Cen MT Condensed" panose="020B0606020104020203" pitchFamily="34" charset="0"/>
            </a:endParaRPr>
          </a:p>
        </p:txBody>
      </p:sp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91ECDE5F-5B2E-4E0F-9CB1-54F4DFCBE35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77371" y="2926464"/>
            <a:ext cx="5347970" cy="3273425"/>
          </a:xfrm>
          <a:prstGeom prst="rect">
            <a:avLst/>
          </a:prstGeom>
        </p:spPr>
      </p:pic>
      <p:pic>
        <p:nvPicPr>
          <p:cNvPr id="3" name="Picture 2">
            <a:hlinkClick r:id="rId6"/>
            <a:extLst>
              <a:ext uri="{FF2B5EF4-FFF2-40B4-BE49-F238E27FC236}">
                <a16:creationId xmlns:a16="http://schemas.microsoft.com/office/drawing/2014/main" id="{160DE4EA-9BED-4683-A55C-8B2F5C4269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4858" y="2926464"/>
            <a:ext cx="5844284" cy="32785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E63201E-00E0-4489-91F4-C140E047C701}"/>
              </a:ext>
            </a:extLst>
          </p:cNvPr>
          <p:cNvSpPr/>
          <p:nvPr/>
        </p:nvSpPr>
        <p:spPr>
          <a:xfrm>
            <a:off x="7040089" y="6322690"/>
            <a:ext cx="2704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Tw Cen MT Condensed" panose="020B0606020104020203" pitchFamily="34" charset="0"/>
              </a:rPr>
              <a:t>Kindohm</a:t>
            </a:r>
            <a:r>
              <a:rPr lang="en-US" dirty="0">
                <a:latin typeface="Tw Cen MT Condensed" panose="020B0606020104020203" pitchFamily="34" charset="0"/>
              </a:rPr>
              <a:t> Live @ ICLC 2016, Ontario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75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F2CA-559A-44A9-A080-CD845939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Softwarové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FE190-F49C-45E9-87BB-F5340269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49417" y="6438208"/>
            <a:ext cx="2349038" cy="315883"/>
          </a:xfrm>
        </p:spPr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Softwarové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r>
              <a:rPr lang="en-US" dirty="0">
                <a:latin typeface="Tw Cen MT Condensed" panose="020B0606020104020203" pitchFamily="34" charset="0"/>
              </a:rPr>
              <a:t>    :: </a:t>
            </a:r>
            <a:r>
              <a:rPr lang="sk-SK" dirty="0">
                <a:latin typeface="Tw Cen MT Condensed" panose="020B0606020104020203" pitchFamily="34" charset="0"/>
              </a:rPr>
              <a:t>ukázky, interpretace, diskuse </a:t>
            </a:r>
            <a:r>
              <a:rPr lang="en-US" dirty="0">
                <a:latin typeface="Tw Cen MT Condensed" panose="020B0606020104020203" pitchFamily="34" charset="0"/>
              </a:rPr>
              <a:t>::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CCC0E5-8D25-4D58-B81E-95199322F256}"/>
              </a:ext>
            </a:extLst>
          </p:cNvPr>
          <p:cNvSpPr txBox="1"/>
          <p:nvPr/>
        </p:nvSpPr>
        <p:spPr>
          <a:xfrm>
            <a:off x="4375099" y="2484165"/>
            <a:ext cx="344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Tw Cen MT Condensed" panose="020B0606020104020203" pitchFamily="34" charset="0"/>
              </a:rPr>
              <a:t>P</a:t>
            </a:r>
            <a:r>
              <a:rPr lang="en-US" dirty="0" err="1">
                <a:latin typeface="Tw Cen MT Condensed" panose="020B0606020104020203" pitchFamily="34" charset="0"/>
              </a:rPr>
              <a:t>rogramovací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jazyk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ako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estetická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kategória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7ED9CD-E0B7-47C6-98B5-96D53AFE2C09}"/>
              </a:ext>
            </a:extLst>
          </p:cNvPr>
          <p:cNvSpPr/>
          <p:nvPr/>
        </p:nvSpPr>
        <p:spPr>
          <a:xfrm>
            <a:off x="2231136" y="3553068"/>
            <a:ext cx="7220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dirty="0">
                <a:latin typeface="Tw Cen MT Condensed" panose="020B0606020104020203" pitchFamily="34" charset="0"/>
              </a:rPr>
              <a:t>P</a:t>
            </a:r>
            <a:r>
              <a:rPr lang="en-US" dirty="0" err="1">
                <a:latin typeface="Tw Cen MT Condensed" panose="020B0606020104020203" pitchFamily="34" charset="0"/>
              </a:rPr>
              <a:t>rogramovací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jazyk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ako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estetická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kategória</a:t>
            </a:r>
            <a:r>
              <a:rPr lang="sk-SK" dirty="0">
                <a:latin typeface="Tw Cen MT Condensed" panose="020B0606020104020203" pitchFamily="34" charset="0"/>
              </a:rPr>
              <a:t> - koncept software art v elektronickej literatúre</a:t>
            </a:r>
            <a:r>
              <a:rPr lang="en-US" dirty="0">
                <a:latin typeface="Tw Cen MT Condensed" panose="020B0606020104020203" pitchFamily="34" charset="0"/>
              </a:rPr>
              <a:t> (Florian Cramer, Graham Harwood)</a:t>
            </a:r>
            <a:endParaRPr lang="sk-SK" dirty="0">
              <a:latin typeface="Tw Cen MT Condensed" panose="020B06060201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AEDE6B-5AA8-4035-8C9F-F98410E73422}"/>
              </a:ext>
            </a:extLst>
          </p:cNvPr>
          <p:cNvSpPr/>
          <p:nvPr/>
        </p:nvSpPr>
        <p:spPr>
          <a:xfrm>
            <a:off x="3048000" y="4681324"/>
            <a:ext cx="6096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</a:rPr>
              <a:t>„Z toho, že software je kód, kontrolojúci prístroj, vyplýva, že digitálne médiá sú doslova napísané. [...] Ak môže byť </a:t>
            </a:r>
            <a:r>
              <a:rPr lang="sk-SK" i="1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</a:rPr>
              <a:t>literatúra</a:t>
            </a:r>
            <a:r>
              <a:rPr lang="sk-SK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</a:rPr>
              <a:t> definovaná ako niečo, čo je tvorené písmenami, tak potom programový kód, softwarové protokoly a formáty súborov počítačových sietí predstavujú literatúru, ktorej základná abeceda sú nuly a jednotky.“</a:t>
            </a:r>
          </a:p>
          <a:p>
            <a:endParaRPr lang="sk-SK" dirty="0">
              <a:solidFill>
                <a:srgbClr val="000000"/>
              </a:solidFill>
              <a:latin typeface="Tw Cen MT Condensed" panose="020B0606020104020203" pitchFamily="34" charset="0"/>
            </a:endParaRPr>
          </a:p>
          <a:p>
            <a:pPr algn="r"/>
            <a:r>
              <a:rPr lang="en-US" sz="1200" dirty="0">
                <a:latin typeface="Tw Cen MT Condensed" panose="020B0606020104020203" pitchFamily="34" charset="0"/>
              </a:rPr>
              <a:t>CRAMER, Florian – GABRIEL, Ulrike. </a:t>
            </a:r>
            <a:r>
              <a:rPr lang="en-US" sz="1200" i="1" dirty="0">
                <a:latin typeface="Tw Cen MT Condensed" panose="020B0606020104020203" pitchFamily="34" charset="0"/>
              </a:rPr>
              <a:t>Software Art</a:t>
            </a:r>
            <a:r>
              <a:rPr lang="en-US" sz="1200" dirty="0">
                <a:latin typeface="Tw Cen MT Condensed" panose="020B0606020104020203" pitchFamily="34" charset="0"/>
              </a:rPr>
              <a:t>, </a:t>
            </a:r>
            <a:r>
              <a:rPr lang="sk-SK" sz="1200" dirty="0">
                <a:latin typeface="Tw Cen MT Condensed" panose="020B0606020104020203" pitchFamily="34" charset="0"/>
              </a:rPr>
              <a:t>2001</a:t>
            </a:r>
            <a:endParaRPr lang="en-US" sz="1200" dirty="0">
              <a:latin typeface="Tw Cen MT Condensed" panose="020B06060201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687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F2CA-559A-44A9-A080-CD845939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Softwarové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FE190-F49C-45E9-87BB-F5340269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49417" y="6438208"/>
            <a:ext cx="2349038" cy="315883"/>
          </a:xfrm>
        </p:spPr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Softwarové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r>
              <a:rPr lang="en-US" dirty="0">
                <a:latin typeface="Tw Cen MT Condensed" panose="020B0606020104020203" pitchFamily="34" charset="0"/>
              </a:rPr>
              <a:t>    :: </a:t>
            </a:r>
            <a:r>
              <a:rPr lang="sk-SK" dirty="0">
                <a:latin typeface="Tw Cen MT Condensed" panose="020B0606020104020203" pitchFamily="34" charset="0"/>
              </a:rPr>
              <a:t>ukázky, interpretace, diskuse </a:t>
            </a:r>
            <a:r>
              <a:rPr lang="en-US" dirty="0">
                <a:latin typeface="Tw Cen MT Condensed" panose="020B0606020104020203" pitchFamily="34" charset="0"/>
              </a:rPr>
              <a:t>::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CCC0E5-8D25-4D58-B81E-95199322F256}"/>
              </a:ext>
            </a:extLst>
          </p:cNvPr>
          <p:cNvSpPr txBox="1"/>
          <p:nvPr/>
        </p:nvSpPr>
        <p:spPr>
          <a:xfrm>
            <a:off x="4375099" y="2484165"/>
            <a:ext cx="344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Tw Cen MT Condensed" panose="020B0606020104020203" pitchFamily="34" charset="0"/>
              </a:rPr>
              <a:t>P</a:t>
            </a:r>
            <a:r>
              <a:rPr lang="en-US" dirty="0" err="1">
                <a:latin typeface="Tw Cen MT Condensed" panose="020B0606020104020203" pitchFamily="34" charset="0"/>
              </a:rPr>
              <a:t>rogramovací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jazyk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ako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estetická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kategória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7ED9CD-E0B7-47C6-98B5-96D53AFE2C09}"/>
              </a:ext>
            </a:extLst>
          </p:cNvPr>
          <p:cNvSpPr/>
          <p:nvPr/>
        </p:nvSpPr>
        <p:spPr>
          <a:xfrm>
            <a:off x="-201898" y="3617494"/>
            <a:ext cx="381282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w Cen MT Condensed" panose="020B0606020104020203" pitchFamily="34" charset="0"/>
              </a:rPr>
              <a:t>Table</a:t>
            </a:r>
          </a:p>
          <a:p>
            <a:pPr algn="ctr"/>
            <a:r>
              <a:rPr lang="en-US" sz="2000" dirty="0">
                <a:latin typeface="Tw Cen MT Condensed" panose="020B0606020104020203" pitchFamily="34" charset="0"/>
              </a:rPr>
              <a:t>Begin: to make format,</a:t>
            </a:r>
          </a:p>
          <a:p>
            <a:pPr algn="ctr"/>
            <a:r>
              <a:rPr lang="en-US" sz="2000" dirty="0">
                <a:latin typeface="Tw Cen MT Condensed" panose="020B0606020104020203" pitchFamily="34" charset="0"/>
              </a:rPr>
              <a:t>go down to comment</a:t>
            </a:r>
          </a:p>
          <a:p>
            <a:pPr algn="ctr"/>
            <a:r>
              <a:rPr lang="en-US" sz="2000" dirty="0">
                <a:latin typeface="Tw Cen MT Condensed" panose="020B0606020104020203" pitchFamily="34" charset="0"/>
              </a:rPr>
              <a:t>while channel not false</a:t>
            </a:r>
          </a:p>
          <a:p>
            <a:pPr algn="ctr"/>
            <a:r>
              <a:rPr lang="en-US" sz="2000" dirty="0">
                <a:latin typeface="Tw Cen MT Condensed" panose="020B0606020104020203" pitchFamily="34" charset="0"/>
              </a:rPr>
              <a:t>(if not true). End.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2C85D1-26E6-4214-A118-8424A0118484}"/>
              </a:ext>
            </a:extLst>
          </p:cNvPr>
          <p:cNvSpPr/>
          <p:nvPr/>
        </p:nvSpPr>
        <p:spPr>
          <a:xfrm>
            <a:off x="360332" y="6040339"/>
            <a:ext cx="2688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</a:rPr>
              <a:t>Françoise le Lionnais, </a:t>
            </a:r>
            <a:r>
              <a:rPr lang="fr-FR" i="1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</a:rPr>
              <a:t>Oulipo</a:t>
            </a:r>
            <a:r>
              <a:rPr lang="sk-SK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</a:rPr>
              <a:t>, 1972</a:t>
            </a:r>
            <a:r>
              <a:rPr lang="fr-FR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</a:rPr>
              <a:t> </a:t>
            </a:r>
            <a:r>
              <a:rPr lang="sk-SK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</a:rPr>
              <a:t> 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0D14A0-B123-4209-8B6D-B6FB5632AD33}"/>
              </a:ext>
            </a:extLst>
          </p:cNvPr>
          <p:cNvSpPr/>
          <p:nvPr/>
        </p:nvSpPr>
        <p:spPr>
          <a:xfrm>
            <a:off x="4462006" y="6040339"/>
            <a:ext cx="2595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</a:rPr>
              <a:t>Graham Harwood, </a:t>
            </a:r>
            <a:r>
              <a:rPr lang="sk-SK" i="1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</a:rPr>
              <a:t>London.pl</a:t>
            </a:r>
            <a:r>
              <a:rPr lang="sk-SK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</a:rPr>
              <a:t>, 2002 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013F42-344E-4288-8F92-94ADCD558A05}"/>
              </a:ext>
            </a:extLst>
          </p:cNvPr>
          <p:cNvSpPr/>
          <p:nvPr/>
        </p:nvSpPr>
        <p:spPr>
          <a:xfrm>
            <a:off x="9060408" y="6040339"/>
            <a:ext cx="2109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</a:rPr>
              <a:t>William Blake, </a:t>
            </a:r>
            <a:r>
              <a:rPr lang="sk-SK" i="1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</a:rPr>
              <a:t>London, </a:t>
            </a:r>
            <a:r>
              <a:rPr lang="sk-SK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</a:rPr>
              <a:t>1792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C7FD25-13EC-4CEE-BD54-7211E037817D}"/>
              </a:ext>
            </a:extLst>
          </p:cNvPr>
          <p:cNvSpPr/>
          <p:nvPr/>
        </p:nvSpPr>
        <p:spPr>
          <a:xfrm>
            <a:off x="3580574" y="3621993"/>
            <a:ext cx="4358318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000" dirty="0">
                <a:latin typeface="Tw Cen MT Condensed" panose="020B0606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((light </a:t>
            </a:r>
            <a:r>
              <a:rPr lang="en-GB" sz="2000" dirty="0" err="1">
                <a:latin typeface="Tw Cen MT Condensed" panose="020B0606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en-GB" sz="2000" dirty="0">
                <a:latin typeface="Tw Cen MT Condensed" panose="020B0606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dark) &amp;&amp; (dark </a:t>
            </a:r>
            <a:r>
              <a:rPr lang="en-GB" sz="2000" dirty="0" err="1">
                <a:latin typeface="Tw Cen MT Condensed" panose="020B0606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en-GB" sz="2000" dirty="0">
                <a:latin typeface="Tw Cen MT Condensed" panose="020B0606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light)</a:t>
            </a:r>
            <a:endParaRPr lang="en-US" sz="2000" dirty="0">
              <a:latin typeface="Tw Cen MT Condensed" panose="020B0606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000" dirty="0">
                <a:latin typeface="Tw Cen MT Condensed" panose="020B0606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&amp;&amp; ($</a:t>
            </a:r>
            <a:r>
              <a:rPr lang="en-GB" sz="2000" dirty="0" err="1">
                <a:latin typeface="Tw Cen MT Condensed" panose="020B0606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blaze_of_night</a:t>
            </a:r>
            <a:r>
              <a:rPr lang="en-GB" sz="2000" dirty="0">
                <a:latin typeface="Tw Cen MT Condensed" panose="020B0606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{moon} == </a:t>
            </a:r>
            <a:r>
              <a:rPr lang="en-GB" sz="2000" dirty="0" err="1">
                <a:latin typeface="Tw Cen MT Condensed" panose="020B0606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black_hole</a:t>
            </a:r>
            <a:r>
              <a:rPr lang="en-GB" sz="2000" dirty="0">
                <a:latin typeface="Tw Cen MT Condensed" panose="020B0606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w Cen MT Condensed" panose="020B0606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000" dirty="0">
                <a:latin typeface="Tw Cen MT Condensed" panose="020B0606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&amp;&amp; ($</a:t>
            </a:r>
            <a:r>
              <a:rPr lang="en-GB" sz="2000" dirty="0" err="1">
                <a:latin typeface="Tw Cen MT Condensed" panose="020B0606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ravens_wing</a:t>
            </a:r>
            <a:r>
              <a:rPr lang="en-GB" sz="2000" dirty="0">
                <a:latin typeface="Tw Cen MT Condensed" panose="020B0606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{bright} == $tin{bright})){</a:t>
            </a:r>
            <a:endParaRPr lang="en-US" sz="2000" dirty="0">
              <a:latin typeface="Tw Cen MT Condensed" panose="020B0606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000" dirty="0">
                <a:latin typeface="Tw Cen MT Condensed" panose="020B0606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 $love = $you = $sin{darkness} + 1;</a:t>
            </a:r>
            <a:endParaRPr lang="en-US" sz="2000" dirty="0">
              <a:latin typeface="Tw Cen MT Condensed" panose="020B0606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1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2000" dirty="0">
                <a:latin typeface="Tw Cen MT Condensed" panose="020B0606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};</a:t>
            </a:r>
            <a:endParaRPr lang="en-US" sz="2000" dirty="0">
              <a:latin typeface="Tw Cen MT Condensed" panose="020B0606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B40CCA-AB0C-4FFD-91A4-34B6AE1776D2}"/>
              </a:ext>
            </a:extLst>
          </p:cNvPr>
          <p:cNvSpPr/>
          <p:nvPr/>
        </p:nvSpPr>
        <p:spPr>
          <a:xfrm>
            <a:off x="8499698" y="3621993"/>
            <a:ext cx="3230908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800"/>
              </a:spcAft>
            </a:pPr>
            <a:r>
              <a:rPr lang="en-GB" i="1" dirty="0">
                <a:solidFill>
                  <a:srgbClr val="000000"/>
                </a:solidFill>
                <a:latin typeface="Tw Cen MT Condensed" panose="020B0606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light were dark and dark were light</a:t>
            </a:r>
            <a:br>
              <a:rPr lang="en-GB" i="1" dirty="0">
                <a:solidFill>
                  <a:srgbClr val="000000"/>
                </a:solidFill>
                <a:latin typeface="Tw Cen MT Condensed" panose="020B0606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i="1" dirty="0">
                <a:solidFill>
                  <a:srgbClr val="000000"/>
                </a:solidFill>
                <a:latin typeface="Tw Cen MT Condensed" panose="020B0606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moon a black hole in the blaze of night</a:t>
            </a:r>
            <a:br>
              <a:rPr lang="en-GB" i="1" dirty="0">
                <a:solidFill>
                  <a:srgbClr val="000000"/>
                </a:solidFill>
                <a:latin typeface="Tw Cen MT Condensed" panose="020B0606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i="1" dirty="0">
                <a:solidFill>
                  <a:srgbClr val="000000"/>
                </a:solidFill>
                <a:latin typeface="Tw Cen MT Condensed" panose="020B0606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raven's wing as bright as tin</a:t>
            </a:r>
            <a:br>
              <a:rPr lang="en-GB" i="1" dirty="0">
                <a:solidFill>
                  <a:srgbClr val="000000"/>
                </a:solidFill>
                <a:latin typeface="Tw Cen MT Condensed" panose="020B0606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i="1" dirty="0">
                <a:solidFill>
                  <a:srgbClr val="000000"/>
                </a:solidFill>
                <a:latin typeface="Tw Cen MT Condensed" panose="020B0606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 you, my love, would be darker than sin.</a:t>
            </a:r>
            <a:endParaRPr lang="en-US" dirty="0">
              <a:latin typeface="Tw Cen MT Condensed" panose="020B0606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524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7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F2CA-559A-44A9-A080-CD845939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Softwarové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FE190-F49C-45E9-87BB-F5340269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49417" y="6438208"/>
            <a:ext cx="2349038" cy="315883"/>
          </a:xfrm>
        </p:spPr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Softwarové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r>
              <a:rPr lang="en-US" dirty="0">
                <a:latin typeface="Tw Cen MT Condensed" panose="020B0606020104020203" pitchFamily="34" charset="0"/>
              </a:rPr>
              <a:t>    :: </a:t>
            </a:r>
            <a:r>
              <a:rPr lang="sk-SK" dirty="0">
                <a:latin typeface="Tw Cen MT Condensed" panose="020B0606020104020203" pitchFamily="34" charset="0"/>
              </a:rPr>
              <a:t>ukázky, interpretace, diskuse </a:t>
            </a:r>
            <a:r>
              <a:rPr lang="en-US" dirty="0">
                <a:latin typeface="Tw Cen MT Condensed" panose="020B0606020104020203" pitchFamily="34" charset="0"/>
              </a:rPr>
              <a:t>::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CCC0E5-8D25-4D58-B81E-95199322F256}"/>
              </a:ext>
            </a:extLst>
          </p:cNvPr>
          <p:cNvSpPr txBox="1"/>
          <p:nvPr/>
        </p:nvSpPr>
        <p:spPr>
          <a:xfrm>
            <a:off x="4375099" y="2484165"/>
            <a:ext cx="344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Tw Cen MT Condensed" panose="020B0606020104020203" pitchFamily="34" charset="0"/>
              </a:rPr>
              <a:t>P</a:t>
            </a:r>
            <a:r>
              <a:rPr lang="en-US" dirty="0" err="1">
                <a:latin typeface="Tw Cen MT Condensed" panose="020B0606020104020203" pitchFamily="34" charset="0"/>
              </a:rPr>
              <a:t>rogramovací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jazyk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ako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estetická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kategória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2C85D1-26E6-4214-A118-8424A0118484}"/>
              </a:ext>
            </a:extLst>
          </p:cNvPr>
          <p:cNvSpPr/>
          <p:nvPr/>
        </p:nvSpPr>
        <p:spPr>
          <a:xfrm>
            <a:off x="3768240" y="6453314"/>
            <a:ext cx="14821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200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</a:rPr>
              <a:t>Hugo Balla, </a:t>
            </a:r>
            <a:r>
              <a:rPr lang="sk-SK" sz="1200" i="1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</a:rPr>
              <a:t>Karawane</a:t>
            </a:r>
            <a:r>
              <a:rPr lang="sk-SK" sz="1200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</a:rPr>
              <a:t>, 1916 </a:t>
            </a:r>
            <a:endParaRPr lang="en-US" sz="1200" dirty="0">
              <a:latin typeface="Tw Cen MT Condensed" panose="020B06060201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EBB5A2-A867-4535-B0AE-F2A1D00AC505}"/>
              </a:ext>
            </a:extLst>
          </p:cNvPr>
          <p:cNvSpPr/>
          <p:nvPr/>
        </p:nvSpPr>
        <p:spPr>
          <a:xfrm>
            <a:off x="754669" y="2668831"/>
            <a:ext cx="3486615" cy="3521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sk-SK" sz="1200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Karawane</a:t>
            </a:r>
            <a:endParaRPr lang="en-US" sz="1200" dirty="0">
              <a:latin typeface="Tw Cen MT Condensed" panose="020B0606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sk-SK" sz="1200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jolifanto bambla o falli bambla</a:t>
            </a:r>
            <a:endParaRPr lang="en-US" sz="1200" dirty="0">
              <a:latin typeface="Tw Cen MT Condensed" panose="020B0606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sk-SK" sz="1200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großiga m’pfa habla horem</a:t>
            </a:r>
            <a:endParaRPr lang="en-US" sz="1200" dirty="0">
              <a:latin typeface="Tw Cen MT Condensed" panose="020B0606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sk-SK" sz="1200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egiga goramen</a:t>
            </a:r>
            <a:endParaRPr lang="en-US" sz="1200" dirty="0">
              <a:latin typeface="Tw Cen MT Condensed" panose="020B0606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sk-SK" sz="1200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higo bloiko russula huju</a:t>
            </a:r>
            <a:endParaRPr lang="en-US" sz="1200" dirty="0">
              <a:latin typeface="Tw Cen MT Condensed" panose="020B0606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sk-SK" sz="1200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hollaka hollala</a:t>
            </a:r>
            <a:endParaRPr lang="en-US" sz="1200" dirty="0">
              <a:latin typeface="Tw Cen MT Condensed" panose="020B0606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sk-SK" sz="1200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anlogo bung</a:t>
            </a:r>
            <a:endParaRPr lang="en-US" sz="1200" dirty="0">
              <a:latin typeface="Tw Cen MT Condensed" panose="020B0606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sk-SK" sz="1200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blago bung blago bung</a:t>
            </a:r>
            <a:endParaRPr lang="en-US" sz="1200" dirty="0">
              <a:latin typeface="Tw Cen MT Condensed" panose="020B0606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sk-SK" sz="1200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bosso fataka</a:t>
            </a:r>
            <a:endParaRPr lang="en-US" sz="1200" dirty="0">
              <a:latin typeface="Tw Cen MT Condensed" panose="020B0606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sk-SK" sz="1200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 üü ü</a:t>
            </a:r>
            <a:endParaRPr lang="en-US" sz="1200" dirty="0">
              <a:latin typeface="Tw Cen MT Condensed" panose="020B0606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sk-SK" sz="1200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schampa wulla wussa olobo</a:t>
            </a:r>
            <a:endParaRPr lang="en-US" sz="1200" dirty="0">
              <a:latin typeface="Tw Cen MT Condensed" panose="020B0606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sk-SK" sz="1200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hej tatta gorem</a:t>
            </a:r>
            <a:endParaRPr lang="en-US" sz="1200" dirty="0">
              <a:latin typeface="Tw Cen MT Condensed" panose="020B0606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sk-SK" sz="1200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eschige zunbada</a:t>
            </a:r>
            <a:endParaRPr lang="en-US" sz="1200" dirty="0">
              <a:latin typeface="Tw Cen MT Condensed" panose="020B0606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sk-SK" sz="1200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wulubu ssubudu uluwu ssubudu</a:t>
            </a:r>
            <a:endParaRPr lang="en-US" sz="1200" dirty="0">
              <a:latin typeface="Tw Cen MT Condensed" panose="020B0606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sk-SK" sz="1200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–umf</a:t>
            </a:r>
            <a:endParaRPr lang="en-US" sz="1200" dirty="0">
              <a:latin typeface="Tw Cen MT Condensed" panose="020B0606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sk-SK" sz="1200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kusa gauma</a:t>
            </a:r>
            <a:endParaRPr lang="en-US" sz="1200" dirty="0">
              <a:latin typeface="Tw Cen MT Condensed" panose="020B0606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2400"/>
              </a:spcAft>
            </a:pPr>
            <a:r>
              <a:rPr lang="sk-SK" sz="1200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ba–umf</a:t>
            </a:r>
            <a:endParaRPr lang="en-US" sz="1200" dirty="0">
              <a:latin typeface="Tw Cen MT Condensed" panose="020B0606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BE4555-C466-4C84-9305-FE8FA7A4998E}"/>
              </a:ext>
            </a:extLst>
          </p:cNvPr>
          <p:cNvSpPr/>
          <p:nvPr/>
        </p:nvSpPr>
        <p:spPr>
          <a:xfrm>
            <a:off x="7762124" y="2209740"/>
            <a:ext cx="3486615" cy="4675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200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$lines (1 .. 8)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200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200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$word (1 .. 2)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200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endParaRPr lang="sk-SK" sz="1200" dirty="0">
              <a:solidFill>
                <a:srgbClr val="000000"/>
              </a:solidFill>
              <a:latin typeface="Tw Cen MT Condensed" panose="020B0606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200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1200" dirty="0" err="1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random_number</a:t>
            </a:r>
            <a:r>
              <a:rPr lang="en-US" sz="1200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1200" dirty="0" err="1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en-US" sz="1200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(rand(2));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200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($</a:t>
            </a:r>
            <a:r>
              <a:rPr lang="en-US" sz="1200" dirty="0" err="1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random_number</a:t>
            </a:r>
            <a:r>
              <a:rPr lang="en-US" sz="1200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== 0)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200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200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print "</a:t>
            </a:r>
            <a:r>
              <a:rPr lang="en-US" sz="1200" dirty="0" err="1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tumba</a:t>
            </a:r>
            <a:r>
              <a:rPr lang="en-US" sz="1200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200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200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else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200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200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print "</a:t>
            </a:r>
            <a:r>
              <a:rPr lang="en-US" sz="1200" dirty="0" err="1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ba-umpf</a:t>
            </a:r>
            <a:r>
              <a:rPr lang="en-US" sz="1200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200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200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print " "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200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200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print "\n"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200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016F0B-7B88-431C-B1CB-615FE0A71507}"/>
              </a:ext>
            </a:extLst>
          </p:cNvPr>
          <p:cNvSpPr/>
          <p:nvPr/>
        </p:nvSpPr>
        <p:spPr>
          <a:xfrm>
            <a:off x="6607483" y="6452275"/>
            <a:ext cx="22671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200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</a:rPr>
              <a:t>Florian Cramer, prepis básne </a:t>
            </a:r>
            <a:r>
              <a:rPr lang="sk-SK" sz="1200" i="1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</a:rPr>
              <a:t>Karawane</a:t>
            </a:r>
            <a:r>
              <a:rPr lang="sk-SK" sz="1200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</a:rPr>
              <a:t>, 2002 </a:t>
            </a:r>
            <a:endParaRPr lang="en-US" sz="1200" dirty="0">
              <a:latin typeface="Tw Cen MT Condensed" panose="020B06060201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890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4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F2CA-559A-44A9-A080-CD845939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Softwarové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FE190-F49C-45E9-87BB-F5340269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49417" y="6438208"/>
            <a:ext cx="2349038" cy="315883"/>
          </a:xfrm>
        </p:spPr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Softwarové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r>
              <a:rPr lang="en-US" dirty="0">
                <a:latin typeface="Tw Cen MT Condensed" panose="020B0606020104020203" pitchFamily="34" charset="0"/>
              </a:rPr>
              <a:t>    :: </a:t>
            </a:r>
            <a:r>
              <a:rPr lang="sk-SK" dirty="0">
                <a:latin typeface="Tw Cen MT Condensed" panose="020B0606020104020203" pitchFamily="34" charset="0"/>
              </a:rPr>
              <a:t>ukázky, interpretace, diskuse </a:t>
            </a:r>
            <a:r>
              <a:rPr lang="en-US" dirty="0">
                <a:latin typeface="Tw Cen MT Condensed" panose="020B0606020104020203" pitchFamily="34" charset="0"/>
              </a:rPr>
              <a:t>::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CCC0E5-8D25-4D58-B81E-95199322F256}"/>
              </a:ext>
            </a:extLst>
          </p:cNvPr>
          <p:cNvSpPr txBox="1"/>
          <p:nvPr/>
        </p:nvSpPr>
        <p:spPr>
          <a:xfrm>
            <a:off x="4375099" y="2484165"/>
            <a:ext cx="344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Tw Cen MT Condensed" panose="020B0606020104020203" pitchFamily="34" charset="0"/>
              </a:rPr>
              <a:t>P</a:t>
            </a:r>
            <a:r>
              <a:rPr lang="en-US" dirty="0" err="1">
                <a:latin typeface="Tw Cen MT Condensed" panose="020B0606020104020203" pitchFamily="34" charset="0"/>
              </a:rPr>
              <a:t>rogramovací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jazyk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ako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estetická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kategória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716204-1A90-4815-92AF-1031267748F2}"/>
              </a:ext>
            </a:extLst>
          </p:cNvPr>
          <p:cNvSpPr/>
          <p:nvPr/>
        </p:nvSpPr>
        <p:spPr>
          <a:xfrm>
            <a:off x="3215268" y="3184250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>
                <a:latin typeface="Tw Cen MT Condensed" panose="020B0606020104020203" pitchFamily="34" charset="0"/>
                <a:ea typeface="Calibri" panose="020F0502020204030204" pitchFamily="34" charset="0"/>
              </a:rPr>
              <a:t>„</a:t>
            </a:r>
            <a:r>
              <a:rPr lang="en-US" dirty="0">
                <a:latin typeface="Tw Cen MT Condensed" panose="020B0606020104020203" pitchFamily="34" charset="0"/>
                <a:ea typeface="Calibri" panose="020F0502020204030204" pitchFamily="34" charset="0"/>
              </a:rPr>
              <a:t>[…] </a:t>
            </a:r>
            <a:r>
              <a:rPr lang="sk-SK" dirty="0">
                <a:latin typeface="Tw Cen MT Condensed" panose="020B0606020104020203" pitchFamily="34" charset="0"/>
                <a:ea typeface="Calibri" panose="020F0502020204030204" pitchFamily="34" charset="0"/>
              </a:rPr>
              <a:t>Umelcoch,</a:t>
            </a:r>
            <a:r>
              <a:rPr lang="sk-SK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</a:rPr>
              <a:t> ktorí používajú digitálny software k produkcii diel, ktoré sú samy výtvorom digitálnych dát – ako to pred nimi tvorili len spisovatelia – diel, tvorených pomocou symbolov, používajúcich sadu nástrojov, ktoré sa taktiež skladajú výlučne zo symbolov. Žiadny spisovateľ nemôže používať jazyk len ako provizórne zariadenie, s ktorým sa skladá umelecké dielo, ktoré nie je samo o sebe jazykom – tak, ako v opakujúcej sa slučke, literatúra si sama píše zachádzanie so svojimi vlastnými nástrojmi. Rovnakým spôsobom, nuly a jednotky digitálneho umenia úzko súvisia s nulami a jednotkami tých nástrojov, ktorými sú nielen vytvorené, zobrazené a reprodukované.“</a:t>
            </a:r>
            <a:endParaRPr lang="en-US" dirty="0">
              <a:solidFill>
                <a:srgbClr val="000000"/>
              </a:solidFill>
              <a:latin typeface="Tw Cen MT Condensed" panose="020B0606020104020203" pitchFamily="34" charset="0"/>
              <a:ea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Tw Cen MT Condensed" panose="020B0606020104020203" pitchFamily="34" charset="0"/>
            </a:endParaRPr>
          </a:p>
          <a:p>
            <a:pPr algn="r"/>
            <a:r>
              <a:rPr lang="en-US" sz="1200" dirty="0">
                <a:solidFill>
                  <a:srgbClr val="000000"/>
                </a:solidFill>
                <a:latin typeface="Tw Cen MT Condensed" panose="020B0606020104020203" pitchFamily="34" charset="0"/>
              </a:rPr>
              <a:t>Florian Cramer, </a:t>
            </a:r>
            <a:r>
              <a:rPr lang="en-US" sz="1200" i="1" dirty="0">
                <a:solidFill>
                  <a:srgbClr val="000000"/>
                </a:solidFill>
                <a:latin typeface="Tw Cen MT Condensed" panose="020B0606020104020203" pitchFamily="34" charset="0"/>
              </a:rPr>
              <a:t>Ten Theses About Software Art</a:t>
            </a:r>
            <a:r>
              <a:rPr lang="en-US" sz="1200" dirty="0">
                <a:solidFill>
                  <a:srgbClr val="000000"/>
                </a:solidFill>
                <a:latin typeface="Tw Cen MT Condensed" panose="020B0606020104020203" pitchFamily="34" charset="0"/>
              </a:rPr>
              <a:t>, 2003</a:t>
            </a:r>
            <a:endParaRPr lang="en-US" sz="1200" dirty="0">
              <a:latin typeface="Tw Cen MT Condensed" panose="020B06060201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819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D99208-2AEF-45C7-B8FF-025CD744C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5312" y="2563443"/>
            <a:ext cx="7401376" cy="38288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C0F2CA-559A-44A9-A080-CD845939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Tw Cen MT Condensed" panose="020B0606020104020203" pitchFamily="34" charset="0"/>
              </a:rPr>
              <a:t>Barbora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Trnková</a:t>
            </a:r>
            <a:r>
              <a:rPr lang="en-US" dirty="0">
                <a:latin typeface="Tw Cen MT Condensed" panose="020B0606020104020203" pitchFamily="34" charset="0"/>
              </a:rPr>
              <a:t> / </a:t>
            </a:r>
            <a:r>
              <a:rPr lang="en-US" dirty="0" err="1">
                <a:latin typeface="Tw Cen MT Condensed" panose="020B0606020104020203" pitchFamily="34" charset="0"/>
              </a:rPr>
              <a:t>Tomáš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Javůrek</a:t>
            </a:r>
            <a:r>
              <a:rPr lang="en-US" dirty="0">
                <a:latin typeface="Tw Cen MT Condensed" panose="020B0606020104020203" pitchFamily="34" charset="0"/>
              </a:rPr>
              <a:t> </a:t>
            </a:r>
            <a:br>
              <a:rPr lang="en-US" dirty="0">
                <a:latin typeface="Tw Cen MT Condensed" panose="020B0606020104020203" pitchFamily="34" charset="0"/>
              </a:rPr>
            </a:br>
            <a:br>
              <a:rPr lang="en-US" dirty="0">
                <a:latin typeface="Tw Cen MT Condensed" panose="020B0606020104020203" pitchFamily="34" charset="0"/>
              </a:rPr>
            </a:br>
            <a:r>
              <a:rPr lang="en-US" dirty="0">
                <a:latin typeface="Tw Cen MT Condensed" panose="020B0606020104020203" pitchFamily="34" charset="0"/>
              </a:rPr>
              <a:t>metazoa.org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FE190-F49C-45E9-87BB-F5340269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49417" y="6438208"/>
            <a:ext cx="2349038" cy="315883"/>
          </a:xfrm>
        </p:spPr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Softwarové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r>
              <a:rPr lang="en-US" dirty="0">
                <a:latin typeface="Tw Cen MT Condensed" panose="020B0606020104020203" pitchFamily="34" charset="0"/>
              </a:rPr>
              <a:t>    :: </a:t>
            </a:r>
            <a:r>
              <a:rPr lang="sk-SK" dirty="0">
                <a:latin typeface="Tw Cen MT Condensed" panose="020B0606020104020203" pitchFamily="34" charset="0"/>
              </a:rPr>
              <a:t>ukázky, interpretace, diskuse </a:t>
            </a:r>
            <a:r>
              <a:rPr lang="en-US" dirty="0">
                <a:latin typeface="Tw Cen MT Condensed" panose="020B0606020104020203" pitchFamily="34" charset="0"/>
              </a:rPr>
              <a:t>::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70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F2CA-559A-44A9-A080-CD845939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Softwarové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FE190-F49C-45E9-87BB-F5340269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49417" y="6438208"/>
            <a:ext cx="2349038" cy="315883"/>
          </a:xfrm>
        </p:spPr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Softwarové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r>
              <a:rPr lang="en-US" dirty="0">
                <a:latin typeface="Tw Cen MT Condensed" panose="020B0606020104020203" pitchFamily="34" charset="0"/>
              </a:rPr>
              <a:t>    :: </a:t>
            </a:r>
            <a:r>
              <a:rPr lang="sk-SK" dirty="0">
                <a:latin typeface="Tw Cen MT Condensed" panose="020B0606020104020203" pitchFamily="34" charset="0"/>
              </a:rPr>
              <a:t>ukázky, interpretace, diskuse </a:t>
            </a:r>
            <a:r>
              <a:rPr lang="en-US" dirty="0">
                <a:latin typeface="Tw Cen MT Condensed" panose="020B0606020104020203" pitchFamily="34" charset="0"/>
              </a:rPr>
              <a:t>::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7ED9CD-E0B7-47C6-98B5-96D53AFE2C09}"/>
              </a:ext>
            </a:extLst>
          </p:cNvPr>
          <p:cNvSpPr/>
          <p:nvPr/>
        </p:nvSpPr>
        <p:spPr>
          <a:xfrm>
            <a:off x="2285819" y="3418647"/>
            <a:ext cx="76203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w Cen MT Condensed" panose="020B0606020104020203" pitchFamily="34" charset="0"/>
              </a:rPr>
              <a:t>GLITCH </a:t>
            </a:r>
            <a:r>
              <a:rPr lang="en-US" dirty="0" err="1">
                <a:latin typeface="Tw Cen MT Condensed" panose="020B0606020104020203" pitchFamily="34" charset="0"/>
              </a:rPr>
              <a:t>ako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estetická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hodnota</a:t>
            </a:r>
            <a:r>
              <a:rPr lang="sk-SK" dirty="0">
                <a:latin typeface="Tw Cen MT Condensed" panose="020B0606020104020203" pitchFamily="34" charset="0"/>
              </a:rPr>
              <a:t> </a:t>
            </a:r>
            <a:r>
              <a:rPr lang="en-US" dirty="0">
                <a:latin typeface="Tw Cen MT Condensed" panose="020B0606020104020203" pitchFamily="34" charset="0"/>
              </a:rPr>
              <a:t>(Jodi, Joan </a:t>
            </a:r>
            <a:r>
              <a:rPr lang="en-US" dirty="0" err="1">
                <a:latin typeface="Tw Cen MT Condensed" panose="020B0606020104020203" pitchFamily="34" charset="0"/>
              </a:rPr>
              <a:t>Leandre</a:t>
            </a:r>
            <a:r>
              <a:rPr lang="en-US" dirty="0">
                <a:latin typeface="Tw Cen MT Condensed" panose="020B0606020104020203" pitchFamily="34" charset="0"/>
              </a:rPr>
              <a:t>, Sven Koenig, Noah </a:t>
            </a:r>
            <a:r>
              <a:rPr lang="en-US" dirty="0" err="1">
                <a:latin typeface="Tw Cen MT Condensed" panose="020B0606020104020203" pitchFamily="34" charset="0"/>
              </a:rPr>
              <a:t>Wardrip-Fruin</a:t>
            </a:r>
            <a:r>
              <a:rPr lang="en-US" dirty="0">
                <a:latin typeface="Tw Cen MT Condensed" panose="020B0606020104020203" pitchFamily="34" charset="0"/>
              </a:rPr>
              <a:t>)</a:t>
            </a:r>
            <a:endParaRPr lang="sk-SK" dirty="0">
              <a:latin typeface="Tw Cen MT Condensed" panose="020B06060201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k-SK" dirty="0">
              <a:latin typeface="Tw Cen MT Condensed" panose="020B06060201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dirty="0">
                <a:latin typeface="Tw Cen MT Condensed" panose="020B0606020104020203" pitchFamily="34" charset="0"/>
              </a:rPr>
              <a:t>Programovací kód ako performatívny text </a:t>
            </a:r>
            <a:r>
              <a:rPr lang="en-US" dirty="0">
                <a:latin typeface="Tw Cen MT Condensed" panose="020B0606020104020203" pitchFamily="34" charset="0"/>
              </a:rPr>
              <a:t>(Ilia </a:t>
            </a:r>
            <a:r>
              <a:rPr lang="en-US" dirty="0" err="1">
                <a:latin typeface="Tw Cen MT Condensed" panose="020B0606020104020203" pitchFamily="34" charset="0"/>
              </a:rPr>
              <a:t>Malinovsky</a:t>
            </a:r>
            <a:r>
              <a:rPr lang="en-US" dirty="0">
                <a:latin typeface="Tw Cen MT Condensed" panose="020B0606020104020203" pitchFamily="34" charset="0"/>
              </a:rPr>
              <a:t>, Olga </a:t>
            </a:r>
            <a:r>
              <a:rPr lang="en-US" dirty="0" err="1">
                <a:latin typeface="Tw Cen MT Condensed" panose="020B0606020104020203" pitchFamily="34" charset="0"/>
              </a:rPr>
              <a:t>Goriunova</a:t>
            </a:r>
            <a:r>
              <a:rPr lang="en-US" dirty="0">
                <a:latin typeface="Tw Cen MT Condensed" panose="020B0606020104020203" pitchFamily="34" charset="0"/>
              </a:rPr>
              <a:t>, Amy Alexander/VJ </a:t>
            </a:r>
            <a:r>
              <a:rPr lang="en-US" dirty="0" err="1">
                <a:latin typeface="Tw Cen MT Condensed" panose="020B0606020104020203" pitchFamily="34" charset="0"/>
              </a:rPr>
              <a:t>Übergeek</a:t>
            </a:r>
            <a:r>
              <a:rPr lang="en-US" dirty="0">
                <a:latin typeface="Tw Cen MT Condensed" panose="020B0606020104020203" pitchFamily="34" charset="0"/>
              </a:rPr>
              <a:t>)</a:t>
            </a:r>
            <a:endParaRPr lang="sk-SK" dirty="0">
              <a:latin typeface="Tw Cen MT Condensed" panose="020B06060201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k-SK" dirty="0">
              <a:latin typeface="Tw Cen MT Condensed" panose="020B06060201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dirty="0">
                <a:latin typeface="Tw Cen MT Condensed" panose="020B0606020104020203" pitchFamily="34" charset="0"/>
              </a:rPr>
              <a:t>P</a:t>
            </a:r>
            <a:r>
              <a:rPr lang="en-US" dirty="0" err="1">
                <a:latin typeface="Tw Cen MT Condensed" panose="020B0606020104020203" pitchFamily="34" charset="0"/>
              </a:rPr>
              <a:t>rogramovací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jazyk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ako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estetická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kategória</a:t>
            </a:r>
            <a:r>
              <a:rPr lang="sk-SK" dirty="0">
                <a:latin typeface="Tw Cen MT Condensed" panose="020B0606020104020203" pitchFamily="34" charset="0"/>
              </a:rPr>
              <a:t> - koncept software art v elektronickej literatúre</a:t>
            </a:r>
            <a:r>
              <a:rPr lang="en-US" dirty="0">
                <a:latin typeface="Tw Cen MT Condensed" panose="020B0606020104020203" pitchFamily="34" charset="0"/>
              </a:rPr>
              <a:t> (Florian Cramer, Graham Harwood)</a:t>
            </a:r>
            <a:endParaRPr lang="sk-SK" dirty="0">
              <a:latin typeface="Tw Cen MT Condensed" panose="020B06060201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186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0A5F0-F8EF-47E3-B9EF-1773DBFD2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Tw Cen MT Condensed" panose="020B0606020104020203" pitchFamily="34" charset="0"/>
              </a:rPr>
              <a:t>Back UP</a:t>
            </a:r>
            <a:endParaRPr lang="en-US" dirty="0"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297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F2CA-559A-44A9-A080-CD845939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Udalosti</a:t>
            </a:r>
            <a:r>
              <a:rPr lang="en-US" dirty="0">
                <a:latin typeface="Tw Cen MT Condensed" panose="020B0606020104020203" pitchFamily="34" charset="0"/>
              </a:rPr>
              <a:t> software art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FE190-F49C-45E9-87BB-F5340269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49417" y="6438208"/>
            <a:ext cx="2349038" cy="315883"/>
          </a:xfrm>
        </p:spPr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Softwarové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r>
              <a:rPr lang="en-US" dirty="0">
                <a:latin typeface="Tw Cen MT Condensed" panose="020B0606020104020203" pitchFamily="34" charset="0"/>
              </a:rPr>
              <a:t>    :: </a:t>
            </a:r>
            <a:r>
              <a:rPr lang="sk-SK" dirty="0">
                <a:latin typeface="Tw Cen MT Condensed" panose="020B0606020104020203" pitchFamily="34" charset="0"/>
              </a:rPr>
              <a:t>ukázky, interpretace, diskuse </a:t>
            </a:r>
            <a:r>
              <a:rPr lang="en-US" dirty="0">
                <a:latin typeface="Tw Cen MT Condensed" panose="020B0606020104020203" pitchFamily="34" charset="0"/>
              </a:rPr>
              <a:t>::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CCC0E5-8D25-4D58-B81E-95199322F256}"/>
              </a:ext>
            </a:extLst>
          </p:cNvPr>
          <p:cNvSpPr txBox="1"/>
          <p:nvPr/>
        </p:nvSpPr>
        <p:spPr>
          <a:xfrm>
            <a:off x="5543605" y="2439780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w Cen MT Condensed" panose="020B0606020104020203" pitchFamily="34" charset="0"/>
              </a:rPr>
              <a:t>2001 – 2011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642C1A-A497-472D-B94E-26294F1BF69F}"/>
              </a:ext>
            </a:extLst>
          </p:cNvPr>
          <p:cNvSpPr/>
          <p:nvPr/>
        </p:nvSpPr>
        <p:spPr>
          <a:xfrm>
            <a:off x="2231135" y="2876811"/>
            <a:ext cx="9526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i="1" u="sng" dirty="0" err="1">
                <a:latin typeface="Tw Cen MT Condensed" panose="020B0606020104020203" pitchFamily="34" charset="0"/>
                <a:hlinkClick r:id="rId4"/>
              </a:rPr>
              <a:t>Transmediale</a:t>
            </a:r>
            <a:r>
              <a:rPr lang="en-US" i="1" u="sng" dirty="0">
                <a:latin typeface="Tw Cen MT Condensed" panose="020B0606020104020203" pitchFamily="34" charset="0"/>
                <a:hlinkClick r:id="rId4"/>
              </a:rPr>
              <a:t> 2001: DIY (do it yourself!)</a:t>
            </a:r>
            <a:r>
              <a:rPr lang="en-US" dirty="0">
                <a:latin typeface="Tw Cen MT Condensed" panose="020B0606020104020203" pitchFamily="34" charset="0"/>
              </a:rPr>
              <a:t>  festival, </a:t>
            </a:r>
            <a:r>
              <a:rPr lang="en-US" dirty="0" err="1">
                <a:latin typeface="Tw Cen MT Condensed" panose="020B0606020104020203" pitchFamily="34" charset="0"/>
              </a:rPr>
              <a:t>konferencia</a:t>
            </a:r>
            <a:r>
              <a:rPr lang="en-US" dirty="0">
                <a:latin typeface="Tw Cen MT Condensed" panose="020B0606020104020203" pitchFamily="34" charset="0"/>
              </a:rPr>
              <a:t>, </a:t>
            </a:r>
            <a:r>
              <a:rPr lang="en-US" dirty="0" err="1">
                <a:latin typeface="Tw Cen MT Condensed" panose="020B0606020104020203" pitchFamily="34" charset="0"/>
              </a:rPr>
              <a:t>Berl</a:t>
            </a:r>
            <a:r>
              <a:rPr lang="sk-SK" dirty="0">
                <a:latin typeface="Tw Cen MT Condensed" panose="020B0606020104020203" pitchFamily="34" charset="0"/>
              </a:rPr>
              <a:t>i</a:t>
            </a:r>
            <a:r>
              <a:rPr lang="en-US" dirty="0">
                <a:latin typeface="Tw Cen MT Condensed" panose="020B0606020104020203" pitchFamily="34" charset="0"/>
              </a:rPr>
              <a:t>n, 4-11 Feb 2001. </a:t>
            </a:r>
            <a:r>
              <a:rPr lang="sk-SK" dirty="0">
                <a:latin typeface="Tw Cen MT Condensed" panose="020B0606020104020203" pitchFamily="34" charset="0"/>
              </a:rPr>
              <a:t>Festival predstavil kategóriu</a:t>
            </a:r>
            <a:r>
              <a:rPr lang="en-US" dirty="0">
                <a:latin typeface="Tw Cen MT Condensed" panose="020B0606020104020203" pitchFamily="34" charset="0"/>
              </a:rPr>
              <a:t> </a:t>
            </a:r>
            <a:r>
              <a:rPr lang="en-US" dirty="0">
                <a:latin typeface="Tw Cen MT Condensed" panose="020B0606020104020203" pitchFamily="34" charset="0"/>
                <a:hlinkClick r:id="rId5"/>
              </a:rPr>
              <a:t>"artistic software"</a:t>
            </a:r>
            <a:r>
              <a:rPr lang="en-US" dirty="0">
                <a:latin typeface="Tw Cen MT Condensed" panose="020B0606020104020203" pitchFamily="34" charset="0"/>
              </a:rPr>
              <a:t>, </a:t>
            </a:r>
            <a:r>
              <a:rPr lang="sk-SK" dirty="0">
                <a:latin typeface="Tw Cen MT Condensed" panose="020B0606020104020203" pitchFamily="34" charset="0"/>
              </a:rPr>
              <a:t> (umelecký software). Oceňovanie až do roku </a:t>
            </a:r>
            <a:r>
              <a:rPr lang="en-US" dirty="0">
                <a:latin typeface="Tw Cen MT Condensed" panose="020B0606020104020203" pitchFamily="34" charset="0"/>
              </a:rPr>
              <a:t>2004: </a:t>
            </a:r>
            <a:r>
              <a:rPr lang="en-US" dirty="0">
                <a:latin typeface="Tw Cen MT Condensed" panose="020B0606020104020203" pitchFamily="34" charset="0"/>
                <a:hlinkClick r:id="rId6"/>
              </a:rPr>
              <a:t>2001</a:t>
            </a:r>
            <a:r>
              <a:rPr lang="en-US" dirty="0">
                <a:latin typeface="Tw Cen MT Condensed" panose="020B0606020104020203" pitchFamily="34" charset="0"/>
              </a:rPr>
              <a:t>, </a:t>
            </a:r>
            <a:r>
              <a:rPr lang="en-US" dirty="0">
                <a:latin typeface="Tw Cen MT Condensed" panose="020B0606020104020203" pitchFamily="34" charset="0"/>
                <a:hlinkClick r:id="rId7"/>
              </a:rPr>
              <a:t>2002</a:t>
            </a:r>
            <a:r>
              <a:rPr lang="en-US" dirty="0">
                <a:latin typeface="Tw Cen MT Condensed" panose="020B0606020104020203" pitchFamily="34" charset="0"/>
              </a:rPr>
              <a:t>, </a:t>
            </a:r>
            <a:r>
              <a:rPr lang="en-US" dirty="0">
                <a:latin typeface="Tw Cen MT Condensed" panose="020B0606020104020203" pitchFamily="34" charset="0"/>
                <a:hlinkClick r:id="rId8"/>
              </a:rPr>
              <a:t>2003</a:t>
            </a:r>
            <a:r>
              <a:rPr lang="en-US" dirty="0">
                <a:latin typeface="Tw Cen MT Condensed" panose="020B0606020104020203" pitchFamily="34" charset="0"/>
              </a:rPr>
              <a:t>, </a:t>
            </a:r>
            <a:r>
              <a:rPr lang="en-US" dirty="0">
                <a:latin typeface="Tw Cen MT Condensed" panose="020B0606020104020203" pitchFamily="34" charset="0"/>
                <a:hlinkClick r:id="rId9"/>
              </a:rPr>
              <a:t>2004</a:t>
            </a:r>
            <a:r>
              <a:rPr lang="en-US" dirty="0">
                <a:latin typeface="Tw Cen MT Condensed" panose="020B0606020104020203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296AA3-695C-4B5F-8E64-04954F4E6749}"/>
              </a:ext>
            </a:extLst>
          </p:cNvPr>
          <p:cNvSpPr txBox="1"/>
          <p:nvPr/>
        </p:nvSpPr>
        <p:spPr>
          <a:xfrm>
            <a:off x="573571" y="2876811"/>
            <a:ext cx="66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w Cen MT Condensed" panose="020B0606020104020203" pitchFamily="34" charset="0"/>
              </a:rPr>
              <a:t>2001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4231E1-447D-476C-A5B1-21947E408365}"/>
              </a:ext>
            </a:extLst>
          </p:cNvPr>
          <p:cNvSpPr/>
          <p:nvPr/>
        </p:nvSpPr>
        <p:spPr>
          <a:xfrm>
            <a:off x="2231135" y="3420596"/>
            <a:ext cx="95269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i="1" dirty="0" err="1">
                <a:latin typeface="Tw Cen MT Condensed" panose="020B0606020104020203" pitchFamily="34" charset="0"/>
                <a:hlinkClick r:id="rId10"/>
              </a:rPr>
              <a:t>Kontrollfelder</a:t>
            </a:r>
            <a:r>
              <a:rPr lang="en-US" i="1" dirty="0">
                <a:latin typeface="Tw Cen MT Condensed" panose="020B0606020104020203" pitchFamily="34" charset="0"/>
                <a:hlinkClick r:id="rId10"/>
              </a:rPr>
              <a:t> - </a:t>
            </a:r>
            <a:r>
              <a:rPr lang="en-US" i="1" dirty="0" err="1">
                <a:latin typeface="Tw Cen MT Condensed" panose="020B0606020104020203" pitchFamily="34" charset="0"/>
                <a:hlinkClick r:id="rId10"/>
              </a:rPr>
              <a:t>Programmieren</a:t>
            </a:r>
            <a:r>
              <a:rPr lang="en-US" i="1" dirty="0">
                <a:latin typeface="Tw Cen MT Condensed" panose="020B0606020104020203" pitchFamily="34" charset="0"/>
                <a:hlinkClick r:id="rId1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  <a:hlinkClick r:id="rId10"/>
              </a:rPr>
              <a:t>als</a:t>
            </a:r>
            <a:r>
              <a:rPr lang="en-US" i="1" dirty="0">
                <a:latin typeface="Tw Cen MT Condensed" panose="020B0606020104020203" pitchFamily="34" charset="0"/>
                <a:hlinkClick r:id="rId10"/>
              </a:rPr>
              <a:t> </a:t>
            </a:r>
            <a:r>
              <a:rPr lang="en-US" i="1" dirty="0" err="1">
                <a:latin typeface="Tw Cen MT Condensed" panose="020B0606020104020203" pitchFamily="34" charset="0"/>
                <a:hlinkClick r:id="rId10"/>
              </a:rPr>
              <a:t>künstlerische</a:t>
            </a:r>
            <a:r>
              <a:rPr lang="en-US" i="1" dirty="0">
                <a:latin typeface="Tw Cen MT Condensed" panose="020B0606020104020203" pitchFamily="34" charset="0"/>
                <a:hlinkClick r:id="rId10"/>
              </a:rPr>
              <a:t> Praxis</a:t>
            </a:r>
            <a:r>
              <a:rPr lang="en-US" dirty="0">
                <a:latin typeface="Tw Cen MT Condensed" panose="020B0606020104020203" pitchFamily="34" charset="0"/>
              </a:rPr>
              <a:t>,</a:t>
            </a:r>
            <a:r>
              <a:rPr lang="sk-SK" dirty="0">
                <a:latin typeface="Tw Cen MT Condensed" panose="020B0606020104020203" pitchFamily="34" charset="0"/>
              </a:rPr>
              <a:t> Výstava v</a:t>
            </a:r>
            <a:r>
              <a:rPr lang="en-US" dirty="0">
                <a:latin typeface="Tw Cen MT Condensed" panose="020B0606020104020203" pitchFamily="34" charset="0"/>
              </a:rPr>
              <a:t> HMKV, Dortmund, 5 Apr-5 May 2002. </a:t>
            </a:r>
            <a:r>
              <a:rPr lang="sk-SK" dirty="0">
                <a:latin typeface="Tw Cen MT Condensed" panose="020B0606020104020203" pitchFamily="34" charset="0"/>
              </a:rPr>
              <a:t>Kurátori:</a:t>
            </a:r>
            <a:r>
              <a:rPr lang="en-US" dirty="0">
                <a:latin typeface="Tw Cen MT Condensed" panose="020B0606020104020203" pitchFamily="34" charset="0"/>
              </a:rPr>
              <a:t> </a:t>
            </a:r>
            <a:r>
              <a:rPr lang="en-US" dirty="0">
                <a:latin typeface="Tw Cen MT Condensed" panose="020B0606020104020203" pitchFamily="34" charset="0"/>
                <a:hlinkClick r:id="rId11" tooltip="Andreas Broeckmann"/>
              </a:rPr>
              <a:t>Andreas </a:t>
            </a:r>
            <a:r>
              <a:rPr lang="en-US" dirty="0" err="1">
                <a:latin typeface="Tw Cen MT Condensed" panose="020B0606020104020203" pitchFamily="34" charset="0"/>
                <a:hlinkClick r:id="rId11" tooltip="Andreas Broeckmann"/>
              </a:rPr>
              <a:t>Broeckmann</a:t>
            </a:r>
            <a:r>
              <a:rPr lang="en-US" dirty="0">
                <a:latin typeface="Tw Cen MT Condensed" panose="020B0606020104020203" pitchFamily="34" charset="0"/>
              </a:rPr>
              <a:t> a Matthias </a:t>
            </a:r>
            <a:r>
              <a:rPr lang="en-US" dirty="0" err="1">
                <a:latin typeface="Tw Cen MT Condensed" panose="020B0606020104020203" pitchFamily="34" charset="0"/>
              </a:rPr>
              <a:t>Weiß</a:t>
            </a:r>
            <a:r>
              <a:rPr lang="en-US" dirty="0">
                <a:latin typeface="Tw Cen MT Condensed" panose="020B0606020104020203" pitchFamily="34" charset="0"/>
              </a:rPr>
              <a:t>; </a:t>
            </a:r>
            <a:r>
              <a:rPr lang="sk-SK" dirty="0">
                <a:latin typeface="Tw Cen MT Condensed" panose="020B0606020104020203" pitchFamily="34" charset="0"/>
              </a:rPr>
              <a:t>Organizátori: </a:t>
            </a:r>
            <a:r>
              <a:rPr lang="en-US" dirty="0">
                <a:latin typeface="Tw Cen MT Condensed" panose="020B0606020104020203" pitchFamily="34" charset="0"/>
              </a:rPr>
              <a:t>art.net.dortmund.de and </a:t>
            </a:r>
            <a:r>
              <a:rPr lang="en-US" dirty="0" err="1">
                <a:latin typeface="Tw Cen MT Condensed" panose="020B0606020104020203" pitchFamily="34" charset="0"/>
              </a:rPr>
              <a:t>transmediale</a:t>
            </a:r>
            <a:r>
              <a:rPr lang="en-US" dirty="0">
                <a:latin typeface="Tw Cen MT Condensed" panose="020B0606020104020203" pitchFamily="34" charset="0"/>
              </a:rPr>
              <a:t>, Berlin. </a:t>
            </a:r>
            <a:endParaRPr lang="sk-SK" dirty="0">
              <a:latin typeface="Tw Cen MT Condensed" panose="020B06060201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i="1" dirty="0">
                <a:latin typeface="Tw Cen MT Condensed" panose="020B0606020104020203" pitchFamily="34" charset="0"/>
                <a:hlinkClick r:id="rId12"/>
              </a:rPr>
              <a:t>Generator</a:t>
            </a:r>
            <a:r>
              <a:rPr lang="en-US" dirty="0">
                <a:latin typeface="Tw Cen MT Condensed" panose="020B0606020104020203" pitchFamily="34" charset="0"/>
              </a:rPr>
              <a:t> </a:t>
            </a:r>
            <a:r>
              <a:rPr lang="sk-SK" dirty="0">
                <a:latin typeface="Tw Cen MT Condensed" panose="020B0606020104020203" pitchFamily="34" charset="0"/>
              </a:rPr>
              <a:t>, Výstava v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Spacex</a:t>
            </a:r>
            <a:r>
              <a:rPr lang="en-US" dirty="0">
                <a:latin typeface="Tw Cen MT Condensed" panose="020B0606020104020203" pitchFamily="34" charset="0"/>
              </a:rPr>
              <a:t> Gallery, Exeter, 1 May-22 Jun 2002; Spaces at Liverpool Biennial, Liverpool, 14-29 Sep 2002; </a:t>
            </a:r>
            <a:endParaRPr lang="sk-SK" dirty="0">
              <a:latin typeface="Tw Cen MT Condensed" panose="020B06060201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>
                <a:latin typeface="Tw Cen MT Condensed" panose="020B0606020104020203" pitchFamily="34" charset="0"/>
              </a:rPr>
              <a:t>Firstsite</a:t>
            </a:r>
            <a:r>
              <a:rPr lang="en-US" dirty="0">
                <a:latin typeface="Tw Cen MT Condensed" panose="020B0606020104020203" pitchFamily="34" charset="0"/>
              </a:rPr>
              <a:t>, Colchester, 8 Feb-29 Mar 2003. </a:t>
            </a:r>
            <a:r>
              <a:rPr lang="sk-SK" dirty="0">
                <a:latin typeface="Tw Cen MT Condensed" panose="020B0606020104020203" pitchFamily="34" charset="0"/>
              </a:rPr>
              <a:t>Kurátori:</a:t>
            </a:r>
            <a:r>
              <a:rPr lang="en-US" dirty="0">
                <a:latin typeface="Tw Cen MT Condensed" panose="020B0606020104020203" pitchFamily="34" charset="0"/>
              </a:rPr>
              <a:t> </a:t>
            </a:r>
            <a:r>
              <a:rPr lang="en-US" dirty="0">
                <a:latin typeface="Tw Cen MT Condensed" panose="020B0606020104020203" pitchFamily="34" charset="0"/>
                <a:hlinkClick r:id="rId13" tooltip="Geoff Cox"/>
              </a:rPr>
              <a:t>Geoff Cox</a:t>
            </a:r>
            <a:r>
              <a:rPr lang="en-US" dirty="0">
                <a:latin typeface="Tw Cen MT Condensed" panose="020B0606020104020203" pitchFamily="34" charset="0"/>
              </a:rPr>
              <a:t> a Tom Trevor.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i="1" dirty="0" err="1">
                <a:latin typeface="Tw Cen MT Condensed" panose="020B0606020104020203" pitchFamily="34" charset="0"/>
                <a:hlinkClick r:id="rId14"/>
              </a:rPr>
              <a:t>read_me</a:t>
            </a:r>
            <a:r>
              <a:rPr lang="en-US" i="1" dirty="0">
                <a:latin typeface="Tw Cen MT Condensed" panose="020B0606020104020203" pitchFamily="34" charset="0"/>
                <a:hlinkClick r:id="rId14"/>
              </a:rPr>
              <a:t> festival 1.2: Software Art / Software Art Games</a:t>
            </a:r>
            <a:r>
              <a:rPr lang="en-US" dirty="0">
                <a:latin typeface="Tw Cen MT Condensed" panose="020B0606020104020203" pitchFamily="34" charset="0"/>
              </a:rPr>
              <a:t>, DOM Cultural Center, Moscow, 18-19 May 2002. </a:t>
            </a:r>
            <a:r>
              <a:rPr lang="sk-SK" dirty="0">
                <a:latin typeface="Tw Cen MT Condensed" panose="020B0606020104020203" pitchFamily="34" charset="0"/>
              </a:rPr>
              <a:t>Kurátori:</a:t>
            </a:r>
            <a:r>
              <a:rPr lang="en-US" dirty="0">
                <a:latin typeface="Tw Cen MT Condensed" panose="020B0606020104020203" pitchFamily="34" charset="0"/>
              </a:rPr>
              <a:t> </a:t>
            </a:r>
            <a:r>
              <a:rPr lang="en-US" dirty="0">
                <a:latin typeface="Tw Cen MT Condensed" panose="020B0606020104020203" pitchFamily="34" charset="0"/>
                <a:hlinkClick r:id="rId15" tooltip="Olga Goriunova"/>
              </a:rPr>
              <a:t>Olga </a:t>
            </a:r>
            <a:r>
              <a:rPr lang="en-US" dirty="0" err="1">
                <a:latin typeface="Tw Cen MT Condensed" panose="020B0606020104020203" pitchFamily="34" charset="0"/>
                <a:hlinkClick r:id="rId15" tooltip="Olga Goriunova"/>
              </a:rPr>
              <a:t>Goriunova</a:t>
            </a:r>
            <a:r>
              <a:rPr lang="en-US" dirty="0">
                <a:latin typeface="Tw Cen MT Condensed" panose="020B0606020104020203" pitchFamily="34" charset="0"/>
              </a:rPr>
              <a:t> a</a:t>
            </a:r>
            <a:r>
              <a:rPr lang="sk-SK" dirty="0">
                <a:latin typeface="Tw Cen MT Condensed" panose="020B0606020104020203" pitchFamily="34" charset="0"/>
              </a:rPr>
              <a:t> </a:t>
            </a:r>
            <a:r>
              <a:rPr lang="en-US" dirty="0">
                <a:latin typeface="Tw Cen MT Condensed" panose="020B0606020104020203" pitchFamily="34" charset="0"/>
                <a:hlinkClick r:id="rId16" tooltip="Alexei Shulgin"/>
              </a:rPr>
              <a:t>Alexei Shulgin</a:t>
            </a:r>
            <a:endParaRPr lang="sk-SK" dirty="0">
              <a:latin typeface="Tw Cen MT Condensed" panose="020B06060201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i="1" dirty="0">
                <a:latin typeface="Tw Cen MT Condensed" panose="020B0606020104020203" pitchFamily="34" charset="0"/>
                <a:hlinkClick r:id="rId17"/>
              </a:rPr>
              <a:t>I love you - </a:t>
            </a:r>
            <a:r>
              <a:rPr lang="en-US" i="1" dirty="0" err="1">
                <a:latin typeface="Tw Cen MT Condensed" panose="020B0606020104020203" pitchFamily="34" charset="0"/>
                <a:hlinkClick r:id="rId17"/>
              </a:rPr>
              <a:t>computer_viren_hacker_kultur</a:t>
            </a:r>
            <a:r>
              <a:rPr lang="sk-SK" i="1" dirty="0">
                <a:latin typeface="Tw Cen MT Condensed" panose="020B0606020104020203" pitchFamily="34" charset="0"/>
              </a:rPr>
              <a:t>, </a:t>
            </a:r>
            <a:r>
              <a:rPr lang="sk-SK" dirty="0">
                <a:latin typeface="Tw Cen MT Condensed" panose="020B0606020104020203" pitchFamily="34" charset="0"/>
              </a:rPr>
              <a:t>Výstava v</a:t>
            </a:r>
            <a:r>
              <a:rPr lang="en-US" dirty="0">
                <a:latin typeface="Tw Cen MT Condensed" panose="020B0606020104020203" pitchFamily="34" charset="0"/>
              </a:rPr>
              <a:t> Museum of Applied Art, Frankfurt/Main, 23 May-13 Jun 2002; </a:t>
            </a:r>
            <a:r>
              <a:rPr lang="sk-SK" dirty="0">
                <a:latin typeface="Tw Cen MT Condensed" panose="020B0606020104020203" pitchFamily="34" charset="0"/>
              </a:rPr>
              <a:t>neskôr ako súčasť </a:t>
            </a:r>
            <a:r>
              <a:rPr lang="en-US" dirty="0" err="1">
                <a:latin typeface="Tw Cen MT Condensed" panose="020B0606020104020203" pitchFamily="34" charset="0"/>
              </a:rPr>
              <a:t>Transmediale</a:t>
            </a:r>
            <a:r>
              <a:rPr lang="en-US" dirty="0">
                <a:latin typeface="Tw Cen MT Condensed" panose="020B0606020104020203" pitchFamily="34" charset="0"/>
              </a:rPr>
              <a:t> festival, Berlin, 31 Jan-5 Feb 2003; </a:t>
            </a:r>
            <a:r>
              <a:rPr lang="en-US" dirty="0">
                <a:latin typeface="Tw Cen MT Condensed" panose="020B0606020104020203" pitchFamily="34" charset="0"/>
                <a:hlinkClick r:id="rId18"/>
              </a:rPr>
              <a:t>Museum of Contemporary Art</a:t>
            </a:r>
            <a:r>
              <a:rPr lang="en-US" dirty="0">
                <a:latin typeface="Tw Cen MT Condensed" panose="020B0606020104020203" pitchFamily="34" charset="0"/>
              </a:rPr>
              <a:t>, Novi Sad, 22 Jun-4 Jul 2006; Museum of Contemporary Art, Belgrade, 11-24 Jul 2006.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i="1" dirty="0" err="1">
                <a:latin typeface="Tw Cen MT Condensed" panose="020B0606020104020203" pitchFamily="34" charset="0"/>
                <a:hlinkClick r:id="rId19"/>
              </a:rPr>
              <a:t>CODeDOC</a:t>
            </a:r>
            <a:r>
              <a:rPr lang="en-US" dirty="0">
                <a:latin typeface="Tw Cen MT Condensed" panose="020B0606020104020203" pitchFamily="34" charset="0"/>
              </a:rPr>
              <a:t> online </a:t>
            </a:r>
            <a:r>
              <a:rPr lang="sk-SK" dirty="0">
                <a:latin typeface="Tw Cen MT Condensed" panose="020B0606020104020203" pitchFamily="34" charset="0"/>
              </a:rPr>
              <a:t>výstava</a:t>
            </a:r>
            <a:r>
              <a:rPr lang="en-US" dirty="0">
                <a:latin typeface="Tw Cen MT Condensed" panose="020B0606020104020203" pitchFamily="34" charset="0"/>
              </a:rPr>
              <a:t>, Whitney Museum, New York, launched Sep 2002; </a:t>
            </a:r>
            <a:r>
              <a:rPr lang="sk-SK" dirty="0">
                <a:latin typeface="Tw Cen MT Condensed" panose="020B0606020104020203" pitchFamily="34" charset="0"/>
              </a:rPr>
              <a:t>neskôr súčasť</a:t>
            </a:r>
            <a:r>
              <a:rPr lang="en-US" dirty="0">
                <a:latin typeface="Tw Cen MT Condensed" panose="020B0606020104020203" pitchFamily="34" charset="0"/>
              </a:rPr>
              <a:t>Ars Electronica Festival, Linz, 2003. </a:t>
            </a:r>
            <a:r>
              <a:rPr lang="sk-SK" dirty="0">
                <a:latin typeface="Tw Cen MT Condensed" panose="020B0606020104020203" pitchFamily="34" charset="0"/>
              </a:rPr>
              <a:t>Kurátor: </a:t>
            </a:r>
            <a:r>
              <a:rPr lang="en-US" dirty="0">
                <a:latin typeface="Tw Cen MT Condensed" panose="020B0606020104020203" pitchFamily="34" charset="0"/>
                <a:hlinkClick r:id="rId20" tooltip="Christiane Paul"/>
              </a:rPr>
              <a:t>Christiane Paul</a:t>
            </a:r>
            <a:endParaRPr lang="en-US" dirty="0">
              <a:latin typeface="Tw Cen MT Condensed" panose="020B06060201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i="1" dirty="0">
                <a:latin typeface="Tw Cen MT Condensed" panose="020B0606020104020203" pitchFamily="34" charset="0"/>
                <a:hlinkClick r:id="rId21"/>
              </a:rPr>
              <a:t>E</a:t>
            </a:r>
            <a:r>
              <a:rPr lang="en-US" i="1" dirty="0" err="1">
                <a:latin typeface="Tw Cen MT Condensed" panose="020B0606020104020203" pitchFamily="34" charset="0"/>
                <a:hlinkClick r:id="rId21"/>
              </a:rPr>
              <a:t>lectrohype</a:t>
            </a:r>
            <a:r>
              <a:rPr lang="en-US" i="1" dirty="0">
                <a:latin typeface="Tw Cen MT Condensed" panose="020B0606020104020203" pitchFamily="34" charset="0"/>
                <a:hlinkClick r:id="rId21"/>
              </a:rPr>
              <a:t> 2002</a:t>
            </a:r>
            <a:r>
              <a:rPr lang="sk-SK" i="1" dirty="0">
                <a:latin typeface="Tw Cen MT Condensed" panose="020B0606020104020203" pitchFamily="34" charset="0"/>
              </a:rPr>
              <a:t>, </a:t>
            </a:r>
            <a:r>
              <a:rPr lang="sk-SK" dirty="0">
                <a:latin typeface="Tw Cen MT Condensed" panose="020B0606020104020203" pitchFamily="34" charset="0"/>
              </a:rPr>
              <a:t>Výstava v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Carolinahallen</a:t>
            </a:r>
            <a:r>
              <a:rPr lang="en-US" dirty="0">
                <a:latin typeface="Tw Cen MT Condensed" panose="020B0606020104020203" pitchFamily="34" charset="0"/>
              </a:rPr>
              <a:t> &amp; Malmö </a:t>
            </a:r>
            <a:r>
              <a:rPr lang="en-US" dirty="0" err="1">
                <a:latin typeface="Tw Cen MT Condensed" panose="020B0606020104020203" pitchFamily="34" charset="0"/>
              </a:rPr>
              <a:t>Konsthall</a:t>
            </a:r>
            <a:r>
              <a:rPr lang="en-US" dirty="0">
                <a:latin typeface="Tw Cen MT Condensed" panose="020B0606020104020203" pitchFamily="34" charset="0"/>
              </a:rPr>
              <a:t>, Malmö, 23-27 Oct 2002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505D2B-311F-4A7C-BA9D-BFB586F3D845}"/>
              </a:ext>
            </a:extLst>
          </p:cNvPr>
          <p:cNvSpPr txBox="1"/>
          <p:nvPr/>
        </p:nvSpPr>
        <p:spPr>
          <a:xfrm>
            <a:off x="573571" y="3523142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w Cen MT Condensed" panose="020B0606020104020203" pitchFamily="34" charset="0"/>
              </a:rPr>
              <a:t>2002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528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F2CA-559A-44A9-A080-CD845939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Udalosti</a:t>
            </a:r>
            <a:r>
              <a:rPr lang="en-US" dirty="0">
                <a:latin typeface="Tw Cen MT Condensed" panose="020B0606020104020203" pitchFamily="34" charset="0"/>
              </a:rPr>
              <a:t> software art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FE190-F49C-45E9-87BB-F5340269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49417" y="6438208"/>
            <a:ext cx="2349038" cy="315883"/>
          </a:xfrm>
        </p:spPr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Softwarové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r>
              <a:rPr lang="en-US" dirty="0">
                <a:latin typeface="Tw Cen MT Condensed" panose="020B0606020104020203" pitchFamily="34" charset="0"/>
              </a:rPr>
              <a:t>    :: </a:t>
            </a:r>
            <a:r>
              <a:rPr lang="sk-SK" dirty="0">
                <a:latin typeface="Tw Cen MT Condensed" panose="020B0606020104020203" pitchFamily="34" charset="0"/>
              </a:rPr>
              <a:t>ukázky, interpretace, diskuse </a:t>
            </a:r>
            <a:r>
              <a:rPr lang="en-US" dirty="0">
                <a:latin typeface="Tw Cen MT Condensed" panose="020B0606020104020203" pitchFamily="34" charset="0"/>
              </a:rPr>
              <a:t>::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CCC0E5-8D25-4D58-B81E-95199322F256}"/>
              </a:ext>
            </a:extLst>
          </p:cNvPr>
          <p:cNvSpPr txBox="1"/>
          <p:nvPr/>
        </p:nvSpPr>
        <p:spPr>
          <a:xfrm>
            <a:off x="5543605" y="2439780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w Cen MT Condensed" panose="020B0606020104020203" pitchFamily="34" charset="0"/>
              </a:rPr>
              <a:t>2001 – 2011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642C1A-A497-472D-B94E-26294F1BF69F}"/>
              </a:ext>
            </a:extLst>
          </p:cNvPr>
          <p:cNvSpPr/>
          <p:nvPr/>
        </p:nvSpPr>
        <p:spPr>
          <a:xfrm>
            <a:off x="2231135" y="3025635"/>
            <a:ext cx="95269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i="1" dirty="0">
                <a:latin typeface="Tw Cen MT Condensed" panose="020B0606020104020203" pitchFamily="34" charset="0"/>
                <a:hlinkClick r:id="rId4" tooltip="Software Art"/>
              </a:rPr>
              <a:t>Software Art: A curatorial fiction or a new perspective?</a:t>
            </a:r>
            <a:r>
              <a:rPr lang="en-US" dirty="0">
                <a:latin typeface="Tw Cen MT Condensed" panose="020B0606020104020203" pitchFamily="34" charset="0"/>
              </a:rPr>
              <a:t> </a:t>
            </a:r>
            <a:r>
              <a:rPr lang="sk-SK" dirty="0">
                <a:latin typeface="Tw Cen MT Condensed" panose="020B0606020104020203" pitchFamily="34" charset="0"/>
              </a:rPr>
              <a:t>K</a:t>
            </a:r>
            <a:r>
              <a:rPr lang="en-US" dirty="0" err="1">
                <a:latin typeface="Tw Cen MT Condensed" panose="020B0606020104020203" pitchFamily="34" charset="0"/>
              </a:rPr>
              <a:t>onferenc</a:t>
            </a:r>
            <a:r>
              <a:rPr lang="sk-SK" dirty="0">
                <a:latin typeface="Tw Cen MT Condensed" panose="020B0606020104020203" pitchFamily="34" charset="0"/>
              </a:rPr>
              <a:t>ia</a:t>
            </a:r>
            <a:r>
              <a:rPr lang="en-US" dirty="0">
                <a:latin typeface="Tw Cen MT Condensed" panose="020B0606020104020203" pitchFamily="34" charset="0"/>
              </a:rPr>
              <a:t>, </a:t>
            </a:r>
            <a:r>
              <a:rPr lang="en-US" dirty="0" err="1">
                <a:latin typeface="Tw Cen MT Condensed" panose="020B0606020104020203" pitchFamily="34" charset="0"/>
              </a:rPr>
              <a:t>Künstlerhaus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Bethanien</a:t>
            </a:r>
            <a:r>
              <a:rPr lang="en-US" dirty="0">
                <a:latin typeface="Tw Cen MT Condensed" panose="020B0606020104020203" pitchFamily="34" charset="0"/>
              </a:rPr>
              <a:t>, Berlin, 4 Feb 2003. </a:t>
            </a:r>
            <a:r>
              <a:rPr lang="sk-SK" dirty="0">
                <a:latin typeface="Tw Cen MT Condensed" panose="020B0606020104020203" pitchFamily="34" charset="0"/>
              </a:rPr>
              <a:t>Súčasť festivalu </a:t>
            </a:r>
            <a:r>
              <a:rPr lang="en-US" dirty="0" err="1">
                <a:latin typeface="Tw Cen MT Condensed" panose="020B0606020104020203" pitchFamily="34" charset="0"/>
              </a:rPr>
              <a:t>Transmediale</a:t>
            </a:r>
            <a:endParaRPr lang="en-US" dirty="0">
              <a:latin typeface="Tw Cen MT Condensed" panose="020B06060201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i="1" dirty="0" err="1">
                <a:latin typeface="Tw Cen MT Condensed" panose="020B0606020104020203" pitchFamily="34" charset="0"/>
                <a:hlinkClick r:id="rId5"/>
              </a:rPr>
              <a:t>Read_Me</a:t>
            </a:r>
            <a:r>
              <a:rPr lang="en-US" i="1" dirty="0">
                <a:latin typeface="Tw Cen MT Condensed" panose="020B0606020104020203" pitchFamily="34" charset="0"/>
                <a:hlinkClick r:id="rId5"/>
              </a:rPr>
              <a:t> 2.3 Software art festival</a:t>
            </a:r>
            <a:r>
              <a:rPr lang="en-US" dirty="0">
                <a:latin typeface="Tw Cen MT Condensed" panose="020B0606020104020203" pitchFamily="34" charset="0"/>
              </a:rPr>
              <a:t>, Media Centre </a:t>
            </a:r>
            <a:r>
              <a:rPr lang="en-US" dirty="0" err="1">
                <a:latin typeface="Tw Cen MT Condensed" panose="020B0606020104020203" pitchFamily="34" charset="0"/>
              </a:rPr>
              <a:t>Lume</a:t>
            </a:r>
            <a:r>
              <a:rPr lang="en-US" dirty="0">
                <a:latin typeface="Tw Cen MT Condensed" panose="020B0606020104020203" pitchFamily="34" charset="0"/>
              </a:rPr>
              <a:t>, Helsinki, 30-31 May 2003. </a:t>
            </a:r>
            <a:r>
              <a:rPr lang="sk-SK" dirty="0">
                <a:latin typeface="Tw Cen MT Condensed" panose="020B0606020104020203" pitchFamily="34" charset="0"/>
              </a:rPr>
              <a:t>Kurátori: </a:t>
            </a:r>
            <a:r>
              <a:rPr lang="en-US" dirty="0">
                <a:latin typeface="Tw Cen MT Condensed" panose="020B0606020104020203" pitchFamily="34" charset="0"/>
                <a:hlinkClick r:id="rId6" tooltip="Olga Goriunova"/>
              </a:rPr>
              <a:t>Olga </a:t>
            </a:r>
            <a:r>
              <a:rPr lang="en-US" dirty="0" err="1">
                <a:latin typeface="Tw Cen MT Condensed" panose="020B0606020104020203" pitchFamily="34" charset="0"/>
                <a:hlinkClick r:id="rId6" tooltip="Olga Goriunova"/>
              </a:rPr>
              <a:t>Goriunova</a:t>
            </a:r>
            <a:r>
              <a:rPr lang="en-US" dirty="0">
                <a:latin typeface="Tw Cen MT Condensed" panose="020B0606020104020203" pitchFamily="34" charset="0"/>
              </a:rPr>
              <a:t> a </a:t>
            </a:r>
            <a:r>
              <a:rPr lang="en-US" dirty="0">
                <a:latin typeface="Tw Cen MT Condensed" panose="020B0606020104020203" pitchFamily="34" charset="0"/>
                <a:hlinkClick r:id="rId7" tooltip="Alexei Shulgin"/>
              </a:rPr>
              <a:t>Alexei Shulgin</a:t>
            </a:r>
            <a:endParaRPr lang="en-US" dirty="0">
              <a:latin typeface="Tw Cen MT Condensed" panose="020B06060201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i="1" dirty="0">
                <a:latin typeface="Tw Cen MT Condensed" panose="020B0606020104020203" pitchFamily="34" charset="0"/>
                <a:hlinkClick r:id="rId8"/>
              </a:rPr>
              <a:t>Ars Electronica: CODE: The Language of our Time</a:t>
            </a:r>
            <a:r>
              <a:rPr lang="en-US" dirty="0">
                <a:latin typeface="Tw Cen MT Condensed" panose="020B0606020104020203" pitchFamily="34" charset="0"/>
              </a:rPr>
              <a:t> </a:t>
            </a:r>
            <a:r>
              <a:rPr lang="sk-SK" dirty="0">
                <a:latin typeface="Tw Cen MT Condensed" panose="020B0606020104020203" pitchFamily="34" charset="0"/>
              </a:rPr>
              <a:t>, F</a:t>
            </a:r>
            <a:r>
              <a:rPr lang="en-US" dirty="0" err="1">
                <a:latin typeface="Tw Cen MT Condensed" panose="020B0606020104020203" pitchFamily="34" charset="0"/>
              </a:rPr>
              <a:t>estival</a:t>
            </a:r>
            <a:r>
              <a:rPr lang="en-US" dirty="0">
                <a:latin typeface="Tw Cen MT Condensed" panose="020B0606020104020203" pitchFamily="34" charset="0"/>
              </a:rPr>
              <a:t>, Linz, 6-11 Sep 2003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296AA3-695C-4B5F-8E64-04954F4E6749}"/>
              </a:ext>
            </a:extLst>
          </p:cNvPr>
          <p:cNvSpPr txBox="1"/>
          <p:nvPr/>
        </p:nvSpPr>
        <p:spPr>
          <a:xfrm>
            <a:off x="573571" y="3025635"/>
            <a:ext cx="66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w Cen MT Condensed" panose="020B0606020104020203" pitchFamily="34" charset="0"/>
              </a:rPr>
              <a:t>200</a:t>
            </a:r>
            <a:r>
              <a:rPr lang="sk-SK" b="1" dirty="0">
                <a:latin typeface="Tw Cen MT Condensed" panose="020B0606020104020203" pitchFamily="34" charset="0"/>
              </a:rPr>
              <a:t>3</a:t>
            </a:r>
            <a:endParaRPr lang="en-US" b="1" dirty="0">
              <a:latin typeface="Tw Cen MT Condensed" panose="020B06060201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505D2B-311F-4A7C-BA9D-BFB586F3D845}"/>
              </a:ext>
            </a:extLst>
          </p:cNvPr>
          <p:cNvSpPr txBox="1"/>
          <p:nvPr/>
        </p:nvSpPr>
        <p:spPr>
          <a:xfrm>
            <a:off x="573571" y="4258605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w Cen MT Condensed" panose="020B0606020104020203" pitchFamily="34" charset="0"/>
              </a:rPr>
              <a:t>200</a:t>
            </a:r>
            <a:r>
              <a:rPr lang="sk-SK" b="1" dirty="0">
                <a:latin typeface="Tw Cen MT Condensed" panose="020B0606020104020203" pitchFamily="34" charset="0"/>
              </a:rPr>
              <a:t>4 - 2011</a:t>
            </a:r>
            <a:endParaRPr lang="en-US" b="1" dirty="0">
              <a:latin typeface="Tw Cen MT Condensed" panose="020B06060201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CEC669-3820-4FFE-AE65-25353C2700A6}"/>
              </a:ext>
            </a:extLst>
          </p:cNvPr>
          <p:cNvSpPr/>
          <p:nvPr/>
        </p:nvSpPr>
        <p:spPr>
          <a:xfrm>
            <a:off x="2231134" y="4258605"/>
            <a:ext cx="95269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i="1" dirty="0" err="1">
                <a:latin typeface="Tw Cen MT Condensed" panose="020B0606020104020203" pitchFamily="34" charset="0"/>
                <a:hlinkClick r:id="rId9"/>
              </a:rPr>
              <a:t>Read_Me</a:t>
            </a:r>
            <a:r>
              <a:rPr lang="en-US" i="1" dirty="0">
                <a:latin typeface="Tw Cen MT Condensed" panose="020B0606020104020203" pitchFamily="34" charset="0"/>
                <a:hlinkClick r:id="rId9"/>
              </a:rPr>
              <a:t> 2004 software art festival</a:t>
            </a:r>
            <a:r>
              <a:rPr lang="en-US" dirty="0">
                <a:latin typeface="Tw Cen MT Condensed" panose="020B0606020104020203" pitchFamily="34" charset="0"/>
              </a:rPr>
              <a:t>, University of Aarhus &amp; Jutland Academy of Fine Arts, Aarhus, 23-27 Aug 2004. </a:t>
            </a:r>
            <a:r>
              <a:rPr lang="sk-SK" dirty="0">
                <a:latin typeface="Tw Cen MT Condensed" panose="020B0606020104020203" pitchFamily="34" charset="0"/>
              </a:rPr>
              <a:t>Organizátori: </a:t>
            </a:r>
            <a:r>
              <a:rPr lang="en-US" dirty="0">
                <a:latin typeface="Tw Cen MT Condensed" panose="020B0606020104020203" pitchFamily="34" charset="0"/>
                <a:hlinkClick r:id="rId10" tooltip="Amy Alexander"/>
              </a:rPr>
              <a:t>Amy Alexander</a:t>
            </a:r>
            <a:r>
              <a:rPr lang="en-US" dirty="0">
                <a:latin typeface="Tw Cen MT Condensed" panose="020B0606020104020203" pitchFamily="34" charset="0"/>
              </a:rPr>
              <a:t>, </a:t>
            </a:r>
            <a:r>
              <a:rPr lang="en-US" dirty="0">
                <a:latin typeface="Tw Cen MT Condensed" panose="020B0606020104020203" pitchFamily="34" charset="0"/>
                <a:hlinkClick r:id="rId6" tooltip="Olga Goriunova"/>
              </a:rPr>
              <a:t>Olga </a:t>
            </a:r>
            <a:r>
              <a:rPr lang="en-US" dirty="0" err="1">
                <a:latin typeface="Tw Cen MT Condensed" panose="020B0606020104020203" pitchFamily="34" charset="0"/>
                <a:hlinkClick r:id="rId6" tooltip="Olga Goriunova"/>
              </a:rPr>
              <a:t>Goriunova</a:t>
            </a:r>
            <a:r>
              <a:rPr lang="en-US" dirty="0">
                <a:latin typeface="Tw Cen MT Condensed" panose="020B0606020104020203" pitchFamily="34" charset="0"/>
              </a:rPr>
              <a:t> a </a:t>
            </a:r>
            <a:r>
              <a:rPr lang="en-US" dirty="0">
                <a:latin typeface="Tw Cen MT Condensed" panose="020B0606020104020203" pitchFamily="34" charset="0"/>
                <a:hlinkClick r:id="rId7" tooltip="Alexei Shulgin"/>
              </a:rPr>
              <a:t>Alexei Shulgin</a:t>
            </a:r>
            <a:endParaRPr lang="sk-SK" dirty="0">
              <a:latin typeface="Tw Cen MT Condensed" panose="020B06060201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i="1" dirty="0">
                <a:latin typeface="Tw Cen MT Condensed" panose="020B0606020104020203" pitchFamily="34" charset="0"/>
                <a:hlinkClick r:id="rId11"/>
              </a:rPr>
              <a:t>Readme100: Temporary Software Art Factory. 4th international Readme festival on software art and culture</a:t>
            </a:r>
            <a:r>
              <a:rPr lang="en-US" dirty="0">
                <a:latin typeface="Tw Cen MT Condensed" panose="020B0606020104020203" pitchFamily="34" charset="0"/>
              </a:rPr>
              <a:t>, HMKV, Dortmund, 4-5 Nov 2005. </a:t>
            </a:r>
            <a:r>
              <a:rPr lang="en-US" dirty="0" err="1">
                <a:latin typeface="Tw Cen MT Condensed" panose="020B0606020104020203" pitchFamily="34" charset="0"/>
              </a:rPr>
              <a:t>Organi</a:t>
            </a:r>
            <a:r>
              <a:rPr lang="sk-SK" dirty="0">
                <a:latin typeface="Tw Cen MT Condensed" panose="020B0606020104020203" pitchFamily="34" charset="0"/>
              </a:rPr>
              <a:t>zátori: </a:t>
            </a:r>
            <a:r>
              <a:rPr lang="en-US" dirty="0" err="1">
                <a:latin typeface="Tw Cen MT Condensed" panose="020B0606020104020203" pitchFamily="34" charset="0"/>
                <a:hlinkClick r:id="rId12" tooltip="Inke Arns"/>
              </a:rPr>
              <a:t>Inke</a:t>
            </a:r>
            <a:r>
              <a:rPr lang="en-US" dirty="0">
                <a:latin typeface="Tw Cen MT Condensed" panose="020B0606020104020203" pitchFamily="34" charset="0"/>
                <a:hlinkClick r:id="rId12" tooltip="Inke Arns"/>
              </a:rPr>
              <a:t> </a:t>
            </a:r>
            <a:r>
              <a:rPr lang="en-US" dirty="0" err="1">
                <a:latin typeface="Tw Cen MT Condensed" panose="020B0606020104020203" pitchFamily="34" charset="0"/>
                <a:hlinkClick r:id="rId12" tooltip="Inke Arns"/>
              </a:rPr>
              <a:t>Arns</a:t>
            </a:r>
            <a:r>
              <a:rPr lang="en-US" dirty="0">
                <a:latin typeface="Tw Cen MT Condensed" panose="020B0606020104020203" pitchFamily="34" charset="0"/>
              </a:rPr>
              <a:t>, </a:t>
            </a:r>
            <a:r>
              <a:rPr lang="en-US" dirty="0">
                <a:latin typeface="Tw Cen MT Condensed" panose="020B0606020104020203" pitchFamily="34" charset="0"/>
                <a:hlinkClick r:id="rId6" tooltip="Olga Goriunova"/>
              </a:rPr>
              <a:t>Olga </a:t>
            </a:r>
            <a:r>
              <a:rPr lang="en-US" dirty="0" err="1">
                <a:latin typeface="Tw Cen MT Condensed" panose="020B0606020104020203" pitchFamily="34" charset="0"/>
                <a:hlinkClick r:id="rId6" tooltip="Olga Goriunova"/>
              </a:rPr>
              <a:t>Goriunova</a:t>
            </a:r>
            <a:r>
              <a:rPr lang="en-US" dirty="0">
                <a:latin typeface="Tw Cen MT Condensed" panose="020B0606020104020203" pitchFamily="34" charset="0"/>
              </a:rPr>
              <a:t>, </a:t>
            </a:r>
            <a:r>
              <a:rPr lang="en-US" dirty="0">
                <a:latin typeface="Tw Cen MT Condensed" panose="020B0606020104020203" pitchFamily="34" charset="0"/>
                <a:hlinkClick r:id="rId13" tooltip="Francis Hunger"/>
              </a:rPr>
              <a:t>Francis Hunger</a:t>
            </a:r>
            <a:r>
              <a:rPr lang="en-US" dirty="0">
                <a:latin typeface="Tw Cen MT Condensed" panose="020B0606020104020203" pitchFamily="34" charset="0"/>
              </a:rPr>
              <a:t> a </a:t>
            </a:r>
            <a:r>
              <a:rPr lang="en-US" dirty="0">
                <a:latin typeface="Tw Cen MT Condensed" panose="020B0606020104020203" pitchFamily="34" charset="0"/>
                <a:hlinkClick r:id="rId7" tooltip="Alexei Shulgin"/>
              </a:rPr>
              <a:t>Alexei Shulgin</a:t>
            </a:r>
            <a:endParaRPr lang="en-US" dirty="0">
              <a:latin typeface="Tw Cen MT Condensed" panose="020B06060201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i="1" dirty="0">
                <a:latin typeface="Tw Cen MT Condensed" panose="020B0606020104020203" pitchFamily="34" charset="0"/>
                <a:hlinkClick r:id="rId14"/>
              </a:rPr>
              <a:t>After the Net</a:t>
            </a:r>
            <a:r>
              <a:rPr lang="sk-SK" i="1" dirty="0">
                <a:latin typeface="Tw Cen MT Condensed" panose="020B0606020104020203" pitchFamily="34" charset="0"/>
              </a:rPr>
              <a:t>, Výstava v </a:t>
            </a:r>
            <a:r>
              <a:rPr lang="en-US" dirty="0">
                <a:latin typeface="Tw Cen MT Condensed" panose="020B0606020104020203" pitchFamily="34" charset="0"/>
              </a:rPr>
              <a:t>Centre del Carme, Valencia, 5-29 Jun 2008; </a:t>
            </a:r>
            <a:r>
              <a:rPr lang="en-US" dirty="0">
                <a:latin typeface="Tw Cen MT Condensed" panose="020B0606020104020203" pitchFamily="34" charset="0"/>
                <a:hlinkClick r:id="rId15"/>
              </a:rPr>
              <a:t>Peninsula Arts Gallery</a:t>
            </a:r>
            <a:r>
              <a:rPr lang="en-US" dirty="0">
                <a:latin typeface="Tw Cen MT Condensed" panose="020B0606020104020203" pitchFamily="34" charset="0"/>
              </a:rPr>
              <a:t>, Plymouth, 12 Sep-23 Oct 2009; </a:t>
            </a:r>
            <a:r>
              <a:rPr lang="en-US" dirty="0" err="1">
                <a:latin typeface="Tw Cen MT Condensed" panose="020B0606020104020203" pitchFamily="34" charset="0"/>
                <a:hlinkClick r:id="rId16"/>
              </a:rPr>
              <a:t>Tecnologico</a:t>
            </a:r>
            <a:r>
              <a:rPr lang="en-US" dirty="0">
                <a:latin typeface="Tw Cen MT Condensed" panose="020B0606020104020203" pitchFamily="34" charset="0"/>
                <a:hlinkClick r:id="rId16"/>
              </a:rPr>
              <a:t> de Monterrey Toluca</a:t>
            </a:r>
            <a:r>
              <a:rPr lang="en-US" dirty="0">
                <a:latin typeface="Tw Cen MT Condensed" panose="020B0606020104020203" pitchFamily="34" charset="0"/>
              </a:rPr>
              <a:t>, Mexico, 3-5 Mar 2010. </a:t>
            </a:r>
            <a:r>
              <a:rPr lang="sk-SK" dirty="0">
                <a:latin typeface="Tw Cen MT Condensed" panose="020B0606020104020203" pitchFamily="34" charset="0"/>
              </a:rPr>
              <a:t>Kurátorka: </a:t>
            </a:r>
            <a:r>
              <a:rPr lang="en-US" dirty="0" err="1">
                <a:latin typeface="Tw Cen MT Condensed" panose="020B0606020104020203" pitchFamily="34" charset="0"/>
                <a:hlinkClick r:id="rId17" tooltip="Joasia Krysa"/>
              </a:rPr>
              <a:t>Joasia</a:t>
            </a:r>
            <a:r>
              <a:rPr lang="en-US" dirty="0">
                <a:latin typeface="Tw Cen MT Condensed" panose="020B0606020104020203" pitchFamily="34" charset="0"/>
                <a:hlinkClick r:id="rId17" tooltip="Joasia Krysa"/>
              </a:rPr>
              <a:t> </a:t>
            </a:r>
            <a:r>
              <a:rPr lang="en-US" dirty="0" err="1">
                <a:latin typeface="Tw Cen MT Condensed" panose="020B0606020104020203" pitchFamily="34" charset="0"/>
                <a:hlinkClick r:id="rId17" tooltip="Joasia Krysa"/>
              </a:rPr>
              <a:t>Krysa</a:t>
            </a:r>
            <a:endParaRPr lang="en-US" dirty="0">
              <a:latin typeface="Tw Cen MT Condensed" panose="020B06060201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i="1" dirty="0" err="1">
                <a:latin typeface="Tw Cen MT Condensed" panose="020B0606020104020203" pitchFamily="34" charset="0"/>
                <a:hlinkClick r:id="rId18" tooltip="Funware"/>
              </a:rPr>
              <a:t>Funware</a:t>
            </a:r>
            <a:r>
              <a:rPr lang="sk-SK" i="1" dirty="0">
                <a:latin typeface="Tw Cen MT Condensed" panose="020B0606020104020203" pitchFamily="34" charset="0"/>
              </a:rPr>
              <a:t>, Konferencia a sympózium</a:t>
            </a:r>
            <a:r>
              <a:rPr lang="en-US" dirty="0">
                <a:latin typeface="Tw Cen MT Condensed" panose="020B0606020104020203" pitchFamily="34" charset="0"/>
              </a:rPr>
              <a:t>, Nov 2010-Jan 2011. </a:t>
            </a:r>
            <a:r>
              <a:rPr lang="sk-SK" dirty="0">
                <a:latin typeface="Tw Cen MT Condensed" panose="020B0606020104020203" pitchFamily="34" charset="0"/>
              </a:rPr>
              <a:t>Kurátorka: </a:t>
            </a:r>
            <a:r>
              <a:rPr lang="en-US" dirty="0">
                <a:latin typeface="Tw Cen MT Condensed" panose="020B0606020104020203" pitchFamily="34" charset="0"/>
                <a:hlinkClick r:id="rId6" tooltip="Olga Goriunova"/>
              </a:rPr>
              <a:t>Olga </a:t>
            </a:r>
            <a:r>
              <a:rPr lang="en-US" dirty="0" err="1">
                <a:latin typeface="Tw Cen MT Condensed" panose="020B0606020104020203" pitchFamily="34" charset="0"/>
                <a:hlinkClick r:id="rId6" tooltip="Olga Goriunova"/>
              </a:rPr>
              <a:t>Goriunova</a:t>
            </a:r>
            <a:endParaRPr lang="en-US" dirty="0">
              <a:latin typeface="Tw Cen MT Condensed" panose="020B06060201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686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F2CA-559A-44A9-A080-CD845939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Softwarové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FE190-F49C-45E9-87BB-F5340269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49417" y="6438208"/>
            <a:ext cx="2349038" cy="315883"/>
          </a:xfrm>
        </p:spPr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Softwarové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r>
              <a:rPr lang="en-US" dirty="0">
                <a:latin typeface="Tw Cen MT Condensed" panose="020B0606020104020203" pitchFamily="34" charset="0"/>
              </a:rPr>
              <a:t>    :: </a:t>
            </a:r>
            <a:r>
              <a:rPr lang="sk-SK" dirty="0">
                <a:latin typeface="Tw Cen MT Condensed" panose="020B0606020104020203" pitchFamily="34" charset="0"/>
              </a:rPr>
              <a:t>ukázky, interpretace, diskuse </a:t>
            </a:r>
            <a:r>
              <a:rPr lang="en-US" dirty="0">
                <a:latin typeface="Tw Cen MT Condensed" panose="020B0606020104020203" pitchFamily="34" charset="0"/>
              </a:rPr>
              <a:t>::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CCC0E5-8D25-4D58-B81E-95199322F256}"/>
              </a:ext>
            </a:extLst>
          </p:cNvPr>
          <p:cNvSpPr txBox="1"/>
          <p:nvPr/>
        </p:nvSpPr>
        <p:spPr>
          <a:xfrm>
            <a:off x="5096142" y="2473532"/>
            <a:ext cx="1999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Tw Cen MT Condensed" panose="020B0606020104020203" pitchFamily="34" charset="0"/>
              </a:rPr>
              <a:t>Estetika kódu - Glitch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62BC0C-7FFC-4EA5-9163-78514482C936}"/>
              </a:ext>
            </a:extLst>
          </p:cNvPr>
          <p:cNvSpPr/>
          <p:nvPr/>
        </p:nvSpPr>
        <p:spPr>
          <a:xfrm>
            <a:off x="2489789" y="4122446"/>
            <a:ext cx="72124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>
                <a:latin typeface="Tw Cen MT Condensed" panose="020B0606020104020203" pitchFamily="34" charset="0"/>
              </a:rPr>
              <a:t>„Krátky rušivý impulz (glitch) je singulárna dysfunkčná udalosť, ktorá umožňuje pohľad za obvyklú, všadeprítomnú a cudziu estetiku počítača. Krátky rušivý impulz (glitch) je zmätok, ktorý je momentom, možnosťou pohliadnuť do vnútornej štruktúry softwaru, či už sa jedná o mechanizmus kompresie dát alebo HTML kód. [...] Krátke rušivé impulzy (glitches) sú produkované chybou a zvyčajne nie sú ľuďmi úmyselne plánované.“</a:t>
            </a:r>
            <a:endParaRPr lang="en-US" dirty="0">
              <a:latin typeface="Tw Cen MT Condensed" panose="020B0606020104020203" pitchFamily="34" charset="0"/>
            </a:endParaRPr>
          </a:p>
          <a:p>
            <a:endParaRPr lang="en-US" dirty="0">
              <a:latin typeface="Tw Cen MT Condensed" panose="020B0606020104020203" pitchFamily="34" charset="0"/>
            </a:endParaRPr>
          </a:p>
          <a:p>
            <a:pPr algn="r"/>
            <a:endParaRPr lang="en-US" sz="1200" dirty="0">
              <a:latin typeface="Tw Cen MT Condensed" panose="020B0606020104020203" pitchFamily="34" charset="0"/>
            </a:endParaRPr>
          </a:p>
          <a:p>
            <a:pPr algn="r"/>
            <a:r>
              <a:rPr lang="en-US" sz="1200" dirty="0">
                <a:latin typeface="Tw Cen MT Condensed" panose="020B0606020104020203" pitchFamily="34" charset="0"/>
              </a:rPr>
              <a:t>GORIUNOVA, Olga – SHULGIN, Alexei. </a:t>
            </a:r>
            <a:r>
              <a:rPr lang="en-US" sz="1200" i="1" dirty="0">
                <a:latin typeface="Tw Cen MT Condensed" panose="020B0606020104020203" pitchFamily="34" charset="0"/>
              </a:rPr>
              <a:t>Glitch</a:t>
            </a:r>
            <a:r>
              <a:rPr lang="en-US" sz="1200" dirty="0">
                <a:latin typeface="Tw Cen MT Condensed" panose="020B0606020104020203" pitchFamily="34" charset="0"/>
              </a:rPr>
              <a:t>. In  FULLER, Matthew (ed.). Software Studies/ A Lexicon. 2008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EB2D2D-E0F2-4760-8704-B5E120F9D2C7}"/>
              </a:ext>
            </a:extLst>
          </p:cNvPr>
          <p:cNvSpPr/>
          <p:nvPr/>
        </p:nvSpPr>
        <p:spPr>
          <a:xfrm>
            <a:off x="2231136" y="3297989"/>
            <a:ext cx="7729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w Cen MT Condensed" panose="020B0606020104020203" pitchFamily="34" charset="0"/>
              </a:rPr>
              <a:t>GLITCH </a:t>
            </a:r>
            <a:r>
              <a:rPr lang="en-US" dirty="0" err="1">
                <a:latin typeface="Tw Cen MT Condensed" panose="020B0606020104020203" pitchFamily="34" charset="0"/>
              </a:rPr>
              <a:t>ako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estetická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hodnota</a:t>
            </a:r>
            <a:r>
              <a:rPr lang="sk-SK" dirty="0">
                <a:latin typeface="Tw Cen MT Condensed" panose="020B0606020104020203" pitchFamily="34" charset="0"/>
              </a:rPr>
              <a:t> </a:t>
            </a:r>
            <a:r>
              <a:rPr lang="en-US" dirty="0">
                <a:latin typeface="Tw Cen MT Condensed" panose="020B0606020104020203" pitchFamily="34" charset="0"/>
              </a:rPr>
              <a:t>(Jodi, Joan </a:t>
            </a:r>
            <a:r>
              <a:rPr lang="en-US" dirty="0" err="1">
                <a:latin typeface="Tw Cen MT Condensed" panose="020B0606020104020203" pitchFamily="34" charset="0"/>
              </a:rPr>
              <a:t>Leandre</a:t>
            </a:r>
            <a:r>
              <a:rPr lang="en-US" dirty="0">
                <a:latin typeface="Tw Cen MT Condensed" panose="020B0606020104020203" pitchFamily="34" charset="0"/>
              </a:rPr>
              <a:t>, Sven Koenig, Noah </a:t>
            </a:r>
            <a:r>
              <a:rPr lang="en-US" dirty="0" err="1">
                <a:latin typeface="Tw Cen MT Condensed" panose="020B0606020104020203" pitchFamily="34" charset="0"/>
              </a:rPr>
              <a:t>Wardrip-Fruin</a:t>
            </a:r>
            <a:r>
              <a:rPr lang="en-US" dirty="0">
                <a:latin typeface="Tw Cen MT Condensed" panose="020B0606020104020203" pitchFamily="34" charset="0"/>
              </a:rPr>
              <a:t>)</a:t>
            </a:r>
            <a:endParaRPr lang="sk-SK" dirty="0">
              <a:latin typeface="Tw Cen MT Condensed" panose="020B06060201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694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F2CA-559A-44A9-A080-CD845939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Softwarové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FE190-F49C-45E9-87BB-F5340269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49417" y="6438208"/>
            <a:ext cx="2349038" cy="315883"/>
          </a:xfrm>
        </p:spPr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Softwarové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r>
              <a:rPr lang="en-US" dirty="0">
                <a:latin typeface="Tw Cen MT Condensed" panose="020B0606020104020203" pitchFamily="34" charset="0"/>
              </a:rPr>
              <a:t>    :: </a:t>
            </a:r>
            <a:r>
              <a:rPr lang="sk-SK" dirty="0">
                <a:latin typeface="Tw Cen MT Condensed" panose="020B0606020104020203" pitchFamily="34" charset="0"/>
              </a:rPr>
              <a:t>ukázky, interpretace, diskuse </a:t>
            </a:r>
            <a:r>
              <a:rPr lang="en-US" dirty="0">
                <a:latin typeface="Tw Cen MT Condensed" panose="020B0606020104020203" pitchFamily="34" charset="0"/>
              </a:rPr>
              <a:t>::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CCC0E5-8D25-4D58-B81E-95199322F256}"/>
              </a:ext>
            </a:extLst>
          </p:cNvPr>
          <p:cNvSpPr txBox="1"/>
          <p:nvPr/>
        </p:nvSpPr>
        <p:spPr>
          <a:xfrm>
            <a:off x="5096142" y="2473532"/>
            <a:ext cx="1999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Tw Cen MT Condensed" panose="020B0606020104020203" pitchFamily="34" charset="0"/>
              </a:rPr>
              <a:t>Estetika kódu - Glitch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62BC0C-7FFC-4EA5-9163-78514482C936}"/>
              </a:ext>
            </a:extLst>
          </p:cNvPr>
          <p:cNvSpPr/>
          <p:nvPr/>
        </p:nvSpPr>
        <p:spPr>
          <a:xfrm>
            <a:off x="668079" y="6068876"/>
            <a:ext cx="47757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>
                <a:latin typeface="Tw Cen MT Condensed" panose="020B0606020104020203" pitchFamily="34" charset="0"/>
              </a:rPr>
              <a:t>Webstánka Jodi </a:t>
            </a:r>
            <a:r>
              <a:rPr lang="sk-SK" dirty="0">
                <a:latin typeface="Tw Cen MT Condensed" panose="020B0606020104020203" pitchFamily="34" charset="0"/>
                <a:hlinkClick r:id="rId4"/>
              </a:rPr>
              <a:t>http://wwwwwwwww.jodi.org/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endParaRPr lang="en-US" sz="1200" dirty="0">
              <a:latin typeface="Tw Cen MT Condensed" panose="020B06060201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FADE35-E13F-4DA5-9611-A677D14E441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68079" y="2952437"/>
            <a:ext cx="4775791" cy="3006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9F49E0-0D7A-4B4E-B8FF-7223B98FF923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6218276" y="2952437"/>
            <a:ext cx="5264888" cy="30068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79C6F5-F617-478F-AE62-6F40809781A7}"/>
              </a:ext>
            </a:extLst>
          </p:cNvPr>
          <p:cNvSpPr/>
          <p:nvPr/>
        </p:nvSpPr>
        <p:spPr>
          <a:xfrm>
            <a:off x="7532025" y="6059194"/>
            <a:ext cx="263738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1800"/>
              </a:spcAft>
            </a:pPr>
            <a:r>
              <a:rPr lang="sk-SK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Webstánka Jodi </a:t>
            </a:r>
            <a:r>
              <a:rPr lang="sk-SK" u="sng" dirty="0">
                <a:solidFill>
                  <a:srgbClr val="0563C1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http://text.jodi.org/</a:t>
            </a:r>
            <a:endParaRPr lang="en-US" dirty="0">
              <a:latin typeface="Tw Cen MT Condensed" panose="020B0606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206">
            <a:extLst>
              <a:ext uri="{FF2B5EF4-FFF2-40B4-BE49-F238E27FC236}">
                <a16:creationId xmlns:a16="http://schemas.microsoft.com/office/drawing/2014/main" id="{B91A74D0-DCE8-48A9-A0DD-9D8F4430A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75" y="2797158"/>
            <a:ext cx="3844223" cy="331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A973696-718B-437C-912F-E9DAC81B05F3}"/>
              </a:ext>
            </a:extLst>
          </p:cNvPr>
          <p:cNvSpPr/>
          <p:nvPr/>
        </p:nvSpPr>
        <p:spPr>
          <a:xfrm>
            <a:off x="2208696" y="6150401"/>
            <a:ext cx="1598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Tw Cen MT Condensed" panose="020B0606020104020203" pitchFamily="34" charset="0"/>
                <a:ea typeface="Calibri" panose="020F0502020204030204" pitchFamily="34" charset="0"/>
              </a:rPr>
              <a:t>Jodi</a:t>
            </a:r>
            <a:r>
              <a:rPr lang="en-GB" dirty="0">
                <a:latin typeface="Tw Cen MT Condensed" panose="020B0606020104020203" pitchFamily="34" charset="0"/>
                <a:ea typeface="Calibri" panose="020F0502020204030204" pitchFamily="34" charset="0"/>
              </a:rPr>
              <a:t>, </a:t>
            </a:r>
            <a:r>
              <a:rPr lang="sk-SK" i="1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</a:rPr>
              <a:t>000 Text</a:t>
            </a:r>
            <a:r>
              <a:rPr lang="sk-SK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</a:rPr>
              <a:t>,</a:t>
            </a:r>
            <a:r>
              <a:rPr lang="sk-SK" dirty="0">
                <a:latin typeface="Tw Cen MT Condensed" panose="020B0606020104020203" pitchFamily="34" charset="0"/>
                <a:ea typeface="Calibri" panose="020F0502020204030204" pitchFamily="34" charset="0"/>
              </a:rPr>
              <a:t> 2002</a:t>
            </a:r>
            <a:endParaRPr lang="en-US" dirty="0">
              <a:latin typeface="Tw Cen MT Condensed" panose="020B06060201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531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F2CA-559A-44A9-A080-CD845939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Softwarové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FE190-F49C-45E9-87BB-F5340269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49417" y="6438208"/>
            <a:ext cx="2349038" cy="315883"/>
          </a:xfrm>
        </p:spPr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Softwarové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r>
              <a:rPr lang="en-US" dirty="0">
                <a:latin typeface="Tw Cen MT Condensed" panose="020B0606020104020203" pitchFamily="34" charset="0"/>
              </a:rPr>
              <a:t>    :: </a:t>
            </a:r>
            <a:r>
              <a:rPr lang="sk-SK" dirty="0">
                <a:latin typeface="Tw Cen MT Condensed" panose="020B0606020104020203" pitchFamily="34" charset="0"/>
              </a:rPr>
              <a:t>ukázky, interpretace, diskuse </a:t>
            </a:r>
            <a:r>
              <a:rPr lang="en-US" dirty="0">
                <a:latin typeface="Tw Cen MT Condensed" panose="020B0606020104020203" pitchFamily="34" charset="0"/>
              </a:rPr>
              <a:t>::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CCC0E5-8D25-4D58-B81E-95199322F256}"/>
              </a:ext>
            </a:extLst>
          </p:cNvPr>
          <p:cNvSpPr txBox="1"/>
          <p:nvPr/>
        </p:nvSpPr>
        <p:spPr>
          <a:xfrm>
            <a:off x="5096142" y="2473532"/>
            <a:ext cx="1999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Tw Cen MT Condensed" panose="020B0606020104020203" pitchFamily="34" charset="0"/>
              </a:rPr>
              <a:t>Estetika kódu - Glitch</a:t>
            </a:r>
            <a:endParaRPr lang="en-US" dirty="0">
              <a:latin typeface="Tw Cen MT Condensed" panose="020B0606020104020203" pitchFamily="34" charset="0"/>
            </a:endParaRPr>
          </a:p>
        </p:txBody>
      </p:sp>
      <p:pic>
        <p:nvPicPr>
          <p:cNvPr id="11" name="Picture 10" descr="Image result for Jodi, Untitled Game 2001">
            <a:hlinkClick r:id="rId4"/>
            <a:extLst>
              <a:ext uri="{FF2B5EF4-FFF2-40B4-BE49-F238E27FC236}">
                <a16:creationId xmlns:a16="http://schemas.microsoft.com/office/drawing/2014/main" id="{E3B591F4-C960-4BB2-8D20-5D116173C76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61" y="2966483"/>
            <a:ext cx="4967178" cy="312838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9DC1A7-110C-42C0-AE08-EB34B1D9CEB2}"/>
              </a:ext>
            </a:extLst>
          </p:cNvPr>
          <p:cNvSpPr/>
          <p:nvPr/>
        </p:nvSpPr>
        <p:spPr>
          <a:xfrm>
            <a:off x="4863354" y="6342574"/>
            <a:ext cx="246529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sk-SK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Jodi, </a:t>
            </a:r>
            <a:r>
              <a:rPr lang="sk-SK" i="1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Untitled Game, </a:t>
            </a:r>
            <a:r>
              <a:rPr lang="sk-SK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1996 - 2001</a:t>
            </a:r>
            <a:endParaRPr lang="en-US" dirty="0">
              <a:latin typeface="Tw Cen MT Condensed" panose="020B0606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6"/>
            <a:extLst>
              <a:ext uri="{FF2B5EF4-FFF2-40B4-BE49-F238E27FC236}">
                <a16:creationId xmlns:a16="http://schemas.microsoft.com/office/drawing/2014/main" id="{CFD89A90-EEFB-4F83-B98E-7CFEFD66AE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4235" y="2965226"/>
            <a:ext cx="4076035" cy="31296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446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F2CA-559A-44A9-A080-CD845939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Softwarové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FE190-F49C-45E9-87BB-F5340269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49417" y="6438208"/>
            <a:ext cx="2349038" cy="315883"/>
          </a:xfrm>
        </p:spPr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Softwarové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r>
              <a:rPr lang="en-US" dirty="0">
                <a:latin typeface="Tw Cen MT Condensed" panose="020B0606020104020203" pitchFamily="34" charset="0"/>
              </a:rPr>
              <a:t>    :: </a:t>
            </a:r>
            <a:r>
              <a:rPr lang="sk-SK" dirty="0">
                <a:latin typeface="Tw Cen MT Condensed" panose="020B0606020104020203" pitchFamily="34" charset="0"/>
              </a:rPr>
              <a:t>ukázky, interpretace, diskuse </a:t>
            </a:r>
            <a:r>
              <a:rPr lang="en-US" dirty="0">
                <a:latin typeface="Tw Cen MT Condensed" panose="020B0606020104020203" pitchFamily="34" charset="0"/>
              </a:rPr>
              <a:t>::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CCC0E5-8D25-4D58-B81E-95199322F256}"/>
              </a:ext>
            </a:extLst>
          </p:cNvPr>
          <p:cNvSpPr txBox="1"/>
          <p:nvPr/>
        </p:nvSpPr>
        <p:spPr>
          <a:xfrm>
            <a:off x="5096142" y="2473532"/>
            <a:ext cx="1999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Tw Cen MT Condensed" panose="020B0606020104020203" pitchFamily="34" charset="0"/>
              </a:rPr>
              <a:t>Estetika kódu - Glitch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9DC1A7-110C-42C0-AE08-EB34B1D9CEB2}"/>
              </a:ext>
            </a:extLst>
          </p:cNvPr>
          <p:cNvSpPr/>
          <p:nvPr/>
        </p:nvSpPr>
        <p:spPr>
          <a:xfrm>
            <a:off x="3632440" y="6249630"/>
            <a:ext cx="492711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Joan </a:t>
            </a:r>
            <a:r>
              <a:rPr lang="en-US" dirty="0" err="1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Leandre</a:t>
            </a:r>
            <a:r>
              <a:rPr lang="en-US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retroYou</a:t>
            </a:r>
            <a:r>
              <a:rPr lang="en-US" i="1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r/c: FCK TH RED GRAVITY CODE </a:t>
            </a:r>
            <a:r>
              <a:rPr lang="sk-SK" i="1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2000 – 2001 </a:t>
            </a:r>
            <a:endParaRPr lang="en-US" dirty="0">
              <a:latin typeface="Tw Cen MT Condensed" panose="020B0606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Joan Leandre «retroYou r/c: FCK TH RED GRAVITY CODE»">
            <a:extLst>
              <a:ext uri="{FF2B5EF4-FFF2-40B4-BE49-F238E27FC236}">
                <a16:creationId xmlns:a16="http://schemas.microsoft.com/office/drawing/2014/main" id="{179D0B6E-BE9A-42F2-9DCE-C1169959597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997" y="2955851"/>
            <a:ext cx="3987607" cy="302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3" descr="fsscr017">
            <a:hlinkClick r:id="rId5"/>
            <a:extLst>
              <a:ext uri="{FF2B5EF4-FFF2-40B4-BE49-F238E27FC236}">
                <a16:creationId xmlns:a16="http://schemas.microsoft.com/office/drawing/2014/main" id="{B76180CD-7024-4C2D-8968-EEDDB1F87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49605" y="2955851"/>
            <a:ext cx="3778227" cy="30228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889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F2CA-559A-44A9-A080-CD845939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Softwarové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FE190-F49C-45E9-87BB-F5340269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49417" y="6438208"/>
            <a:ext cx="2349038" cy="315883"/>
          </a:xfrm>
        </p:spPr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Softwarové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r>
              <a:rPr lang="en-US" dirty="0">
                <a:latin typeface="Tw Cen MT Condensed" panose="020B0606020104020203" pitchFamily="34" charset="0"/>
              </a:rPr>
              <a:t>    :: </a:t>
            </a:r>
            <a:r>
              <a:rPr lang="sk-SK" dirty="0">
                <a:latin typeface="Tw Cen MT Condensed" panose="020B0606020104020203" pitchFamily="34" charset="0"/>
              </a:rPr>
              <a:t>ukázky, interpretace, diskuse </a:t>
            </a:r>
            <a:r>
              <a:rPr lang="en-US" dirty="0">
                <a:latin typeface="Tw Cen MT Condensed" panose="020B0606020104020203" pitchFamily="34" charset="0"/>
              </a:rPr>
              <a:t>::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CCC0E5-8D25-4D58-B81E-95199322F256}"/>
              </a:ext>
            </a:extLst>
          </p:cNvPr>
          <p:cNvSpPr txBox="1"/>
          <p:nvPr/>
        </p:nvSpPr>
        <p:spPr>
          <a:xfrm>
            <a:off x="5096142" y="2473532"/>
            <a:ext cx="1999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Tw Cen MT Condensed" panose="020B0606020104020203" pitchFamily="34" charset="0"/>
              </a:rPr>
              <a:t>Estetika kódu - Glitch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9DC1A7-110C-42C0-AE08-EB34B1D9CEB2}"/>
              </a:ext>
            </a:extLst>
          </p:cNvPr>
          <p:cNvSpPr/>
          <p:nvPr/>
        </p:nvSpPr>
        <p:spPr>
          <a:xfrm>
            <a:off x="4816896" y="6310867"/>
            <a:ext cx="255820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Sven Koenig, </a:t>
            </a:r>
            <a:r>
              <a:rPr lang="en-US" i="1" dirty="0" err="1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aPpRoPiRaTe</a:t>
            </a:r>
            <a:r>
              <a:rPr lang="en-US" i="1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sk-SK" i="1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2005</a:t>
            </a:r>
            <a:endParaRPr lang="en-US" dirty="0">
              <a:latin typeface="Tw Cen MT Condensed" panose="020B0606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http://art.runme.org/1140027928-6195-0/01.jpg">
            <a:extLst>
              <a:ext uri="{FF2B5EF4-FFF2-40B4-BE49-F238E27FC236}">
                <a16:creationId xmlns:a16="http://schemas.microsoft.com/office/drawing/2014/main" id="{E7560FF6-52A6-4122-81BD-F048E4B6B14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855" y="2932036"/>
            <a:ext cx="4478286" cy="331759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430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F2CA-559A-44A9-A080-CD845939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Softwarové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FE190-F49C-45E9-87BB-F5340269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49417" y="6438208"/>
            <a:ext cx="2349038" cy="315883"/>
          </a:xfrm>
        </p:spPr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Softwarové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r>
              <a:rPr lang="en-US" dirty="0">
                <a:latin typeface="Tw Cen MT Condensed" panose="020B0606020104020203" pitchFamily="34" charset="0"/>
              </a:rPr>
              <a:t>    :: </a:t>
            </a:r>
            <a:r>
              <a:rPr lang="sk-SK" dirty="0">
                <a:latin typeface="Tw Cen MT Condensed" panose="020B0606020104020203" pitchFamily="34" charset="0"/>
              </a:rPr>
              <a:t>ukázky, interpretace, diskuse </a:t>
            </a:r>
            <a:r>
              <a:rPr lang="en-US" dirty="0">
                <a:latin typeface="Tw Cen MT Condensed" panose="020B0606020104020203" pitchFamily="34" charset="0"/>
              </a:rPr>
              <a:t>::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CCC0E5-8D25-4D58-B81E-95199322F256}"/>
              </a:ext>
            </a:extLst>
          </p:cNvPr>
          <p:cNvSpPr txBox="1"/>
          <p:nvPr/>
        </p:nvSpPr>
        <p:spPr>
          <a:xfrm>
            <a:off x="5096142" y="2473532"/>
            <a:ext cx="1999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Tw Cen MT Condensed" panose="020B0606020104020203" pitchFamily="34" charset="0"/>
              </a:rPr>
              <a:t>Estetika kódu - Glitch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DB13BD-D9E9-40A9-83A4-A20510B79202}"/>
              </a:ext>
            </a:extLst>
          </p:cNvPr>
          <p:cNvSpPr/>
          <p:nvPr/>
        </p:nvSpPr>
        <p:spPr>
          <a:xfrm>
            <a:off x="4547594" y="6307658"/>
            <a:ext cx="309681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Noah </a:t>
            </a:r>
            <a:r>
              <a:rPr lang="en-US" dirty="0" err="1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Wardrip-Fruin</a:t>
            </a:r>
            <a:r>
              <a:rPr lang="en-US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Regime Change</a:t>
            </a:r>
            <a:r>
              <a:rPr lang="en-US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2004 </a:t>
            </a:r>
            <a:endParaRPr lang="en-US" dirty="0">
              <a:latin typeface="Tw Cen MT Condensed" panose="020B0606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http://www.dichtung-digital.de/2005/1/Wardrip-Fruin/fig13a.gif">
            <a:hlinkClick r:id="rId4"/>
            <a:extLst>
              <a:ext uri="{FF2B5EF4-FFF2-40B4-BE49-F238E27FC236}">
                <a16:creationId xmlns:a16="http://schemas.microsoft.com/office/drawing/2014/main" id="{3906FEE2-8548-4F06-A922-DA0C601EB5A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66" y="3124561"/>
            <a:ext cx="3810000" cy="24936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15734B-B55C-4CC9-9FAB-11E476268DDC}"/>
              </a:ext>
            </a:extLst>
          </p:cNvPr>
          <p:cNvSpPr/>
          <p:nvPr/>
        </p:nvSpPr>
        <p:spPr>
          <a:xfrm>
            <a:off x="1232174" y="5618206"/>
            <a:ext cx="336938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i="1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Regime Change</a:t>
            </a:r>
            <a:r>
              <a:rPr lang="en-GB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ukazuje</a:t>
            </a:r>
            <a:r>
              <a:rPr lang="en-GB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počiatočný</a:t>
            </a:r>
            <a:r>
              <a:rPr lang="en-GB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text (2004)</a:t>
            </a:r>
            <a:endParaRPr lang="en-US" dirty="0">
              <a:latin typeface="Tw Cen MT Condensed" panose="020B0606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http://www.dichtung-digital.de/2005/1/Wardrip-Fruin/fig14a.gif">
            <a:extLst>
              <a:ext uri="{FF2B5EF4-FFF2-40B4-BE49-F238E27FC236}">
                <a16:creationId xmlns:a16="http://schemas.microsoft.com/office/drawing/2014/main" id="{B1F390C3-0403-4808-A3B9-1619D5299C85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624" y="3363163"/>
            <a:ext cx="5724976" cy="20275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357E4C-2BD6-4FF6-9A11-5E5A93203853}"/>
              </a:ext>
            </a:extLst>
          </p:cNvPr>
          <p:cNvSpPr/>
          <p:nvPr/>
        </p:nvSpPr>
        <p:spPr>
          <a:xfrm>
            <a:off x="7102566" y="5618206"/>
            <a:ext cx="276909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dirty="0" err="1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Náhrada</a:t>
            </a:r>
            <a:r>
              <a:rPr lang="en-GB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slov</a:t>
            </a:r>
            <a:r>
              <a:rPr lang="en-GB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en-GB" i="1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Regime Change</a:t>
            </a:r>
            <a:r>
              <a:rPr lang="en-GB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(2004)</a:t>
            </a:r>
            <a:endParaRPr lang="en-US" dirty="0">
              <a:latin typeface="Tw Cen MT Condensed" panose="020B0606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382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F2CA-559A-44A9-A080-CD845939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Softwarové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FE190-F49C-45E9-87BB-F5340269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49417" y="6438208"/>
            <a:ext cx="2349038" cy="315883"/>
          </a:xfrm>
        </p:spPr>
        <p:txBody>
          <a:bodyPr/>
          <a:lstStyle/>
          <a:p>
            <a:r>
              <a:rPr lang="en-US" dirty="0" err="1">
                <a:latin typeface="Tw Cen MT Condensed" panose="020B0606020104020203" pitchFamily="34" charset="0"/>
              </a:rPr>
              <a:t>Softwarové</a:t>
            </a:r>
            <a:r>
              <a:rPr lang="en-US" dirty="0">
                <a:latin typeface="Tw Cen MT Condensed" panose="020B0606020104020203" pitchFamily="34" charset="0"/>
              </a:rPr>
              <a:t> </a:t>
            </a:r>
            <a:r>
              <a:rPr lang="en-US" dirty="0" err="1">
                <a:latin typeface="Tw Cen MT Condensed" panose="020B0606020104020203" pitchFamily="34" charset="0"/>
              </a:rPr>
              <a:t>umění</a:t>
            </a:r>
            <a:r>
              <a:rPr lang="en-US" dirty="0">
                <a:latin typeface="Tw Cen MT Condensed" panose="020B0606020104020203" pitchFamily="34" charset="0"/>
              </a:rPr>
              <a:t>    :: </a:t>
            </a:r>
            <a:r>
              <a:rPr lang="sk-SK" dirty="0">
                <a:latin typeface="Tw Cen MT Condensed" panose="020B0606020104020203" pitchFamily="34" charset="0"/>
              </a:rPr>
              <a:t>ukázky, interpretace, diskuse </a:t>
            </a:r>
            <a:r>
              <a:rPr lang="en-US" dirty="0">
                <a:latin typeface="Tw Cen MT Condensed" panose="020B0606020104020203" pitchFamily="34" charset="0"/>
              </a:rPr>
              <a:t>::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CCC0E5-8D25-4D58-B81E-95199322F256}"/>
              </a:ext>
            </a:extLst>
          </p:cNvPr>
          <p:cNvSpPr txBox="1"/>
          <p:nvPr/>
        </p:nvSpPr>
        <p:spPr>
          <a:xfrm>
            <a:off x="5096142" y="2473532"/>
            <a:ext cx="1999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Tw Cen MT Condensed" panose="020B0606020104020203" pitchFamily="34" charset="0"/>
              </a:rPr>
              <a:t>Estetika kódu - Glitch</a:t>
            </a:r>
            <a:endParaRPr lang="en-US" dirty="0">
              <a:latin typeface="Tw Cen MT Condensed" panose="020B06060201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9DC1A7-110C-42C0-AE08-EB34B1D9CEB2}"/>
              </a:ext>
            </a:extLst>
          </p:cNvPr>
          <p:cNvSpPr/>
          <p:nvPr/>
        </p:nvSpPr>
        <p:spPr>
          <a:xfrm>
            <a:off x="4620786" y="6310867"/>
            <a:ext cx="2950423" cy="3771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Noah </a:t>
            </a:r>
            <a:r>
              <a:rPr lang="en-US" dirty="0" err="1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Wardrip-Fruin</a:t>
            </a:r>
            <a:r>
              <a:rPr lang="en-US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News Reader</a:t>
            </a:r>
            <a:r>
              <a:rPr lang="en-US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2004 </a:t>
            </a:r>
            <a:endParaRPr lang="en-US" dirty="0">
              <a:latin typeface="Tw Cen MT Condensed" panose="020B0606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http://www.dichtung-digital.de/2005/1/Wardrip-Fruin/fig17.gif">
            <a:extLst>
              <a:ext uri="{FF2B5EF4-FFF2-40B4-BE49-F238E27FC236}">
                <a16:creationId xmlns:a16="http://schemas.microsoft.com/office/drawing/2014/main" id="{3177C08C-8737-418B-B29C-81ECDD3F9CFE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48"/>
          <a:stretch/>
        </p:blipFill>
        <p:spPr bwMode="auto">
          <a:xfrm>
            <a:off x="2754049" y="3770034"/>
            <a:ext cx="2180355" cy="18040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74C6B4C-47FF-4DF3-AF68-FCE558094DD1}"/>
              </a:ext>
            </a:extLst>
          </p:cNvPr>
          <p:cNvSpPr/>
          <p:nvPr/>
        </p:nvSpPr>
        <p:spPr>
          <a:xfrm>
            <a:off x="3129640" y="3284848"/>
            <a:ext cx="6719777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dirty="0" err="1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Správy</a:t>
            </a:r>
            <a:r>
              <a:rPr lang="en-GB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okno</a:t>
            </a:r>
            <a:r>
              <a:rPr lang="en-GB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vygenerovaného</a:t>
            </a:r>
            <a:r>
              <a:rPr lang="en-GB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textu</a:t>
            </a:r>
            <a:r>
              <a:rPr lang="en-GB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textová</a:t>
            </a:r>
            <a:r>
              <a:rPr lang="en-GB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náhrada</a:t>
            </a:r>
            <a:r>
              <a:rPr lang="en-GB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en-GB" dirty="0" err="1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diele</a:t>
            </a:r>
            <a:r>
              <a:rPr lang="en-GB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News Reader </a:t>
            </a:r>
            <a:r>
              <a:rPr lang="en-GB" dirty="0">
                <a:solidFill>
                  <a:srgbClr val="000000"/>
                </a:solidFill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(2004)</a:t>
            </a:r>
            <a:endParaRPr lang="en-US" dirty="0">
              <a:latin typeface="Tw Cen MT Condensed" panose="020B0606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http://www.dichtung-digital.de/2005/1/Wardrip-Fruin/fig17.gif">
            <a:extLst>
              <a:ext uri="{FF2B5EF4-FFF2-40B4-BE49-F238E27FC236}">
                <a16:creationId xmlns:a16="http://schemas.microsoft.com/office/drawing/2014/main" id="{9D36D22B-757F-40AF-9A60-236D5CEBDEB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60" b="32225"/>
          <a:stretch/>
        </p:blipFill>
        <p:spPr bwMode="auto">
          <a:xfrm>
            <a:off x="4997608" y="3770033"/>
            <a:ext cx="2196777" cy="1804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://www.dichtung-digital.de/2005/1/Wardrip-Fruin/fig17.gif">
            <a:extLst>
              <a:ext uri="{FF2B5EF4-FFF2-40B4-BE49-F238E27FC236}">
                <a16:creationId xmlns:a16="http://schemas.microsoft.com/office/drawing/2014/main" id="{73DCF676-BD41-4AEC-94EB-4B2178038F14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88"/>
          <a:stretch/>
        </p:blipFill>
        <p:spPr bwMode="auto">
          <a:xfrm>
            <a:off x="7253501" y="3770033"/>
            <a:ext cx="2220325" cy="180401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395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5640</TotalTime>
  <Words>1244</Words>
  <Application>Microsoft Office PowerPoint</Application>
  <PresentationFormat>Widescreen</PresentationFormat>
  <Paragraphs>190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Gill Sans MT</vt:lpstr>
      <vt:lpstr>Times New Roman</vt:lpstr>
      <vt:lpstr>Tw Cen MT Condensed</vt:lpstr>
      <vt:lpstr>Wingdings</vt:lpstr>
      <vt:lpstr>Parcel</vt:lpstr>
      <vt:lpstr>Softwarové umění :: ukázky, interpretace, diskuse ::</vt:lpstr>
      <vt:lpstr>Softwarové umění</vt:lpstr>
      <vt:lpstr>Softwarové umění</vt:lpstr>
      <vt:lpstr>Softwarové umění</vt:lpstr>
      <vt:lpstr>Softwarové umění</vt:lpstr>
      <vt:lpstr>Softwarové umění</vt:lpstr>
      <vt:lpstr>Softwarové umění</vt:lpstr>
      <vt:lpstr>Softwarové umění</vt:lpstr>
      <vt:lpstr>Softwarové umění</vt:lpstr>
      <vt:lpstr>Softwarové umění</vt:lpstr>
      <vt:lpstr>Softwarové umění</vt:lpstr>
      <vt:lpstr>Softwarové umění</vt:lpstr>
      <vt:lpstr>Softwarové umění</vt:lpstr>
      <vt:lpstr>Softwarové umění</vt:lpstr>
      <vt:lpstr>Softwarové umění</vt:lpstr>
      <vt:lpstr>Softwarové umění</vt:lpstr>
      <vt:lpstr>Softwarové umění</vt:lpstr>
      <vt:lpstr>Softwarové umění</vt:lpstr>
      <vt:lpstr>Barbora Trnková / Tomáš Javůrek   metazoa.org</vt:lpstr>
      <vt:lpstr>Back UP</vt:lpstr>
      <vt:lpstr>Udalosti software art</vt:lpstr>
      <vt:lpstr>Udalosti software 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Monika Szucsova</dc:creator>
  <cp:lastModifiedBy>Monika Szucsova</cp:lastModifiedBy>
  <cp:revision>375</cp:revision>
  <dcterms:created xsi:type="dcterms:W3CDTF">2017-10-14T17:12:12Z</dcterms:created>
  <dcterms:modified xsi:type="dcterms:W3CDTF">2017-12-16T18:28:07Z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5E2464FD-B82A-450C-BCFC-8CCE6ED5C311</vt:lpwstr>
  </property>
  <property fmtid="{D5CDD505-2E9C-101B-9397-08002B2CF9AE}" pid="3" name="ArticulatePath">
    <vt:lpwstr>Presentation1</vt:lpwstr>
  </property>
</Properties>
</file>