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96" r:id="rId1"/>
  </p:sldMasterIdLst>
  <p:notesMasterIdLst>
    <p:notesMasterId r:id="rId21"/>
  </p:notesMasterIdLst>
  <p:sldIdLst>
    <p:sldId id="256" r:id="rId2"/>
    <p:sldId id="275" r:id="rId3"/>
    <p:sldId id="288" r:id="rId4"/>
    <p:sldId id="289" r:id="rId5"/>
    <p:sldId id="276" r:id="rId6"/>
    <p:sldId id="277" r:id="rId7"/>
    <p:sldId id="290" r:id="rId8"/>
    <p:sldId id="280" r:id="rId9"/>
    <p:sldId id="291" r:id="rId10"/>
    <p:sldId id="283" r:id="rId11"/>
    <p:sldId id="281" r:id="rId12"/>
    <p:sldId id="282" r:id="rId13"/>
    <p:sldId id="292" r:id="rId14"/>
    <p:sldId id="284" r:id="rId15"/>
    <p:sldId id="278" r:id="rId16"/>
    <p:sldId id="279" r:id="rId17"/>
    <p:sldId id="287" r:id="rId18"/>
    <p:sldId id="285" r:id="rId19"/>
    <p:sldId id="286" r:id="rId20"/>
  </p:sldIdLst>
  <p:sldSz cx="12192000" cy="6858000"/>
  <p:notesSz cx="6858000" cy="9144000"/>
  <p:custDataLst>
    <p:tags r:id="rId22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20" autoAdjust="0"/>
    <p:restoredTop sz="95550" autoAdjust="0"/>
  </p:normalViewPr>
  <p:slideViewPr>
    <p:cSldViewPr snapToGrid="0">
      <p:cViewPr varScale="1">
        <p:scale>
          <a:sx n="92" d="100"/>
          <a:sy n="92" d="100"/>
        </p:scale>
        <p:origin x="20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Relationship Id="rId27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46864C-2494-4308-9DAD-CA84D4A35688}" type="datetimeFigureOut">
              <a:rPr lang="en-US" smtClean="0"/>
              <a:t>12/16/2017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D394CA-F62C-4C5A-BFB0-CA8ABC3BF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941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394CA-F62C-4C5A-BFB0-CA8ABC3BFC8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141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394CA-F62C-4C5A-BFB0-CA8ABC3BFC8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1557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394CA-F62C-4C5A-BFB0-CA8ABC3BFC8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0871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394CA-F62C-4C5A-BFB0-CA8ABC3BFC8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504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394CA-F62C-4C5A-BFB0-CA8ABC3BFC8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2272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394CA-F62C-4C5A-BFB0-CA8ABC3BFC8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7186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394CA-F62C-4C5A-BFB0-CA8ABC3BFC8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1665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sk-S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394CA-F62C-4C5A-BFB0-CA8ABC3BFC8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3361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sk-SK" sz="120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394CA-F62C-4C5A-BFB0-CA8ABC3BFC8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4782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394CA-F62C-4C5A-BFB0-CA8ABC3BFC8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1462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394CA-F62C-4C5A-BFB0-CA8ABC3BFC8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914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394CA-F62C-4C5A-BFB0-CA8ABC3BFC8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5451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394CA-F62C-4C5A-BFB0-CA8ABC3BFC8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0303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394CA-F62C-4C5A-BFB0-CA8ABC3BFC8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5053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394CA-F62C-4C5A-BFB0-CA8ABC3BFC8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1212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394CA-F62C-4C5A-BFB0-CA8ABC3BFC8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0826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394CA-F62C-4C5A-BFB0-CA8ABC3BFC8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0895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394CA-F62C-4C5A-BFB0-CA8ABC3BFC8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2956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394CA-F62C-4C5A-BFB0-CA8ABC3BFC8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846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7686-07E8-4C04-B566-5296E86721E9}" type="datetime1">
              <a:rPr lang="en-US" smtClean="0"/>
              <a:t>12/16/2017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Softwarové umění    :: zrod softwarového umění z net artu ::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A6BD7-95C9-41AF-ACF4-E8D24EFEA0DD}" type="datetime1">
              <a:rPr lang="en-US" smtClean="0"/>
              <a:t>12/16/2017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Softwarové umění    :: zrod softwarového umění z net artu ::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7B6CB-152F-4023-93E0-348CEC4C17E1}" type="datetime1">
              <a:rPr lang="en-US" smtClean="0"/>
              <a:t>12/16/2017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Softwarové umění    :: zrod softwarového umění z net artu ::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FD6DE-3F4C-446C-A09C-0F905922391C}" type="datetime1">
              <a:rPr lang="en-US" smtClean="0"/>
              <a:t>12/16/2017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Softwarové umění    :: zrod softwarového umění z net artu ::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C8508-B7F5-4F46-8DBD-90678FA421F8}" type="datetime1">
              <a:rPr lang="en-US" smtClean="0"/>
              <a:t>12/16/2017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Softwarové umění    :: zrod softwarového umění z net artu ::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FCAD7-12A3-4970-BF5A-FF82DB2B46E9}" type="datetime1">
              <a:rPr lang="en-US" smtClean="0"/>
              <a:t>12/16/2017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Softwarové umění    :: zrod softwarového umění z net artu ::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4D40-E87B-4021-A310-6AE514DF3C63}" type="datetime1">
              <a:rPr lang="en-US" smtClean="0"/>
              <a:t>12/16/2017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Softwarové umění    :: zrod softwarového umění z net artu ::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FE29B-8432-4F57-8BCC-C9E673860C62}" type="datetime1">
              <a:rPr lang="en-US" smtClean="0"/>
              <a:t>12/16/2017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Softwarové umění    :: zrod softwarového umění z net artu ::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0BE70-045B-4722-8D4D-A54239679A64}" type="datetime1">
              <a:rPr lang="en-US" smtClean="0"/>
              <a:t>12/16/2017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Softwarové umění    :: zrod softwarového umění z net artu ::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E271A-4270-49FE-87E2-3C9BF0845CE5}" type="datetime1">
              <a:rPr lang="en-US" smtClean="0"/>
              <a:t>12/16/2017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r>
              <a:rPr lang="en-US"/>
              <a:t>Softwarové umění    :: zrod softwarového umění z net artu ::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7E28DF54-269E-4D52-8621-1557A6697ECE}" type="datetime1">
              <a:rPr lang="en-US" smtClean="0"/>
              <a:t>12/16/2017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r>
              <a:rPr lang="en-US"/>
              <a:t>Softwarové umění    :: zrod softwarového umění z net artu ::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EEDA386E-8F3F-4109-903F-3E056F1A1B43}" type="datetime1">
              <a:rPr lang="en-US" smtClean="0"/>
              <a:t>12/16/2017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r>
              <a:rPr lang="en-US"/>
              <a:t>Softwarové umění    :: zrod softwarového umění z net artu ::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3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4.xml"/><Relationship Id="rId6" Type="http://schemas.openxmlformats.org/officeDocument/2006/relationships/hyperlink" Target="https://www.youtube.com/watch?v=o1yQm9KuH6w" TargetMode="External"/><Relationship Id="rId5" Type="http://schemas.openxmlformats.org/officeDocument/2006/relationships/image" Target="../media/image8.png"/><Relationship Id="rId4" Type="http://schemas.openxmlformats.org/officeDocument/2006/relationships/hyperlink" Target="https://www.youtube.com/watch?v=IW33-KaGgOY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5.xml"/><Relationship Id="rId6" Type="http://schemas.openxmlformats.org/officeDocument/2006/relationships/hyperlink" Target="https://www.youtube.com/watch?v=9wNZJBcADNQ" TargetMode="External"/><Relationship Id="rId5" Type="http://schemas.openxmlformats.org/officeDocument/2006/relationships/image" Target="../media/image10.png"/><Relationship Id="rId4" Type="http://schemas.openxmlformats.org/officeDocument/2006/relationships/hyperlink" Target="https://www.youtube.com/watch?v=2b384kZKAJQ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6.xml"/><Relationship Id="rId5" Type="http://schemas.openxmlformats.org/officeDocument/2006/relationships/hyperlink" Target="http://www.manifestation.com/neurotoys/eliza.php3" TargetMode="External"/><Relationship Id="rId4" Type="http://schemas.openxmlformats.org/officeDocument/2006/relationships/hyperlink" Target="https://www.youtube.com/watch?v=praF_0WbuQI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7.xml"/><Relationship Id="rId5" Type="http://schemas.openxmlformats.org/officeDocument/2006/relationships/image" Target="../media/image12.png"/><Relationship Id="rId4" Type="http://schemas.openxmlformats.org/officeDocument/2006/relationships/hyperlink" Target="https://www.youtube.com/watch?v=GYvyuL-Mkj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8.xml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9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5" Type="http://schemas.openxmlformats.org/officeDocument/2006/relationships/image" Target="../media/image1.png"/><Relationship Id="rId4" Type="http://schemas.openxmlformats.org/officeDocument/2006/relationships/hyperlink" Target="https://www.youtube.com/watch?v=axlx3o0codc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6" Type="http://schemas.openxmlformats.org/officeDocument/2006/relationships/image" Target="../media/image5.png"/><Relationship Id="rId5" Type="http://schemas.openxmlformats.org/officeDocument/2006/relationships/hyperlink" Target="http://www.ponggame.org/" TargetMode="External"/><Relationship Id="rId4" Type="http://schemas.openxmlformats.org/officeDocument/2006/relationships/hyperlink" Target="https://www.youtube.com/watch?v=XNRx5hc4gYc&amp;list=PL94F47AC1629994AF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E5484-26CD-459B-8C32-9F22A4C335D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Tw Cen MT Condensed" panose="020B0606020104020203" pitchFamily="34" charset="0"/>
              </a:rPr>
              <a:t>Software art: </a:t>
            </a:r>
            <a:r>
              <a:rPr lang="en-US" dirty="0" err="1">
                <a:latin typeface="Tw Cen MT Condensed" panose="020B0606020104020203" pitchFamily="34" charset="0"/>
              </a:rPr>
              <a:t>estetika</a:t>
            </a:r>
            <a:br>
              <a:rPr lang="en-US" dirty="0">
                <a:latin typeface="Tw Cen MT Condensed" panose="020B0606020104020203" pitchFamily="34" charset="0"/>
              </a:rPr>
            </a:br>
            <a:r>
              <a:rPr lang="en-US" dirty="0">
                <a:latin typeface="Tw Cen MT Condensed" panose="020B0606020104020203" pitchFamily="34" charset="0"/>
              </a:rPr>
              <a:t>:: </a:t>
            </a:r>
            <a:r>
              <a:rPr lang="en-US" dirty="0" err="1">
                <a:latin typeface="Tw Cen MT Condensed" panose="020B0606020104020203" pitchFamily="34" charset="0"/>
              </a:rPr>
              <a:t>Aarseth</a:t>
            </a:r>
            <a:r>
              <a:rPr lang="en-US" dirty="0">
                <a:latin typeface="Tw Cen MT Condensed" panose="020B0606020104020203" pitchFamily="34" charset="0"/>
              </a:rPr>
              <a:t>, </a:t>
            </a:r>
            <a:r>
              <a:rPr lang="en-US" dirty="0" err="1">
                <a:latin typeface="Tw Cen MT Condensed" panose="020B0606020104020203" pitchFamily="34" charset="0"/>
              </a:rPr>
              <a:t>Wardrip-Fruin</a:t>
            </a:r>
            <a:r>
              <a:rPr lang="en-US" dirty="0">
                <a:latin typeface="Tw Cen MT Condensed" panose="020B0606020104020203" pitchFamily="34" charset="0"/>
              </a:rPr>
              <a:t> ::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8F1C7C-5BB6-4580-9D76-76E762905AF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>
                <a:latin typeface="Tw Cen MT Condensed" panose="020B0606020104020203" pitchFamily="34" charset="0"/>
              </a:rPr>
              <a:t>Nástroje interpretace novomediálního díla I, PS 2017</a:t>
            </a:r>
            <a:endParaRPr lang="en-US" dirty="0">
              <a:latin typeface="Tw Cen MT Condensed" panose="020B0606020104020203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781631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0F2CA-559A-44A9-A080-CD845939B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w Cen MT Condensed" panose="020B0606020104020203" pitchFamily="34" charset="0"/>
              </a:rPr>
              <a:t>Software art: </a:t>
            </a:r>
            <a:r>
              <a:rPr lang="en-US" dirty="0" err="1">
                <a:latin typeface="Tw Cen MT Condensed" panose="020B0606020104020203" pitchFamily="34" charset="0"/>
              </a:rPr>
              <a:t>estetika</a:t>
            </a:r>
            <a:endParaRPr lang="en-US" dirty="0">
              <a:latin typeface="Tw Cen MT Condensed" panose="020B0606020104020203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1FE190-F49C-45E9-87BB-F53402690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849417" y="6438208"/>
            <a:ext cx="2349038" cy="315883"/>
          </a:xfrm>
        </p:spPr>
        <p:txBody>
          <a:bodyPr/>
          <a:lstStyle/>
          <a:p>
            <a:r>
              <a:rPr lang="en-US" dirty="0">
                <a:latin typeface="Tw Cen MT Condensed" panose="020B0606020104020203" pitchFamily="34" charset="0"/>
              </a:rPr>
              <a:t>Software art: </a:t>
            </a:r>
            <a:r>
              <a:rPr lang="en-US" dirty="0" err="1">
                <a:latin typeface="Tw Cen MT Condensed" panose="020B0606020104020203" pitchFamily="34" charset="0"/>
              </a:rPr>
              <a:t>estetika</a:t>
            </a:r>
            <a:r>
              <a:rPr lang="en-US" dirty="0">
                <a:latin typeface="Tw Cen MT Condensed" panose="020B0606020104020203" pitchFamily="34" charset="0"/>
              </a:rPr>
              <a:t> :: </a:t>
            </a:r>
            <a:r>
              <a:rPr lang="en-US" dirty="0" err="1">
                <a:latin typeface="Tw Cen MT Condensed" panose="020B0606020104020203" pitchFamily="34" charset="0"/>
              </a:rPr>
              <a:t>Aarseth</a:t>
            </a:r>
            <a:r>
              <a:rPr lang="en-US" dirty="0">
                <a:latin typeface="Tw Cen MT Condensed" panose="020B0606020104020203" pitchFamily="34" charset="0"/>
              </a:rPr>
              <a:t>, </a:t>
            </a:r>
            <a:r>
              <a:rPr lang="en-US" dirty="0" err="1">
                <a:latin typeface="Tw Cen MT Condensed" panose="020B0606020104020203" pitchFamily="34" charset="0"/>
              </a:rPr>
              <a:t>Wardrip-Fruin</a:t>
            </a:r>
            <a:r>
              <a:rPr lang="en-US" dirty="0">
                <a:latin typeface="Tw Cen MT Condensed" panose="020B0606020104020203" pitchFamily="34" charset="0"/>
              </a:rPr>
              <a:t> ::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224CD9A-F210-4919-B4D5-3026597DE31B}"/>
              </a:ext>
            </a:extLst>
          </p:cNvPr>
          <p:cNvSpPr/>
          <p:nvPr/>
        </p:nvSpPr>
        <p:spPr>
          <a:xfrm>
            <a:off x="3577935" y="2416697"/>
            <a:ext cx="50361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Tw Cen MT Condensed" panose="020B0606020104020203" pitchFamily="34" charset="0"/>
              </a:rPr>
              <a:t>Kybertext</a:t>
            </a:r>
            <a:r>
              <a:rPr lang="en-US" dirty="0">
                <a:latin typeface="Tw Cen MT Condensed" panose="020B0606020104020203" pitchFamily="34" charset="0"/>
              </a:rPr>
              <a:t> – </a:t>
            </a:r>
            <a:r>
              <a:rPr lang="en-US" dirty="0" err="1">
                <a:latin typeface="Tw Cen MT Condensed" panose="020B0606020104020203" pitchFamily="34" charset="0"/>
              </a:rPr>
              <a:t>nástroj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 err="1">
                <a:latin typeface="Tw Cen MT Condensed" panose="020B0606020104020203" pitchFamily="34" charset="0"/>
              </a:rPr>
              <a:t>analýzy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 err="1">
                <a:latin typeface="Tw Cen MT Condensed" panose="020B0606020104020203" pitchFamily="34" charset="0"/>
              </a:rPr>
              <a:t>literárneho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 err="1">
                <a:latin typeface="Tw Cen MT Condensed" panose="020B0606020104020203" pitchFamily="34" charset="0"/>
              </a:rPr>
              <a:t>diela</a:t>
            </a:r>
            <a:r>
              <a:rPr lang="en-US" dirty="0">
                <a:latin typeface="Tw Cen MT Condensed" panose="020B0606020104020203" pitchFamily="34" charset="0"/>
              </a:rPr>
              <a:t> v </a:t>
            </a:r>
            <a:r>
              <a:rPr lang="en-US" dirty="0" err="1">
                <a:latin typeface="Tw Cen MT Condensed" panose="020B0606020104020203" pitchFamily="34" charset="0"/>
              </a:rPr>
              <a:t>prostredí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 err="1">
                <a:latin typeface="Tw Cen MT Condensed" panose="020B0606020104020203" pitchFamily="34" charset="0"/>
              </a:rPr>
              <a:t>nových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 err="1">
                <a:latin typeface="Tw Cen MT Condensed" panose="020B0606020104020203" pitchFamily="34" charset="0"/>
              </a:rPr>
              <a:t>médií</a:t>
            </a:r>
            <a:endParaRPr lang="en-US" dirty="0">
              <a:latin typeface="Tw Cen MT Condensed" panose="020B0606020104020203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3B163AE-5244-4FD5-96C8-3F367167B9D6}"/>
              </a:ext>
            </a:extLst>
          </p:cNvPr>
          <p:cNvSpPr/>
          <p:nvPr/>
        </p:nvSpPr>
        <p:spPr>
          <a:xfrm>
            <a:off x="2234598" y="3597421"/>
            <a:ext cx="165205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sk-SK" dirty="0">
                <a:latin typeface="Tw Cen MT Condensed" panose="020B0606020104020203" pitchFamily="34" charset="0"/>
              </a:rPr>
              <a:t>scriptóny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sk-SK" dirty="0">
                <a:latin typeface="Tw Cen MT Condensed" panose="020B0606020104020203" pitchFamily="34" charset="0"/>
              </a:rPr>
              <a:t>textóny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sk-SK" dirty="0">
                <a:latin typeface="Tw Cen MT Condensed" panose="020B0606020104020203" pitchFamily="34" charset="0"/>
              </a:rPr>
              <a:t>prenosná funkcia</a:t>
            </a:r>
          </a:p>
          <a:p>
            <a:endParaRPr lang="en-US" dirty="0">
              <a:latin typeface="Tw Cen MT Condensed" panose="020B0606020104020203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D0CFBC2-8E98-42DD-898B-0DB6763F6F81}"/>
              </a:ext>
            </a:extLst>
          </p:cNvPr>
          <p:cNvSpPr/>
          <p:nvPr/>
        </p:nvSpPr>
        <p:spPr>
          <a:xfrm>
            <a:off x="2231136" y="4683882"/>
            <a:ext cx="77297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latin typeface="Tw Cen MT Condensed" panose="020B0606020104020203" pitchFamily="34" charset="0"/>
              </a:rPr>
              <a:t>„</a:t>
            </a:r>
            <a:r>
              <a:rPr lang="en-US" b="1" i="1" dirty="0" err="1">
                <a:latin typeface="Tw Cen MT Condensed" panose="020B0606020104020203" pitchFamily="34" charset="0"/>
              </a:rPr>
              <a:t>Kybertext</a:t>
            </a:r>
            <a:r>
              <a:rPr lang="en-US" i="1" dirty="0">
                <a:latin typeface="Tw Cen MT Condensed" panose="020B0606020104020203" pitchFamily="34" charset="0"/>
              </a:rPr>
              <a:t> </a:t>
            </a:r>
            <a:r>
              <a:rPr lang="en-US" i="1" dirty="0" err="1">
                <a:latin typeface="Tw Cen MT Condensed" panose="020B0606020104020203" pitchFamily="34" charset="0"/>
              </a:rPr>
              <a:t>je</a:t>
            </a:r>
            <a:r>
              <a:rPr lang="en-US" i="1" dirty="0">
                <a:latin typeface="Tw Cen MT Condensed" panose="020B0606020104020203" pitchFamily="34" charset="0"/>
              </a:rPr>
              <a:t> </a:t>
            </a:r>
            <a:r>
              <a:rPr lang="en-US" i="1" dirty="0" err="1">
                <a:latin typeface="Tw Cen MT Condensed" panose="020B0606020104020203" pitchFamily="34" charset="0"/>
              </a:rPr>
              <a:t>perspektíva</a:t>
            </a:r>
            <a:r>
              <a:rPr lang="en-US" i="1" dirty="0">
                <a:latin typeface="Tw Cen MT Condensed" panose="020B0606020104020203" pitchFamily="34" charset="0"/>
              </a:rPr>
              <a:t> </a:t>
            </a:r>
            <a:r>
              <a:rPr lang="en-US" i="1" dirty="0" err="1">
                <a:latin typeface="Tw Cen MT Condensed" panose="020B0606020104020203" pitchFamily="34" charset="0"/>
              </a:rPr>
              <a:t>všetkých</a:t>
            </a:r>
            <a:r>
              <a:rPr lang="en-US" i="1" dirty="0">
                <a:latin typeface="Tw Cen MT Condensed" panose="020B0606020104020203" pitchFamily="34" charset="0"/>
              </a:rPr>
              <a:t> </a:t>
            </a:r>
            <a:r>
              <a:rPr lang="en-US" i="1" dirty="0" err="1">
                <a:latin typeface="Tw Cen MT Condensed" panose="020B0606020104020203" pitchFamily="34" charset="0"/>
              </a:rPr>
              <a:t>foriem</a:t>
            </a:r>
            <a:r>
              <a:rPr lang="sk-SK" i="1" dirty="0">
                <a:latin typeface="Tw Cen MT Condensed" panose="020B0606020104020203" pitchFamily="34" charset="0"/>
              </a:rPr>
              <a:t> </a:t>
            </a:r>
            <a:r>
              <a:rPr lang="en-US" i="1" dirty="0">
                <a:latin typeface="Tw Cen MT Condensed" panose="020B0606020104020203" pitchFamily="34" charset="0"/>
              </a:rPr>
              <a:t>textuality, </a:t>
            </a:r>
            <a:r>
              <a:rPr lang="en-US" i="1" dirty="0" err="1">
                <a:latin typeface="Tw Cen MT Condensed" panose="020B0606020104020203" pitchFamily="34" charset="0"/>
              </a:rPr>
              <a:t>spôsob</a:t>
            </a:r>
            <a:r>
              <a:rPr lang="en-US" i="1" dirty="0">
                <a:latin typeface="Tw Cen MT Condensed" panose="020B0606020104020203" pitchFamily="34" charset="0"/>
              </a:rPr>
              <a:t> </a:t>
            </a:r>
            <a:r>
              <a:rPr lang="en-US" i="1" dirty="0" err="1">
                <a:latin typeface="Tw Cen MT Condensed" panose="020B0606020104020203" pitchFamily="34" charset="0"/>
              </a:rPr>
              <a:t>rozšírenia</a:t>
            </a:r>
            <a:r>
              <a:rPr lang="en-US" i="1" dirty="0">
                <a:latin typeface="Tw Cen MT Condensed" panose="020B0606020104020203" pitchFamily="34" charset="0"/>
              </a:rPr>
              <a:t> </a:t>
            </a:r>
            <a:r>
              <a:rPr lang="en-US" i="1" dirty="0" err="1">
                <a:latin typeface="Tw Cen MT Condensed" panose="020B0606020104020203" pitchFamily="34" charset="0"/>
              </a:rPr>
              <a:t>rozsahu</a:t>
            </a:r>
            <a:r>
              <a:rPr lang="en-US" i="1" dirty="0">
                <a:latin typeface="Tw Cen MT Condensed" panose="020B0606020104020203" pitchFamily="34" charset="0"/>
              </a:rPr>
              <a:t> </a:t>
            </a:r>
            <a:r>
              <a:rPr lang="en-US" i="1" dirty="0" err="1">
                <a:latin typeface="Tw Cen MT Condensed" panose="020B0606020104020203" pitchFamily="34" charset="0"/>
              </a:rPr>
              <a:t>literárnych</a:t>
            </a:r>
            <a:r>
              <a:rPr lang="en-US" i="1" dirty="0">
                <a:latin typeface="Tw Cen MT Condensed" panose="020B0606020104020203" pitchFamily="34" charset="0"/>
              </a:rPr>
              <a:t> </a:t>
            </a:r>
            <a:r>
              <a:rPr lang="en-US" i="1" dirty="0" err="1">
                <a:latin typeface="Tw Cen MT Condensed" panose="020B0606020104020203" pitchFamily="34" charset="0"/>
              </a:rPr>
              <a:t>štúdií</a:t>
            </a:r>
            <a:r>
              <a:rPr lang="en-US" i="1" dirty="0">
                <a:latin typeface="Tw Cen MT Condensed" panose="020B0606020104020203" pitchFamily="34" charset="0"/>
              </a:rPr>
              <a:t> k </a:t>
            </a:r>
            <a:r>
              <a:rPr lang="en-US" i="1" dirty="0" err="1">
                <a:latin typeface="Tw Cen MT Condensed" panose="020B0606020104020203" pitchFamily="34" charset="0"/>
              </a:rPr>
              <a:t>zahrnutiu</a:t>
            </a:r>
            <a:r>
              <a:rPr lang="en-US" i="1" dirty="0">
                <a:latin typeface="Tw Cen MT Condensed" panose="020B0606020104020203" pitchFamily="34" charset="0"/>
              </a:rPr>
              <a:t> </a:t>
            </a:r>
            <a:r>
              <a:rPr lang="en-US" i="1" dirty="0" err="1">
                <a:latin typeface="Tw Cen MT Condensed" panose="020B0606020104020203" pitchFamily="34" charset="0"/>
              </a:rPr>
              <a:t>javov</a:t>
            </a:r>
            <a:r>
              <a:rPr lang="en-US" i="1" dirty="0">
                <a:latin typeface="Tw Cen MT Condensed" panose="020B0606020104020203" pitchFamily="34" charset="0"/>
              </a:rPr>
              <a:t>, </a:t>
            </a:r>
            <a:r>
              <a:rPr lang="en-US" i="1" dirty="0" err="1">
                <a:latin typeface="Tw Cen MT Condensed" panose="020B0606020104020203" pitchFamily="34" charset="0"/>
              </a:rPr>
              <a:t>ktoré</a:t>
            </a:r>
            <a:r>
              <a:rPr lang="en-US" i="1" dirty="0">
                <a:latin typeface="Tw Cen MT Condensed" panose="020B0606020104020203" pitchFamily="34" charset="0"/>
              </a:rPr>
              <a:t> </a:t>
            </a:r>
            <a:r>
              <a:rPr lang="en-US" i="1" dirty="0" err="1">
                <a:latin typeface="Tw Cen MT Condensed" panose="020B0606020104020203" pitchFamily="34" charset="0"/>
              </a:rPr>
              <a:t>sú</a:t>
            </a:r>
            <a:r>
              <a:rPr lang="en-US" i="1" dirty="0">
                <a:latin typeface="Tw Cen MT Condensed" panose="020B0606020104020203" pitchFamily="34" charset="0"/>
              </a:rPr>
              <a:t> </a:t>
            </a:r>
            <a:r>
              <a:rPr lang="en-US" i="1" dirty="0" err="1">
                <a:latin typeface="Tw Cen MT Condensed" panose="020B0606020104020203" pitchFamily="34" charset="0"/>
              </a:rPr>
              <a:t>dnes</a:t>
            </a:r>
            <a:r>
              <a:rPr lang="en-US" i="1" dirty="0">
                <a:latin typeface="Tw Cen MT Condensed" panose="020B0606020104020203" pitchFamily="34" charset="0"/>
              </a:rPr>
              <a:t> </a:t>
            </a:r>
            <a:r>
              <a:rPr lang="en-US" i="1" dirty="0" err="1">
                <a:latin typeface="Tw Cen MT Condensed" panose="020B0606020104020203" pitchFamily="34" charset="0"/>
              </a:rPr>
              <a:t>vnímané</a:t>
            </a:r>
            <a:r>
              <a:rPr lang="en-US" i="1" dirty="0">
                <a:latin typeface="Tw Cen MT Condensed" panose="020B0606020104020203" pitchFamily="34" charset="0"/>
              </a:rPr>
              <a:t> </a:t>
            </a:r>
            <a:r>
              <a:rPr lang="en-US" i="1" dirty="0" err="1">
                <a:latin typeface="Tw Cen MT Condensed" panose="020B0606020104020203" pitchFamily="34" charset="0"/>
              </a:rPr>
              <a:t>ako</a:t>
            </a:r>
            <a:r>
              <a:rPr lang="sk-SK" i="1" dirty="0">
                <a:latin typeface="Tw Cen MT Condensed" panose="020B0606020104020203" pitchFamily="34" charset="0"/>
              </a:rPr>
              <a:t> </a:t>
            </a:r>
            <a:r>
              <a:rPr lang="en-US" i="1" dirty="0" err="1">
                <a:latin typeface="Tw Cen MT Condensed" panose="020B0606020104020203" pitchFamily="34" charset="0"/>
              </a:rPr>
              <a:t>stojace</a:t>
            </a:r>
            <a:r>
              <a:rPr lang="en-US" i="1" dirty="0">
                <a:latin typeface="Tw Cen MT Condensed" panose="020B0606020104020203" pitchFamily="34" charset="0"/>
              </a:rPr>
              <a:t> </a:t>
            </a:r>
            <a:r>
              <a:rPr lang="en-US" i="1" dirty="0" err="1">
                <a:latin typeface="Tw Cen MT Condensed" panose="020B0606020104020203" pitchFamily="34" charset="0"/>
              </a:rPr>
              <a:t>mimo</a:t>
            </a:r>
            <a:r>
              <a:rPr lang="en-US" i="1" dirty="0">
                <a:latin typeface="Tw Cen MT Condensed" panose="020B0606020104020203" pitchFamily="34" charset="0"/>
              </a:rPr>
              <a:t> </a:t>
            </a:r>
            <a:r>
              <a:rPr lang="en-US" i="1" dirty="0" err="1">
                <a:latin typeface="Tw Cen MT Condensed" panose="020B0606020104020203" pitchFamily="34" charset="0"/>
              </a:rPr>
              <a:t>alebo</a:t>
            </a:r>
            <a:r>
              <a:rPr lang="en-US" i="1" dirty="0">
                <a:latin typeface="Tw Cen MT Condensed" panose="020B0606020104020203" pitchFamily="34" charset="0"/>
              </a:rPr>
              <a:t> </a:t>
            </a:r>
            <a:r>
              <a:rPr lang="en-US" i="1" dirty="0" err="1">
                <a:latin typeface="Tw Cen MT Condensed" panose="020B0606020104020203" pitchFamily="34" charset="0"/>
              </a:rPr>
              <a:t>na</a:t>
            </a:r>
            <a:r>
              <a:rPr lang="en-US" i="1" dirty="0">
                <a:latin typeface="Tw Cen MT Condensed" panose="020B0606020104020203" pitchFamily="34" charset="0"/>
              </a:rPr>
              <a:t> </a:t>
            </a:r>
            <a:r>
              <a:rPr lang="en-US" i="1" dirty="0" err="1">
                <a:latin typeface="Tw Cen MT Condensed" panose="020B0606020104020203" pitchFamily="34" charset="0"/>
              </a:rPr>
              <a:t>okraji</a:t>
            </a:r>
            <a:r>
              <a:rPr lang="en-US" i="1" dirty="0">
                <a:latin typeface="Tw Cen MT Condensed" panose="020B0606020104020203" pitchFamily="34" charset="0"/>
              </a:rPr>
              <a:t> </a:t>
            </a:r>
            <a:r>
              <a:rPr lang="en-US" i="1" dirty="0" err="1">
                <a:latin typeface="Tw Cen MT Condensed" panose="020B0606020104020203" pitchFamily="34" charset="0"/>
              </a:rPr>
              <a:t>poľa</a:t>
            </a:r>
            <a:r>
              <a:rPr lang="en-US" i="1" dirty="0">
                <a:latin typeface="Tw Cen MT Condensed" panose="020B0606020104020203" pitchFamily="34" charset="0"/>
              </a:rPr>
              <a:t> </a:t>
            </a:r>
            <a:r>
              <a:rPr lang="en-US" i="1" dirty="0" err="1">
                <a:latin typeface="Tw Cen MT Condensed" panose="020B0606020104020203" pitchFamily="34" charset="0"/>
              </a:rPr>
              <a:t>literatúry</a:t>
            </a:r>
            <a:r>
              <a:rPr lang="en-US" i="1" dirty="0">
                <a:latin typeface="Tw Cen MT Condensed" panose="020B0606020104020203" pitchFamily="34" charset="0"/>
              </a:rPr>
              <a:t>.</a:t>
            </a:r>
            <a:r>
              <a:rPr lang="sk-SK" i="1" dirty="0">
                <a:latin typeface="Tw Cen MT Condensed" panose="020B0606020104020203" pitchFamily="34" charset="0"/>
              </a:rPr>
              <a:t> </a:t>
            </a:r>
            <a:r>
              <a:rPr lang="en-US" i="1" dirty="0">
                <a:latin typeface="Tw Cen MT Condensed" panose="020B0606020104020203" pitchFamily="34" charset="0"/>
              </a:rPr>
              <a:t>[...] </a:t>
            </a:r>
            <a:r>
              <a:rPr lang="en-US" i="1" dirty="0" err="1">
                <a:latin typeface="Tw Cen MT Condensed" panose="020B0606020104020203" pitchFamily="34" charset="0"/>
              </a:rPr>
              <a:t>Kybertext</a:t>
            </a:r>
            <a:r>
              <a:rPr lang="en-US" i="1" dirty="0">
                <a:latin typeface="Tw Cen MT Condensed" panose="020B0606020104020203" pitchFamily="34" charset="0"/>
              </a:rPr>
              <a:t> </a:t>
            </a:r>
            <a:r>
              <a:rPr lang="en-US" i="1" dirty="0" err="1">
                <a:latin typeface="Tw Cen MT Condensed" panose="020B0606020104020203" pitchFamily="34" charset="0"/>
              </a:rPr>
              <a:t>zdieľa</a:t>
            </a:r>
            <a:r>
              <a:rPr lang="en-US" i="1" dirty="0">
                <a:latin typeface="Tw Cen MT Condensed" panose="020B0606020104020203" pitchFamily="34" charset="0"/>
              </a:rPr>
              <a:t> </a:t>
            </a:r>
            <a:r>
              <a:rPr lang="en-US" i="1" dirty="0" err="1">
                <a:latin typeface="Tw Cen MT Condensed" panose="020B0606020104020203" pitchFamily="34" charset="0"/>
              </a:rPr>
              <a:t>princíp</a:t>
            </a:r>
            <a:r>
              <a:rPr lang="sk-SK" i="1" dirty="0">
                <a:latin typeface="Tw Cen MT Condensed" panose="020B0606020104020203" pitchFamily="34" charset="0"/>
              </a:rPr>
              <a:t> </a:t>
            </a:r>
            <a:r>
              <a:rPr lang="en-US" i="1" dirty="0" err="1">
                <a:latin typeface="Tw Cen MT Condensed" panose="020B0606020104020203" pitchFamily="34" charset="0"/>
              </a:rPr>
              <a:t>kalkulovanej</a:t>
            </a:r>
            <a:r>
              <a:rPr lang="en-US" i="1" dirty="0">
                <a:latin typeface="Tw Cen MT Condensed" panose="020B0606020104020203" pitchFamily="34" charset="0"/>
              </a:rPr>
              <a:t> </a:t>
            </a:r>
            <a:r>
              <a:rPr lang="en-US" i="1" dirty="0" err="1">
                <a:latin typeface="Tw Cen MT Condensed" panose="020B0606020104020203" pitchFamily="34" charset="0"/>
              </a:rPr>
              <a:t>produkcie</a:t>
            </a:r>
            <a:r>
              <a:rPr lang="en-US" i="1" dirty="0">
                <a:latin typeface="Tw Cen MT Condensed" panose="020B0606020104020203" pitchFamily="34" charset="0"/>
              </a:rPr>
              <a:t>, ale </a:t>
            </a:r>
            <a:r>
              <a:rPr lang="en-US" i="1" dirty="0" err="1">
                <a:latin typeface="Tw Cen MT Condensed" panose="020B0606020104020203" pitchFamily="34" charset="0"/>
              </a:rPr>
              <a:t>za</a:t>
            </a:r>
            <a:r>
              <a:rPr lang="en-US" i="1" dirty="0">
                <a:latin typeface="Tw Cen MT Condensed" panose="020B0606020104020203" pitchFamily="34" charset="0"/>
              </a:rPr>
              <a:t> </a:t>
            </a:r>
            <a:r>
              <a:rPr lang="en-US" i="1" dirty="0" err="1">
                <a:latin typeface="Tw Cen MT Condensed" panose="020B0606020104020203" pitchFamily="34" charset="0"/>
              </a:rPr>
              <a:t>ňou</a:t>
            </a:r>
            <a:r>
              <a:rPr lang="en-US" i="1" dirty="0">
                <a:latin typeface="Tw Cen MT Condensed" panose="020B0606020104020203" pitchFamily="34" charset="0"/>
              </a:rPr>
              <a:t> </a:t>
            </a:r>
            <a:r>
              <a:rPr lang="en-US" i="1" dirty="0" err="1">
                <a:latin typeface="Tw Cen MT Condensed" panose="020B0606020104020203" pitchFamily="34" charset="0"/>
              </a:rPr>
              <a:t>už</a:t>
            </a:r>
            <a:r>
              <a:rPr lang="en-US" i="1" dirty="0">
                <a:latin typeface="Tw Cen MT Condensed" panose="020B0606020104020203" pitchFamily="34" charset="0"/>
              </a:rPr>
              <a:t> </a:t>
            </a:r>
            <a:r>
              <a:rPr lang="en-US" i="1" dirty="0" err="1">
                <a:latin typeface="Tw Cen MT Condensed" panose="020B0606020104020203" pitchFamily="34" charset="0"/>
              </a:rPr>
              <a:t>neexistuje</a:t>
            </a:r>
            <a:r>
              <a:rPr lang="en-US" i="1" dirty="0">
                <a:latin typeface="Tw Cen MT Condensed" panose="020B0606020104020203" pitchFamily="34" charset="0"/>
              </a:rPr>
              <a:t> </a:t>
            </a:r>
            <a:r>
              <a:rPr lang="en-US" i="1" dirty="0" err="1">
                <a:latin typeface="Tw Cen MT Condensed" panose="020B0606020104020203" pitchFamily="34" charset="0"/>
              </a:rPr>
              <a:t>zrejmá</a:t>
            </a:r>
            <a:r>
              <a:rPr lang="en-US" i="1" dirty="0">
                <a:latin typeface="Tw Cen MT Condensed" panose="020B0606020104020203" pitchFamily="34" charset="0"/>
              </a:rPr>
              <a:t> </a:t>
            </a:r>
            <a:r>
              <a:rPr lang="en-US" i="1" dirty="0" err="1">
                <a:latin typeface="Tw Cen MT Condensed" panose="020B0606020104020203" pitchFamily="34" charset="0"/>
              </a:rPr>
              <a:t>jednota</a:t>
            </a:r>
            <a:r>
              <a:rPr lang="en-US" i="1" dirty="0">
                <a:latin typeface="Tw Cen MT Condensed" panose="020B0606020104020203" pitchFamily="34" charset="0"/>
              </a:rPr>
              <a:t> </a:t>
            </a:r>
            <a:r>
              <a:rPr lang="en-US" i="1" dirty="0" err="1">
                <a:latin typeface="Tw Cen MT Condensed" panose="020B0606020104020203" pitchFamily="34" charset="0"/>
              </a:rPr>
              <a:t>estetiky</a:t>
            </a:r>
            <a:r>
              <a:rPr lang="en-US" i="1" dirty="0">
                <a:latin typeface="Tw Cen MT Condensed" panose="020B0606020104020203" pitchFamily="34" charset="0"/>
              </a:rPr>
              <a:t>, </a:t>
            </a:r>
            <a:r>
              <a:rPr lang="en-US" i="1" dirty="0" err="1">
                <a:latin typeface="Tw Cen MT Condensed" panose="020B0606020104020203" pitchFamily="34" charset="0"/>
              </a:rPr>
              <a:t>tématiky</a:t>
            </a:r>
            <a:r>
              <a:rPr lang="en-US" i="1" dirty="0">
                <a:latin typeface="Tw Cen MT Condensed" panose="020B0606020104020203" pitchFamily="34" charset="0"/>
              </a:rPr>
              <a:t>, </a:t>
            </a:r>
            <a:r>
              <a:rPr lang="en-US" i="1" dirty="0" err="1">
                <a:latin typeface="Tw Cen MT Condensed" panose="020B0606020104020203" pitchFamily="34" charset="0"/>
              </a:rPr>
              <a:t>literárnej</a:t>
            </a:r>
            <a:r>
              <a:rPr lang="en-US" i="1" dirty="0">
                <a:latin typeface="Tw Cen MT Condensed" panose="020B0606020104020203" pitchFamily="34" charset="0"/>
              </a:rPr>
              <a:t> </a:t>
            </a:r>
            <a:r>
              <a:rPr lang="en-US" i="1" dirty="0" err="1">
                <a:latin typeface="Tw Cen MT Condensed" panose="020B0606020104020203" pitchFamily="34" charset="0"/>
              </a:rPr>
              <a:t>histórie</a:t>
            </a:r>
            <a:r>
              <a:rPr lang="en-US" i="1" dirty="0">
                <a:latin typeface="Tw Cen MT Condensed" panose="020B0606020104020203" pitchFamily="34" charset="0"/>
              </a:rPr>
              <a:t> </a:t>
            </a:r>
            <a:r>
              <a:rPr lang="en-US" i="1" dirty="0" err="1">
                <a:latin typeface="Tw Cen MT Condensed" panose="020B0606020104020203" pitchFamily="34" charset="0"/>
              </a:rPr>
              <a:t>alebo</a:t>
            </a:r>
            <a:r>
              <a:rPr lang="sk-SK" i="1" dirty="0">
                <a:latin typeface="Tw Cen MT Condensed" panose="020B0606020104020203" pitchFamily="34" charset="0"/>
              </a:rPr>
              <a:t> </a:t>
            </a:r>
            <a:r>
              <a:rPr lang="en-US" i="1" dirty="0" err="1">
                <a:latin typeface="Tw Cen MT Condensed" panose="020B0606020104020203" pitchFamily="34" charset="0"/>
              </a:rPr>
              <a:t>dokonca</a:t>
            </a:r>
            <a:r>
              <a:rPr lang="en-US" i="1" dirty="0">
                <a:latin typeface="Tw Cen MT Condensed" panose="020B0606020104020203" pitchFamily="34" charset="0"/>
              </a:rPr>
              <a:t> </a:t>
            </a:r>
            <a:r>
              <a:rPr lang="en-US" i="1" dirty="0" err="1">
                <a:latin typeface="Tw Cen MT Condensed" panose="020B0606020104020203" pitchFamily="34" charset="0"/>
              </a:rPr>
              <a:t>materiálnej</a:t>
            </a:r>
            <a:r>
              <a:rPr lang="en-US" i="1" dirty="0">
                <a:latin typeface="Tw Cen MT Condensed" panose="020B0606020104020203" pitchFamily="34" charset="0"/>
              </a:rPr>
              <a:t> </a:t>
            </a:r>
            <a:r>
              <a:rPr lang="en-US" i="1" dirty="0" err="1">
                <a:latin typeface="Tw Cen MT Condensed" panose="020B0606020104020203" pitchFamily="34" charset="0"/>
              </a:rPr>
              <a:t>technológie</a:t>
            </a:r>
            <a:r>
              <a:rPr lang="en-US" i="1" dirty="0">
                <a:latin typeface="Tw Cen MT Condensed" panose="020B0606020104020203" pitchFamily="34" charset="0"/>
              </a:rPr>
              <a:t>. </a:t>
            </a:r>
            <a:r>
              <a:rPr lang="en-US" i="1" dirty="0" err="1">
                <a:latin typeface="Tw Cen MT Condensed" panose="020B0606020104020203" pitchFamily="34" charset="0"/>
              </a:rPr>
              <a:t>Kybertext</a:t>
            </a:r>
            <a:r>
              <a:rPr lang="en-US" i="1" dirty="0">
                <a:latin typeface="Tw Cen MT Condensed" panose="020B0606020104020203" pitchFamily="34" charset="0"/>
              </a:rPr>
              <a:t> </a:t>
            </a:r>
            <a:r>
              <a:rPr lang="en-US" i="1" dirty="0" err="1">
                <a:latin typeface="Tw Cen MT Condensed" panose="020B0606020104020203" pitchFamily="34" charset="0"/>
              </a:rPr>
              <a:t>je</a:t>
            </a:r>
            <a:r>
              <a:rPr lang="en-US" i="1" dirty="0">
                <a:latin typeface="Tw Cen MT Condensed" panose="020B0606020104020203" pitchFamily="34" charset="0"/>
              </a:rPr>
              <a:t> </a:t>
            </a:r>
            <a:r>
              <a:rPr lang="en-US" i="1" dirty="0" err="1">
                <a:latin typeface="Tw Cen MT Condensed" panose="020B0606020104020203" pitchFamily="34" charset="0"/>
              </a:rPr>
              <a:t>perspektíva</a:t>
            </a:r>
            <a:r>
              <a:rPr lang="en-US" i="1" dirty="0">
                <a:latin typeface="Tw Cen MT Condensed" panose="020B0606020104020203" pitchFamily="34" charset="0"/>
              </a:rPr>
              <a:t>, </a:t>
            </a:r>
            <a:r>
              <a:rPr lang="en-US" i="1" dirty="0" err="1">
                <a:latin typeface="Tw Cen MT Condensed" panose="020B0606020104020203" pitchFamily="34" charset="0"/>
              </a:rPr>
              <a:t>ktorú</a:t>
            </a:r>
            <a:r>
              <a:rPr lang="en-US" i="1" dirty="0">
                <a:latin typeface="Tw Cen MT Condensed" panose="020B0606020104020203" pitchFamily="34" charset="0"/>
              </a:rPr>
              <a:t> </a:t>
            </a:r>
            <a:r>
              <a:rPr lang="en-US" i="1" dirty="0" err="1">
                <a:latin typeface="Tw Cen MT Condensed" panose="020B0606020104020203" pitchFamily="34" charset="0"/>
              </a:rPr>
              <a:t>používam</a:t>
            </a:r>
            <a:r>
              <a:rPr lang="en-US" i="1" dirty="0">
                <a:latin typeface="Tw Cen MT Condensed" panose="020B0606020104020203" pitchFamily="34" charset="0"/>
              </a:rPr>
              <a:t> </a:t>
            </a:r>
            <a:r>
              <a:rPr lang="en-US" i="1" dirty="0" err="1">
                <a:latin typeface="Tw Cen MT Condensed" panose="020B0606020104020203" pitchFamily="34" charset="0"/>
              </a:rPr>
              <a:t>na</a:t>
            </a:r>
            <a:r>
              <a:rPr lang="sk-SK" i="1" dirty="0">
                <a:latin typeface="Tw Cen MT Condensed" panose="020B0606020104020203" pitchFamily="34" charset="0"/>
              </a:rPr>
              <a:t> </a:t>
            </a:r>
            <a:r>
              <a:rPr lang="en-US" i="1" dirty="0" err="1">
                <a:latin typeface="Tw Cen MT Condensed" panose="020B0606020104020203" pitchFamily="34" charset="0"/>
              </a:rPr>
              <a:t>popísanie</a:t>
            </a:r>
            <a:r>
              <a:rPr lang="en-US" i="1" dirty="0">
                <a:latin typeface="Tw Cen MT Condensed" panose="020B0606020104020203" pitchFamily="34" charset="0"/>
              </a:rPr>
              <a:t> a </a:t>
            </a:r>
            <a:r>
              <a:rPr lang="en-US" i="1" dirty="0" err="1">
                <a:latin typeface="Tw Cen MT Condensed" panose="020B0606020104020203" pitchFamily="34" charset="0"/>
              </a:rPr>
              <a:t>preskúmanie</a:t>
            </a:r>
            <a:r>
              <a:rPr lang="sk-SK" i="1" dirty="0">
                <a:latin typeface="Tw Cen MT Condensed" panose="020B0606020104020203" pitchFamily="34" charset="0"/>
              </a:rPr>
              <a:t> </a:t>
            </a:r>
            <a:r>
              <a:rPr lang="en-US" i="1" dirty="0" err="1">
                <a:latin typeface="Tw Cen MT Condensed" panose="020B0606020104020203" pitchFamily="34" charset="0"/>
              </a:rPr>
              <a:t>komunikačných</a:t>
            </a:r>
            <a:r>
              <a:rPr lang="en-US" i="1" dirty="0">
                <a:latin typeface="Tw Cen MT Condensed" panose="020B0606020104020203" pitchFamily="34" charset="0"/>
              </a:rPr>
              <a:t> </a:t>
            </a:r>
            <a:r>
              <a:rPr lang="en-US" i="1" dirty="0" err="1">
                <a:latin typeface="Tw Cen MT Condensed" panose="020B0606020104020203" pitchFamily="34" charset="0"/>
              </a:rPr>
              <a:t>stratégií</a:t>
            </a:r>
            <a:r>
              <a:rPr lang="en-US" i="1" dirty="0">
                <a:latin typeface="Tw Cen MT Condensed" panose="020B0606020104020203" pitchFamily="34" charset="0"/>
              </a:rPr>
              <a:t> </a:t>
            </a:r>
            <a:r>
              <a:rPr lang="en-US" i="1" dirty="0" err="1">
                <a:latin typeface="Tw Cen MT Condensed" panose="020B0606020104020203" pitchFamily="34" charset="0"/>
              </a:rPr>
              <a:t>dynamických</a:t>
            </a:r>
            <a:r>
              <a:rPr lang="en-US" i="1" dirty="0">
                <a:latin typeface="Tw Cen MT Condensed" panose="020B0606020104020203" pitchFamily="34" charset="0"/>
              </a:rPr>
              <a:t> </a:t>
            </a:r>
            <a:r>
              <a:rPr lang="en-US" i="1" dirty="0" err="1">
                <a:latin typeface="Tw Cen MT Condensed" panose="020B0606020104020203" pitchFamily="34" charset="0"/>
              </a:rPr>
              <a:t>textov</a:t>
            </a:r>
            <a:r>
              <a:rPr lang="en-US" i="1" dirty="0">
                <a:latin typeface="Tw Cen MT Condensed" panose="020B0606020104020203" pitchFamily="34" charset="0"/>
              </a:rPr>
              <a:t>.“ </a:t>
            </a:r>
            <a:endParaRPr lang="sk-SK" i="1" dirty="0">
              <a:latin typeface="Tw Cen MT Condensed" panose="020B0606020104020203" pitchFamily="34" charset="0"/>
            </a:endParaRPr>
          </a:p>
          <a:p>
            <a:pPr algn="r"/>
            <a:r>
              <a:rPr lang="en-US" dirty="0" err="1">
                <a:latin typeface="Tw Cen MT Condensed" panose="020B0606020104020203" pitchFamily="34" charset="0"/>
              </a:rPr>
              <a:t>Aarseth</a:t>
            </a:r>
            <a:r>
              <a:rPr lang="en-US" dirty="0">
                <a:latin typeface="Tw Cen MT Condensed" panose="020B0606020104020203" pitchFamily="34" charset="0"/>
              </a:rPr>
              <a:t>, 1997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32952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0F2CA-559A-44A9-A080-CD845939B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w Cen MT Condensed" panose="020B0606020104020203" pitchFamily="34" charset="0"/>
              </a:rPr>
              <a:t>Software art: </a:t>
            </a:r>
            <a:r>
              <a:rPr lang="en-US" dirty="0" err="1">
                <a:latin typeface="Tw Cen MT Condensed" panose="020B0606020104020203" pitchFamily="34" charset="0"/>
              </a:rPr>
              <a:t>estetika</a:t>
            </a:r>
            <a:endParaRPr lang="en-US" dirty="0">
              <a:latin typeface="Tw Cen MT Condensed" panose="020B0606020104020203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1FE190-F49C-45E9-87BB-F53402690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849417" y="6438208"/>
            <a:ext cx="2349038" cy="315883"/>
          </a:xfrm>
        </p:spPr>
        <p:txBody>
          <a:bodyPr/>
          <a:lstStyle/>
          <a:p>
            <a:r>
              <a:rPr lang="en-US" dirty="0">
                <a:latin typeface="Tw Cen MT Condensed" panose="020B0606020104020203" pitchFamily="34" charset="0"/>
              </a:rPr>
              <a:t>Software art: </a:t>
            </a:r>
            <a:r>
              <a:rPr lang="en-US" dirty="0" err="1">
                <a:latin typeface="Tw Cen MT Condensed" panose="020B0606020104020203" pitchFamily="34" charset="0"/>
              </a:rPr>
              <a:t>estetika</a:t>
            </a:r>
            <a:r>
              <a:rPr lang="en-US" dirty="0">
                <a:latin typeface="Tw Cen MT Condensed" panose="020B0606020104020203" pitchFamily="34" charset="0"/>
              </a:rPr>
              <a:t> :: </a:t>
            </a:r>
            <a:r>
              <a:rPr lang="en-US" dirty="0" err="1">
                <a:latin typeface="Tw Cen MT Condensed" panose="020B0606020104020203" pitchFamily="34" charset="0"/>
              </a:rPr>
              <a:t>Aarseth</a:t>
            </a:r>
            <a:r>
              <a:rPr lang="en-US" dirty="0">
                <a:latin typeface="Tw Cen MT Condensed" panose="020B0606020104020203" pitchFamily="34" charset="0"/>
              </a:rPr>
              <a:t>, </a:t>
            </a:r>
            <a:r>
              <a:rPr lang="en-US" dirty="0" err="1">
                <a:latin typeface="Tw Cen MT Condensed" panose="020B0606020104020203" pitchFamily="34" charset="0"/>
              </a:rPr>
              <a:t>Wardrip-Fruin</a:t>
            </a:r>
            <a:r>
              <a:rPr lang="en-US" dirty="0">
                <a:latin typeface="Tw Cen MT Condensed" panose="020B0606020104020203" pitchFamily="34" charset="0"/>
              </a:rPr>
              <a:t> ::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D7ED9CD-E0B7-47C6-98B5-96D53AFE2C09}"/>
              </a:ext>
            </a:extLst>
          </p:cNvPr>
          <p:cNvSpPr/>
          <p:nvPr/>
        </p:nvSpPr>
        <p:spPr>
          <a:xfrm>
            <a:off x="2285818" y="3501774"/>
            <a:ext cx="76203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i="1" dirty="0">
                <a:latin typeface="Tw Cen MT Condensed" panose="020B0606020104020203" pitchFamily="34" charset="0"/>
              </a:rPr>
              <a:t>„Elektronická literatúra, alebo e-lit, odkazuje k dielam s významnými literárnymi hľadiskami, ktoré využívajú schopností a súvislostí poskytovaných samostatne stojacim alebo zosieťovaným počítačom.“ </a:t>
            </a:r>
          </a:p>
          <a:p>
            <a:endParaRPr lang="sk-SK" dirty="0">
              <a:latin typeface="Tw Cen MT Condensed" panose="020B0606020104020203" pitchFamily="34" charset="0"/>
            </a:endParaRPr>
          </a:p>
          <a:p>
            <a:pPr algn="r"/>
            <a:r>
              <a:rPr lang="sk-SK" dirty="0">
                <a:latin typeface="Tw Cen MT Condensed" panose="020B0606020104020203" pitchFamily="34" charset="0"/>
              </a:rPr>
              <a:t>(Electronic Literature Organization)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224CD9A-F210-4919-B4D5-3026597DE31B}"/>
              </a:ext>
            </a:extLst>
          </p:cNvPr>
          <p:cNvSpPr/>
          <p:nvPr/>
        </p:nvSpPr>
        <p:spPr>
          <a:xfrm>
            <a:off x="3577935" y="2416697"/>
            <a:ext cx="50361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Tw Cen MT Condensed" panose="020B0606020104020203" pitchFamily="34" charset="0"/>
              </a:rPr>
              <a:t>Kybertext</a:t>
            </a:r>
            <a:r>
              <a:rPr lang="en-US" dirty="0">
                <a:latin typeface="Tw Cen MT Condensed" panose="020B0606020104020203" pitchFamily="34" charset="0"/>
              </a:rPr>
              <a:t> – </a:t>
            </a:r>
            <a:r>
              <a:rPr lang="en-US" dirty="0" err="1">
                <a:latin typeface="Tw Cen MT Condensed" panose="020B0606020104020203" pitchFamily="34" charset="0"/>
              </a:rPr>
              <a:t>nástroj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 err="1">
                <a:latin typeface="Tw Cen MT Condensed" panose="020B0606020104020203" pitchFamily="34" charset="0"/>
              </a:rPr>
              <a:t>analýzy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 err="1">
                <a:latin typeface="Tw Cen MT Condensed" panose="020B0606020104020203" pitchFamily="34" charset="0"/>
              </a:rPr>
              <a:t>literárneho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 err="1">
                <a:latin typeface="Tw Cen MT Condensed" panose="020B0606020104020203" pitchFamily="34" charset="0"/>
              </a:rPr>
              <a:t>diela</a:t>
            </a:r>
            <a:r>
              <a:rPr lang="en-US" dirty="0">
                <a:latin typeface="Tw Cen MT Condensed" panose="020B0606020104020203" pitchFamily="34" charset="0"/>
              </a:rPr>
              <a:t> v </a:t>
            </a:r>
            <a:r>
              <a:rPr lang="en-US" dirty="0" err="1">
                <a:latin typeface="Tw Cen MT Condensed" panose="020B0606020104020203" pitchFamily="34" charset="0"/>
              </a:rPr>
              <a:t>prostredí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 err="1">
                <a:latin typeface="Tw Cen MT Condensed" panose="020B0606020104020203" pitchFamily="34" charset="0"/>
              </a:rPr>
              <a:t>nových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 err="1">
                <a:latin typeface="Tw Cen MT Condensed" panose="020B0606020104020203" pitchFamily="34" charset="0"/>
              </a:rPr>
              <a:t>médií</a:t>
            </a:r>
            <a:endParaRPr lang="en-US" dirty="0">
              <a:latin typeface="Tw Cen MT Condensed" panose="020B0606020104020203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D893940-6D7B-49A1-92A6-EBF8D18F16E6}"/>
              </a:ext>
            </a:extLst>
          </p:cNvPr>
          <p:cNvSpPr/>
          <p:nvPr/>
        </p:nvSpPr>
        <p:spPr>
          <a:xfrm>
            <a:off x="2231136" y="5038125"/>
            <a:ext cx="77297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err="1">
                <a:latin typeface="Tw Cen MT Condensed" panose="020B0606020104020203" pitchFamily="34" charset="0"/>
              </a:rPr>
              <a:t>ergodická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 err="1">
                <a:latin typeface="Tw Cen MT Condensed" panose="020B0606020104020203" pitchFamily="34" charset="0"/>
              </a:rPr>
              <a:t>literatúra</a:t>
            </a:r>
            <a:r>
              <a:rPr lang="sk-SK" dirty="0">
                <a:latin typeface="Tw Cen MT Condensed" panose="020B0606020104020203" pitchFamily="34" charset="0"/>
              </a:rPr>
              <a:t> - také diela, kde má čitateľ za úlohu vyvinúť netriviálne úsilie k tomu, aby prechádzal textom namiesto toho, aby ho len interpretoval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sk-SK" dirty="0">
              <a:latin typeface="Tw Cen MT Condensed" panose="020B0606020104020203" pitchFamily="34" charset="0"/>
            </a:endParaRPr>
          </a:p>
          <a:p>
            <a:pPr algn="r"/>
            <a:r>
              <a:rPr lang="en-US" dirty="0" err="1">
                <a:latin typeface="Tw Cen MT Condensed" panose="020B0606020104020203" pitchFamily="34" charset="0"/>
              </a:rPr>
              <a:t>Aarseth</a:t>
            </a:r>
            <a:r>
              <a:rPr lang="en-US" dirty="0">
                <a:latin typeface="Tw Cen MT Condensed" panose="020B0606020104020203" pitchFamily="34" charset="0"/>
              </a:rPr>
              <a:t>, 1997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04825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0F2CA-559A-44A9-A080-CD845939B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w Cen MT Condensed" panose="020B0606020104020203" pitchFamily="34" charset="0"/>
              </a:rPr>
              <a:t>Software art: </a:t>
            </a:r>
            <a:r>
              <a:rPr lang="en-US" dirty="0" err="1">
                <a:latin typeface="Tw Cen MT Condensed" panose="020B0606020104020203" pitchFamily="34" charset="0"/>
              </a:rPr>
              <a:t>estetika</a:t>
            </a:r>
            <a:endParaRPr lang="en-US" dirty="0">
              <a:latin typeface="Tw Cen MT Condensed" panose="020B0606020104020203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1FE190-F49C-45E9-87BB-F53402690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849417" y="6438208"/>
            <a:ext cx="2349038" cy="315883"/>
          </a:xfrm>
        </p:spPr>
        <p:txBody>
          <a:bodyPr/>
          <a:lstStyle/>
          <a:p>
            <a:r>
              <a:rPr lang="en-US" dirty="0">
                <a:latin typeface="Tw Cen MT Condensed" panose="020B0606020104020203" pitchFamily="34" charset="0"/>
              </a:rPr>
              <a:t>Software art: </a:t>
            </a:r>
            <a:r>
              <a:rPr lang="en-US" dirty="0" err="1">
                <a:latin typeface="Tw Cen MT Condensed" panose="020B0606020104020203" pitchFamily="34" charset="0"/>
              </a:rPr>
              <a:t>estetika</a:t>
            </a:r>
            <a:r>
              <a:rPr lang="en-US" dirty="0">
                <a:latin typeface="Tw Cen MT Condensed" panose="020B0606020104020203" pitchFamily="34" charset="0"/>
              </a:rPr>
              <a:t> :: </a:t>
            </a:r>
            <a:r>
              <a:rPr lang="en-US" dirty="0" err="1">
                <a:latin typeface="Tw Cen MT Condensed" panose="020B0606020104020203" pitchFamily="34" charset="0"/>
              </a:rPr>
              <a:t>Aarseth</a:t>
            </a:r>
            <a:r>
              <a:rPr lang="en-US" dirty="0">
                <a:latin typeface="Tw Cen MT Condensed" panose="020B0606020104020203" pitchFamily="34" charset="0"/>
              </a:rPr>
              <a:t>, </a:t>
            </a:r>
            <a:r>
              <a:rPr lang="en-US" dirty="0" err="1">
                <a:latin typeface="Tw Cen MT Condensed" panose="020B0606020104020203" pitchFamily="34" charset="0"/>
              </a:rPr>
              <a:t>Wardrip-Fruin</a:t>
            </a:r>
            <a:r>
              <a:rPr lang="en-US" dirty="0">
                <a:latin typeface="Tw Cen MT Condensed" panose="020B0606020104020203" pitchFamily="34" charset="0"/>
              </a:rPr>
              <a:t> ::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224CD9A-F210-4919-B4D5-3026597DE31B}"/>
              </a:ext>
            </a:extLst>
          </p:cNvPr>
          <p:cNvSpPr/>
          <p:nvPr/>
        </p:nvSpPr>
        <p:spPr>
          <a:xfrm>
            <a:off x="3577935" y="2416697"/>
            <a:ext cx="50361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Tw Cen MT Condensed" panose="020B0606020104020203" pitchFamily="34" charset="0"/>
              </a:rPr>
              <a:t>Kybertext</a:t>
            </a:r>
            <a:r>
              <a:rPr lang="en-US" dirty="0">
                <a:latin typeface="Tw Cen MT Condensed" panose="020B0606020104020203" pitchFamily="34" charset="0"/>
              </a:rPr>
              <a:t> – </a:t>
            </a:r>
            <a:r>
              <a:rPr lang="en-US" dirty="0" err="1">
                <a:latin typeface="Tw Cen MT Condensed" panose="020B0606020104020203" pitchFamily="34" charset="0"/>
              </a:rPr>
              <a:t>nástroj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 err="1">
                <a:latin typeface="Tw Cen MT Condensed" panose="020B0606020104020203" pitchFamily="34" charset="0"/>
              </a:rPr>
              <a:t>analýzy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 err="1">
                <a:latin typeface="Tw Cen MT Condensed" panose="020B0606020104020203" pitchFamily="34" charset="0"/>
              </a:rPr>
              <a:t>literárneho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 err="1">
                <a:latin typeface="Tw Cen MT Condensed" panose="020B0606020104020203" pitchFamily="34" charset="0"/>
              </a:rPr>
              <a:t>diela</a:t>
            </a:r>
            <a:r>
              <a:rPr lang="en-US" dirty="0">
                <a:latin typeface="Tw Cen MT Condensed" panose="020B0606020104020203" pitchFamily="34" charset="0"/>
              </a:rPr>
              <a:t> v </a:t>
            </a:r>
            <a:r>
              <a:rPr lang="en-US" dirty="0" err="1">
                <a:latin typeface="Tw Cen MT Condensed" panose="020B0606020104020203" pitchFamily="34" charset="0"/>
              </a:rPr>
              <a:t>prostredí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 err="1">
                <a:latin typeface="Tw Cen MT Condensed" panose="020B0606020104020203" pitchFamily="34" charset="0"/>
              </a:rPr>
              <a:t>nových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 err="1">
                <a:latin typeface="Tw Cen MT Condensed" panose="020B0606020104020203" pitchFamily="34" charset="0"/>
              </a:rPr>
              <a:t>médií</a:t>
            </a:r>
            <a:endParaRPr lang="en-US" dirty="0">
              <a:latin typeface="Tw Cen MT Condensed" panose="020B060602010402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705FFD-3FC1-4E47-8A98-9A0BD574A7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975" y="3658986"/>
            <a:ext cx="5788170" cy="293716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3B163AE-5244-4FD5-96C8-3F367167B9D6}"/>
              </a:ext>
            </a:extLst>
          </p:cNvPr>
          <p:cNvSpPr/>
          <p:nvPr/>
        </p:nvSpPr>
        <p:spPr>
          <a:xfrm>
            <a:off x="656975" y="3105400"/>
            <a:ext cx="20348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w Cen MT Condensed" panose="020B0606020104020203" pitchFamily="34" charset="0"/>
              </a:rPr>
              <a:t>Tiny MUD Classic</a:t>
            </a:r>
            <a:r>
              <a:rPr lang="sk-SK" dirty="0">
                <a:latin typeface="Tw Cen MT Condensed" panose="020B0606020104020203" pitchFamily="34" charset="0"/>
              </a:rPr>
              <a:t>, 1989</a:t>
            </a:r>
            <a:endParaRPr lang="en-US" dirty="0">
              <a:latin typeface="Tw Cen MT Condensed" panose="020B0606020104020203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0784A6-259C-4ACA-BDFD-93334A76B262}"/>
              </a:ext>
            </a:extLst>
          </p:cNvPr>
          <p:cNvSpPr/>
          <p:nvPr/>
        </p:nvSpPr>
        <p:spPr>
          <a:xfrm>
            <a:off x="6781800" y="3105400"/>
            <a:ext cx="5080000" cy="3648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i="1" dirty="0">
                <a:latin typeface="Tw Cen MT Condensed" panose="020B06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[1] Julia has arrived.</a:t>
            </a:r>
            <a:endParaRPr lang="en-US" dirty="0">
              <a:latin typeface="Tw Cen MT Condensed" panose="020B0606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i="1" dirty="0">
                <a:latin typeface="Tw Cen MT Condensed" panose="020B06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[2] </a:t>
            </a:r>
            <a:r>
              <a:rPr lang="en-US" i="1" dirty="0" err="1">
                <a:latin typeface="Tw Cen MT Condensed" panose="020B06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Stinz</a:t>
            </a:r>
            <a:r>
              <a:rPr lang="en-US" i="1" dirty="0">
                <a:latin typeface="Tw Cen MT Condensed" panose="020B06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says, ’Julia, may I have some pennies?’</a:t>
            </a:r>
            <a:endParaRPr lang="en-US" dirty="0">
              <a:latin typeface="Tw Cen MT Condensed" panose="020B0606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i="1" dirty="0">
                <a:latin typeface="Tw Cen MT Condensed" panose="020B06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[3] Quist says ’EVERYONE KILL JULIA!!!!!!’</a:t>
            </a:r>
            <a:endParaRPr lang="en-US" dirty="0">
              <a:latin typeface="Tw Cen MT Condensed" panose="020B0606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i="1" dirty="0">
                <a:latin typeface="Tw Cen MT Condensed" panose="020B06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[4] </a:t>
            </a:r>
            <a:r>
              <a:rPr lang="en-US" i="1" dirty="0" err="1">
                <a:latin typeface="Tw Cen MT Condensed" panose="020B06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Raxas</a:t>
            </a:r>
            <a:r>
              <a:rPr lang="en-US" i="1" dirty="0">
                <a:latin typeface="Tw Cen MT Condensed" panose="020B06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bonks Julia.</a:t>
            </a:r>
            <a:endParaRPr lang="en-US" dirty="0">
              <a:latin typeface="Tw Cen MT Condensed" panose="020B0606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i="1" dirty="0">
                <a:latin typeface="Tw Cen MT Condensed" panose="020B06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[5] Storm has arrived.</a:t>
            </a:r>
            <a:endParaRPr lang="en-US" dirty="0">
              <a:latin typeface="Tw Cen MT Condensed" panose="020B0606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i="1" dirty="0">
                <a:latin typeface="Tw Cen MT Condensed" panose="020B06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[6] Storm waves!</a:t>
            </a:r>
            <a:endParaRPr lang="en-US" dirty="0">
              <a:latin typeface="Tw Cen MT Condensed" panose="020B0606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i="1" dirty="0">
                <a:latin typeface="Tw Cen MT Condensed" panose="020B06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[7] Julia says, ’Sorry, </a:t>
            </a:r>
            <a:r>
              <a:rPr lang="en-US" i="1" dirty="0" err="1">
                <a:latin typeface="Tw Cen MT Condensed" panose="020B06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Stinz</a:t>
            </a:r>
            <a:r>
              <a:rPr lang="en-US" i="1" dirty="0">
                <a:latin typeface="Tw Cen MT Condensed" panose="020B06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you’re too new. Wait an hour and ask again.’</a:t>
            </a:r>
            <a:endParaRPr lang="en-US" dirty="0">
              <a:latin typeface="Tw Cen MT Condensed" panose="020B0606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i="1" dirty="0">
                <a:latin typeface="Tw Cen MT Condensed" panose="020B06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[8] </a:t>
            </a:r>
            <a:r>
              <a:rPr lang="en-US" i="1" dirty="0" err="1">
                <a:latin typeface="Tw Cen MT Condensed" panose="020B06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Mooncat</a:t>
            </a:r>
            <a:r>
              <a:rPr lang="en-US" i="1" dirty="0">
                <a:latin typeface="Tw Cen MT Condensed" panose="020B06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rubs against Julia’s metal leg in a friendly manner.</a:t>
            </a:r>
            <a:endParaRPr lang="en-US" dirty="0">
              <a:latin typeface="Tw Cen MT Condensed" panose="020B0606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i="1" dirty="0">
                <a:latin typeface="Tw Cen MT Condensed" panose="020B06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[9] Julia says ’I’m sorry, Quist, I don’t like violence.’</a:t>
            </a:r>
            <a:endParaRPr lang="en-US" dirty="0">
              <a:latin typeface="Tw Cen MT Condensed" panose="020B0606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i="1" dirty="0">
                <a:latin typeface="Tw Cen MT Condensed" panose="020B06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[10] Julia says ’OIF, </a:t>
            </a:r>
            <a:r>
              <a:rPr lang="en-US" i="1" dirty="0" err="1">
                <a:latin typeface="Tw Cen MT Condensed" panose="020B06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Raxas</a:t>
            </a:r>
            <a:r>
              <a:rPr lang="en-US" i="1" dirty="0">
                <a:latin typeface="Tw Cen MT Condensed" panose="020B06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!’</a:t>
            </a:r>
            <a:endParaRPr lang="en-US" dirty="0">
              <a:latin typeface="Tw Cen MT Condensed" panose="020B0606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i="1" dirty="0">
                <a:latin typeface="Tw Cen MT Condensed" panose="020B06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[11] Julia has left.</a:t>
            </a:r>
            <a:endParaRPr lang="en-US" dirty="0">
              <a:latin typeface="Tw Cen MT Condensed" panose="020B0606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i="1" dirty="0">
                <a:latin typeface="Tw Cen MT Condensed" panose="020B06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[12] Skye killed Julia!</a:t>
            </a:r>
            <a:endParaRPr lang="en-US" dirty="0">
              <a:latin typeface="Tw Cen MT Condensed" panose="020B0606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89213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0F2CA-559A-44A9-A080-CD845939B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w Cen MT Condensed" panose="020B0606020104020203" pitchFamily="34" charset="0"/>
              </a:rPr>
              <a:t>Software art: </a:t>
            </a:r>
            <a:r>
              <a:rPr lang="en-US" dirty="0" err="1">
                <a:latin typeface="Tw Cen MT Condensed" panose="020B0606020104020203" pitchFamily="34" charset="0"/>
              </a:rPr>
              <a:t>estetika</a:t>
            </a:r>
            <a:endParaRPr lang="en-US" dirty="0">
              <a:latin typeface="Tw Cen MT Condensed" panose="020B0606020104020203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1FE190-F49C-45E9-87BB-F53402690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849417" y="6438208"/>
            <a:ext cx="2349038" cy="315883"/>
          </a:xfrm>
        </p:spPr>
        <p:txBody>
          <a:bodyPr/>
          <a:lstStyle/>
          <a:p>
            <a:r>
              <a:rPr lang="en-US" dirty="0">
                <a:latin typeface="Tw Cen MT Condensed" panose="020B0606020104020203" pitchFamily="34" charset="0"/>
              </a:rPr>
              <a:t>Software art: </a:t>
            </a:r>
            <a:r>
              <a:rPr lang="en-US" dirty="0" err="1">
                <a:latin typeface="Tw Cen MT Condensed" panose="020B0606020104020203" pitchFamily="34" charset="0"/>
              </a:rPr>
              <a:t>estetika</a:t>
            </a:r>
            <a:r>
              <a:rPr lang="en-US" dirty="0">
                <a:latin typeface="Tw Cen MT Condensed" panose="020B0606020104020203" pitchFamily="34" charset="0"/>
              </a:rPr>
              <a:t> :: </a:t>
            </a:r>
            <a:r>
              <a:rPr lang="en-US" dirty="0" err="1">
                <a:latin typeface="Tw Cen MT Condensed" panose="020B0606020104020203" pitchFamily="34" charset="0"/>
              </a:rPr>
              <a:t>Aarseth</a:t>
            </a:r>
            <a:r>
              <a:rPr lang="en-US" dirty="0">
                <a:latin typeface="Tw Cen MT Condensed" panose="020B0606020104020203" pitchFamily="34" charset="0"/>
              </a:rPr>
              <a:t>, </a:t>
            </a:r>
            <a:r>
              <a:rPr lang="en-US" dirty="0" err="1">
                <a:latin typeface="Tw Cen MT Condensed" panose="020B0606020104020203" pitchFamily="34" charset="0"/>
              </a:rPr>
              <a:t>Wardrip-Fruin</a:t>
            </a:r>
            <a:r>
              <a:rPr lang="en-US" dirty="0">
                <a:latin typeface="Tw Cen MT Condensed" panose="020B0606020104020203" pitchFamily="34" charset="0"/>
              </a:rPr>
              <a:t> ::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224CD9A-F210-4919-B4D5-3026597DE31B}"/>
              </a:ext>
            </a:extLst>
          </p:cNvPr>
          <p:cNvSpPr/>
          <p:nvPr/>
        </p:nvSpPr>
        <p:spPr>
          <a:xfrm>
            <a:off x="3577935" y="2416697"/>
            <a:ext cx="50361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Tw Cen MT Condensed" panose="020B0606020104020203" pitchFamily="34" charset="0"/>
              </a:rPr>
              <a:t>Kybertext</a:t>
            </a:r>
            <a:r>
              <a:rPr lang="en-US" dirty="0">
                <a:latin typeface="Tw Cen MT Condensed" panose="020B0606020104020203" pitchFamily="34" charset="0"/>
              </a:rPr>
              <a:t> – </a:t>
            </a:r>
            <a:r>
              <a:rPr lang="en-US" dirty="0" err="1">
                <a:latin typeface="Tw Cen MT Condensed" panose="020B0606020104020203" pitchFamily="34" charset="0"/>
              </a:rPr>
              <a:t>nástroj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 err="1">
                <a:latin typeface="Tw Cen MT Condensed" panose="020B0606020104020203" pitchFamily="34" charset="0"/>
              </a:rPr>
              <a:t>analýzy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 err="1">
                <a:latin typeface="Tw Cen MT Condensed" panose="020B0606020104020203" pitchFamily="34" charset="0"/>
              </a:rPr>
              <a:t>literárneho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 err="1">
                <a:latin typeface="Tw Cen MT Condensed" panose="020B0606020104020203" pitchFamily="34" charset="0"/>
              </a:rPr>
              <a:t>diela</a:t>
            </a:r>
            <a:r>
              <a:rPr lang="en-US" dirty="0">
                <a:latin typeface="Tw Cen MT Condensed" panose="020B0606020104020203" pitchFamily="34" charset="0"/>
              </a:rPr>
              <a:t> v </a:t>
            </a:r>
            <a:r>
              <a:rPr lang="en-US" dirty="0" err="1">
                <a:latin typeface="Tw Cen MT Condensed" panose="020B0606020104020203" pitchFamily="34" charset="0"/>
              </a:rPr>
              <a:t>prostredí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 err="1">
                <a:latin typeface="Tw Cen MT Condensed" panose="020B0606020104020203" pitchFamily="34" charset="0"/>
              </a:rPr>
              <a:t>nových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 err="1">
                <a:latin typeface="Tw Cen MT Condensed" panose="020B0606020104020203" pitchFamily="34" charset="0"/>
              </a:rPr>
              <a:t>médií</a:t>
            </a:r>
            <a:endParaRPr lang="en-US" dirty="0">
              <a:latin typeface="Tw Cen MT Condensed" panose="020B0606020104020203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3B163AE-5244-4FD5-96C8-3F367167B9D6}"/>
              </a:ext>
            </a:extLst>
          </p:cNvPr>
          <p:cNvSpPr/>
          <p:nvPr/>
        </p:nvSpPr>
        <p:spPr>
          <a:xfrm>
            <a:off x="2231137" y="3331978"/>
            <a:ext cx="77297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latin typeface="Tw Cen MT Condensed" panose="020B0606020104020203" pitchFamily="34" charset="0"/>
              </a:rPr>
              <a:t>„</a:t>
            </a:r>
            <a:r>
              <a:rPr lang="en-US" i="1" dirty="0" err="1">
                <a:latin typeface="Tw Cen MT Condensed" panose="020B0606020104020203" pitchFamily="34" charset="0"/>
              </a:rPr>
              <a:t>Hry</a:t>
            </a:r>
            <a:r>
              <a:rPr lang="en-US" i="1" dirty="0">
                <a:latin typeface="Tw Cen MT Condensed" panose="020B0606020104020203" pitchFamily="34" charset="0"/>
              </a:rPr>
              <a:t> [...] </a:t>
            </a:r>
            <a:r>
              <a:rPr lang="en-US" i="1" dirty="0" err="1">
                <a:latin typeface="Tw Cen MT Condensed" panose="020B0606020104020203" pitchFamily="34" charset="0"/>
              </a:rPr>
              <a:t>sú</a:t>
            </a:r>
            <a:r>
              <a:rPr lang="en-US" i="1" dirty="0">
                <a:latin typeface="Tw Cen MT Condensed" panose="020B0606020104020203" pitchFamily="34" charset="0"/>
              </a:rPr>
              <a:t> </a:t>
            </a:r>
            <a:r>
              <a:rPr lang="en-US" i="1" dirty="0" err="1">
                <a:latin typeface="Tw Cen MT Condensed" panose="020B0606020104020203" pitchFamily="34" charset="0"/>
              </a:rPr>
              <a:t>často</a:t>
            </a:r>
            <a:r>
              <a:rPr lang="en-US" i="1" dirty="0">
                <a:latin typeface="Tw Cen MT Condensed" panose="020B0606020104020203" pitchFamily="34" charset="0"/>
              </a:rPr>
              <a:t> </a:t>
            </a:r>
            <a:r>
              <a:rPr lang="en-US" i="1" dirty="0" err="1">
                <a:latin typeface="Tw Cen MT Condensed" panose="020B0606020104020203" pitchFamily="34" charset="0"/>
              </a:rPr>
              <a:t>simulácie</a:t>
            </a:r>
            <a:r>
              <a:rPr lang="en-US" i="1" dirty="0">
                <a:latin typeface="Tw Cen MT Condensed" panose="020B0606020104020203" pitchFamily="34" charset="0"/>
              </a:rPr>
              <a:t>; </a:t>
            </a:r>
            <a:r>
              <a:rPr lang="en-US" i="1" dirty="0" err="1">
                <a:latin typeface="Tw Cen MT Condensed" panose="020B0606020104020203" pitchFamily="34" charset="0"/>
              </a:rPr>
              <a:t>nie</a:t>
            </a:r>
            <a:r>
              <a:rPr lang="en-US" i="1" dirty="0">
                <a:latin typeface="Tw Cen MT Condensed" panose="020B0606020104020203" pitchFamily="34" charset="0"/>
              </a:rPr>
              <a:t> </a:t>
            </a:r>
            <a:r>
              <a:rPr lang="en-US" i="1" dirty="0" err="1">
                <a:latin typeface="Tw Cen MT Condensed" panose="020B0606020104020203" pitchFamily="34" charset="0"/>
              </a:rPr>
              <a:t>sú</a:t>
            </a:r>
            <a:r>
              <a:rPr lang="en-US" i="1" dirty="0">
                <a:latin typeface="Tw Cen MT Condensed" panose="020B0606020104020203" pitchFamily="34" charset="0"/>
              </a:rPr>
              <a:t> </a:t>
            </a:r>
            <a:r>
              <a:rPr lang="en-US" i="1" dirty="0" err="1">
                <a:latin typeface="Tw Cen MT Condensed" panose="020B0606020104020203" pitchFamily="34" charset="0"/>
              </a:rPr>
              <a:t>statické</a:t>
            </a:r>
            <a:r>
              <a:rPr lang="en-US" i="1" dirty="0">
                <a:latin typeface="Tw Cen MT Condensed" panose="020B0606020104020203" pitchFamily="34" charset="0"/>
              </a:rPr>
              <a:t> </a:t>
            </a:r>
            <a:r>
              <a:rPr lang="en-US" i="1" dirty="0" err="1">
                <a:latin typeface="Tw Cen MT Condensed" panose="020B0606020104020203" pitchFamily="34" charset="0"/>
              </a:rPr>
              <a:t>labyrinty</a:t>
            </a:r>
            <a:r>
              <a:rPr lang="en-US" i="1" dirty="0">
                <a:latin typeface="Tw Cen MT Condensed" panose="020B0606020104020203" pitchFamily="34" charset="0"/>
              </a:rPr>
              <a:t> </a:t>
            </a:r>
            <a:r>
              <a:rPr lang="en-US" i="1" dirty="0" err="1">
                <a:latin typeface="Tw Cen MT Condensed" panose="020B0606020104020203" pitchFamily="34" charset="0"/>
              </a:rPr>
              <a:t>ako</a:t>
            </a:r>
            <a:r>
              <a:rPr lang="en-US" i="1" dirty="0">
                <a:latin typeface="Tw Cen MT Condensed" panose="020B0606020104020203" pitchFamily="34" charset="0"/>
              </a:rPr>
              <a:t> </a:t>
            </a:r>
            <a:r>
              <a:rPr lang="en-US" i="1" dirty="0" err="1">
                <a:latin typeface="Tw Cen MT Condensed" panose="020B0606020104020203" pitchFamily="34" charset="0"/>
              </a:rPr>
              <a:t>hypertexty</a:t>
            </a:r>
            <a:r>
              <a:rPr lang="en-US" i="1" dirty="0">
                <a:latin typeface="Tw Cen MT Condensed" panose="020B0606020104020203" pitchFamily="34" charset="0"/>
              </a:rPr>
              <a:t> </a:t>
            </a:r>
            <a:r>
              <a:rPr lang="en-US" i="1" dirty="0" err="1">
                <a:latin typeface="Tw Cen MT Condensed" panose="020B0606020104020203" pitchFamily="34" charset="0"/>
              </a:rPr>
              <a:t>alebo</a:t>
            </a:r>
            <a:r>
              <a:rPr lang="en-US" i="1" dirty="0">
                <a:latin typeface="Tw Cen MT Condensed" panose="020B0606020104020203" pitchFamily="34" charset="0"/>
              </a:rPr>
              <a:t> </a:t>
            </a:r>
            <a:r>
              <a:rPr lang="en-US" i="1" dirty="0" err="1">
                <a:latin typeface="Tw Cen MT Condensed" panose="020B0606020104020203" pitchFamily="34" charset="0"/>
              </a:rPr>
              <a:t>literárne</a:t>
            </a:r>
            <a:r>
              <a:rPr lang="en-US" i="1" dirty="0">
                <a:latin typeface="Tw Cen MT Condensed" panose="020B0606020104020203" pitchFamily="34" charset="0"/>
              </a:rPr>
              <a:t> </a:t>
            </a:r>
            <a:r>
              <a:rPr lang="en-US" i="1" dirty="0" err="1">
                <a:latin typeface="Tw Cen MT Condensed" panose="020B0606020104020203" pitchFamily="34" charset="0"/>
              </a:rPr>
              <a:t>fikcie</a:t>
            </a:r>
            <a:r>
              <a:rPr lang="en-US" i="1" dirty="0">
                <a:latin typeface="Tw Cen MT Condensed" panose="020B0606020104020203" pitchFamily="34" charset="0"/>
              </a:rPr>
              <a:t> [...] </a:t>
            </a:r>
            <a:r>
              <a:rPr lang="en-US" i="1" dirty="0" err="1">
                <a:latin typeface="Tw Cen MT Condensed" panose="020B0606020104020203" pitchFamily="34" charset="0"/>
              </a:rPr>
              <a:t>Simulácie</a:t>
            </a:r>
            <a:r>
              <a:rPr lang="en-US" i="1" dirty="0">
                <a:latin typeface="Tw Cen MT Condensed" panose="020B0606020104020203" pitchFamily="34" charset="0"/>
              </a:rPr>
              <a:t> </a:t>
            </a:r>
            <a:r>
              <a:rPr lang="en-US" i="1" dirty="0" err="1">
                <a:latin typeface="Tw Cen MT Condensed" panose="020B0606020104020203" pitchFamily="34" charset="0"/>
              </a:rPr>
              <a:t>sú</a:t>
            </a:r>
            <a:r>
              <a:rPr lang="en-US" i="1" dirty="0">
                <a:latin typeface="Tw Cen MT Condensed" panose="020B0606020104020203" pitchFamily="34" charset="0"/>
              </a:rPr>
              <a:t> bottom up; </a:t>
            </a:r>
            <a:r>
              <a:rPr lang="en-US" i="1" dirty="0" err="1">
                <a:latin typeface="Tw Cen MT Condensed" panose="020B0606020104020203" pitchFamily="34" charset="0"/>
              </a:rPr>
              <a:t>sú</a:t>
            </a:r>
            <a:r>
              <a:rPr lang="en-US" i="1" dirty="0">
                <a:latin typeface="Tw Cen MT Condensed" panose="020B0606020104020203" pitchFamily="34" charset="0"/>
              </a:rPr>
              <a:t> </a:t>
            </a:r>
            <a:r>
              <a:rPr lang="en-US" i="1" dirty="0" err="1">
                <a:latin typeface="Tw Cen MT Condensed" panose="020B0606020104020203" pitchFamily="34" charset="0"/>
              </a:rPr>
              <a:t>komplexné</a:t>
            </a:r>
            <a:r>
              <a:rPr lang="en-US" i="1" dirty="0">
                <a:latin typeface="Tw Cen MT Condensed" panose="020B0606020104020203" pitchFamily="34" charset="0"/>
              </a:rPr>
              <a:t> </a:t>
            </a:r>
            <a:r>
              <a:rPr lang="en-US" i="1" dirty="0" err="1">
                <a:latin typeface="Tw Cen MT Condensed" panose="020B0606020104020203" pitchFamily="34" charset="0"/>
              </a:rPr>
              <a:t>systémy</a:t>
            </a:r>
            <a:r>
              <a:rPr lang="en-US" i="1" dirty="0">
                <a:latin typeface="Tw Cen MT Condensed" panose="020B0606020104020203" pitchFamily="34" charset="0"/>
              </a:rPr>
              <a:t> </a:t>
            </a:r>
            <a:r>
              <a:rPr lang="en-US" i="1" dirty="0" err="1">
                <a:latin typeface="Tw Cen MT Condensed" panose="020B0606020104020203" pitchFamily="34" charset="0"/>
              </a:rPr>
              <a:t>postavené</a:t>
            </a:r>
            <a:r>
              <a:rPr lang="en-US" i="1" dirty="0">
                <a:latin typeface="Tw Cen MT Condensed" panose="020B0606020104020203" pitchFamily="34" charset="0"/>
              </a:rPr>
              <a:t> </a:t>
            </a:r>
            <a:r>
              <a:rPr lang="en-US" i="1" dirty="0" err="1">
                <a:latin typeface="Tw Cen MT Condensed" panose="020B0606020104020203" pitchFamily="34" charset="0"/>
              </a:rPr>
              <a:t>na</a:t>
            </a:r>
            <a:r>
              <a:rPr lang="en-US" i="1" dirty="0">
                <a:latin typeface="Tw Cen MT Condensed" panose="020B0606020104020203" pitchFamily="34" charset="0"/>
              </a:rPr>
              <a:t> </a:t>
            </a:r>
            <a:r>
              <a:rPr lang="en-US" i="1" dirty="0" err="1">
                <a:latin typeface="Tw Cen MT Condensed" panose="020B0606020104020203" pitchFamily="34" charset="0"/>
              </a:rPr>
              <a:t>logických</a:t>
            </a:r>
            <a:r>
              <a:rPr lang="en-US" i="1" dirty="0">
                <a:latin typeface="Tw Cen MT Condensed" panose="020B0606020104020203" pitchFamily="34" charset="0"/>
              </a:rPr>
              <a:t> </a:t>
            </a:r>
            <a:r>
              <a:rPr lang="en-US" i="1" dirty="0" err="1">
                <a:latin typeface="Tw Cen MT Condensed" panose="020B0606020104020203" pitchFamily="34" charset="0"/>
              </a:rPr>
              <a:t>pravidlách</a:t>
            </a:r>
            <a:r>
              <a:rPr lang="en-US" i="1" dirty="0">
                <a:latin typeface="Tw Cen MT Condensed" panose="020B0606020104020203" pitchFamily="34" charset="0"/>
              </a:rPr>
              <a:t>.” </a:t>
            </a:r>
            <a:endParaRPr lang="sk-SK" i="1" dirty="0">
              <a:latin typeface="Tw Cen MT Condensed" panose="020B0606020104020203" pitchFamily="34" charset="0"/>
            </a:endParaRPr>
          </a:p>
          <a:p>
            <a:pPr algn="r"/>
            <a:r>
              <a:rPr lang="en-US" dirty="0" err="1">
                <a:latin typeface="Tw Cen MT Condensed" panose="020B0606020104020203" pitchFamily="34" charset="0"/>
              </a:rPr>
              <a:t>Aarseth</a:t>
            </a:r>
            <a:r>
              <a:rPr lang="sk-SK" dirty="0">
                <a:latin typeface="Tw Cen MT Condensed" panose="020B0606020104020203" pitchFamily="34" charset="0"/>
              </a:rPr>
              <a:t>, 2001</a:t>
            </a:r>
          </a:p>
        </p:txBody>
      </p:sp>
      <p:pic>
        <p:nvPicPr>
          <p:cNvPr id="7" name="Picture 6">
            <a:hlinkClick r:id="rId4"/>
            <a:extLst>
              <a:ext uri="{FF2B5EF4-FFF2-40B4-BE49-F238E27FC236}">
                <a16:creationId xmlns:a16="http://schemas.microsoft.com/office/drawing/2014/main" id="{3BEA66DB-6E37-4930-9851-AAD8778798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5425" y="4691822"/>
            <a:ext cx="2531615" cy="163195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6A6A954-BCE1-4719-99D0-7721F38A8271}"/>
              </a:ext>
            </a:extLst>
          </p:cNvPr>
          <p:cNvSpPr/>
          <p:nvPr/>
        </p:nvSpPr>
        <p:spPr>
          <a:xfrm>
            <a:off x="5259245" y="6403195"/>
            <a:ext cx="14670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Tw Cen MT Condensed" panose="020B0606020104020203" pitchFamily="34" charset="0"/>
              </a:rPr>
              <a:t>Adventure</a:t>
            </a:r>
            <a:r>
              <a:rPr lang="sk-SK" sz="1400" dirty="0">
                <a:latin typeface="Tw Cen MT Condensed" panose="020B0606020104020203" pitchFamily="34" charset="0"/>
              </a:rPr>
              <a:t>, </a:t>
            </a:r>
            <a:r>
              <a:rPr lang="en-US" sz="1400" dirty="0">
                <a:latin typeface="Tw Cen MT Condensed" panose="020B0606020104020203" pitchFamily="34" charset="0"/>
              </a:rPr>
              <a:t>1979–1980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D460C9B-4A17-4270-A59E-AA5B0C3EAF8F}"/>
              </a:ext>
            </a:extLst>
          </p:cNvPr>
          <p:cNvSpPr/>
          <p:nvPr/>
        </p:nvSpPr>
        <p:spPr>
          <a:xfrm>
            <a:off x="8138958" y="6403196"/>
            <a:ext cx="8762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1400" dirty="0">
                <a:latin typeface="Tw Cen MT Condensed" panose="020B0606020104020203" pitchFamily="34" charset="0"/>
              </a:rPr>
              <a:t>Diablo, 1996</a:t>
            </a:r>
            <a:r>
              <a:rPr lang="en-US" sz="1400" dirty="0">
                <a:latin typeface="Tw Cen MT Condensed" panose="020B0606020104020203" pitchFamily="34" charset="0"/>
              </a:rPr>
              <a:t> </a:t>
            </a:r>
          </a:p>
        </p:txBody>
      </p:sp>
      <p:pic>
        <p:nvPicPr>
          <p:cNvPr id="13" name="Picture 12">
            <a:hlinkClick r:id="rId6"/>
            <a:extLst>
              <a:ext uri="{FF2B5EF4-FFF2-40B4-BE49-F238E27FC236}">
                <a16:creationId xmlns:a16="http://schemas.microsoft.com/office/drawing/2014/main" id="{793A9A8B-E1A1-4FB8-8A15-C03F9C27DFC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89465" y="4691822"/>
            <a:ext cx="2930161" cy="163195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9CBBFC7-3092-4023-8C4E-8E685E5DAE61}"/>
              </a:ext>
            </a:extLst>
          </p:cNvPr>
          <p:cNvSpPr/>
          <p:nvPr/>
        </p:nvSpPr>
        <p:spPr>
          <a:xfrm>
            <a:off x="812800" y="4691822"/>
            <a:ext cx="4140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>
                <a:latin typeface="Tw Cen MT Condensed" panose="020B0606020104020203" pitchFamily="34" charset="0"/>
              </a:rPr>
              <a:t>Staršie vs. novšie počítačové hry: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pt-BR" dirty="0">
                <a:latin typeface="Tw Cen MT Condensed" panose="020B0606020104020203" pitchFamily="34" charset="0"/>
              </a:rPr>
              <a:t>vzťah medzi reprezentáciou hráča a prostredia</a:t>
            </a:r>
            <a:endParaRPr lang="sk-SK" dirty="0">
              <a:latin typeface="Tw Cen MT Condensed" panose="020B0606020104020203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sk-SK" dirty="0">
                <a:latin typeface="Tw Cen MT Condensed" panose="020B0606020104020203" pitchFamily="34" charset="0"/>
              </a:rPr>
              <a:t>rôznosť priestorových reprezentácií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pt-BR" dirty="0">
                <a:latin typeface="Tw Cen MT Condensed" panose="020B0606020104020203" pitchFamily="34" charset="0"/>
              </a:rPr>
              <a:t>úroveň pôsobenia hráča na svet hry </a:t>
            </a:r>
            <a:endParaRPr lang="sk-SK" dirty="0">
              <a:latin typeface="Tw Cen MT Condensed" panose="020B0606020104020203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34951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0F2CA-559A-44A9-A080-CD845939B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w Cen MT Condensed" panose="020B0606020104020203" pitchFamily="34" charset="0"/>
              </a:rPr>
              <a:t>Software art: </a:t>
            </a:r>
            <a:r>
              <a:rPr lang="en-US" dirty="0" err="1">
                <a:latin typeface="Tw Cen MT Condensed" panose="020B0606020104020203" pitchFamily="34" charset="0"/>
              </a:rPr>
              <a:t>estetika</a:t>
            </a:r>
            <a:endParaRPr lang="en-US" dirty="0">
              <a:latin typeface="Tw Cen MT Condensed" panose="020B0606020104020203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1FE190-F49C-45E9-87BB-F53402690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849417" y="6438208"/>
            <a:ext cx="2349038" cy="315883"/>
          </a:xfrm>
        </p:spPr>
        <p:txBody>
          <a:bodyPr/>
          <a:lstStyle/>
          <a:p>
            <a:r>
              <a:rPr lang="en-US" dirty="0">
                <a:latin typeface="Tw Cen MT Condensed" panose="020B0606020104020203" pitchFamily="34" charset="0"/>
              </a:rPr>
              <a:t>Software art: </a:t>
            </a:r>
            <a:r>
              <a:rPr lang="en-US" dirty="0" err="1">
                <a:latin typeface="Tw Cen MT Condensed" panose="020B0606020104020203" pitchFamily="34" charset="0"/>
              </a:rPr>
              <a:t>estetika</a:t>
            </a:r>
            <a:r>
              <a:rPr lang="en-US" dirty="0">
                <a:latin typeface="Tw Cen MT Condensed" panose="020B0606020104020203" pitchFamily="34" charset="0"/>
              </a:rPr>
              <a:t> :: </a:t>
            </a:r>
            <a:r>
              <a:rPr lang="en-US" dirty="0" err="1">
                <a:latin typeface="Tw Cen MT Condensed" panose="020B0606020104020203" pitchFamily="34" charset="0"/>
              </a:rPr>
              <a:t>Aarseth</a:t>
            </a:r>
            <a:r>
              <a:rPr lang="en-US" dirty="0">
                <a:latin typeface="Tw Cen MT Condensed" panose="020B0606020104020203" pitchFamily="34" charset="0"/>
              </a:rPr>
              <a:t>, </a:t>
            </a:r>
            <a:r>
              <a:rPr lang="en-US" dirty="0" err="1">
                <a:latin typeface="Tw Cen MT Condensed" panose="020B0606020104020203" pitchFamily="34" charset="0"/>
              </a:rPr>
              <a:t>Wardrip-Fruin</a:t>
            </a:r>
            <a:r>
              <a:rPr lang="en-US" dirty="0">
                <a:latin typeface="Tw Cen MT Condensed" panose="020B0606020104020203" pitchFamily="34" charset="0"/>
              </a:rPr>
              <a:t> ::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224CD9A-F210-4919-B4D5-3026597DE31B}"/>
              </a:ext>
            </a:extLst>
          </p:cNvPr>
          <p:cNvSpPr/>
          <p:nvPr/>
        </p:nvSpPr>
        <p:spPr>
          <a:xfrm>
            <a:off x="3577935" y="2416697"/>
            <a:ext cx="50361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Tw Cen MT Condensed" panose="020B0606020104020203" pitchFamily="34" charset="0"/>
              </a:rPr>
              <a:t>Kybertext</a:t>
            </a:r>
            <a:r>
              <a:rPr lang="en-US" dirty="0">
                <a:latin typeface="Tw Cen MT Condensed" panose="020B0606020104020203" pitchFamily="34" charset="0"/>
              </a:rPr>
              <a:t> – </a:t>
            </a:r>
            <a:r>
              <a:rPr lang="en-US" dirty="0" err="1">
                <a:latin typeface="Tw Cen MT Condensed" panose="020B0606020104020203" pitchFamily="34" charset="0"/>
              </a:rPr>
              <a:t>nástroj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 err="1">
                <a:latin typeface="Tw Cen MT Condensed" panose="020B0606020104020203" pitchFamily="34" charset="0"/>
              </a:rPr>
              <a:t>analýzy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 err="1">
                <a:latin typeface="Tw Cen MT Condensed" panose="020B0606020104020203" pitchFamily="34" charset="0"/>
              </a:rPr>
              <a:t>literárneho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 err="1">
                <a:latin typeface="Tw Cen MT Condensed" panose="020B0606020104020203" pitchFamily="34" charset="0"/>
              </a:rPr>
              <a:t>diela</a:t>
            </a:r>
            <a:r>
              <a:rPr lang="en-US" dirty="0">
                <a:latin typeface="Tw Cen MT Condensed" panose="020B0606020104020203" pitchFamily="34" charset="0"/>
              </a:rPr>
              <a:t> v </a:t>
            </a:r>
            <a:r>
              <a:rPr lang="en-US" dirty="0" err="1">
                <a:latin typeface="Tw Cen MT Condensed" panose="020B0606020104020203" pitchFamily="34" charset="0"/>
              </a:rPr>
              <a:t>prostredí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 err="1">
                <a:latin typeface="Tw Cen MT Condensed" panose="020B0606020104020203" pitchFamily="34" charset="0"/>
              </a:rPr>
              <a:t>nových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 err="1">
                <a:latin typeface="Tw Cen MT Condensed" panose="020B0606020104020203" pitchFamily="34" charset="0"/>
              </a:rPr>
              <a:t>médií</a:t>
            </a:r>
            <a:endParaRPr lang="en-US" dirty="0">
              <a:latin typeface="Tw Cen MT Condensed" panose="020B0606020104020203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3B163AE-5244-4FD5-96C8-3F367167B9D6}"/>
              </a:ext>
            </a:extLst>
          </p:cNvPr>
          <p:cNvSpPr/>
          <p:nvPr/>
        </p:nvSpPr>
        <p:spPr>
          <a:xfrm>
            <a:off x="2234598" y="3275300"/>
            <a:ext cx="31176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sk-SK" dirty="0">
                <a:latin typeface="Tw Cen MT Condensed" panose="020B0606020104020203" pitchFamily="34" charset="0"/>
              </a:rPr>
              <a:t>problematika priestoru vo video hrách</a:t>
            </a:r>
            <a:endParaRPr lang="en-US" dirty="0">
              <a:latin typeface="Tw Cen MT Condensed" panose="020B0606020104020203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3EF9F46-881E-4125-B0FD-41E51587E08E}"/>
              </a:ext>
            </a:extLst>
          </p:cNvPr>
          <p:cNvSpPr/>
          <p:nvPr/>
        </p:nvSpPr>
        <p:spPr>
          <a:xfrm>
            <a:off x="2231136" y="3919246"/>
            <a:ext cx="77297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Tw Cen MT Condensed" panose="020B0606020104020203" pitchFamily="34" charset="0"/>
              </a:rPr>
              <a:t>alegóri</a:t>
            </a:r>
            <a:r>
              <a:rPr lang="sk-SK" dirty="0">
                <a:latin typeface="Tw Cen MT Condensed" panose="020B0606020104020203" pitchFamily="34" charset="0"/>
              </a:rPr>
              <a:t>e </a:t>
            </a:r>
            <a:r>
              <a:rPr lang="en-US" dirty="0" err="1">
                <a:latin typeface="Tw Cen MT Condensed" panose="020B0606020104020203" pitchFamily="34" charset="0"/>
              </a:rPr>
              <a:t>priestoru</a:t>
            </a:r>
            <a:r>
              <a:rPr lang="sk-SK" dirty="0">
                <a:latin typeface="Tw Cen MT Condensed" panose="020B0606020104020203" pitchFamily="34" charset="0"/>
              </a:rPr>
              <a:t>: </a:t>
            </a:r>
            <a:r>
              <a:rPr lang="en-US" i="1" dirty="0">
                <a:latin typeface="Tw Cen MT Condensed" panose="020B0606020104020203" pitchFamily="34" charset="0"/>
              </a:rPr>
              <a:t> „[...] </a:t>
            </a:r>
            <a:r>
              <a:rPr lang="en-US" i="1" dirty="0" err="1">
                <a:latin typeface="Tw Cen MT Condensed" panose="020B0606020104020203" pitchFamily="34" charset="0"/>
              </a:rPr>
              <a:t>tvária</a:t>
            </a:r>
            <a:r>
              <a:rPr lang="sk-SK" i="1" dirty="0">
                <a:latin typeface="Tw Cen MT Condensed" panose="020B0606020104020203" pitchFamily="34" charset="0"/>
              </a:rPr>
              <a:t> sa</a:t>
            </a:r>
            <a:r>
              <a:rPr lang="en-US" i="1" dirty="0">
                <a:latin typeface="Tw Cen MT Condensed" panose="020B0606020104020203" pitchFamily="34" charset="0"/>
              </a:rPr>
              <a:t>, </a:t>
            </a:r>
            <a:r>
              <a:rPr lang="en-US" i="1" dirty="0" err="1">
                <a:latin typeface="Tw Cen MT Condensed" panose="020B0606020104020203" pitchFamily="34" charset="0"/>
              </a:rPr>
              <a:t>že</a:t>
            </a:r>
            <a:r>
              <a:rPr lang="en-US" i="1" dirty="0">
                <a:latin typeface="Tw Cen MT Condensed" panose="020B0606020104020203" pitchFamily="34" charset="0"/>
              </a:rPr>
              <a:t> </a:t>
            </a:r>
            <a:r>
              <a:rPr lang="en-US" i="1" dirty="0" err="1">
                <a:latin typeface="Tw Cen MT Condensed" panose="020B0606020104020203" pitchFamily="34" charset="0"/>
              </a:rPr>
              <a:t>predstavujú</a:t>
            </a:r>
            <a:r>
              <a:rPr lang="en-US" i="1" dirty="0">
                <a:latin typeface="Tw Cen MT Condensed" panose="020B0606020104020203" pitchFamily="34" charset="0"/>
              </a:rPr>
              <a:t> </a:t>
            </a:r>
            <a:r>
              <a:rPr lang="en-US" i="1" dirty="0" err="1">
                <a:latin typeface="Tw Cen MT Condensed" panose="020B0606020104020203" pitchFamily="34" charset="0"/>
              </a:rPr>
              <a:t>priestor</a:t>
            </a:r>
            <a:r>
              <a:rPr lang="en-US" i="1" dirty="0">
                <a:latin typeface="Tw Cen MT Condensed" panose="020B0606020104020203" pitchFamily="34" charset="0"/>
              </a:rPr>
              <a:t> </a:t>
            </a:r>
            <a:r>
              <a:rPr lang="en-US" i="1" dirty="0" err="1">
                <a:latin typeface="Tw Cen MT Condensed" panose="020B0606020104020203" pitchFamily="34" charset="0"/>
              </a:rPr>
              <a:t>čo</a:t>
            </a:r>
            <a:r>
              <a:rPr lang="en-US" i="1" dirty="0">
                <a:latin typeface="Tw Cen MT Condensed" panose="020B0606020104020203" pitchFamily="34" charset="0"/>
              </a:rPr>
              <a:t> </a:t>
            </a:r>
            <a:r>
              <a:rPr lang="en-US" i="1" dirty="0" err="1">
                <a:latin typeface="Tw Cen MT Condensed" panose="020B0606020104020203" pitchFamily="34" charset="0"/>
              </a:rPr>
              <a:t>najrealistickejším</a:t>
            </a:r>
            <a:r>
              <a:rPr lang="en-US" i="1" dirty="0">
                <a:latin typeface="Tw Cen MT Condensed" panose="020B0606020104020203" pitchFamily="34" charset="0"/>
              </a:rPr>
              <a:t> </a:t>
            </a:r>
            <a:r>
              <a:rPr lang="en-US" i="1" dirty="0" err="1">
                <a:latin typeface="Tw Cen MT Condensed" panose="020B0606020104020203" pitchFamily="34" charset="0"/>
              </a:rPr>
              <a:t>spôsobom</a:t>
            </a:r>
            <a:r>
              <a:rPr lang="en-US" i="1" dirty="0">
                <a:latin typeface="Tw Cen MT Condensed" panose="020B0606020104020203" pitchFamily="34" charset="0"/>
              </a:rPr>
              <a:t>, ale </a:t>
            </a:r>
            <a:r>
              <a:rPr lang="en-US" i="1" dirty="0" err="1">
                <a:latin typeface="Tw Cen MT Condensed" panose="020B0606020104020203" pitchFamily="34" charset="0"/>
              </a:rPr>
              <a:t>sú</a:t>
            </a:r>
            <a:r>
              <a:rPr lang="en-US" i="1" dirty="0">
                <a:latin typeface="Tw Cen MT Condensed" panose="020B0606020104020203" pitchFamily="34" charset="0"/>
              </a:rPr>
              <a:t> </a:t>
            </a:r>
            <a:r>
              <a:rPr lang="en-US" i="1" dirty="0" err="1">
                <a:latin typeface="Tw Cen MT Condensed" panose="020B0606020104020203" pitchFamily="34" charset="0"/>
              </a:rPr>
              <a:t>odkázané</a:t>
            </a:r>
            <a:r>
              <a:rPr lang="en-US" i="1" dirty="0">
                <a:latin typeface="Tw Cen MT Condensed" panose="020B0606020104020203" pitchFamily="34" charset="0"/>
              </a:rPr>
              <a:t> </a:t>
            </a:r>
            <a:r>
              <a:rPr lang="en-US" i="1" dirty="0" err="1">
                <a:latin typeface="Tw Cen MT Condensed" panose="020B0606020104020203" pitchFamily="34" charset="0"/>
              </a:rPr>
              <a:t>na</a:t>
            </a:r>
            <a:r>
              <a:rPr lang="en-US" i="1" dirty="0">
                <a:latin typeface="Tw Cen MT Condensed" panose="020B0606020104020203" pitchFamily="34" charset="0"/>
              </a:rPr>
              <a:t> </a:t>
            </a:r>
            <a:r>
              <a:rPr lang="en-US" i="1" dirty="0" err="1">
                <a:latin typeface="Tw Cen MT Condensed" panose="020B0606020104020203" pitchFamily="34" charset="0"/>
              </a:rPr>
              <a:t>odchýlku</a:t>
            </a:r>
            <a:r>
              <a:rPr lang="en-US" i="1" dirty="0">
                <a:latin typeface="Tw Cen MT Condensed" panose="020B0606020104020203" pitchFamily="34" charset="0"/>
              </a:rPr>
              <a:t> od </a:t>
            </a:r>
            <a:r>
              <a:rPr lang="en-US" i="1" dirty="0" err="1">
                <a:latin typeface="Tw Cen MT Condensed" panose="020B0606020104020203" pitchFamily="34" charset="0"/>
              </a:rPr>
              <a:t>skutočnosti</a:t>
            </a:r>
            <a:r>
              <a:rPr lang="en-US" i="1" dirty="0">
                <a:latin typeface="Tw Cen MT Condensed" panose="020B0606020104020203" pitchFamily="34" charset="0"/>
              </a:rPr>
              <a:t> </a:t>
            </a:r>
            <a:r>
              <a:rPr lang="en-US" i="1" dirty="0" err="1">
                <a:latin typeface="Tw Cen MT Condensed" panose="020B0606020104020203" pitchFamily="34" charset="0"/>
              </a:rPr>
              <a:t>kvôli</a:t>
            </a:r>
            <a:r>
              <a:rPr lang="sk-SK" i="1" dirty="0">
                <a:latin typeface="Tw Cen MT Condensed" panose="020B0606020104020203" pitchFamily="34" charset="0"/>
              </a:rPr>
              <a:t> t</a:t>
            </a:r>
            <a:r>
              <a:rPr lang="en-US" i="1" dirty="0" err="1">
                <a:latin typeface="Tw Cen MT Condensed" panose="020B0606020104020203" pitchFamily="34" charset="0"/>
              </a:rPr>
              <a:t>omu</a:t>
            </a:r>
            <a:r>
              <a:rPr lang="en-US" i="1" dirty="0">
                <a:latin typeface="Tw Cen MT Condensed" panose="020B0606020104020203" pitchFamily="34" charset="0"/>
              </a:rPr>
              <a:t>, aby </a:t>
            </a:r>
            <a:r>
              <a:rPr lang="en-US" i="1" dirty="0" err="1">
                <a:latin typeface="Tw Cen MT Condensed" panose="020B0606020104020203" pitchFamily="34" charset="0"/>
              </a:rPr>
              <a:t>mohli</a:t>
            </a:r>
            <a:r>
              <a:rPr lang="en-US" i="1" dirty="0">
                <a:latin typeface="Tw Cen MT Condensed" panose="020B0606020104020203" pitchFamily="34" charset="0"/>
              </a:rPr>
              <a:t> </a:t>
            </a:r>
            <a:r>
              <a:rPr lang="en-US" i="1" dirty="0" err="1">
                <a:latin typeface="Tw Cen MT Condensed" panose="020B0606020104020203" pitchFamily="34" charset="0"/>
              </a:rPr>
              <a:t>učinitť</a:t>
            </a:r>
            <a:r>
              <a:rPr lang="en-US" i="1" dirty="0">
                <a:latin typeface="Tw Cen MT Condensed" panose="020B0606020104020203" pitchFamily="34" charset="0"/>
              </a:rPr>
              <a:t> </a:t>
            </a:r>
            <a:r>
              <a:rPr lang="en-US" i="1" dirty="0" err="1">
                <a:latin typeface="Tw Cen MT Condensed" panose="020B0606020104020203" pitchFamily="34" charset="0"/>
              </a:rPr>
              <a:t>ilúziu</a:t>
            </a:r>
            <a:r>
              <a:rPr lang="en-US" i="1" dirty="0">
                <a:latin typeface="Tw Cen MT Condensed" panose="020B0606020104020203" pitchFamily="34" charset="0"/>
              </a:rPr>
              <a:t> </a:t>
            </a:r>
            <a:r>
              <a:rPr lang="en-US" i="1" dirty="0" err="1">
                <a:latin typeface="Tw Cen MT Condensed" panose="020B0606020104020203" pitchFamily="34" charset="0"/>
              </a:rPr>
              <a:t>hrateľnú</a:t>
            </a:r>
            <a:r>
              <a:rPr lang="en-US" i="1" dirty="0">
                <a:latin typeface="Tw Cen MT Condensed" panose="020B0606020104020203" pitchFamily="34" charset="0"/>
              </a:rPr>
              <a:t>.“</a:t>
            </a:r>
          </a:p>
          <a:p>
            <a:pPr algn="r"/>
            <a:r>
              <a:rPr lang="en-US" dirty="0" err="1">
                <a:latin typeface="Tw Cen MT Condensed" panose="020B0606020104020203" pitchFamily="34" charset="0"/>
              </a:rPr>
              <a:t>Aarseth</a:t>
            </a:r>
            <a:r>
              <a:rPr lang="en-US" dirty="0">
                <a:latin typeface="Tw Cen MT Condensed" panose="020B0606020104020203" pitchFamily="34" charset="0"/>
              </a:rPr>
              <a:t>, 2001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CE2A7A1-2950-4137-9ED4-6F52C7A84C28}"/>
              </a:ext>
            </a:extLst>
          </p:cNvPr>
          <p:cNvSpPr/>
          <p:nvPr/>
        </p:nvSpPr>
        <p:spPr>
          <a:xfrm>
            <a:off x="2396835" y="6268415"/>
            <a:ext cx="7681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>
                <a:latin typeface="Tw Cen MT Condensed" panose="020B0606020104020203" pitchFamily="34" charset="0"/>
              </a:rPr>
              <a:t>Myst</a:t>
            </a:r>
            <a:r>
              <a:rPr lang="sk-SK" sz="1400" dirty="0">
                <a:latin typeface="Tw Cen MT Condensed" panose="020B0606020104020203" pitchFamily="34" charset="0"/>
              </a:rPr>
              <a:t>, </a:t>
            </a:r>
            <a:r>
              <a:rPr lang="en-US" sz="1400" dirty="0">
                <a:latin typeface="Tw Cen MT Condensed" panose="020B0606020104020203" pitchFamily="34" charset="0"/>
              </a:rPr>
              <a:t>1993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5B86BCF-89A2-4A4C-B0EB-9FD220B3F64A}"/>
              </a:ext>
            </a:extLst>
          </p:cNvPr>
          <p:cNvSpPr/>
          <p:nvPr/>
        </p:nvSpPr>
        <p:spPr>
          <a:xfrm>
            <a:off x="4660899" y="6268415"/>
            <a:ext cx="77777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Tw Cen MT Condensed" panose="020B0606020104020203" pitchFamily="34" charset="0"/>
              </a:rPr>
              <a:t>Myth</a:t>
            </a:r>
            <a:r>
              <a:rPr lang="sk-SK" sz="1400" dirty="0">
                <a:latin typeface="Tw Cen MT Condensed" panose="020B0606020104020203" pitchFamily="34" charset="0"/>
              </a:rPr>
              <a:t>, </a:t>
            </a:r>
            <a:r>
              <a:rPr lang="en-US" sz="1400" dirty="0">
                <a:latin typeface="Tw Cen MT Condensed" panose="020B0606020104020203" pitchFamily="34" charset="0"/>
              </a:rPr>
              <a:t>1997</a:t>
            </a:r>
          </a:p>
        </p:txBody>
      </p:sp>
      <p:pic>
        <p:nvPicPr>
          <p:cNvPr id="13" name="Picture 12">
            <a:hlinkClick r:id="rId4"/>
            <a:extLst>
              <a:ext uri="{FF2B5EF4-FFF2-40B4-BE49-F238E27FC236}">
                <a16:creationId xmlns:a16="http://schemas.microsoft.com/office/drawing/2014/main" id="{E8670C93-13B7-430D-9769-1A1E99C48F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96835" y="4777849"/>
            <a:ext cx="1018309" cy="1425633"/>
          </a:xfrm>
          <a:prstGeom prst="rect">
            <a:avLst/>
          </a:prstGeom>
        </p:spPr>
      </p:pic>
      <p:pic>
        <p:nvPicPr>
          <p:cNvPr id="14" name="Picture 13">
            <a:hlinkClick r:id="rId6"/>
            <a:extLst>
              <a:ext uri="{FF2B5EF4-FFF2-40B4-BE49-F238E27FC236}">
                <a16:creationId xmlns:a16="http://schemas.microsoft.com/office/drawing/2014/main" id="{CC4AA95D-8D51-45AD-9C60-F9A3CCE135F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1943" y="4701570"/>
            <a:ext cx="1962583" cy="150191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97892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0F2CA-559A-44A9-A080-CD845939B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w Cen MT Condensed" panose="020B0606020104020203" pitchFamily="34" charset="0"/>
              </a:rPr>
              <a:t>Software art: </a:t>
            </a:r>
            <a:r>
              <a:rPr lang="en-US" dirty="0" err="1">
                <a:latin typeface="Tw Cen MT Condensed" panose="020B0606020104020203" pitchFamily="34" charset="0"/>
              </a:rPr>
              <a:t>estetika</a:t>
            </a:r>
            <a:endParaRPr lang="en-US" dirty="0">
              <a:latin typeface="Tw Cen MT Condensed" panose="020B0606020104020203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1FE190-F49C-45E9-87BB-F53402690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849417" y="6438208"/>
            <a:ext cx="2349038" cy="315883"/>
          </a:xfrm>
        </p:spPr>
        <p:txBody>
          <a:bodyPr/>
          <a:lstStyle/>
          <a:p>
            <a:r>
              <a:rPr lang="en-US" dirty="0">
                <a:latin typeface="Tw Cen MT Condensed" panose="020B0606020104020203" pitchFamily="34" charset="0"/>
              </a:rPr>
              <a:t>Software art: </a:t>
            </a:r>
            <a:r>
              <a:rPr lang="en-US" dirty="0" err="1">
                <a:latin typeface="Tw Cen MT Condensed" panose="020B0606020104020203" pitchFamily="34" charset="0"/>
              </a:rPr>
              <a:t>estetika</a:t>
            </a:r>
            <a:r>
              <a:rPr lang="en-US" dirty="0">
                <a:latin typeface="Tw Cen MT Condensed" panose="020B0606020104020203" pitchFamily="34" charset="0"/>
              </a:rPr>
              <a:t> :: </a:t>
            </a:r>
            <a:r>
              <a:rPr lang="en-US" dirty="0" err="1">
                <a:latin typeface="Tw Cen MT Condensed" panose="020B0606020104020203" pitchFamily="34" charset="0"/>
              </a:rPr>
              <a:t>Aarseth</a:t>
            </a:r>
            <a:r>
              <a:rPr lang="en-US" dirty="0">
                <a:latin typeface="Tw Cen MT Condensed" panose="020B0606020104020203" pitchFamily="34" charset="0"/>
              </a:rPr>
              <a:t>, </a:t>
            </a:r>
            <a:r>
              <a:rPr lang="en-US" dirty="0" err="1">
                <a:latin typeface="Tw Cen MT Condensed" panose="020B0606020104020203" pitchFamily="34" charset="0"/>
              </a:rPr>
              <a:t>Wardrip-Fruin</a:t>
            </a:r>
            <a:r>
              <a:rPr lang="en-US" dirty="0">
                <a:latin typeface="Tw Cen MT Condensed" panose="020B0606020104020203" pitchFamily="34" charset="0"/>
              </a:rPr>
              <a:t> ::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D7ED9CD-E0B7-47C6-98B5-96D53AFE2C09}"/>
              </a:ext>
            </a:extLst>
          </p:cNvPr>
          <p:cNvSpPr/>
          <p:nvPr/>
        </p:nvSpPr>
        <p:spPr>
          <a:xfrm>
            <a:off x="2285819" y="3418647"/>
            <a:ext cx="762036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sk-SK" dirty="0">
                <a:latin typeface="Tw Cen MT Condensed" panose="020B0606020104020203" pitchFamily="34" charset="0"/>
                <a:hlinkClick r:id="rId4"/>
              </a:rPr>
              <a:t>Eliza</a:t>
            </a:r>
            <a:r>
              <a:rPr lang="sk-SK" dirty="0">
                <a:latin typeface="Tw Cen MT Condensed" panose="020B0606020104020203" pitchFamily="34" charset="0"/>
              </a:rPr>
              <a:t> ako kybertext (Aarseth) a Eliza efekt (Wardrip-Fruin)</a:t>
            </a:r>
          </a:p>
          <a:p>
            <a:endParaRPr lang="sk-SK" dirty="0">
              <a:latin typeface="Tw Cen MT Condensed" panose="020B06060201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sk-SK" dirty="0">
                <a:latin typeface="Tw Cen MT Condensed" panose="020B0606020104020203" pitchFamily="34" charset="0"/>
              </a:rPr>
              <a:t>Aarseth: Eliza umožňuje ľudskú konverzáciu so strojom, za účelom projektovania inteligencie do svojich mechanických partnerov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sk-SK" dirty="0">
                <a:latin typeface="Tw Cen MT Condensed" panose="020B0606020104020203" pitchFamily="34" charset="0"/>
              </a:rPr>
              <a:t>Wardrip-Fruin: „</a:t>
            </a:r>
            <a:r>
              <a:rPr lang="sk-SK" i="1" dirty="0">
                <a:latin typeface="Tw Cen MT Condensed" panose="020B0606020104020203" pitchFamily="34" charset="0"/>
              </a:rPr>
              <a:t>Eliza efekt [...] je termín, ktorý sa vo všeobecnosti používa k popisu nie nezvyčajnej ilúzie, že interaktívny počítačový systém je ´inteligentnejší´ (alebo vo svojej podstate komplexnejší a schopnejší) ako v skutočnosti je.“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sk-SK" dirty="0">
              <a:latin typeface="Tw Cen MT Condensed" panose="020B06060201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sk-SK" dirty="0">
                <a:latin typeface="Tw Cen MT Condensed" panose="020B0606020104020203" pitchFamily="34" charset="0"/>
              </a:rPr>
              <a:t>konverzačný program Eliza, </a:t>
            </a:r>
            <a:r>
              <a:rPr lang="pl-PL" dirty="0">
                <a:latin typeface="Tw Cen MT Condensed" panose="020B0606020104020203" pitchFamily="34" charset="0"/>
              </a:rPr>
              <a:t>Joseph Weizenbaum,1966</a:t>
            </a:r>
            <a:endParaRPr lang="sk-SK" dirty="0">
              <a:latin typeface="Tw Cen MT Condensed" panose="020B06060201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sk-SK" dirty="0">
                <a:latin typeface="Tw Cen MT Condensed" panose="020B0606020104020203" pitchFamily="34" charset="0"/>
              </a:rPr>
              <a:t>manifestácia programu:  </a:t>
            </a:r>
            <a:r>
              <a:rPr lang="sk-SK" dirty="0">
                <a:latin typeface="Tw Cen MT Condensed" panose="020B0606020104020203" pitchFamily="34" charset="0"/>
                <a:hlinkClick r:id="rId5"/>
              </a:rPr>
              <a:t>http://www.manifestation.com/neurotoys/eliza.php3</a:t>
            </a:r>
            <a:r>
              <a:rPr lang="sk-SK" dirty="0">
                <a:latin typeface="Tw Cen MT Condensed" panose="020B0606020104020203" pitchFamily="34" charset="0"/>
              </a:rPr>
              <a:t>  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endParaRPr lang="sk-SK" dirty="0">
              <a:latin typeface="Tw Cen MT Condensed" panose="020B0606020104020203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194BDCE-6989-46E3-9EFC-FA3C2A35978F}"/>
              </a:ext>
            </a:extLst>
          </p:cNvPr>
          <p:cNvSpPr/>
          <p:nvPr/>
        </p:nvSpPr>
        <p:spPr>
          <a:xfrm>
            <a:off x="3577935" y="2416697"/>
            <a:ext cx="50361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Tw Cen MT Condensed" panose="020B0606020104020203" pitchFamily="34" charset="0"/>
              </a:rPr>
              <a:t>Kybertext</a:t>
            </a:r>
            <a:r>
              <a:rPr lang="en-US" dirty="0">
                <a:latin typeface="Tw Cen MT Condensed" panose="020B0606020104020203" pitchFamily="34" charset="0"/>
              </a:rPr>
              <a:t> – </a:t>
            </a:r>
            <a:r>
              <a:rPr lang="en-US" dirty="0" err="1">
                <a:latin typeface="Tw Cen MT Condensed" panose="020B0606020104020203" pitchFamily="34" charset="0"/>
              </a:rPr>
              <a:t>nástroj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 err="1">
                <a:latin typeface="Tw Cen MT Condensed" panose="020B0606020104020203" pitchFamily="34" charset="0"/>
              </a:rPr>
              <a:t>analýzy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 err="1">
                <a:latin typeface="Tw Cen MT Condensed" panose="020B0606020104020203" pitchFamily="34" charset="0"/>
              </a:rPr>
              <a:t>literárneho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 err="1">
                <a:latin typeface="Tw Cen MT Condensed" panose="020B0606020104020203" pitchFamily="34" charset="0"/>
              </a:rPr>
              <a:t>diela</a:t>
            </a:r>
            <a:r>
              <a:rPr lang="en-US" dirty="0">
                <a:latin typeface="Tw Cen MT Condensed" panose="020B0606020104020203" pitchFamily="34" charset="0"/>
              </a:rPr>
              <a:t> v </a:t>
            </a:r>
            <a:r>
              <a:rPr lang="en-US" dirty="0" err="1">
                <a:latin typeface="Tw Cen MT Condensed" panose="020B0606020104020203" pitchFamily="34" charset="0"/>
              </a:rPr>
              <a:t>prostredí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 err="1">
                <a:latin typeface="Tw Cen MT Condensed" panose="020B0606020104020203" pitchFamily="34" charset="0"/>
              </a:rPr>
              <a:t>nových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 err="1">
                <a:latin typeface="Tw Cen MT Condensed" panose="020B0606020104020203" pitchFamily="34" charset="0"/>
              </a:rPr>
              <a:t>médií</a:t>
            </a:r>
            <a:endParaRPr lang="en-US" dirty="0">
              <a:latin typeface="Tw Cen MT Condensed" panose="020B0606020104020203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27404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0F2CA-559A-44A9-A080-CD845939B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w Cen MT Condensed" panose="020B0606020104020203" pitchFamily="34" charset="0"/>
              </a:rPr>
              <a:t>Software art: </a:t>
            </a:r>
            <a:r>
              <a:rPr lang="en-US" dirty="0" err="1">
                <a:latin typeface="Tw Cen MT Condensed" panose="020B0606020104020203" pitchFamily="34" charset="0"/>
              </a:rPr>
              <a:t>estetika</a:t>
            </a:r>
            <a:endParaRPr lang="en-US" dirty="0">
              <a:latin typeface="Tw Cen MT Condensed" panose="020B0606020104020203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1FE190-F49C-45E9-87BB-F53402690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849417" y="6438208"/>
            <a:ext cx="2349038" cy="315883"/>
          </a:xfrm>
        </p:spPr>
        <p:txBody>
          <a:bodyPr/>
          <a:lstStyle/>
          <a:p>
            <a:r>
              <a:rPr lang="en-US" dirty="0">
                <a:latin typeface="Tw Cen MT Condensed" panose="020B0606020104020203" pitchFamily="34" charset="0"/>
              </a:rPr>
              <a:t>Software art: </a:t>
            </a:r>
            <a:r>
              <a:rPr lang="en-US" dirty="0" err="1">
                <a:latin typeface="Tw Cen MT Condensed" panose="020B0606020104020203" pitchFamily="34" charset="0"/>
              </a:rPr>
              <a:t>estetika</a:t>
            </a:r>
            <a:r>
              <a:rPr lang="en-US" dirty="0">
                <a:latin typeface="Tw Cen MT Condensed" panose="020B0606020104020203" pitchFamily="34" charset="0"/>
              </a:rPr>
              <a:t> :: </a:t>
            </a:r>
            <a:r>
              <a:rPr lang="en-US" dirty="0" err="1">
                <a:latin typeface="Tw Cen MT Condensed" panose="020B0606020104020203" pitchFamily="34" charset="0"/>
              </a:rPr>
              <a:t>Aarseth</a:t>
            </a:r>
            <a:r>
              <a:rPr lang="en-US" dirty="0">
                <a:latin typeface="Tw Cen MT Condensed" panose="020B0606020104020203" pitchFamily="34" charset="0"/>
              </a:rPr>
              <a:t>, </a:t>
            </a:r>
            <a:r>
              <a:rPr lang="en-US" dirty="0" err="1">
                <a:latin typeface="Tw Cen MT Condensed" panose="020B0606020104020203" pitchFamily="34" charset="0"/>
              </a:rPr>
              <a:t>Wardrip-Fruin</a:t>
            </a:r>
            <a:r>
              <a:rPr lang="en-US" dirty="0">
                <a:latin typeface="Tw Cen MT Condensed" panose="020B0606020104020203" pitchFamily="34" charset="0"/>
              </a:rPr>
              <a:t> ::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D7ED9CD-E0B7-47C6-98B5-96D53AFE2C09}"/>
              </a:ext>
            </a:extLst>
          </p:cNvPr>
          <p:cNvSpPr/>
          <p:nvPr/>
        </p:nvSpPr>
        <p:spPr>
          <a:xfrm>
            <a:off x="1393326" y="3421997"/>
            <a:ext cx="475753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sk-SK" dirty="0">
                <a:latin typeface="Tw Cen MT Condensed" panose="020B0606020104020203" pitchFamily="34" charset="0"/>
              </a:rPr>
              <a:t>Playable texts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sk-SK" dirty="0">
              <a:latin typeface="Tw Cen MT Condensed" panose="020B0606020104020203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sk-SK" dirty="0">
                <a:latin typeface="Tw Cen MT Condensed" panose="020B0606020104020203" pitchFamily="34" charset="0"/>
              </a:rPr>
              <a:t>inštrumentálne texty – texty, ktoré sa majú hrať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sk-SK" dirty="0">
                <a:latin typeface="Tw Cen MT Condensed" panose="020B0606020104020203" pitchFamily="34" charset="0"/>
              </a:rPr>
              <a:t>textové inštrumenty - nástroj k textovej performance, ktorý sa môže použiť na hranie rôznych skladieb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sk-SK" dirty="0">
              <a:latin typeface="Tw Cen MT Condensed" panose="020B06060201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sk-SK" dirty="0">
              <a:latin typeface="Tw Cen MT Condensed" panose="020B06060201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sk-SK" dirty="0">
              <a:latin typeface="Tw Cen MT Condensed" panose="020B0606020104020203" pitchFamily="34" charset="0"/>
            </a:endParaRPr>
          </a:p>
        </p:txBody>
      </p:sp>
      <p:pic>
        <p:nvPicPr>
          <p:cNvPr id="4" name="Picture 3">
            <a:hlinkClick r:id="rId4"/>
            <a:extLst>
              <a:ext uri="{FF2B5EF4-FFF2-40B4-BE49-F238E27FC236}">
                <a16:creationId xmlns:a16="http://schemas.microsoft.com/office/drawing/2014/main" id="{6BAC419C-A9C2-4C11-AFF2-05B2F1C548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0487" y="3209092"/>
            <a:ext cx="3810000" cy="28575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888AE25-E3E7-4FC0-B6BF-5D591FEF3D15}"/>
              </a:ext>
            </a:extLst>
          </p:cNvPr>
          <p:cNvSpPr/>
          <p:nvPr/>
        </p:nvSpPr>
        <p:spPr>
          <a:xfrm>
            <a:off x="1393326" y="5545655"/>
            <a:ext cx="38466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Tw Cen MT Condensed" panose="020B0606020104020203" pitchFamily="34" charset="0"/>
              </a:rPr>
              <a:t>Camille </a:t>
            </a:r>
            <a:r>
              <a:rPr lang="en-US" dirty="0" err="1">
                <a:latin typeface="Tw Cen MT Condensed" panose="020B0606020104020203" pitchFamily="34" charset="0"/>
              </a:rPr>
              <a:t>Utterback</a:t>
            </a:r>
            <a:r>
              <a:rPr lang="sk-SK" dirty="0">
                <a:latin typeface="Tw Cen MT Condensed" panose="020B0606020104020203" pitchFamily="34" charset="0"/>
              </a:rPr>
              <a:t>, Romy Achituv,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i="1" dirty="0">
                <a:latin typeface="Tw Cen MT Condensed" panose="020B0606020104020203" pitchFamily="34" charset="0"/>
              </a:rPr>
              <a:t>Text Rain</a:t>
            </a:r>
            <a:r>
              <a:rPr lang="sk-SK" dirty="0">
                <a:latin typeface="Tw Cen MT Condensed" panose="020B0606020104020203" pitchFamily="34" charset="0"/>
              </a:rPr>
              <a:t>, 1999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DF61CFA-6E11-49CD-A1A9-538C465ABB0C}"/>
              </a:ext>
            </a:extLst>
          </p:cNvPr>
          <p:cNvSpPr/>
          <p:nvPr/>
        </p:nvSpPr>
        <p:spPr>
          <a:xfrm>
            <a:off x="4672372" y="2387203"/>
            <a:ext cx="2847255" cy="375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>
                <a:latin typeface="Tw Cen MT Condensed" panose="020B0606020104020203" pitchFamily="34" charset="0"/>
              </a:rPr>
              <a:t>Playable media a textové inštrumenty</a:t>
            </a:r>
            <a:endParaRPr lang="en-US" dirty="0">
              <a:latin typeface="Tw Cen MT Condensed" panose="020B0606020104020203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03301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0F2CA-559A-44A9-A080-CD845939B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w Cen MT Condensed" panose="020B0606020104020203" pitchFamily="34" charset="0"/>
              </a:rPr>
              <a:t>Software art: </a:t>
            </a:r>
            <a:r>
              <a:rPr lang="en-US" dirty="0" err="1">
                <a:latin typeface="Tw Cen MT Condensed" panose="020B0606020104020203" pitchFamily="34" charset="0"/>
              </a:rPr>
              <a:t>estetika</a:t>
            </a:r>
            <a:endParaRPr lang="en-US" dirty="0">
              <a:latin typeface="Tw Cen MT Condensed" panose="020B0606020104020203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1FE190-F49C-45E9-87BB-F53402690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849417" y="6438208"/>
            <a:ext cx="2349038" cy="315883"/>
          </a:xfrm>
        </p:spPr>
        <p:txBody>
          <a:bodyPr/>
          <a:lstStyle/>
          <a:p>
            <a:r>
              <a:rPr lang="en-US" dirty="0">
                <a:latin typeface="Tw Cen MT Condensed" panose="020B0606020104020203" pitchFamily="34" charset="0"/>
              </a:rPr>
              <a:t>Software art: </a:t>
            </a:r>
            <a:r>
              <a:rPr lang="en-US" dirty="0" err="1">
                <a:latin typeface="Tw Cen MT Condensed" panose="020B0606020104020203" pitchFamily="34" charset="0"/>
              </a:rPr>
              <a:t>estetika</a:t>
            </a:r>
            <a:r>
              <a:rPr lang="en-US" dirty="0">
                <a:latin typeface="Tw Cen MT Condensed" panose="020B0606020104020203" pitchFamily="34" charset="0"/>
              </a:rPr>
              <a:t> :: </a:t>
            </a:r>
            <a:r>
              <a:rPr lang="en-US" dirty="0" err="1">
                <a:latin typeface="Tw Cen MT Condensed" panose="020B0606020104020203" pitchFamily="34" charset="0"/>
              </a:rPr>
              <a:t>Aarseth</a:t>
            </a:r>
            <a:r>
              <a:rPr lang="en-US" dirty="0">
                <a:latin typeface="Tw Cen MT Condensed" panose="020B0606020104020203" pitchFamily="34" charset="0"/>
              </a:rPr>
              <a:t>, </a:t>
            </a:r>
            <a:r>
              <a:rPr lang="en-US" dirty="0" err="1">
                <a:latin typeface="Tw Cen MT Condensed" panose="020B0606020104020203" pitchFamily="34" charset="0"/>
              </a:rPr>
              <a:t>Wardrip-Fruin</a:t>
            </a:r>
            <a:r>
              <a:rPr lang="en-US" dirty="0">
                <a:latin typeface="Tw Cen MT Condensed" panose="020B0606020104020203" pitchFamily="34" charset="0"/>
              </a:rPr>
              <a:t> ::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D7ED9CD-E0B7-47C6-98B5-96D53AFE2C09}"/>
              </a:ext>
            </a:extLst>
          </p:cNvPr>
          <p:cNvSpPr/>
          <p:nvPr/>
        </p:nvSpPr>
        <p:spPr>
          <a:xfrm>
            <a:off x="1393326" y="3421997"/>
            <a:ext cx="327904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sk-SK" dirty="0">
                <a:latin typeface="Tw Cen MT Condensed" panose="020B0606020104020203" pitchFamily="34" charset="0"/>
              </a:rPr>
              <a:t>Playable texts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sk-SK" dirty="0">
              <a:latin typeface="Tw Cen MT Condensed" panose="020B0606020104020203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sk-SK" dirty="0">
                <a:latin typeface="Tw Cen MT Condensed" panose="020B0606020104020203" pitchFamily="34" charset="0"/>
              </a:rPr>
              <a:t>inštrumentálne texty – texty, ktoré sa majú hrať</a:t>
            </a:r>
          </a:p>
          <a:p>
            <a:pPr lvl="1"/>
            <a:endParaRPr lang="sk-SK" dirty="0">
              <a:latin typeface="Tw Cen MT Condensed" panose="020B0606020104020203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sk-SK" dirty="0">
                <a:latin typeface="Tw Cen MT Condensed" panose="020B0606020104020203" pitchFamily="34" charset="0"/>
              </a:rPr>
              <a:t>John Cayley, </a:t>
            </a:r>
            <a:r>
              <a:rPr lang="sk-SK" i="1" dirty="0">
                <a:latin typeface="Tw Cen MT Condensed" panose="020B0606020104020203" pitchFamily="34" charset="0"/>
              </a:rPr>
              <a:t>riverIsland</a:t>
            </a:r>
            <a:r>
              <a:rPr lang="sk-SK" dirty="0">
                <a:latin typeface="Tw Cen MT Condensed" panose="020B0606020104020203" pitchFamily="34" charset="0"/>
              </a:rPr>
              <a:t>, 2002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DF61CFA-6E11-49CD-A1A9-538C465ABB0C}"/>
              </a:ext>
            </a:extLst>
          </p:cNvPr>
          <p:cNvSpPr/>
          <p:nvPr/>
        </p:nvSpPr>
        <p:spPr>
          <a:xfrm>
            <a:off x="4672372" y="2387203"/>
            <a:ext cx="2847255" cy="375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>
                <a:latin typeface="Tw Cen MT Condensed" panose="020B0606020104020203" pitchFamily="34" charset="0"/>
              </a:rPr>
              <a:t>Playable media a textové inštrumenty</a:t>
            </a:r>
            <a:endParaRPr lang="en-US" dirty="0">
              <a:latin typeface="Tw Cen MT Condensed" panose="020B0606020104020203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5AC9550-12E8-47C1-9BD2-04A296C11F6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3909"/>
          <a:stretch/>
        </p:blipFill>
        <p:spPr>
          <a:xfrm>
            <a:off x="4852486" y="2974813"/>
            <a:ext cx="4614430" cy="346339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8065FFC-D107-49CB-8B74-8EC2C056B2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50138" y="3102914"/>
            <a:ext cx="2046612" cy="320719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490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0F2CA-559A-44A9-A080-CD845939B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w Cen MT Condensed" panose="020B0606020104020203" pitchFamily="34" charset="0"/>
              </a:rPr>
              <a:t>Software art: </a:t>
            </a:r>
            <a:r>
              <a:rPr lang="en-US" dirty="0" err="1">
                <a:latin typeface="Tw Cen MT Condensed" panose="020B0606020104020203" pitchFamily="34" charset="0"/>
              </a:rPr>
              <a:t>estetika</a:t>
            </a:r>
            <a:endParaRPr lang="en-US" dirty="0">
              <a:latin typeface="Tw Cen MT Condensed" panose="020B0606020104020203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1FE190-F49C-45E9-87BB-F53402690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849417" y="6438208"/>
            <a:ext cx="2349038" cy="315883"/>
          </a:xfrm>
        </p:spPr>
        <p:txBody>
          <a:bodyPr/>
          <a:lstStyle/>
          <a:p>
            <a:r>
              <a:rPr lang="en-US" dirty="0">
                <a:latin typeface="Tw Cen MT Condensed" panose="020B0606020104020203" pitchFamily="34" charset="0"/>
              </a:rPr>
              <a:t>Software art: </a:t>
            </a:r>
            <a:r>
              <a:rPr lang="en-US" dirty="0" err="1">
                <a:latin typeface="Tw Cen MT Condensed" panose="020B0606020104020203" pitchFamily="34" charset="0"/>
              </a:rPr>
              <a:t>estetika</a:t>
            </a:r>
            <a:r>
              <a:rPr lang="en-US" dirty="0">
                <a:latin typeface="Tw Cen MT Condensed" panose="020B0606020104020203" pitchFamily="34" charset="0"/>
              </a:rPr>
              <a:t> :: </a:t>
            </a:r>
            <a:r>
              <a:rPr lang="en-US" dirty="0" err="1">
                <a:latin typeface="Tw Cen MT Condensed" panose="020B0606020104020203" pitchFamily="34" charset="0"/>
              </a:rPr>
              <a:t>Aarseth</a:t>
            </a:r>
            <a:r>
              <a:rPr lang="en-US" dirty="0">
                <a:latin typeface="Tw Cen MT Condensed" panose="020B0606020104020203" pitchFamily="34" charset="0"/>
              </a:rPr>
              <a:t>, </a:t>
            </a:r>
            <a:r>
              <a:rPr lang="en-US" dirty="0" err="1">
                <a:latin typeface="Tw Cen MT Condensed" panose="020B0606020104020203" pitchFamily="34" charset="0"/>
              </a:rPr>
              <a:t>Wardrip-Fruin</a:t>
            </a:r>
            <a:r>
              <a:rPr lang="en-US" dirty="0">
                <a:latin typeface="Tw Cen MT Condensed" panose="020B0606020104020203" pitchFamily="34" charset="0"/>
              </a:rPr>
              <a:t> ::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E8EA7A5-7068-49D9-8D40-3B99E3F567D6}"/>
              </a:ext>
            </a:extLst>
          </p:cNvPr>
          <p:cNvSpPr/>
          <p:nvPr/>
        </p:nvSpPr>
        <p:spPr>
          <a:xfrm>
            <a:off x="4672372" y="2387203"/>
            <a:ext cx="2847255" cy="375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>
                <a:latin typeface="Tw Cen MT Condensed" panose="020B0606020104020203" pitchFamily="34" charset="0"/>
              </a:rPr>
              <a:t>Playable media a textové inštrumenty</a:t>
            </a:r>
            <a:endParaRPr lang="en-US" dirty="0">
              <a:latin typeface="Tw Cen MT Condensed" panose="020B0606020104020203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F72F141-0B56-4344-8ACE-716ED6AE51B2}"/>
              </a:ext>
            </a:extLst>
          </p:cNvPr>
          <p:cNvSpPr/>
          <p:nvPr/>
        </p:nvSpPr>
        <p:spPr>
          <a:xfrm>
            <a:off x="1749063" y="3161390"/>
            <a:ext cx="551071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sk-SK" dirty="0">
                <a:latin typeface="Tw Cen MT Condensed" panose="020B0606020104020203" pitchFamily="34" charset="0"/>
              </a:rPr>
              <a:t>Playable texts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sk-SK" dirty="0">
              <a:latin typeface="Tw Cen MT Condensed" panose="020B0606020104020203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sk-SK" dirty="0">
                <a:latin typeface="Tw Cen MT Condensed" panose="020B0606020104020203" pitchFamily="34" charset="0"/>
              </a:rPr>
              <a:t>textové inštrumenty - nástroj k textovej performance, ktorý sa môže použiť na hranie rôznych skladieb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sk-SK" dirty="0">
              <a:latin typeface="Tw Cen MT Condensed" panose="020B0606020104020203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sk-SK" dirty="0">
                <a:latin typeface="Tw Cen MT Condensed" panose="020B0606020104020203" pitchFamily="34" charset="0"/>
              </a:rPr>
              <a:t>Projekt</a:t>
            </a:r>
            <a:r>
              <a:rPr lang="sk-SK" i="1" dirty="0">
                <a:latin typeface="Tw Cen MT Condensed" panose="020B0606020104020203" pitchFamily="34" charset="0"/>
              </a:rPr>
              <a:t> </a:t>
            </a:r>
            <a:r>
              <a:rPr lang="en-US" i="1" dirty="0">
                <a:latin typeface="Tw Cen MT Condensed" panose="020B0606020104020203" pitchFamily="34" charset="0"/>
              </a:rPr>
              <a:t>Two n-gram instruments </a:t>
            </a:r>
            <a:r>
              <a:rPr lang="sk-SK" dirty="0">
                <a:latin typeface="Tw Cen MT Condensed" panose="020B0606020104020203" pitchFamily="34" charset="0"/>
              </a:rPr>
              <a:t>, 2004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sk-SK" dirty="0">
                <a:latin typeface="Tw Cen MT Condensed" panose="020B0606020104020203" pitchFamily="34" charset="0"/>
              </a:rPr>
              <a:t>textové inštrumenty:  </a:t>
            </a:r>
            <a:r>
              <a:rPr lang="en-US" i="1" dirty="0">
                <a:latin typeface="Tw Cen MT Condensed" panose="020B0606020104020203" pitchFamily="34" charset="0"/>
              </a:rPr>
              <a:t>Regime Change </a:t>
            </a:r>
            <a:r>
              <a:rPr lang="sk-SK" i="1" dirty="0">
                <a:latin typeface="Tw Cen MT Condensed" panose="020B0606020104020203" pitchFamily="34" charset="0"/>
              </a:rPr>
              <a:t>, </a:t>
            </a:r>
            <a:r>
              <a:rPr lang="en-US" i="1" dirty="0">
                <a:latin typeface="Tw Cen MT Condensed" panose="020B0606020104020203" pitchFamily="34" charset="0"/>
              </a:rPr>
              <a:t>News Reader</a:t>
            </a:r>
            <a:endParaRPr lang="sk-SK" i="1" dirty="0">
              <a:latin typeface="Tw Cen MT Condensed" panose="020B0606020104020203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sk-SK" dirty="0">
              <a:latin typeface="Tw Cen MT Condensed" panose="020B0606020104020203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9EF6F0A-11F9-40C9-BD95-8C72009C27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5090" y="2762396"/>
            <a:ext cx="2738846" cy="177219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2CED180-11E3-4FA5-943C-FE4A0D6751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55200" y="4620022"/>
            <a:ext cx="2738846" cy="189927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93010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0F2CA-559A-44A9-A080-CD845939B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w Cen MT Condensed" panose="020B0606020104020203" pitchFamily="34" charset="0"/>
              </a:rPr>
              <a:t>Software art: </a:t>
            </a:r>
            <a:r>
              <a:rPr lang="en-US" dirty="0" err="1">
                <a:latin typeface="Tw Cen MT Condensed" panose="020B0606020104020203" pitchFamily="34" charset="0"/>
              </a:rPr>
              <a:t>estetika</a:t>
            </a:r>
            <a:endParaRPr lang="en-US" dirty="0">
              <a:latin typeface="Tw Cen MT Condensed" panose="020B0606020104020203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1FE190-F49C-45E9-87BB-F53402690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849417" y="6438208"/>
            <a:ext cx="2349038" cy="315883"/>
          </a:xfrm>
        </p:spPr>
        <p:txBody>
          <a:bodyPr/>
          <a:lstStyle/>
          <a:p>
            <a:r>
              <a:rPr lang="en-US" dirty="0">
                <a:latin typeface="Tw Cen MT Condensed" panose="020B0606020104020203" pitchFamily="34" charset="0"/>
              </a:rPr>
              <a:t>Software art: </a:t>
            </a:r>
            <a:r>
              <a:rPr lang="en-US" dirty="0" err="1">
                <a:latin typeface="Tw Cen MT Condensed" panose="020B0606020104020203" pitchFamily="34" charset="0"/>
              </a:rPr>
              <a:t>estetika</a:t>
            </a:r>
            <a:r>
              <a:rPr lang="en-US" dirty="0">
                <a:latin typeface="Tw Cen MT Condensed" panose="020B0606020104020203" pitchFamily="34" charset="0"/>
              </a:rPr>
              <a:t> :: </a:t>
            </a:r>
            <a:r>
              <a:rPr lang="en-US" dirty="0" err="1">
                <a:latin typeface="Tw Cen MT Condensed" panose="020B0606020104020203" pitchFamily="34" charset="0"/>
              </a:rPr>
              <a:t>Aarseth</a:t>
            </a:r>
            <a:r>
              <a:rPr lang="en-US" dirty="0">
                <a:latin typeface="Tw Cen MT Condensed" panose="020B0606020104020203" pitchFamily="34" charset="0"/>
              </a:rPr>
              <a:t>, </a:t>
            </a:r>
            <a:r>
              <a:rPr lang="en-US" dirty="0" err="1">
                <a:latin typeface="Tw Cen MT Condensed" panose="020B0606020104020203" pitchFamily="34" charset="0"/>
              </a:rPr>
              <a:t>Wardrip-Fruin</a:t>
            </a:r>
            <a:r>
              <a:rPr lang="en-US" dirty="0">
                <a:latin typeface="Tw Cen MT Condensed" panose="020B0606020104020203" pitchFamily="34" charset="0"/>
              </a:rPr>
              <a:t> ::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D7ED9CD-E0B7-47C6-98B5-96D53AFE2C09}"/>
              </a:ext>
            </a:extLst>
          </p:cNvPr>
          <p:cNvSpPr/>
          <p:nvPr/>
        </p:nvSpPr>
        <p:spPr>
          <a:xfrm>
            <a:off x="2285819" y="3418647"/>
            <a:ext cx="76203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sk-SK" dirty="0">
                <a:latin typeface="Tw Cen MT Condensed" panose="020B0606020104020203" pitchFamily="34" charset="0"/>
              </a:rPr>
              <a:t>Espen Aarseth, </a:t>
            </a:r>
            <a:r>
              <a:rPr lang="sk-SK" b="1" dirty="0">
                <a:latin typeface="Tw Cen MT Condensed" panose="020B0606020104020203" pitchFamily="34" charset="0"/>
              </a:rPr>
              <a:t>kybertext</a:t>
            </a:r>
            <a:r>
              <a:rPr lang="en-US" dirty="0">
                <a:latin typeface="Tw Cen MT Condensed" panose="020B0606020104020203" pitchFamily="34" charset="0"/>
              </a:rPr>
              <a:t>, </a:t>
            </a:r>
            <a:r>
              <a:rPr lang="en-US" i="1" dirty="0" err="1">
                <a:latin typeface="Tw Cen MT Condensed" panose="020B0606020104020203" pitchFamily="34" charset="0"/>
              </a:rPr>
              <a:t>Cybertext</a:t>
            </a:r>
            <a:r>
              <a:rPr lang="en-US" i="1" dirty="0">
                <a:latin typeface="Tw Cen MT Condensed" panose="020B0606020104020203" pitchFamily="34" charset="0"/>
              </a:rPr>
              <a:t>. Perspectives on Ergodic Literature</a:t>
            </a:r>
            <a:r>
              <a:rPr lang="sk-SK" i="1" dirty="0">
                <a:latin typeface="Tw Cen MT Condensed" panose="020B0606020104020203" pitchFamily="34" charset="0"/>
              </a:rPr>
              <a:t>, </a:t>
            </a:r>
            <a:r>
              <a:rPr lang="en-US" i="1" dirty="0">
                <a:latin typeface="Tw Cen MT Condensed" panose="020B0606020104020203" pitchFamily="34" charset="0"/>
              </a:rPr>
              <a:t>1997)</a:t>
            </a:r>
            <a:endParaRPr lang="sk-SK" i="1" dirty="0">
              <a:latin typeface="Tw Cen MT Condensed" panose="020B06060201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sk-SK" dirty="0">
              <a:latin typeface="Tw Cen MT Condensed" panose="020B06060201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sk-SK" dirty="0">
                <a:latin typeface="Tw Cen MT Condensed" panose="020B0606020104020203" pitchFamily="34" charset="0"/>
              </a:rPr>
              <a:t>Noah Wardrip-Fruin, </a:t>
            </a:r>
            <a:r>
              <a:rPr lang="sk-SK" b="1" dirty="0">
                <a:latin typeface="Tw Cen MT Condensed" panose="020B0606020104020203" pitchFamily="34" charset="0"/>
              </a:rPr>
              <a:t>expressive processing </a:t>
            </a:r>
            <a:r>
              <a:rPr lang="sk-SK" dirty="0">
                <a:latin typeface="Tw Cen MT Condensed" panose="020B0606020104020203" pitchFamily="34" charset="0"/>
              </a:rPr>
              <a:t>(výrazové spracovanie)</a:t>
            </a:r>
            <a:r>
              <a:rPr lang="en-US" dirty="0">
                <a:latin typeface="Tw Cen MT Condensed" panose="020B0606020104020203" pitchFamily="34" charset="0"/>
              </a:rPr>
              <a:t>, </a:t>
            </a:r>
            <a:r>
              <a:rPr lang="sk-SK" i="1" dirty="0">
                <a:latin typeface="Tw Cen MT Condensed" panose="020B0606020104020203" pitchFamily="34" charset="0"/>
              </a:rPr>
              <a:t>Expressive Processing. Digital Fiction, Computer Games, and Software Studies</a:t>
            </a:r>
            <a:r>
              <a:rPr lang="sk-SK" dirty="0">
                <a:latin typeface="Tw Cen MT Condensed" panose="020B0606020104020203" pitchFamily="34" charset="0"/>
              </a:rPr>
              <a:t>, 2009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63EC263-AB70-4DF1-A7D4-4222D4B68212}"/>
              </a:ext>
            </a:extLst>
          </p:cNvPr>
          <p:cNvSpPr/>
          <p:nvPr/>
        </p:nvSpPr>
        <p:spPr>
          <a:xfrm>
            <a:off x="3684792" y="2416697"/>
            <a:ext cx="48224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Tw Cen MT Condensed" panose="020B0606020104020203" pitchFamily="34" charset="0"/>
              </a:rPr>
              <a:t>Aarseth</a:t>
            </a:r>
            <a:r>
              <a:rPr lang="en-US" dirty="0">
                <a:latin typeface="Tw Cen MT Condensed" panose="020B0606020104020203" pitchFamily="34" charset="0"/>
              </a:rPr>
              <a:t> a </a:t>
            </a:r>
            <a:r>
              <a:rPr lang="en-US" dirty="0" err="1">
                <a:latin typeface="Tw Cen MT Condensed" panose="020B0606020104020203" pitchFamily="34" charset="0"/>
              </a:rPr>
              <a:t>Wardrip-Fruin</a:t>
            </a:r>
            <a:r>
              <a:rPr lang="en-US" dirty="0">
                <a:latin typeface="Tw Cen MT Condensed" panose="020B0606020104020203" pitchFamily="34" charset="0"/>
              </a:rPr>
              <a:t>: </a:t>
            </a:r>
            <a:r>
              <a:rPr lang="en-US" dirty="0" err="1">
                <a:latin typeface="Tw Cen MT Condensed" panose="020B0606020104020203" pitchFamily="34" charset="0"/>
              </a:rPr>
              <a:t>komparácia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 err="1">
                <a:latin typeface="Tw Cen MT Condensed" panose="020B0606020104020203" pitchFamily="34" charset="0"/>
              </a:rPr>
              <a:t>programovateľného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 err="1">
                <a:latin typeface="Tw Cen MT Condensed" panose="020B0606020104020203" pitchFamily="34" charset="0"/>
              </a:rPr>
              <a:t>diela</a:t>
            </a:r>
            <a:endParaRPr lang="en-US" dirty="0">
              <a:latin typeface="Tw Cen MT Condensed" panose="020B0606020104020203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24344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0F2CA-559A-44A9-A080-CD845939B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w Cen MT Condensed" panose="020B0606020104020203" pitchFamily="34" charset="0"/>
              </a:rPr>
              <a:t>Software art: </a:t>
            </a:r>
            <a:r>
              <a:rPr lang="en-US" dirty="0" err="1">
                <a:latin typeface="Tw Cen MT Condensed" panose="020B0606020104020203" pitchFamily="34" charset="0"/>
              </a:rPr>
              <a:t>estetika</a:t>
            </a:r>
            <a:endParaRPr lang="en-US" dirty="0">
              <a:latin typeface="Tw Cen MT Condensed" panose="020B0606020104020203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1FE190-F49C-45E9-87BB-F53402690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849417" y="6438208"/>
            <a:ext cx="2349038" cy="315883"/>
          </a:xfrm>
        </p:spPr>
        <p:txBody>
          <a:bodyPr/>
          <a:lstStyle/>
          <a:p>
            <a:r>
              <a:rPr lang="en-US" dirty="0">
                <a:latin typeface="Tw Cen MT Condensed" panose="020B0606020104020203" pitchFamily="34" charset="0"/>
              </a:rPr>
              <a:t>Software art: </a:t>
            </a:r>
            <a:r>
              <a:rPr lang="en-US" dirty="0" err="1">
                <a:latin typeface="Tw Cen MT Condensed" panose="020B0606020104020203" pitchFamily="34" charset="0"/>
              </a:rPr>
              <a:t>estetika</a:t>
            </a:r>
            <a:r>
              <a:rPr lang="en-US" dirty="0">
                <a:latin typeface="Tw Cen MT Condensed" panose="020B0606020104020203" pitchFamily="34" charset="0"/>
              </a:rPr>
              <a:t> :: </a:t>
            </a:r>
            <a:r>
              <a:rPr lang="en-US" dirty="0" err="1">
                <a:latin typeface="Tw Cen MT Condensed" panose="020B0606020104020203" pitchFamily="34" charset="0"/>
              </a:rPr>
              <a:t>Aarseth</a:t>
            </a:r>
            <a:r>
              <a:rPr lang="en-US" dirty="0">
                <a:latin typeface="Tw Cen MT Condensed" panose="020B0606020104020203" pitchFamily="34" charset="0"/>
              </a:rPr>
              <a:t>, </a:t>
            </a:r>
            <a:r>
              <a:rPr lang="en-US" dirty="0" err="1">
                <a:latin typeface="Tw Cen MT Condensed" panose="020B0606020104020203" pitchFamily="34" charset="0"/>
              </a:rPr>
              <a:t>Wardrip-Fruin</a:t>
            </a:r>
            <a:r>
              <a:rPr lang="en-US" dirty="0">
                <a:latin typeface="Tw Cen MT Condensed" panose="020B0606020104020203" pitchFamily="34" charset="0"/>
              </a:rPr>
              <a:t> ::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D7ED9CD-E0B7-47C6-98B5-96D53AFE2C09}"/>
              </a:ext>
            </a:extLst>
          </p:cNvPr>
          <p:cNvSpPr/>
          <p:nvPr/>
        </p:nvSpPr>
        <p:spPr>
          <a:xfrm>
            <a:off x="2285819" y="3418647"/>
            <a:ext cx="76203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err="1">
                <a:latin typeface="Tw Cen MT Condensed" panose="020B0606020104020203" pitchFamily="34" charset="0"/>
              </a:rPr>
              <a:t>Espen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 err="1">
                <a:latin typeface="Tw Cen MT Condensed" panose="020B0606020104020203" pitchFamily="34" charset="0"/>
              </a:rPr>
              <a:t>Aarseth</a:t>
            </a:r>
            <a:r>
              <a:rPr lang="sk-SK" dirty="0">
                <a:latin typeface="Tw Cen MT Condensed" panose="020B0606020104020203" pitchFamily="34" charset="0"/>
              </a:rPr>
              <a:t>,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i="1" dirty="0" err="1">
                <a:latin typeface="Tw Cen MT Condensed" panose="020B0606020104020203" pitchFamily="34" charset="0"/>
              </a:rPr>
              <a:t>Cybertext</a:t>
            </a:r>
            <a:r>
              <a:rPr lang="en-US" i="1" dirty="0">
                <a:latin typeface="Tw Cen MT Condensed" panose="020B0606020104020203" pitchFamily="34" charset="0"/>
              </a:rPr>
              <a:t>. Perspectives on Ergodic Literature</a:t>
            </a:r>
            <a:r>
              <a:rPr lang="sk-SK" dirty="0">
                <a:latin typeface="Tw Cen MT Condensed" panose="020B0606020104020203" pitchFamily="34" charset="0"/>
              </a:rPr>
              <a:t>, </a:t>
            </a:r>
            <a:r>
              <a:rPr lang="en-US" dirty="0">
                <a:latin typeface="Tw Cen MT Condensed" panose="020B0606020104020203" pitchFamily="34" charset="0"/>
              </a:rPr>
              <a:t>1997</a:t>
            </a:r>
            <a:endParaRPr lang="sk-SK" dirty="0">
              <a:latin typeface="Tw Cen MT Condensed" panose="020B06060201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sk-SK" dirty="0">
              <a:latin typeface="Tw Cen MT Condensed" panose="020B0606020104020203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 err="1">
                <a:latin typeface="Tw Cen MT Condensed" panose="020B0606020104020203" pitchFamily="34" charset="0"/>
              </a:rPr>
              <a:t>kybertext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endParaRPr lang="sk-SK" dirty="0">
              <a:latin typeface="Tw Cen MT Condensed" panose="020B0606020104020203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Tw Cen MT Condensed" panose="020B0606020104020203" pitchFamily="34" charset="0"/>
              </a:rPr>
              <a:t>Norbert Wiener</a:t>
            </a:r>
            <a:r>
              <a:rPr lang="sk-SK" dirty="0">
                <a:latin typeface="Tw Cen MT Condensed" panose="020B0606020104020203" pitchFamily="34" charset="0"/>
              </a:rPr>
              <a:t>, </a:t>
            </a:r>
            <a:r>
              <a:rPr lang="en-US" i="1" dirty="0">
                <a:latin typeface="Tw Cen MT Condensed" panose="020B0606020104020203" pitchFamily="34" charset="0"/>
              </a:rPr>
              <a:t>Cybernetics, Control and Communication in the Animal and the Machine</a:t>
            </a:r>
            <a:r>
              <a:rPr lang="sk-SK" dirty="0">
                <a:latin typeface="Tw Cen MT Condensed" panose="020B0606020104020203" pitchFamily="34" charset="0"/>
              </a:rPr>
              <a:t>, 1984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endParaRPr lang="sk-SK" dirty="0">
              <a:latin typeface="Tw Cen MT Condensed" panose="020B0606020104020203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29A9D8E-ACC1-4E92-8CE2-A74289905F87}"/>
              </a:ext>
            </a:extLst>
          </p:cNvPr>
          <p:cNvSpPr/>
          <p:nvPr/>
        </p:nvSpPr>
        <p:spPr>
          <a:xfrm>
            <a:off x="3370116" y="2416697"/>
            <a:ext cx="54517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Tw Cen MT Condensed" panose="020B0606020104020203" pitchFamily="34" charset="0"/>
              </a:rPr>
              <a:t>Aarseth</a:t>
            </a:r>
            <a:r>
              <a:rPr lang="en-US" dirty="0">
                <a:latin typeface="Tw Cen MT Condensed" panose="020B0606020104020203" pitchFamily="34" charset="0"/>
              </a:rPr>
              <a:t> a </a:t>
            </a:r>
            <a:r>
              <a:rPr lang="en-US" dirty="0" err="1">
                <a:latin typeface="Tw Cen MT Condensed" panose="020B0606020104020203" pitchFamily="34" charset="0"/>
              </a:rPr>
              <a:t>Wardrip-Fruin</a:t>
            </a:r>
            <a:r>
              <a:rPr lang="en-US" dirty="0">
                <a:latin typeface="Tw Cen MT Condensed" panose="020B0606020104020203" pitchFamily="34" charset="0"/>
              </a:rPr>
              <a:t>: </a:t>
            </a:r>
            <a:r>
              <a:rPr lang="en-US" dirty="0" err="1">
                <a:latin typeface="Tw Cen MT Condensed" panose="020B0606020104020203" pitchFamily="34" charset="0"/>
              </a:rPr>
              <a:t>komparácia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 err="1">
                <a:latin typeface="Tw Cen MT Condensed" panose="020B0606020104020203" pitchFamily="34" charset="0"/>
              </a:rPr>
              <a:t>ich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 err="1">
                <a:latin typeface="Tw Cen MT Condensed" panose="020B0606020104020203" pitchFamily="34" charset="0"/>
              </a:rPr>
              <a:t>definícií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 err="1">
                <a:latin typeface="Tw Cen MT Condensed" panose="020B0606020104020203" pitchFamily="34" charset="0"/>
              </a:rPr>
              <a:t>programovateľného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 err="1">
                <a:latin typeface="Tw Cen MT Condensed" panose="020B0606020104020203" pitchFamily="34" charset="0"/>
              </a:rPr>
              <a:t>diela</a:t>
            </a:r>
            <a:endParaRPr lang="en-US" dirty="0">
              <a:latin typeface="Tw Cen MT Condensed" panose="020B0606020104020203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61866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0F2CA-559A-44A9-A080-CD845939B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w Cen MT Condensed" panose="020B0606020104020203" pitchFamily="34" charset="0"/>
              </a:rPr>
              <a:t>Software art: </a:t>
            </a:r>
            <a:r>
              <a:rPr lang="en-US" dirty="0" err="1">
                <a:latin typeface="Tw Cen MT Condensed" panose="020B0606020104020203" pitchFamily="34" charset="0"/>
              </a:rPr>
              <a:t>estetika</a:t>
            </a:r>
            <a:endParaRPr lang="en-US" dirty="0">
              <a:latin typeface="Tw Cen MT Condensed" panose="020B0606020104020203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1FE190-F49C-45E9-87BB-F53402690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849417" y="6438208"/>
            <a:ext cx="2349038" cy="315883"/>
          </a:xfrm>
        </p:spPr>
        <p:txBody>
          <a:bodyPr/>
          <a:lstStyle/>
          <a:p>
            <a:r>
              <a:rPr lang="en-US" dirty="0">
                <a:latin typeface="Tw Cen MT Condensed" panose="020B0606020104020203" pitchFamily="34" charset="0"/>
              </a:rPr>
              <a:t>Software art: </a:t>
            </a:r>
            <a:r>
              <a:rPr lang="en-US" dirty="0" err="1">
                <a:latin typeface="Tw Cen MT Condensed" panose="020B0606020104020203" pitchFamily="34" charset="0"/>
              </a:rPr>
              <a:t>estetika</a:t>
            </a:r>
            <a:r>
              <a:rPr lang="en-US" dirty="0">
                <a:latin typeface="Tw Cen MT Condensed" panose="020B0606020104020203" pitchFamily="34" charset="0"/>
              </a:rPr>
              <a:t> :: </a:t>
            </a:r>
            <a:r>
              <a:rPr lang="en-US" dirty="0" err="1">
                <a:latin typeface="Tw Cen MT Condensed" panose="020B0606020104020203" pitchFamily="34" charset="0"/>
              </a:rPr>
              <a:t>Aarseth</a:t>
            </a:r>
            <a:r>
              <a:rPr lang="en-US" dirty="0">
                <a:latin typeface="Tw Cen MT Condensed" panose="020B0606020104020203" pitchFamily="34" charset="0"/>
              </a:rPr>
              <a:t>, </a:t>
            </a:r>
            <a:r>
              <a:rPr lang="en-US" dirty="0" err="1">
                <a:latin typeface="Tw Cen MT Condensed" panose="020B0606020104020203" pitchFamily="34" charset="0"/>
              </a:rPr>
              <a:t>Wardrip-Fruin</a:t>
            </a:r>
            <a:r>
              <a:rPr lang="en-US" dirty="0">
                <a:latin typeface="Tw Cen MT Condensed" panose="020B0606020104020203" pitchFamily="34" charset="0"/>
              </a:rPr>
              <a:t> ::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29A9D8E-ACC1-4E92-8CE2-A74289905F87}"/>
              </a:ext>
            </a:extLst>
          </p:cNvPr>
          <p:cNvSpPr/>
          <p:nvPr/>
        </p:nvSpPr>
        <p:spPr>
          <a:xfrm>
            <a:off x="3370116" y="2416697"/>
            <a:ext cx="54517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Tw Cen MT Condensed" panose="020B0606020104020203" pitchFamily="34" charset="0"/>
              </a:rPr>
              <a:t>Aarseth</a:t>
            </a:r>
            <a:r>
              <a:rPr lang="en-US" dirty="0">
                <a:latin typeface="Tw Cen MT Condensed" panose="020B0606020104020203" pitchFamily="34" charset="0"/>
              </a:rPr>
              <a:t> a </a:t>
            </a:r>
            <a:r>
              <a:rPr lang="en-US" dirty="0" err="1">
                <a:latin typeface="Tw Cen MT Condensed" panose="020B0606020104020203" pitchFamily="34" charset="0"/>
              </a:rPr>
              <a:t>Wardrip-Fruin</a:t>
            </a:r>
            <a:r>
              <a:rPr lang="en-US" dirty="0">
                <a:latin typeface="Tw Cen MT Condensed" panose="020B0606020104020203" pitchFamily="34" charset="0"/>
              </a:rPr>
              <a:t>: </a:t>
            </a:r>
            <a:r>
              <a:rPr lang="en-US" dirty="0" err="1">
                <a:latin typeface="Tw Cen MT Condensed" panose="020B0606020104020203" pitchFamily="34" charset="0"/>
              </a:rPr>
              <a:t>komparácia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 err="1">
                <a:latin typeface="Tw Cen MT Condensed" panose="020B0606020104020203" pitchFamily="34" charset="0"/>
              </a:rPr>
              <a:t>ich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 err="1">
                <a:latin typeface="Tw Cen MT Condensed" panose="020B0606020104020203" pitchFamily="34" charset="0"/>
              </a:rPr>
              <a:t>definícií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 err="1">
                <a:latin typeface="Tw Cen MT Condensed" panose="020B0606020104020203" pitchFamily="34" charset="0"/>
              </a:rPr>
              <a:t>programovateľného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 err="1">
                <a:latin typeface="Tw Cen MT Condensed" panose="020B0606020104020203" pitchFamily="34" charset="0"/>
              </a:rPr>
              <a:t>diela</a:t>
            </a:r>
            <a:endParaRPr lang="en-US" dirty="0">
              <a:latin typeface="Tw Cen MT Condensed" panose="020B0606020104020203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AF2DE23-DCDD-4DD9-BE46-12DF07D660AA}"/>
              </a:ext>
            </a:extLst>
          </p:cNvPr>
          <p:cNvSpPr/>
          <p:nvPr/>
        </p:nvSpPr>
        <p:spPr>
          <a:xfrm>
            <a:off x="2285819" y="3418647"/>
            <a:ext cx="533418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err="1">
                <a:latin typeface="Tw Cen MT Condensed" panose="020B0606020104020203" pitchFamily="34" charset="0"/>
              </a:rPr>
              <a:t>Espen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 err="1">
                <a:latin typeface="Tw Cen MT Condensed" panose="020B0606020104020203" pitchFamily="34" charset="0"/>
              </a:rPr>
              <a:t>Aarseth</a:t>
            </a:r>
            <a:r>
              <a:rPr lang="sk-SK" dirty="0">
                <a:latin typeface="Tw Cen MT Condensed" panose="020B0606020104020203" pitchFamily="34" charset="0"/>
              </a:rPr>
              <a:t>,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i="1" dirty="0" err="1">
                <a:latin typeface="Tw Cen MT Condensed" panose="020B0606020104020203" pitchFamily="34" charset="0"/>
              </a:rPr>
              <a:t>Cybertext</a:t>
            </a:r>
            <a:r>
              <a:rPr lang="en-US" i="1" dirty="0">
                <a:latin typeface="Tw Cen MT Condensed" panose="020B0606020104020203" pitchFamily="34" charset="0"/>
              </a:rPr>
              <a:t>. Perspectives on Ergodic Literature</a:t>
            </a:r>
            <a:r>
              <a:rPr lang="sk-SK" dirty="0">
                <a:latin typeface="Tw Cen MT Condensed" panose="020B0606020104020203" pitchFamily="34" charset="0"/>
              </a:rPr>
              <a:t>, </a:t>
            </a:r>
            <a:r>
              <a:rPr lang="en-US" dirty="0">
                <a:latin typeface="Tw Cen MT Condensed" panose="020B0606020104020203" pitchFamily="34" charset="0"/>
              </a:rPr>
              <a:t>1997</a:t>
            </a:r>
            <a:endParaRPr lang="sk-SK" dirty="0">
              <a:latin typeface="Tw Cen MT Condensed" panose="020B06060201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sk-SK" dirty="0">
              <a:latin typeface="Tw Cen MT Condensed" panose="020B0606020104020203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 err="1">
                <a:latin typeface="Tw Cen MT Condensed" panose="020B0606020104020203" pitchFamily="34" charset="0"/>
              </a:rPr>
              <a:t>kybertext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i="1" dirty="0">
                <a:latin typeface="Tw Cen MT Condensed" panose="020B0606020104020203" pitchFamily="34" charset="0"/>
              </a:rPr>
              <a:t>„[...] </a:t>
            </a:r>
            <a:r>
              <a:rPr lang="en-US" i="1" dirty="0" err="1">
                <a:latin typeface="Tw Cen MT Condensed" panose="020B0606020104020203" pitchFamily="34" charset="0"/>
              </a:rPr>
              <a:t>sa</a:t>
            </a:r>
            <a:r>
              <a:rPr lang="en-US" i="1" dirty="0">
                <a:latin typeface="Tw Cen MT Condensed" panose="020B0606020104020203" pitchFamily="34" charset="0"/>
              </a:rPr>
              <a:t> </a:t>
            </a:r>
            <a:r>
              <a:rPr lang="en-US" i="1" dirty="0" err="1">
                <a:latin typeface="Tw Cen MT Condensed" panose="020B0606020104020203" pitchFamily="34" charset="0"/>
              </a:rPr>
              <a:t>zameriava</a:t>
            </a:r>
            <a:r>
              <a:rPr lang="en-US" i="1" dirty="0">
                <a:latin typeface="Tw Cen MT Condensed" panose="020B0606020104020203" pitchFamily="34" charset="0"/>
              </a:rPr>
              <a:t> </a:t>
            </a:r>
            <a:r>
              <a:rPr lang="en-US" i="1" dirty="0" err="1">
                <a:latin typeface="Tw Cen MT Condensed" panose="020B0606020104020203" pitchFamily="34" charset="0"/>
              </a:rPr>
              <a:t>na</a:t>
            </a:r>
            <a:r>
              <a:rPr lang="en-US" i="1" dirty="0">
                <a:latin typeface="Tw Cen MT Condensed" panose="020B0606020104020203" pitchFamily="34" charset="0"/>
              </a:rPr>
              <a:t> </a:t>
            </a:r>
            <a:r>
              <a:rPr lang="en-US" i="1" dirty="0" err="1">
                <a:latin typeface="Tw Cen MT Condensed" panose="020B0606020104020203" pitchFamily="34" charset="0"/>
              </a:rPr>
              <a:t>mechanickú</a:t>
            </a:r>
            <a:r>
              <a:rPr lang="en-US" i="1" dirty="0">
                <a:latin typeface="Tw Cen MT Condensed" panose="020B0606020104020203" pitchFamily="34" charset="0"/>
              </a:rPr>
              <a:t> </a:t>
            </a:r>
            <a:r>
              <a:rPr lang="en-US" i="1" dirty="0" err="1">
                <a:latin typeface="Tw Cen MT Condensed" panose="020B0606020104020203" pitchFamily="34" charset="0"/>
              </a:rPr>
              <a:t>organizáciu</a:t>
            </a:r>
            <a:r>
              <a:rPr lang="en-US" i="1" dirty="0">
                <a:latin typeface="Tw Cen MT Condensed" panose="020B0606020104020203" pitchFamily="34" charset="0"/>
              </a:rPr>
              <a:t> </a:t>
            </a:r>
            <a:r>
              <a:rPr lang="en-US" i="1" dirty="0" err="1">
                <a:latin typeface="Tw Cen MT Condensed" panose="020B0606020104020203" pitchFamily="34" charset="0"/>
              </a:rPr>
              <a:t>textu</a:t>
            </a:r>
            <a:r>
              <a:rPr lang="en-US" i="1" dirty="0">
                <a:latin typeface="Tw Cen MT Condensed" panose="020B0606020104020203" pitchFamily="34" charset="0"/>
              </a:rPr>
              <a:t>, </a:t>
            </a:r>
            <a:r>
              <a:rPr lang="en-US" i="1" dirty="0" err="1">
                <a:latin typeface="Tw Cen MT Condensed" panose="020B0606020104020203" pitchFamily="34" charset="0"/>
              </a:rPr>
              <a:t>poukazujúc</a:t>
            </a:r>
            <a:r>
              <a:rPr lang="en-US" i="1" dirty="0">
                <a:latin typeface="Tw Cen MT Condensed" panose="020B0606020104020203" pitchFamily="34" charset="0"/>
              </a:rPr>
              <a:t> </a:t>
            </a:r>
            <a:r>
              <a:rPr lang="en-US" i="1" dirty="0" err="1">
                <a:latin typeface="Tw Cen MT Condensed" panose="020B0606020104020203" pitchFamily="34" charset="0"/>
              </a:rPr>
              <a:t>na</a:t>
            </a:r>
            <a:r>
              <a:rPr lang="en-US" i="1" dirty="0">
                <a:latin typeface="Tw Cen MT Condensed" panose="020B0606020104020203" pitchFamily="34" charset="0"/>
              </a:rPr>
              <a:t> </a:t>
            </a:r>
            <a:r>
              <a:rPr lang="en-US" i="1" dirty="0" err="1">
                <a:latin typeface="Tw Cen MT Condensed" panose="020B0606020104020203" pitchFamily="34" charset="0"/>
              </a:rPr>
              <a:t>zložitosti</a:t>
            </a:r>
            <a:r>
              <a:rPr lang="en-US" i="1" dirty="0">
                <a:latin typeface="Tw Cen MT Condensed" panose="020B0606020104020203" pitchFamily="34" charset="0"/>
              </a:rPr>
              <a:t> </a:t>
            </a:r>
            <a:r>
              <a:rPr lang="en-US" i="1" dirty="0" err="1">
                <a:latin typeface="Tw Cen MT Condensed" panose="020B0606020104020203" pitchFamily="34" charset="0"/>
              </a:rPr>
              <a:t>média</a:t>
            </a:r>
            <a:r>
              <a:rPr lang="en-US" i="1" dirty="0">
                <a:latin typeface="Tw Cen MT Condensed" panose="020B0606020104020203" pitchFamily="34" charset="0"/>
              </a:rPr>
              <a:t> </a:t>
            </a:r>
            <a:r>
              <a:rPr lang="en-US" i="1" dirty="0" err="1">
                <a:latin typeface="Tw Cen MT Condensed" panose="020B0606020104020203" pitchFamily="34" charset="0"/>
              </a:rPr>
              <a:t>ako</a:t>
            </a:r>
            <a:r>
              <a:rPr lang="en-US" i="1" dirty="0">
                <a:latin typeface="Tw Cen MT Condensed" panose="020B0606020104020203" pitchFamily="34" charset="0"/>
              </a:rPr>
              <a:t> </a:t>
            </a:r>
            <a:r>
              <a:rPr lang="en-US" i="1" dirty="0" err="1">
                <a:latin typeface="Tw Cen MT Condensed" panose="020B0606020104020203" pitchFamily="34" charset="0"/>
              </a:rPr>
              <a:t>neoddeliteľnú</a:t>
            </a:r>
            <a:r>
              <a:rPr lang="en-US" i="1" dirty="0">
                <a:latin typeface="Tw Cen MT Condensed" panose="020B0606020104020203" pitchFamily="34" charset="0"/>
              </a:rPr>
              <a:t> </a:t>
            </a:r>
            <a:r>
              <a:rPr lang="en-US" i="1" dirty="0" err="1">
                <a:latin typeface="Tw Cen MT Condensed" panose="020B0606020104020203" pitchFamily="34" charset="0"/>
              </a:rPr>
              <a:t>súčasť</a:t>
            </a:r>
            <a:r>
              <a:rPr lang="en-US" i="1" dirty="0">
                <a:latin typeface="Tw Cen MT Condensed" panose="020B0606020104020203" pitchFamily="34" charset="0"/>
              </a:rPr>
              <a:t> </a:t>
            </a:r>
            <a:r>
              <a:rPr lang="en-US" i="1" dirty="0" err="1">
                <a:latin typeface="Tw Cen MT Condensed" panose="020B0606020104020203" pitchFamily="34" charset="0"/>
              </a:rPr>
              <a:t>literárnej</a:t>
            </a:r>
            <a:r>
              <a:rPr lang="en-US" i="1" dirty="0">
                <a:latin typeface="Tw Cen MT Condensed" panose="020B0606020104020203" pitchFamily="34" charset="0"/>
              </a:rPr>
              <a:t> </a:t>
            </a:r>
            <a:r>
              <a:rPr lang="en-US" i="1" dirty="0" err="1">
                <a:latin typeface="Tw Cen MT Condensed" panose="020B0606020104020203" pitchFamily="34" charset="0"/>
              </a:rPr>
              <a:t>výmeny</a:t>
            </a:r>
            <a:r>
              <a:rPr lang="en-US" i="1" dirty="0">
                <a:latin typeface="Tw Cen MT Condensed" panose="020B0606020104020203" pitchFamily="34" charset="0"/>
              </a:rPr>
              <a:t>.“</a:t>
            </a:r>
            <a:r>
              <a:rPr lang="sk-SK" i="1" dirty="0">
                <a:latin typeface="Tw Cen MT Condensed" panose="020B0606020104020203" pitchFamily="34" charset="0"/>
              </a:rPr>
              <a:t>  </a:t>
            </a:r>
            <a:r>
              <a:rPr lang="en-US" dirty="0" err="1">
                <a:latin typeface="Tw Cen MT Condensed" panose="020B0606020104020203" pitchFamily="34" charset="0"/>
              </a:rPr>
              <a:t>Je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 err="1">
                <a:latin typeface="Tw Cen MT Condensed" panose="020B0606020104020203" pitchFamily="34" charset="0"/>
              </a:rPr>
              <a:t>konceptom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 err="1">
                <a:latin typeface="Tw Cen MT Condensed" panose="020B0606020104020203" pitchFamily="34" charset="0"/>
              </a:rPr>
              <a:t>širokej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 err="1">
                <a:latin typeface="Tw Cen MT Condensed" panose="020B0606020104020203" pitchFamily="34" charset="0"/>
              </a:rPr>
              <a:t>škály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i="1" dirty="0">
                <a:latin typeface="Tw Cen MT Condensed" panose="020B0606020104020203" pitchFamily="34" charset="0"/>
              </a:rPr>
              <a:t>„[...] </a:t>
            </a:r>
            <a:r>
              <a:rPr lang="en-US" i="1" dirty="0" err="1">
                <a:latin typeface="Tw Cen MT Condensed" panose="020B0606020104020203" pitchFamily="34" charset="0"/>
              </a:rPr>
              <a:t>možných</a:t>
            </a:r>
            <a:r>
              <a:rPr lang="en-US" i="1" dirty="0">
                <a:latin typeface="Tw Cen MT Condensed" panose="020B0606020104020203" pitchFamily="34" charset="0"/>
              </a:rPr>
              <a:t> </a:t>
            </a:r>
            <a:r>
              <a:rPr lang="en-US" i="1" dirty="0" err="1">
                <a:latin typeface="Tw Cen MT Condensed" panose="020B0606020104020203" pitchFamily="34" charset="0"/>
              </a:rPr>
              <a:t>textualít</a:t>
            </a:r>
            <a:r>
              <a:rPr lang="en-US" i="1" dirty="0">
                <a:latin typeface="Tw Cen MT Condensed" panose="020B0606020104020203" pitchFamily="34" charset="0"/>
              </a:rPr>
              <a:t>, </a:t>
            </a:r>
            <a:r>
              <a:rPr lang="en-US" i="1" dirty="0" err="1">
                <a:latin typeface="Tw Cen MT Condensed" panose="020B0606020104020203" pitchFamily="34" charset="0"/>
              </a:rPr>
              <a:t>ktoré</a:t>
            </a:r>
            <a:r>
              <a:rPr lang="en-US" i="1" dirty="0">
                <a:latin typeface="Tw Cen MT Condensed" panose="020B0606020104020203" pitchFamily="34" charset="0"/>
              </a:rPr>
              <a:t> </a:t>
            </a:r>
            <a:r>
              <a:rPr lang="en-US" i="1" dirty="0" err="1">
                <a:latin typeface="Tw Cen MT Condensed" panose="020B0606020104020203" pitchFamily="34" charset="0"/>
              </a:rPr>
              <a:t>je</a:t>
            </a:r>
            <a:r>
              <a:rPr lang="en-US" i="1" dirty="0">
                <a:latin typeface="Tw Cen MT Condensed" panose="020B0606020104020203" pitchFamily="34" charset="0"/>
              </a:rPr>
              <a:t> </a:t>
            </a:r>
            <a:r>
              <a:rPr lang="en-US" i="1" dirty="0" err="1">
                <a:latin typeface="Tw Cen MT Condensed" panose="020B0606020104020203" pitchFamily="34" charset="0"/>
              </a:rPr>
              <a:t>možné</a:t>
            </a:r>
            <a:r>
              <a:rPr lang="en-US" i="1" dirty="0">
                <a:latin typeface="Tw Cen MT Condensed" panose="020B0606020104020203" pitchFamily="34" charset="0"/>
              </a:rPr>
              <a:t> </a:t>
            </a:r>
            <a:r>
              <a:rPr lang="en-US" i="1" dirty="0" err="1">
                <a:latin typeface="Tw Cen MT Condensed" panose="020B0606020104020203" pitchFamily="34" charset="0"/>
              </a:rPr>
              <a:t>vidieť</a:t>
            </a:r>
            <a:r>
              <a:rPr lang="en-US" i="1" dirty="0">
                <a:latin typeface="Tw Cen MT Condensed" panose="020B0606020104020203" pitchFamily="34" charset="0"/>
              </a:rPr>
              <a:t> </a:t>
            </a:r>
            <a:r>
              <a:rPr lang="en-US" i="1" dirty="0" err="1">
                <a:latin typeface="Tw Cen MT Condensed" panose="020B0606020104020203" pitchFamily="34" charset="0"/>
              </a:rPr>
              <a:t>ako</a:t>
            </a:r>
            <a:r>
              <a:rPr lang="en-US" i="1" dirty="0">
                <a:latin typeface="Tw Cen MT Condensed" panose="020B0606020104020203" pitchFamily="34" charset="0"/>
              </a:rPr>
              <a:t> </a:t>
            </a:r>
            <a:r>
              <a:rPr lang="en-US" i="1" dirty="0" err="1">
                <a:latin typeface="Tw Cen MT Condensed" panose="020B0606020104020203" pitchFamily="34" charset="0"/>
              </a:rPr>
              <a:t>typológie</a:t>
            </a:r>
            <a:r>
              <a:rPr lang="en-US" i="1" dirty="0">
                <a:latin typeface="Tw Cen MT Condensed" panose="020B0606020104020203" pitchFamily="34" charset="0"/>
              </a:rPr>
              <a:t> </a:t>
            </a:r>
            <a:r>
              <a:rPr lang="en-US" i="1" dirty="0" err="1">
                <a:latin typeface="Tw Cen MT Condensed" panose="020B0606020104020203" pitchFamily="34" charset="0"/>
              </a:rPr>
              <a:t>strojov</a:t>
            </a:r>
            <a:r>
              <a:rPr lang="en-US" i="1" dirty="0">
                <a:latin typeface="Tw Cen MT Condensed" panose="020B0606020104020203" pitchFamily="34" charset="0"/>
              </a:rPr>
              <a:t>, </a:t>
            </a:r>
            <a:r>
              <a:rPr lang="en-US" i="1" dirty="0" err="1">
                <a:latin typeface="Tw Cen MT Condensed" panose="020B0606020104020203" pitchFamily="34" charset="0"/>
              </a:rPr>
              <a:t>ako</a:t>
            </a:r>
            <a:r>
              <a:rPr lang="en-US" i="1" dirty="0">
                <a:latin typeface="Tw Cen MT Condensed" panose="020B0606020104020203" pitchFamily="34" charset="0"/>
              </a:rPr>
              <a:t> </a:t>
            </a:r>
            <a:r>
              <a:rPr lang="en-US" i="1" dirty="0" err="1">
                <a:latin typeface="Tw Cen MT Condensed" panose="020B0606020104020203" pitchFamily="34" charset="0"/>
              </a:rPr>
              <a:t>rôzne</a:t>
            </a:r>
            <a:r>
              <a:rPr lang="en-US" i="1" dirty="0">
                <a:latin typeface="Tw Cen MT Condensed" panose="020B0606020104020203" pitchFamily="34" charset="0"/>
              </a:rPr>
              <a:t> </a:t>
            </a:r>
            <a:r>
              <a:rPr lang="en-US" i="1" dirty="0" err="1">
                <a:latin typeface="Tw Cen MT Condensed" panose="020B0606020104020203" pitchFamily="34" charset="0"/>
              </a:rPr>
              <a:t>druhy</a:t>
            </a:r>
            <a:r>
              <a:rPr lang="en-US" i="1" dirty="0">
                <a:latin typeface="Tw Cen MT Condensed" panose="020B0606020104020203" pitchFamily="34" charset="0"/>
              </a:rPr>
              <a:t> </a:t>
            </a:r>
            <a:r>
              <a:rPr lang="en-US" i="1" dirty="0" err="1">
                <a:latin typeface="Tw Cen MT Condensed" panose="020B0606020104020203" pitchFamily="34" charset="0"/>
              </a:rPr>
              <a:t>literárnych</a:t>
            </a:r>
            <a:r>
              <a:rPr lang="en-US" i="1" dirty="0">
                <a:latin typeface="Tw Cen MT Condensed" panose="020B0606020104020203" pitchFamily="34" charset="0"/>
              </a:rPr>
              <a:t> </a:t>
            </a:r>
            <a:r>
              <a:rPr lang="en-US" i="1" dirty="0" err="1">
                <a:latin typeface="Tw Cen MT Condensed" panose="020B0606020104020203" pitchFamily="34" charset="0"/>
              </a:rPr>
              <a:t>komunikačných</a:t>
            </a:r>
            <a:r>
              <a:rPr lang="en-US" i="1" dirty="0">
                <a:latin typeface="Tw Cen MT Condensed" panose="020B0606020104020203" pitchFamily="34" charset="0"/>
              </a:rPr>
              <a:t> </a:t>
            </a:r>
            <a:r>
              <a:rPr lang="en-US" i="1" dirty="0" err="1">
                <a:latin typeface="Tw Cen MT Condensed" panose="020B0606020104020203" pitchFamily="34" charset="0"/>
              </a:rPr>
              <a:t>systémov</a:t>
            </a:r>
            <a:r>
              <a:rPr lang="en-US" i="1" dirty="0">
                <a:latin typeface="Tw Cen MT Condensed" panose="020B0606020104020203" pitchFamily="34" charset="0"/>
              </a:rPr>
              <a:t> </a:t>
            </a:r>
            <a:r>
              <a:rPr lang="en-US" i="1" dirty="0" err="1">
                <a:latin typeface="Tw Cen MT Condensed" panose="020B0606020104020203" pitchFamily="34" charset="0"/>
              </a:rPr>
              <a:t>kde</a:t>
            </a:r>
            <a:r>
              <a:rPr lang="en-US" i="1" dirty="0">
                <a:latin typeface="Tw Cen MT Condensed" panose="020B0606020104020203" pitchFamily="34" charset="0"/>
              </a:rPr>
              <a:t> </a:t>
            </a:r>
            <a:r>
              <a:rPr lang="en-US" i="1" dirty="0" err="1">
                <a:latin typeface="Tw Cen MT Condensed" panose="020B0606020104020203" pitchFamily="34" charset="0"/>
              </a:rPr>
              <a:t>funkčné</a:t>
            </a:r>
            <a:r>
              <a:rPr lang="en-US" i="1" dirty="0">
                <a:latin typeface="Tw Cen MT Condensed" panose="020B0606020104020203" pitchFamily="34" charset="0"/>
              </a:rPr>
              <a:t> </a:t>
            </a:r>
            <a:r>
              <a:rPr lang="en-US" i="1" dirty="0" err="1">
                <a:latin typeface="Tw Cen MT Condensed" panose="020B0606020104020203" pitchFamily="34" charset="0"/>
              </a:rPr>
              <a:t>rozdiely</a:t>
            </a:r>
            <a:r>
              <a:rPr lang="en-US" i="1" dirty="0">
                <a:latin typeface="Tw Cen MT Condensed" panose="020B0606020104020203" pitchFamily="34" charset="0"/>
              </a:rPr>
              <a:t> </a:t>
            </a:r>
            <a:r>
              <a:rPr lang="en-US" i="1" dirty="0" err="1">
                <a:latin typeface="Tw Cen MT Condensed" panose="020B0606020104020203" pitchFamily="34" charset="0"/>
              </a:rPr>
              <a:t>medzi</a:t>
            </a:r>
            <a:r>
              <a:rPr lang="en-US" i="1" dirty="0">
                <a:latin typeface="Tw Cen MT Condensed" panose="020B0606020104020203" pitchFamily="34" charset="0"/>
              </a:rPr>
              <a:t> </a:t>
            </a:r>
            <a:r>
              <a:rPr lang="en-US" i="1" dirty="0" err="1">
                <a:latin typeface="Tw Cen MT Condensed" panose="020B0606020104020203" pitchFamily="34" charset="0"/>
              </a:rPr>
              <a:t>mechanickými</a:t>
            </a:r>
            <a:r>
              <a:rPr lang="en-US" i="1" dirty="0">
                <a:latin typeface="Tw Cen MT Condensed" panose="020B0606020104020203" pitchFamily="34" charset="0"/>
              </a:rPr>
              <a:t> </a:t>
            </a:r>
            <a:r>
              <a:rPr lang="en-US" i="1" dirty="0" err="1">
                <a:latin typeface="Tw Cen MT Condensed" panose="020B0606020104020203" pitchFamily="34" charset="0"/>
              </a:rPr>
              <a:t>časťami</a:t>
            </a:r>
            <a:r>
              <a:rPr lang="en-US" i="1" dirty="0">
                <a:latin typeface="Tw Cen MT Condensed" panose="020B0606020104020203" pitchFamily="34" charset="0"/>
              </a:rPr>
              <a:t> </a:t>
            </a:r>
            <a:r>
              <a:rPr lang="en-US" i="1" dirty="0" err="1">
                <a:latin typeface="Tw Cen MT Condensed" panose="020B0606020104020203" pitchFamily="34" charset="0"/>
              </a:rPr>
              <a:t>zohrávajú</a:t>
            </a:r>
            <a:r>
              <a:rPr lang="en-US" i="1" dirty="0">
                <a:latin typeface="Tw Cen MT Condensed" panose="020B0606020104020203" pitchFamily="34" charset="0"/>
              </a:rPr>
              <a:t> </a:t>
            </a:r>
            <a:r>
              <a:rPr lang="en-US" i="1" dirty="0" err="1">
                <a:latin typeface="Tw Cen MT Condensed" panose="020B0606020104020203" pitchFamily="34" charset="0"/>
              </a:rPr>
              <a:t>rozhodujúcu</a:t>
            </a:r>
            <a:r>
              <a:rPr lang="en-US" i="1" dirty="0">
                <a:latin typeface="Tw Cen MT Condensed" panose="020B0606020104020203" pitchFamily="34" charset="0"/>
              </a:rPr>
              <a:t> </a:t>
            </a:r>
            <a:r>
              <a:rPr lang="en-US" i="1" dirty="0" err="1">
                <a:latin typeface="Tw Cen MT Condensed" panose="020B0606020104020203" pitchFamily="34" charset="0"/>
              </a:rPr>
              <a:t>úlohu</a:t>
            </a:r>
            <a:r>
              <a:rPr lang="en-US" i="1" dirty="0">
                <a:latin typeface="Tw Cen MT Condensed" panose="020B0606020104020203" pitchFamily="34" charset="0"/>
              </a:rPr>
              <a:t> </a:t>
            </a:r>
            <a:r>
              <a:rPr lang="en-US" i="1" dirty="0" err="1">
                <a:latin typeface="Tw Cen MT Condensed" panose="020B0606020104020203" pitchFamily="34" charset="0"/>
              </a:rPr>
              <a:t>pri</a:t>
            </a:r>
            <a:r>
              <a:rPr lang="en-US" i="1" dirty="0">
                <a:latin typeface="Tw Cen MT Condensed" panose="020B0606020104020203" pitchFamily="34" charset="0"/>
              </a:rPr>
              <a:t> </a:t>
            </a:r>
            <a:r>
              <a:rPr lang="en-US" i="1" dirty="0" err="1">
                <a:latin typeface="Tw Cen MT Condensed" panose="020B0606020104020203" pitchFamily="34" charset="0"/>
              </a:rPr>
              <a:t>určovaní</a:t>
            </a:r>
            <a:r>
              <a:rPr lang="en-US" i="1" dirty="0">
                <a:latin typeface="Tw Cen MT Condensed" panose="020B0606020104020203" pitchFamily="34" charset="0"/>
              </a:rPr>
              <a:t> </a:t>
            </a:r>
            <a:r>
              <a:rPr lang="en-US" i="1" dirty="0" err="1">
                <a:latin typeface="Tw Cen MT Condensed" panose="020B0606020104020203" pitchFamily="34" charset="0"/>
              </a:rPr>
              <a:t>estetického</a:t>
            </a:r>
            <a:r>
              <a:rPr lang="en-US" i="1" dirty="0">
                <a:latin typeface="Tw Cen MT Condensed" panose="020B0606020104020203" pitchFamily="34" charset="0"/>
              </a:rPr>
              <a:t> </a:t>
            </a:r>
            <a:r>
              <a:rPr lang="en-US" i="1" dirty="0" err="1">
                <a:latin typeface="Tw Cen MT Condensed" panose="020B0606020104020203" pitchFamily="34" charset="0"/>
              </a:rPr>
              <a:t>procesu</a:t>
            </a:r>
            <a:r>
              <a:rPr lang="en-US" i="1" dirty="0">
                <a:latin typeface="Tw Cen MT Condensed" panose="020B0606020104020203" pitchFamily="34" charset="0"/>
              </a:rPr>
              <a:t>.“ </a:t>
            </a:r>
            <a:endParaRPr lang="sk-SK" i="1" dirty="0">
              <a:latin typeface="Tw Cen MT Condensed" panose="020B0606020104020203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sk-SK" dirty="0">
              <a:latin typeface="Tw Cen MT Condensed" panose="020B0606020104020203" pitchFamily="34" charset="0"/>
            </a:endParaRPr>
          </a:p>
          <a:p>
            <a:pPr lvl="1" algn="r"/>
            <a:r>
              <a:rPr lang="sk-SK" dirty="0">
                <a:latin typeface="Tw Cen MT Condensed" panose="020B0606020104020203" pitchFamily="34" charset="0"/>
              </a:rPr>
              <a:t>Aarseth,  1997</a:t>
            </a:r>
          </a:p>
        </p:txBody>
      </p:sp>
      <p:pic>
        <p:nvPicPr>
          <p:cNvPr id="3" name="Picture 2">
            <a:hlinkClick r:id="rId4"/>
            <a:extLst>
              <a:ext uri="{FF2B5EF4-FFF2-40B4-BE49-F238E27FC236}">
                <a16:creationId xmlns:a16="http://schemas.microsoft.com/office/drawing/2014/main" id="{6F9E291F-F129-432D-B3A6-6D36206E63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51863" y="3772282"/>
            <a:ext cx="3376410" cy="24320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11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0F2CA-559A-44A9-A080-CD845939B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w Cen MT Condensed" panose="020B0606020104020203" pitchFamily="34" charset="0"/>
              </a:rPr>
              <a:t>Software art: </a:t>
            </a:r>
            <a:r>
              <a:rPr lang="en-US" dirty="0" err="1">
                <a:latin typeface="Tw Cen MT Condensed" panose="020B0606020104020203" pitchFamily="34" charset="0"/>
              </a:rPr>
              <a:t>estetika</a:t>
            </a:r>
            <a:endParaRPr lang="en-US" dirty="0">
              <a:latin typeface="Tw Cen MT Condensed" panose="020B0606020104020203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1FE190-F49C-45E9-87BB-F53402690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849417" y="6438208"/>
            <a:ext cx="2349038" cy="315883"/>
          </a:xfrm>
        </p:spPr>
        <p:txBody>
          <a:bodyPr/>
          <a:lstStyle/>
          <a:p>
            <a:r>
              <a:rPr lang="en-US" dirty="0">
                <a:latin typeface="Tw Cen MT Condensed" panose="020B0606020104020203" pitchFamily="34" charset="0"/>
              </a:rPr>
              <a:t>Software art: </a:t>
            </a:r>
            <a:r>
              <a:rPr lang="en-US" dirty="0" err="1">
                <a:latin typeface="Tw Cen MT Condensed" panose="020B0606020104020203" pitchFamily="34" charset="0"/>
              </a:rPr>
              <a:t>estetika</a:t>
            </a:r>
            <a:r>
              <a:rPr lang="en-US" dirty="0">
                <a:latin typeface="Tw Cen MT Condensed" panose="020B0606020104020203" pitchFamily="34" charset="0"/>
              </a:rPr>
              <a:t> :: </a:t>
            </a:r>
            <a:r>
              <a:rPr lang="en-US" dirty="0" err="1">
                <a:latin typeface="Tw Cen MT Condensed" panose="020B0606020104020203" pitchFamily="34" charset="0"/>
              </a:rPr>
              <a:t>Aarseth</a:t>
            </a:r>
            <a:r>
              <a:rPr lang="en-US" dirty="0">
                <a:latin typeface="Tw Cen MT Condensed" panose="020B0606020104020203" pitchFamily="34" charset="0"/>
              </a:rPr>
              <a:t>, </a:t>
            </a:r>
            <a:r>
              <a:rPr lang="en-US" dirty="0" err="1">
                <a:latin typeface="Tw Cen MT Condensed" panose="020B0606020104020203" pitchFamily="34" charset="0"/>
              </a:rPr>
              <a:t>Wardrip-Fruin</a:t>
            </a:r>
            <a:r>
              <a:rPr lang="en-US" dirty="0">
                <a:latin typeface="Tw Cen MT Condensed" panose="020B0606020104020203" pitchFamily="34" charset="0"/>
              </a:rPr>
              <a:t> ::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29A9D8E-ACC1-4E92-8CE2-A74289905F87}"/>
              </a:ext>
            </a:extLst>
          </p:cNvPr>
          <p:cNvSpPr/>
          <p:nvPr/>
        </p:nvSpPr>
        <p:spPr>
          <a:xfrm>
            <a:off x="3370116" y="2416697"/>
            <a:ext cx="54517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Tw Cen MT Condensed" panose="020B0606020104020203" pitchFamily="34" charset="0"/>
              </a:rPr>
              <a:t>Aarseth</a:t>
            </a:r>
            <a:r>
              <a:rPr lang="en-US" dirty="0">
                <a:latin typeface="Tw Cen MT Condensed" panose="020B0606020104020203" pitchFamily="34" charset="0"/>
              </a:rPr>
              <a:t> a </a:t>
            </a:r>
            <a:r>
              <a:rPr lang="en-US" dirty="0" err="1">
                <a:latin typeface="Tw Cen MT Condensed" panose="020B0606020104020203" pitchFamily="34" charset="0"/>
              </a:rPr>
              <a:t>Wardrip-Fruin</a:t>
            </a:r>
            <a:r>
              <a:rPr lang="en-US" dirty="0">
                <a:latin typeface="Tw Cen MT Condensed" panose="020B0606020104020203" pitchFamily="34" charset="0"/>
              </a:rPr>
              <a:t>: </a:t>
            </a:r>
            <a:r>
              <a:rPr lang="en-US" dirty="0" err="1">
                <a:latin typeface="Tw Cen MT Condensed" panose="020B0606020104020203" pitchFamily="34" charset="0"/>
              </a:rPr>
              <a:t>komparácia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 err="1">
                <a:latin typeface="Tw Cen MT Condensed" panose="020B0606020104020203" pitchFamily="34" charset="0"/>
              </a:rPr>
              <a:t>ich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 err="1">
                <a:latin typeface="Tw Cen MT Condensed" panose="020B0606020104020203" pitchFamily="34" charset="0"/>
              </a:rPr>
              <a:t>definícií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 err="1">
                <a:latin typeface="Tw Cen MT Condensed" panose="020B0606020104020203" pitchFamily="34" charset="0"/>
              </a:rPr>
              <a:t>programovateľného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 err="1">
                <a:latin typeface="Tw Cen MT Condensed" panose="020B0606020104020203" pitchFamily="34" charset="0"/>
              </a:rPr>
              <a:t>diela</a:t>
            </a:r>
            <a:endParaRPr lang="en-US" dirty="0">
              <a:latin typeface="Tw Cen MT Condensed" panose="020B0606020104020203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AF2DE23-DCDD-4DD9-BE46-12DF07D660AA}"/>
              </a:ext>
            </a:extLst>
          </p:cNvPr>
          <p:cNvSpPr/>
          <p:nvPr/>
        </p:nvSpPr>
        <p:spPr>
          <a:xfrm>
            <a:off x="2285819" y="3418647"/>
            <a:ext cx="53341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err="1">
                <a:latin typeface="Tw Cen MT Condensed" panose="020B0606020104020203" pitchFamily="34" charset="0"/>
              </a:rPr>
              <a:t>Espen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 err="1">
                <a:latin typeface="Tw Cen MT Condensed" panose="020B0606020104020203" pitchFamily="34" charset="0"/>
              </a:rPr>
              <a:t>Aarseth</a:t>
            </a:r>
            <a:r>
              <a:rPr lang="sk-SK" dirty="0">
                <a:latin typeface="Tw Cen MT Condensed" panose="020B0606020104020203" pitchFamily="34" charset="0"/>
              </a:rPr>
              <a:t>,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i="1" dirty="0" err="1">
                <a:latin typeface="Tw Cen MT Condensed" panose="020B0606020104020203" pitchFamily="34" charset="0"/>
              </a:rPr>
              <a:t>Cybertext</a:t>
            </a:r>
            <a:r>
              <a:rPr lang="en-US" i="1" dirty="0">
                <a:latin typeface="Tw Cen MT Condensed" panose="020B0606020104020203" pitchFamily="34" charset="0"/>
              </a:rPr>
              <a:t>. Perspectives on Ergodic Literature</a:t>
            </a:r>
            <a:r>
              <a:rPr lang="sk-SK" dirty="0">
                <a:latin typeface="Tw Cen MT Condensed" panose="020B0606020104020203" pitchFamily="34" charset="0"/>
              </a:rPr>
              <a:t>, </a:t>
            </a:r>
            <a:r>
              <a:rPr lang="en-US" dirty="0">
                <a:latin typeface="Tw Cen MT Condensed" panose="020B0606020104020203" pitchFamily="34" charset="0"/>
              </a:rPr>
              <a:t>1997</a:t>
            </a:r>
            <a:endParaRPr lang="sk-SK" dirty="0">
              <a:latin typeface="Tw Cen MT Condensed" panose="020B0606020104020203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8811B2-44CD-49FE-B627-1B6B2C6C20FE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2940683" y="3809014"/>
            <a:ext cx="6310630" cy="302831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03675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0F2CA-559A-44A9-A080-CD845939B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w Cen MT Condensed" panose="020B0606020104020203" pitchFamily="34" charset="0"/>
              </a:rPr>
              <a:t>Software art: </a:t>
            </a:r>
            <a:r>
              <a:rPr lang="en-US" dirty="0" err="1">
                <a:latin typeface="Tw Cen MT Condensed" panose="020B0606020104020203" pitchFamily="34" charset="0"/>
              </a:rPr>
              <a:t>estetika</a:t>
            </a:r>
            <a:endParaRPr lang="en-US" dirty="0">
              <a:latin typeface="Tw Cen MT Condensed" panose="020B0606020104020203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1FE190-F49C-45E9-87BB-F53402690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849417" y="6438208"/>
            <a:ext cx="2349038" cy="315883"/>
          </a:xfrm>
        </p:spPr>
        <p:txBody>
          <a:bodyPr/>
          <a:lstStyle/>
          <a:p>
            <a:r>
              <a:rPr lang="en-US" dirty="0">
                <a:latin typeface="Tw Cen MT Condensed" panose="020B0606020104020203" pitchFamily="34" charset="0"/>
              </a:rPr>
              <a:t>Software art: </a:t>
            </a:r>
            <a:r>
              <a:rPr lang="en-US" dirty="0" err="1">
                <a:latin typeface="Tw Cen MT Condensed" panose="020B0606020104020203" pitchFamily="34" charset="0"/>
              </a:rPr>
              <a:t>estetika</a:t>
            </a:r>
            <a:r>
              <a:rPr lang="en-US" dirty="0">
                <a:latin typeface="Tw Cen MT Condensed" panose="020B0606020104020203" pitchFamily="34" charset="0"/>
              </a:rPr>
              <a:t> :: </a:t>
            </a:r>
            <a:r>
              <a:rPr lang="en-US" dirty="0" err="1">
                <a:latin typeface="Tw Cen MT Condensed" panose="020B0606020104020203" pitchFamily="34" charset="0"/>
              </a:rPr>
              <a:t>Aarseth</a:t>
            </a:r>
            <a:r>
              <a:rPr lang="en-US" dirty="0">
                <a:latin typeface="Tw Cen MT Condensed" panose="020B0606020104020203" pitchFamily="34" charset="0"/>
              </a:rPr>
              <a:t>, </a:t>
            </a:r>
            <a:r>
              <a:rPr lang="en-US" dirty="0" err="1">
                <a:latin typeface="Tw Cen MT Condensed" panose="020B0606020104020203" pitchFamily="34" charset="0"/>
              </a:rPr>
              <a:t>Wardrip-Fruin</a:t>
            </a:r>
            <a:r>
              <a:rPr lang="en-US" dirty="0">
                <a:latin typeface="Tw Cen MT Condensed" panose="020B0606020104020203" pitchFamily="34" charset="0"/>
              </a:rPr>
              <a:t> ::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D7ED9CD-E0B7-47C6-98B5-96D53AFE2C09}"/>
              </a:ext>
            </a:extLst>
          </p:cNvPr>
          <p:cNvSpPr/>
          <p:nvPr/>
        </p:nvSpPr>
        <p:spPr>
          <a:xfrm>
            <a:off x="2692219" y="3418647"/>
            <a:ext cx="76203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i="1" dirty="0">
                <a:latin typeface="Tw Cen MT Condensed" panose="020B0606020104020203" pitchFamily="34" charset="0"/>
              </a:rPr>
              <a:t>Deadline</a:t>
            </a:r>
            <a:r>
              <a:rPr lang="sk-SK" dirty="0">
                <a:latin typeface="Tw Cen MT Condensed" panose="020B0606020104020203" pitchFamily="34" charset="0"/>
              </a:rPr>
              <a:t>, </a:t>
            </a:r>
            <a:r>
              <a:rPr lang="en-US" dirty="0">
                <a:latin typeface="Tw Cen MT Condensed" panose="020B0606020104020203" pitchFamily="34" charset="0"/>
              </a:rPr>
              <a:t>Marc Blank, 1982 </a:t>
            </a:r>
            <a:endParaRPr lang="sk-SK" dirty="0">
              <a:latin typeface="Tw Cen MT Condensed" panose="020B060602010402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B54453-84E2-4324-A666-7FFA3C7B20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0116" y="3991876"/>
            <a:ext cx="2392742" cy="265022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A95E28C-1A0C-43EA-9140-DB0568839B90}"/>
              </a:ext>
            </a:extLst>
          </p:cNvPr>
          <p:cNvSpPr/>
          <p:nvPr/>
        </p:nvSpPr>
        <p:spPr>
          <a:xfrm>
            <a:off x="3370116" y="2416697"/>
            <a:ext cx="54517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Tw Cen MT Condensed" panose="020B0606020104020203" pitchFamily="34" charset="0"/>
              </a:rPr>
              <a:t>Aarseth</a:t>
            </a:r>
            <a:r>
              <a:rPr lang="en-US" dirty="0">
                <a:latin typeface="Tw Cen MT Condensed" panose="020B0606020104020203" pitchFamily="34" charset="0"/>
              </a:rPr>
              <a:t> a </a:t>
            </a:r>
            <a:r>
              <a:rPr lang="en-US" dirty="0" err="1">
                <a:latin typeface="Tw Cen MT Condensed" panose="020B0606020104020203" pitchFamily="34" charset="0"/>
              </a:rPr>
              <a:t>Wardrip-Fruin</a:t>
            </a:r>
            <a:r>
              <a:rPr lang="en-US" dirty="0">
                <a:latin typeface="Tw Cen MT Condensed" panose="020B0606020104020203" pitchFamily="34" charset="0"/>
              </a:rPr>
              <a:t>: </a:t>
            </a:r>
            <a:r>
              <a:rPr lang="en-US" dirty="0" err="1">
                <a:latin typeface="Tw Cen MT Condensed" panose="020B0606020104020203" pitchFamily="34" charset="0"/>
              </a:rPr>
              <a:t>komparácia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 err="1">
                <a:latin typeface="Tw Cen MT Condensed" panose="020B0606020104020203" pitchFamily="34" charset="0"/>
              </a:rPr>
              <a:t>ich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 err="1">
                <a:latin typeface="Tw Cen MT Condensed" panose="020B0606020104020203" pitchFamily="34" charset="0"/>
              </a:rPr>
              <a:t>definícií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 err="1">
                <a:latin typeface="Tw Cen MT Condensed" panose="020B0606020104020203" pitchFamily="34" charset="0"/>
              </a:rPr>
              <a:t>programovateľného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 err="1">
                <a:latin typeface="Tw Cen MT Condensed" panose="020B0606020104020203" pitchFamily="34" charset="0"/>
              </a:rPr>
              <a:t>diela</a:t>
            </a:r>
            <a:endParaRPr lang="en-US" dirty="0">
              <a:latin typeface="Tw Cen MT Condensed" panose="020B0606020104020203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21206BC-348B-4DEE-BE9F-7B59A26CE6F1}"/>
              </a:ext>
            </a:extLst>
          </p:cNvPr>
          <p:cNvSpPr/>
          <p:nvPr/>
        </p:nvSpPr>
        <p:spPr>
          <a:xfrm>
            <a:off x="6523181" y="3112064"/>
            <a:ext cx="4597400" cy="1277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i="1" dirty="0">
                <a:latin typeface="Tw Cen MT Condensed" panose="020B06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PLAYER: Stroll around.</a:t>
            </a:r>
            <a:endParaRPr lang="en-US" dirty="0">
              <a:latin typeface="Tw Cen MT Condensed" panose="020B0606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i="1" dirty="0">
                <a:latin typeface="Tw Cen MT Condensed" panose="020B06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VOICE: The word “stroll” isn’t in your vocabulary.</a:t>
            </a:r>
            <a:endParaRPr lang="en-US" dirty="0">
              <a:latin typeface="Tw Cen MT Condensed" panose="020B0606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i="1" dirty="0">
                <a:latin typeface="Tw Cen MT Condensed" panose="020B06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PLAYER: Go for a walk.</a:t>
            </a:r>
            <a:endParaRPr lang="en-US" dirty="0">
              <a:latin typeface="Tw Cen MT Condensed" panose="020B0606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i="1" dirty="0">
                <a:latin typeface="Tw Cen MT Condensed" panose="020B06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VOICE: The word ‘walk‘ can’t be used in that sense.</a:t>
            </a:r>
            <a:endParaRPr lang="sk-SK" i="1" dirty="0">
              <a:latin typeface="Tw Cen MT Condensed" panose="020B0606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1253D7B-4E64-4C33-A85F-FA35A386D6E8}"/>
              </a:ext>
            </a:extLst>
          </p:cNvPr>
          <p:cNvSpPr/>
          <p:nvPr/>
        </p:nvSpPr>
        <p:spPr>
          <a:xfrm>
            <a:off x="6523181" y="4790824"/>
            <a:ext cx="3437683" cy="1851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i="1" dirty="0">
                <a:latin typeface="Tw Cen MT Condensed" panose="020B06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PLAYER: Fingerprint me.</a:t>
            </a:r>
            <a:endParaRPr lang="en-US" dirty="0">
              <a:latin typeface="Tw Cen MT Condensed" panose="020B0606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i="1" dirty="0">
                <a:latin typeface="Tw Cen MT Condensed" panose="020B06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VOICE: Upon looking over and dusting the me you notice that there are no good</a:t>
            </a:r>
            <a:endParaRPr lang="en-US" dirty="0">
              <a:latin typeface="Tw Cen MT Condensed" panose="020B0606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i="1" dirty="0">
                <a:latin typeface="Tw Cen MT Condensed" panose="020B06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fingerprints to be found.</a:t>
            </a:r>
            <a:endParaRPr lang="en-US" dirty="0">
              <a:latin typeface="Tw Cen MT Condensed" panose="020B0606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i="1" dirty="0">
                <a:latin typeface="Tw Cen MT Condensed" panose="020B06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PLAYER: Talk to Duffy.</a:t>
            </a:r>
            <a:endParaRPr lang="en-US" dirty="0">
              <a:latin typeface="Tw Cen MT Condensed" panose="020B0606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i="1" dirty="0">
                <a:latin typeface="Tw Cen MT Condensed" panose="020B0606020104020203" pitchFamily="34" charset="0"/>
                <a:ea typeface="Calibri" panose="020F0502020204030204" pitchFamily="34" charset="0"/>
              </a:rPr>
              <a:t>VOICE: You can’t talk to the Duffy!</a:t>
            </a:r>
            <a:endParaRPr lang="en-US" dirty="0">
              <a:latin typeface="Tw Cen MT Condensed" panose="020B0606020104020203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C6A075B-0BBB-4A85-86A3-10A4F1F9AD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356592">
            <a:off x="434422" y="3342813"/>
            <a:ext cx="2572719" cy="31623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158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0F2CA-559A-44A9-A080-CD845939B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w Cen MT Condensed" panose="020B0606020104020203" pitchFamily="34" charset="0"/>
              </a:rPr>
              <a:t>Software art: </a:t>
            </a:r>
            <a:r>
              <a:rPr lang="en-US" dirty="0" err="1">
                <a:latin typeface="Tw Cen MT Condensed" panose="020B0606020104020203" pitchFamily="34" charset="0"/>
              </a:rPr>
              <a:t>estetika</a:t>
            </a:r>
            <a:endParaRPr lang="en-US" dirty="0">
              <a:latin typeface="Tw Cen MT Condensed" panose="020B0606020104020203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1FE190-F49C-45E9-87BB-F53402690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849417" y="6438208"/>
            <a:ext cx="2349038" cy="315883"/>
          </a:xfrm>
        </p:spPr>
        <p:txBody>
          <a:bodyPr/>
          <a:lstStyle/>
          <a:p>
            <a:r>
              <a:rPr lang="en-US" dirty="0">
                <a:latin typeface="Tw Cen MT Condensed" panose="020B0606020104020203" pitchFamily="34" charset="0"/>
              </a:rPr>
              <a:t>Software art: </a:t>
            </a:r>
            <a:r>
              <a:rPr lang="en-US" dirty="0" err="1">
                <a:latin typeface="Tw Cen MT Condensed" panose="020B0606020104020203" pitchFamily="34" charset="0"/>
              </a:rPr>
              <a:t>estetika</a:t>
            </a:r>
            <a:r>
              <a:rPr lang="en-US" dirty="0">
                <a:latin typeface="Tw Cen MT Condensed" panose="020B0606020104020203" pitchFamily="34" charset="0"/>
              </a:rPr>
              <a:t> :: </a:t>
            </a:r>
            <a:r>
              <a:rPr lang="en-US" dirty="0" err="1">
                <a:latin typeface="Tw Cen MT Condensed" panose="020B0606020104020203" pitchFamily="34" charset="0"/>
              </a:rPr>
              <a:t>Aarseth</a:t>
            </a:r>
            <a:r>
              <a:rPr lang="en-US" dirty="0">
                <a:latin typeface="Tw Cen MT Condensed" panose="020B0606020104020203" pitchFamily="34" charset="0"/>
              </a:rPr>
              <a:t>, </a:t>
            </a:r>
            <a:r>
              <a:rPr lang="en-US" dirty="0" err="1">
                <a:latin typeface="Tw Cen MT Condensed" panose="020B0606020104020203" pitchFamily="34" charset="0"/>
              </a:rPr>
              <a:t>Wardrip-Fruin</a:t>
            </a:r>
            <a:r>
              <a:rPr lang="en-US" dirty="0">
                <a:latin typeface="Tw Cen MT Condensed" panose="020B0606020104020203" pitchFamily="34" charset="0"/>
              </a:rPr>
              <a:t> ::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D7ED9CD-E0B7-47C6-98B5-96D53AFE2C09}"/>
              </a:ext>
            </a:extLst>
          </p:cNvPr>
          <p:cNvSpPr/>
          <p:nvPr/>
        </p:nvSpPr>
        <p:spPr>
          <a:xfrm>
            <a:off x="2285819" y="3418647"/>
            <a:ext cx="762036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sk-SK" dirty="0">
                <a:latin typeface="Tw Cen MT Condensed" panose="020B0606020104020203" pitchFamily="34" charset="0"/>
              </a:rPr>
              <a:t>Wardrip-Fruin, </a:t>
            </a:r>
            <a:r>
              <a:rPr lang="sk-SK" i="1" dirty="0">
                <a:latin typeface="Tw Cen MT Condensed" panose="020B0606020104020203" pitchFamily="34" charset="0"/>
              </a:rPr>
              <a:t>Expressive Processing. Digital Fiction, Computer Games, and Software Studies</a:t>
            </a:r>
            <a:r>
              <a:rPr lang="sk-SK" dirty="0">
                <a:latin typeface="Tw Cen MT Condensed" panose="020B0606020104020203" pitchFamily="34" charset="0"/>
              </a:rPr>
              <a:t>, 2009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sk-SK" dirty="0">
              <a:latin typeface="Tw Cen MT Condensed" panose="020B0606020104020203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sk-SK" dirty="0">
                <a:latin typeface="Tw Cen MT Condensed" panose="020B0606020104020203" pitchFamily="34" charset="0"/>
              </a:rPr>
              <a:t>výrazové spracovanie (expressive processing)</a:t>
            </a:r>
          </a:p>
          <a:p>
            <a:pPr lvl="1"/>
            <a:endParaRPr lang="sk-SK" dirty="0">
              <a:latin typeface="Tw Cen MT Condensed" panose="020B0606020104020203" pitchFamily="34" charset="0"/>
            </a:endParaRP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sk-SK" dirty="0">
                <a:latin typeface="Tw Cen MT Condensed" panose="020B0606020104020203" pitchFamily="34" charset="0"/>
              </a:rPr>
              <a:t>2 formy procesov:</a:t>
            </a:r>
          </a:p>
          <a:p>
            <a:pPr marL="1657350" lvl="3" indent="-285750">
              <a:buFont typeface="Wingdings" panose="05000000000000000000" pitchFamily="2" charset="2"/>
              <a:buChar char="§"/>
            </a:pPr>
            <a:r>
              <a:rPr lang="sk-SK" dirty="0">
                <a:latin typeface="Tw Cen MT Condensed" panose="020B0606020104020203" pitchFamily="34" charset="0"/>
              </a:rPr>
              <a:t>definujú pravidlá správania sa systému</a:t>
            </a:r>
          </a:p>
          <a:p>
            <a:pPr marL="1657350" lvl="3" indent="-285750">
              <a:buFont typeface="Wingdings" panose="05000000000000000000" pitchFamily="2" charset="2"/>
              <a:buChar char="§"/>
            </a:pPr>
            <a:r>
              <a:rPr lang="sk-SK" dirty="0">
                <a:latin typeface="Tw Cen MT Condensed" panose="020B0606020104020203" pitchFamily="34" charset="0"/>
              </a:rPr>
              <a:t>poukazujú k tomu, čo jednotlivé procesy vyjadrujú vo svojom dizajne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D227CFF-AEA3-48BC-B3B8-9A75F3D1855F}"/>
              </a:ext>
            </a:extLst>
          </p:cNvPr>
          <p:cNvSpPr/>
          <p:nvPr/>
        </p:nvSpPr>
        <p:spPr>
          <a:xfrm>
            <a:off x="3370116" y="2416697"/>
            <a:ext cx="54517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Tw Cen MT Condensed" panose="020B0606020104020203" pitchFamily="34" charset="0"/>
              </a:rPr>
              <a:t>Aarseth</a:t>
            </a:r>
            <a:r>
              <a:rPr lang="en-US" dirty="0">
                <a:latin typeface="Tw Cen MT Condensed" panose="020B0606020104020203" pitchFamily="34" charset="0"/>
              </a:rPr>
              <a:t> a </a:t>
            </a:r>
            <a:r>
              <a:rPr lang="en-US" dirty="0" err="1">
                <a:latin typeface="Tw Cen MT Condensed" panose="020B0606020104020203" pitchFamily="34" charset="0"/>
              </a:rPr>
              <a:t>Wardrip-Fruin</a:t>
            </a:r>
            <a:r>
              <a:rPr lang="en-US" dirty="0">
                <a:latin typeface="Tw Cen MT Condensed" panose="020B0606020104020203" pitchFamily="34" charset="0"/>
              </a:rPr>
              <a:t>: </a:t>
            </a:r>
            <a:r>
              <a:rPr lang="en-US" dirty="0" err="1">
                <a:latin typeface="Tw Cen MT Condensed" panose="020B0606020104020203" pitchFamily="34" charset="0"/>
              </a:rPr>
              <a:t>komparácia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 err="1">
                <a:latin typeface="Tw Cen MT Condensed" panose="020B0606020104020203" pitchFamily="34" charset="0"/>
              </a:rPr>
              <a:t>ich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 err="1">
                <a:latin typeface="Tw Cen MT Condensed" panose="020B0606020104020203" pitchFamily="34" charset="0"/>
              </a:rPr>
              <a:t>definícií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 err="1">
                <a:latin typeface="Tw Cen MT Condensed" panose="020B0606020104020203" pitchFamily="34" charset="0"/>
              </a:rPr>
              <a:t>programovateľného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 err="1">
                <a:latin typeface="Tw Cen MT Condensed" panose="020B0606020104020203" pitchFamily="34" charset="0"/>
              </a:rPr>
              <a:t>diela</a:t>
            </a:r>
            <a:endParaRPr lang="en-US" dirty="0">
              <a:latin typeface="Tw Cen MT Condensed" panose="020B0606020104020203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5860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0F2CA-559A-44A9-A080-CD845939B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w Cen MT Condensed" panose="020B0606020104020203" pitchFamily="34" charset="0"/>
              </a:rPr>
              <a:t>Software art: </a:t>
            </a:r>
            <a:r>
              <a:rPr lang="en-US" dirty="0" err="1">
                <a:latin typeface="Tw Cen MT Condensed" panose="020B0606020104020203" pitchFamily="34" charset="0"/>
              </a:rPr>
              <a:t>estetika</a:t>
            </a:r>
            <a:endParaRPr lang="en-US" dirty="0">
              <a:latin typeface="Tw Cen MT Condensed" panose="020B0606020104020203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1FE190-F49C-45E9-87BB-F53402690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849417" y="6438208"/>
            <a:ext cx="2349038" cy="315883"/>
          </a:xfrm>
        </p:spPr>
        <p:txBody>
          <a:bodyPr/>
          <a:lstStyle/>
          <a:p>
            <a:r>
              <a:rPr lang="en-US" dirty="0">
                <a:latin typeface="Tw Cen MT Condensed" panose="020B0606020104020203" pitchFamily="34" charset="0"/>
              </a:rPr>
              <a:t>Software art: </a:t>
            </a:r>
            <a:r>
              <a:rPr lang="en-US" dirty="0" err="1">
                <a:latin typeface="Tw Cen MT Condensed" panose="020B0606020104020203" pitchFamily="34" charset="0"/>
              </a:rPr>
              <a:t>estetika</a:t>
            </a:r>
            <a:r>
              <a:rPr lang="en-US" dirty="0">
                <a:latin typeface="Tw Cen MT Condensed" panose="020B0606020104020203" pitchFamily="34" charset="0"/>
              </a:rPr>
              <a:t> :: </a:t>
            </a:r>
            <a:r>
              <a:rPr lang="en-US" dirty="0" err="1">
                <a:latin typeface="Tw Cen MT Condensed" panose="020B0606020104020203" pitchFamily="34" charset="0"/>
              </a:rPr>
              <a:t>Aarseth</a:t>
            </a:r>
            <a:r>
              <a:rPr lang="en-US" dirty="0">
                <a:latin typeface="Tw Cen MT Condensed" panose="020B0606020104020203" pitchFamily="34" charset="0"/>
              </a:rPr>
              <a:t>, </a:t>
            </a:r>
            <a:r>
              <a:rPr lang="en-US" dirty="0" err="1">
                <a:latin typeface="Tw Cen MT Condensed" panose="020B0606020104020203" pitchFamily="34" charset="0"/>
              </a:rPr>
              <a:t>Wardrip-Fruin</a:t>
            </a:r>
            <a:r>
              <a:rPr lang="en-US" dirty="0">
                <a:latin typeface="Tw Cen MT Condensed" panose="020B0606020104020203" pitchFamily="34" charset="0"/>
              </a:rPr>
              <a:t> ::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D7ED9CD-E0B7-47C6-98B5-96D53AFE2C09}"/>
              </a:ext>
            </a:extLst>
          </p:cNvPr>
          <p:cNvSpPr/>
          <p:nvPr/>
        </p:nvSpPr>
        <p:spPr>
          <a:xfrm>
            <a:off x="2285819" y="3418647"/>
            <a:ext cx="762036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sk-SK" dirty="0">
                <a:latin typeface="Tw Cen MT Condensed" panose="020B0606020104020203" pitchFamily="34" charset="0"/>
              </a:rPr>
              <a:t>Wardrip-Fruin, </a:t>
            </a:r>
            <a:r>
              <a:rPr lang="sk-SK" i="1" dirty="0">
                <a:latin typeface="Tw Cen MT Condensed" panose="020B0606020104020203" pitchFamily="34" charset="0"/>
              </a:rPr>
              <a:t>Expressive Processing. Digital Fiction, Computer Games, and Software Studies</a:t>
            </a:r>
            <a:r>
              <a:rPr lang="sk-SK" dirty="0">
                <a:latin typeface="Tw Cen MT Condensed" panose="020B0606020104020203" pitchFamily="34" charset="0"/>
              </a:rPr>
              <a:t>, 2009</a:t>
            </a:r>
          </a:p>
          <a:p>
            <a:endParaRPr lang="sk-SK" dirty="0">
              <a:latin typeface="Tw Cen MT Condensed" panose="020B06060201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sk-SK" dirty="0">
                <a:latin typeface="Tw Cen MT Condensed" panose="020B0606020104020203" pitchFamily="34" charset="0"/>
              </a:rPr>
              <a:t>Hra Pong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Tw Cen MT Condensed" panose="020B0606020104020203" pitchFamily="34" charset="0"/>
              </a:rPr>
              <a:t>PONG - </a:t>
            </a:r>
            <a:r>
              <a:rPr lang="en-US" dirty="0">
                <a:latin typeface="Tw Cen MT Condensed" panose="020B0606020104020203" pitchFamily="34" charset="0"/>
                <a:hlinkClick r:id="rId4"/>
              </a:rPr>
              <a:t>First documented Video Ping-Pong game</a:t>
            </a:r>
            <a:r>
              <a:rPr lang="sk-SK" dirty="0">
                <a:latin typeface="Tw Cen MT Condensed" panose="020B0606020104020203" pitchFamily="34" charset="0"/>
              </a:rPr>
              <a:t>,</a:t>
            </a:r>
            <a:r>
              <a:rPr lang="en-US" dirty="0">
                <a:latin typeface="Tw Cen MT Condensed" panose="020B0606020104020203" pitchFamily="34" charset="0"/>
              </a:rPr>
              <a:t> 1969</a:t>
            </a:r>
            <a:endParaRPr lang="sk-SK" dirty="0">
              <a:latin typeface="Tw Cen MT Condensed" panose="020B0606020104020203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sk-SK" dirty="0">
                <a:latin typeface="Tw Cen MT Condensed" panose="020B0606020104020203" pitchFamily="34" charset="0"/>
              </a:rPr>
              <a:t>vydaná v roku 1972 spoločnosťou Atari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sk-SK" dirty="0">
              <a:latin typeface="Tw Cen MT Condensed" panose="020B06060201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sk-SK" dirty="0">
                <a:latin typeface="Tw Cen MT Condensed" panose="020B0606020104020203" pitchFamily="34" charset="0"/>
              </a:rPr>
              <a:t>Online hra </a:t>
            </a:r>
            <a:r>
              <a:rPr lang="sk-SK" dirty="0">
                <a:latin typeface="Tw Cen MT Condensed" panose="020B0606020104020203" pitchFamily="34" charset="0"/>
                <a:hlinkClick r:id="rId5"/>
              </a:rPr>
              <a:t>http://www.ponggame.org/</a:t>
            </a:r>
            <a:r>
              <a:rPr lang="sk-SK" dirty="0">
                <a:latin typeface="Tw Cen MT Condensed" panose="020B0606020104020203" pitchFamily="34" charset="0"/>
              </a:rPr>
              <a:t>  </a:t>
            </a:r>
          </a:p>
        </p:txBody>
      </p:sp>
      <p:pic>
        <p:nvPicPr>
          <p:cNvPr id="3" name="Picture 2">
            <a:hlinkClick r:id="rId5"/>
            <a:extLst>
              <a:ext uri="{FF2B5EF4-FFF2-40B4-BE49-F238E27FC236}">
                <a16:creationId xmlns:a16="http://schemas.microsoft.com/office/drawing/2014/main" id="{372466A9-34AB-4BF2-9C57-7685DCB1AA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31640" y="3912178"/>
            <a:ext cx="4583804" cy="237603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D227CFF-AEA3-48BC-B3B8-9A75F3D1855F}"/>
              </a:ext>
            </a:extLst>
          </p:cNvPr>
          <p:cNvSpPr/>
          <p:nvPr/>
        </p:nvSpPr>
        <p:spPr>
          <a:xfrm>
            <a:off x="3370116" y="2416697"/>
            <a:ext cx="54517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Tw Cen MT Condensed" panose="020B0606020104020203" pitchFamily="34" charset="0"/>
              </a:rPr>
              <a:t>Aarseth</a:t>
            </a:r>
            <a:r>
              <a:rPr lang="en-US" dirty="0">
                <a:latin typeface="Tw Cen MT Condensed" panose="020B0606020104020203" pitchFamily="34" charset="0"/>
              </a:rPr>
              <a:t> a </a:t>
            </a:r>
            <a:r>
              <a:rPr lang="en-US" dirty="0" err="1">
                <a:latin typeface="Tw Cen MT Condensed" panose="020B0606020104020203" pitchFamily="34" charset="0"/>
              </a:rPr>
              <a:t>Wardrip-Fruin</a:t>
            </a:r>
            <a:r>
              <a:rPr lang="en-US" dirty="0">
                <a:latin typeface="Tw Cen MT Condensed" panose="020B0606020104020203" pitchFamily="34" charset="0"/>
              </a:rPr>
              <a:t>: </a:t>
            </a:r>
            <a:r>
              <a:rPr lang="en-US" dirty="0" err="1">
                <a:latin typeface="Tw Cen MT Condensed" panose="020B0606020104020203" pitchFamily="34" charset="0"/>
              </a:rPr>
              <a:t>komparácia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 err="1">
                <a:latin typeface="Tw Cen MT Condensed" panose="020B0606020104020203" pitchFamily="34" charset="0"/>
              </a:rPr>
              <a:t>ich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 err="1">
                <a:latin typeface="Tw Cen MT Condensed" panose="020B0606020104020203" pitchFamily="34" charset="0"/>
              </a:rPr>
              <a:t>definícií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 err="1">
                <a:latin typeface="Tw Cen MT Condensed" panose="020B0606020104020203" pitchFamily="34" charset="0"/>
              </a:rPr>
              <a:t>programovateľného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 err="1">
                <a:latin typeface="Tw Cen MT Condensed" panose="020B0606020104020203" pitchFamily="34" charset="0"/>
              </a:rPr>
              <a:t>diela</a:t>
            </a:r>
            <a:endParaRPr lang="en-US" dirty="0">
              <a:latin typeface="Tw Cen MT Condensed" panose="020B0606020104020203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80977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0F2CA-559A-44A9-A080-CD845939B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w Cen MT Condensed" panose="020B0606020104020203" pitchFamily="34" charset="0"/>
              </a:rPr>
              <a:t>Software art: </a:t>
            </a:r>
            <a:r>
              <a:rPr lang="en-US" dirty="0" err="1">
                <a:latin typeface="Tw Cen MT Condensed" panose="020B0606020104020203" pitchFamily="34" charset="0"/>
              </a:rPr>
              <a:t>estetika</a:t>
            </a:r>
            <a:endParaRPr lang="en-US" dirty="0">
              <a:latin typeface="Tw Cen MT Condensed" panose="020B0606020104020203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1FE190-F49C-45E9-87BB-F53402690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849417" y="6438208"/>
            <a:ext cx="2349038" cy="315883"/>
          </a:xfrm>
        </p:spPr>
        <p:txBody>
          <a:bodyPr/>
          <a:lstStyle/>
          <a:p>
            <a:r>
              <a:rPr lang="en-US" dirty="0">
                <a:latin typeface="Tw Cen MT Condensed" panose="020B0606020104020203" pitchFamily="34" charset="0"/>
              </a:rPr>
              <a:t>Software art: </a:t>
            </a:r>
            <a:r>
              <a:rPr lang="en-US" dirty="0" err="1">
                <a:latin typeface="Tw Cen MT Condensed" panose="020B0606020104020203" pitchFamily="34" charset="0"/>
              </a:rPr>
              <a:t>estetika</a:t>
            </a:r>
            <a:r>
              <a:rPr lang="en-US" dirty="0">
                <a:latin typeface="Tw Cen MT Condensed" panose="020B0606020104020203" pitchFamily="34" charset="0"/>
              </a:rPr>
              <a:t> :: </a:t>
            </a:r>
            <a:r>
              <a:rPr lang="en-US" dirty="0" err="1">
                <a:latin typeface="Tw Cen MT Condensed" panose="020B0606020104020203" pitchFamily="34" charset="0"/>
              </a:rPr>
              <a:t>Aarseth</a:t>
            </a:r>
            <a:r>
              <a:rPr lang="en-US" dirty="0">
                <a:latin typeface="Tw Cen MT Condensed" panose="020B0606020104020203" pitchFamily="34" charset="0"/>
              </a:rPr>
              <a:t>, </a:t>
            </a:r>
            <a:r>
              <a:rPr lang="en-US" dirty="0" err="1">
                <a:latin typeface="Tw Cen MT Condensed" panose="020B0606020104020203" pitchFamily="34" charset="0"/>
              </a:rPr>
              <a:t>Wardrip-Fruin</a:t>
            </a:r>
            <a:r>
              <a:rPr lang="en-US" dirty="0">
                <a:latin typeface="Tw Cen MT Condensed" panose="020B0606020104020203" pitchFamily="34" charset="0"/>
              </a:rPr>
              <a:t> ::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D7ED9CD-E0B7-47C6-98B5-96D53AFE2C09}"/>
              </a:ext>
            </a:extLst>
          </p:cNvPr>
          <p:cNvSpPr/>
          <p:nvPr/>
        </p:nvSpPr>
        <p:spPr>
          <a:xfrm>
            <a:off x="2285819" y="3418647"/>
            <a:ext cx="76203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sk-SK" dirty="0">
                <a:latin typeface="Tw Cen MT Condensed" panose="020B0606020104020203" pitchFamily="34" charset="0"/>
              </a:rPr>
              <a:t>Wardrip-Fruin, </a:t>
            </a:r>
            <a:r>
              <a:rPr lang="sk-SK" i="1" dirty="0">
                <a:latin typeface="Tw Cen MT Condensed" panose="020B0606020104020203" pitchFamily="34" charset="0"/>
              </a:rPr>
              <a:t>Expressive Processing. Digital Fiction, Computer Games, and Software Studies</a:t>
            </a:r>
            <a:r>
              <a:rPr lang="sk-SK" dirty="0">
                <a:latin typeface="Tw Cen MT Condensed" panose="020B0606020104020203" pitchFamily="34" charset="0"/>
              </a:rPr>
              <a:t>, 2009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8B8D448-C600-4479-BAC9-11D6F06EA48E}"/>
              </a:ext>
            </a:extLst>
          </p:cNvPr>
          <p:cNvSpPr/>
          <p:nvPr/>
        </p:nvSpPr>
        <p:spPr>
          <a:xfrm>
            <a:off x="3370116" y="2416697"/>
            <a:ext cx="54517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Tw Cen MT Condensed" panose="020B0606020104020203" pitchFamily="34" charset="0"/>
              </a:rPr>
              <a:t>Aarseth</a:t>
            </a:r>
            <a:r>
              <a:rPr lang="en-US" dirty="0">
                <a:latin typeface="Tw Cen MT Condensed" panose="020B0606020104020203" pitchFamily="34" charset="0"/>
              </a:rPr>
              <a:t> a </a:t>
            </a:r>
            <a:r>
              <a:rPr lang="en-US" dirty="0" err="1">
                <a:latin typeface="Tw Cen MT Condensed" panose="020B0606020104020203" pitchFamily="34" charset="0"/>
              </a:rPr>
              <a:t>Wardrip-Fruin</a:t>
            </a:r>
            <a:r>
              <a:rPr lang="en-US" dirty="0">
                <a:latin typeface="Tw Cen MT Condensed" panose="020B0606020104020203" pitchFamily="34" charset="0"/>
              </a:rPr>
              <a:t>: </a:t>
            </a:r>
            <a:r>
              <a:rPr lang="en-US" dirty="0" err="1">
                <a:latin typeface="Tw Cen MT Condensed" panose="020B0606020104020203" pitchFamily="34" charset="0"/>
              </a:rPr>
              <a:t>komparácia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 err="1">
                <a:latin typeface="Tw Cen MT Condensed" panose="020B0606020104020203" pitchFamily="34" charset="0"/>
              </a:rPr>
              <a:t>ich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 err="1">
                <a:latin typeface="Tw Cen MT Condensed" panose="020B0606020104020203" pitchFamily="34" charset="0"/>
              </a:rPr>
              <a:t>definícií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 err="1">
                <a:latin typeface="Tw Cen MT Condensed" panose="020B0606020104020203" pitchFamily="34" charset="0"/>
              </a:rPr>
              <a:t>programovateľného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 err="1">
                <a:latin typeface="Tw Cen MT Condensed" panose="020B0606020104020203" pitchFamily="34" charset="0"/>
              </a:rPr>
              <a:t>diela</a:t>
            </a:r>
            <a:endParaRPr lang="en-US" dirty="0">
              <a:latin typeface="Tw Cen MT Condensed" panose="020B0606020104020203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914640-EFF9-4F52-A8AF-77C73B6A7DA4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2895598" y="3848064"/>
            <a:ext cx="6400800" cy="297243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20156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0F2CA-559A-44A9-A080-CD845939B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w Cen MT Condensed" panose="020B0606020104020203" pitchFamily="34" charset="0"/>
              </a:rPr>
              <a:t>Software art: </a:t>
            </a:r>
            <a:r>
              <a:rPr lang="en-US" dirty="0" err="1">
                <a:latin typeface="Tw Cen MT Condensed" panose="020B0606020104020203" pitchFamily="34" charset="0"/>
              </a:rPr>
              <a:t>estetika</a:t>
            </a:r>
            <a:endParaRPr lang="en-US" dirty="0">
              <a:latin typeface="Tw Cen MT Condensed" panose="020B0606020104020203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1FE190-F49C-45E9-87BB-F53402690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849417" y="6438208"/>
            <a:ext cx="2349038" cy="315883"/>
          </a:xfrm>
        </p:spPr>
        <p:txBody>
          <a:bodyPr/>
          <a:lstStyle/>
          <a:p>
            <a:r>
              <a:rPr lang="en-US" dirty="0">
                <a:latin typeface="Tw Cen MT Condensed" panose="020B0606020104020203" pitchFamily="34" charset="0"/>
              </a:rPr>
              <a:t>Software art: </a:t>
            </a:r>
            <a:r>
              <a:rPr lang="en-US" dirty="0" err="1">
                <a:latin typeface="Tw Cen MT Condensed" panose="020B0606020104020203" pitchFamily="34" charset="0"/>
              </a:rPr>
              <a:t>estetika</a:t>
            </a:r>
            <a:r>
              <a:rPr lang="en-US" dirty="0">
                <a:latin typeface="Tw Cen MT Condensed" panose="020B0606020104020203" pitchFamily="34" charset="0"/>
              </a:rPr>
              <a:t> :: </a:t>
            </a:r>
            <a:r>
              <a:rPr lang="en-US" dirty="0" err="1">
                <a:latin typeface="Tw Cen MT Condensed" panose="020B0606020104020203" pitchFamily="34" charset="0"/>
              </a:rPr>
              <a:t>Aarseth</a:t>
            </a:r>
            <a:r>
              <a:rPr lang="en-US" dirty="0">
                <a:latin typeface="Tw Cen MT Condensed" panose="020B0606020104020203" pitchFamily="34" charset="0"/>
              </a:rPr>
              <a:t>, </a:t>
            </a:r>
            <a:r>
              <a:rPr lang="en-US" dirty="0" err="1">
                <a:latin typeface="Tw Cen MT Condensed" panose="020B0606020104020203" pitchFamily="34" charset="0"/>
              </a:rPr>
              <a:t>Wardrip-Fruin</a:t>
            </a:r>
            <a:r>
              <a:rPr lang="en-US" dirty="0">
                <a:latin typeface="Tw Cen MT Condensed" panose="020B0606020104020203" pitchFamily="34" charset="0"/>
              </a:rPr>
              <a:t> ::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D7ED9CD-E0B7-47C6-98B5-96D53AFE2C09}"/>
              </a:ext>
            </a:extLst>
          </p:cNvPr>
          <p:cNvSpPr/>
          <p:nvPr/>
        </p:nvSpPr>
        <p:spPr>
          <a:xfrm>
            <a:off x="2285819" y="3863147"/>
            <a:ext cx="767504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sk-SK" dirty="0">
                <a:latin typeface="Tw Cen MT Condensed" panose="020B0606020104020203" pitchFamily="34" charset="0"/>
              </a:rPr>
              <a:t>Tale-Spin Effect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sk-SK" dirty="0">
                <a:latin typeface="Tw Cen MT Condensed" panose="020B0606020104020203" pitchFamily="34" charset="0"/>
              </a:rPr>
              <a:t>Eliza </a:t>
            </a:r>
            <a:r>
              <a:rPr lang="en-US" dirty="0">
                <a:latin typeface="Tw Cen MT Condensed" panose="020B0606020104020203" pitchFamily="34" charset="0"/>
              </a:rPr>
              <a:t>E</a:t>
            </a:r>
            <a:r>
              <a:rPr lang="sk-SK" dirty="0">
                <a:latin typeface="Tw Cen MT Condensed" panose="020B0606020104020203" pitchFamily="34" charset="0"/>
              </a:rPr>
              <a:t>f</a:t>
            </a:r>
            <a:r>
              <a:rPr lang="en-US" dirty="0">
                <a:latin typeface="Tw Cen MT Condensed" panose="020B0606020104020203" pitchFamily="34" charset="0"/>
              </a:rPr>
              <a:t>f</a:t>
            </a:r>
            <a:r>
              <a:rPr lang="sk-SK" dirty="0">
                <a:latin typeface="Tw Cen MT Condensed" panose="020B0606020104020203" pitchFamily="34" charset="0"/>
              </a:rPr>
              <a:t>e</a:t>
            </a:r>
            <a:r>
              <a:rPr lang="en-US" dirty="0">
                <a:latin typeface="Tw Cen MT Condensed" panose="020B0606020104020203" pitchFamily="34" charset="0"/>
              </a:rPr>
              <a:t>c</a:t>
            </a:r>
            <a:r>
              <a:rPr lang="sk-SK" dirty="0">
                <a:latin typeface="Tw Cen MT Condensed" panose="020B0606020104020203" pitchFamily="34" charset="0"/>
              </a:rPr>
              <a:t>t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sk-SK" dirty="0">
                <a:latin typeface="Tw Cen MT Condensed" panose="020B0606020104020203" pitchFamily="34" charset="0"/>
              </a:rPr>
              <a:t>SimCity Effect</a:t>
            </a:r>
            <a:endParaRPr lang="sk-SK" i="1" dirty="0">
              <a:latin typeface="Tw Cen MT Condensed" panose="020B0606020104020203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8B8D448-C600-4479-BAC9-11D6F06EA48E}"/>
              </a:ext>
            </a:extLst>
          </p:cNvPr>
          <p:cNvSpPr/>
          <p:nvPr/>
        </p:nvSpPr>
        <p:spPr>
          <a:xfrm>
            <a:off x="3370116" y="2416697"/>
            <a:ext cx="54517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Tw Cen MT Condensed" panose="020B0606020104020203" pitchFamily="34" charset="0"/>
              </a:rPr>
              <a:t>Aarseth</a:t>
            </a:r>
            <a:r>
              <a:rPr lang="en-US" dirty="0">
                <a:latin typeface="Tw Cen MT Condensed" panose="020B0606020104020203" pitchFamily="34" charset="0"/>
              </a:rPr>
              <a:t> a </a:t>
            </a:r>
            <a:r>
              <a:rPr lang="en-US" dirty="0" err="1">
                <a:latin typeface="Tw Cen MT Condensed" panose="020B0606020104020203" pitchFamily="34" charset="0"/>
              </a:rPr>
              <a:t>Wardrip-Fruin</a:t>
            </a:r>
            <a:r>
              <a:rPr lang="en-US" dirty="0">
                <a:latin typeface="Tw Cen MT Condensed" panose="020B0606020104020203" pitchFamily="34" charset="0"/>
              </a:rPr>
              <a:t>: </a:t>
            </a:r>
            <a:r>
              <a:rPr lang="en-US" dirty="0" err="1">
                <a:latin typeface="Tw Cen MT Condensed" panose="020B0606020104020203" pitchFamily="34" charset="0"/>
              </a:rPr>
              <a:t>komparácia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 err="1">
                <a:latin typeface="Tw Cen MT Condensed" panose="020B0606020104020203" pitchFamily="34" charset="0"/>
              </a:rPr>
              <a:t>ich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 err="1">
                <a:latin typeface="Tw Cen MT Condensed" panose="020B0606020104020203" pitchFamily="34" charset="0"/>
              </a:rPr>
              <a:t>definícií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 err="1">
                <a:latin typeface="Tw Cen MT Condensed" panose="020B0606020104020203" pitchFamily="34" charset="0"/>
              </a:rPr>
              <a:t>programovateľného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 err="1">
                <a:latin typeface="Tw Cen MT Condensed" panose="020B0606020104020203" pitchFamily="34" charset="0"/>
              </a:rPr>
              <a:t>diela</a:t>
            </a:r>
            <a:endParaRPr lang="en-US" dirty="0">
              <a:latin typeface="Tw Cen MT Condensed" panose="020B0606020104020203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6D4D564-8F3E-4926-AA4B-2460B6B218E8}"/>
              </a:ext>
            </a:extLst>
          </p:cNvPr>
          <p:cNvSpPr/>
          <p:nvPr/>
        </p:nvSpPr>
        <p:spPr>
          <a:xfrm>
            <a:off x="2285819" y="3418647"/>
            <a:ext cx="76203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sk-SK" dirty="0">
                <a:latin typeface="Tw Cen MT Condensed" panose="020B0606020104020203" pitchFamily="34" charset="0"/>
              </a:rPr>
              <a:t>Wardrip-Fruin, </a:t>
            </a:r>
            <a:r>
              <a:rPr lang="sk-SK" i="1" dirty="0">
                <a:latin typeface="Tw Cen MT Condensed" panose="020B0606020104020203" pitchFamily="34" charset="0"/>
              </a:rPr>
              <a:t>Expressive Processing. Digital Fiction, Computer Games, and Software Studies</a:t>
            </a:r>
            <a:r>
              <a:rPr lang="sk-SK" dirty="0">
                <a:latin typeface="Tw Cen MT Condensed" panose="020B0606020104020203" pitchFamily="34" charset="0"/>
              </a:rPr>
              <a:t>, 2009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C7C5E45-9DE7-40BF-88A4-61EFD32B5F5E}"/>
              </a:ext>
            </a:extLst>
          </p:cNvPr>
          <p:cNvSpPr/>
          <p:nvPr/>
        </p:nvSpPr>
        <p:spPr>
          <a:xfrm>
            <a:off x="2231136" y="5243677"/>
            <a:ext cx="772972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Tw Cen MT Condensed" panose="020B0606020104020203" pitchFamily="34" charset="0"/>
              </a:rPr>
              <a:t>Zatiaľčo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 err="1">
                <a:latin typeface="Tw Cen MT Condensed" panose="020B0606020104020203" pitchFamily="34" charset="0"/>
              </a:rPr>
              <a:t>Aarseth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 err="1">
                <a:latin typeface="Tw Cen MT Condensed" panose="020B0606020104020203" pitchFamily="34" charset="0"/>
              </a:rPr>
              <a:t>čitateľovi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 err="1">
                <a:latin typeface="Tw Cen MT Condensed" panose="020B0606020104020203" pitchFamily="34" charset="0"/>
              </a:rPr>
              <a:t>odkrýva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 err="1">
                <a:latin typeface="Tw Cen MT Condensed" panose="020B0606020104020203" pitchFamily="34" charset="0"/>
              </a:rPr>
              <a:t>základný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 err="1">
                <a:latin typeface="Tw Cen MT Condensed" panose="020B0606020104020203" pitchFamily="34" charset="0"/>
              </a:rPr>
              <a:t>aspekt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 err="1">
                <a:latin typeface="Tw Cen MT Condensed" panose="020B0606020104020203" pitchFamily="34" charset="0"/>
              </a:rPr>
              <a:t>definície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b="1" dirty="0" err="1">
                <a:latin typeface="Tw Cen MT Condensed" panose="020B0606020104020203" pitchFamily="34" charset="0"/>
              </a:rPr>
              <a:t>kybertextu</a:t>
            </a:r>
            <a:r>
              <a:rPr lang="en-US" dirty="0">
                <a:latin typeface="Tw Cen MT Condensed" panose="020B0606020104020203" pitchFamily="34" charset="0"/>
              </a:rPr>
              <a:t>, </a:t>
            </a:r>
            <a:r>
              <a:rPr lang="en-US" dirty="0" err="1">
                <a:latin typeface="Tw Cen MT Condensed" panose="020B0606020104020203" pitchFamily="34" charset="0"/>
              </a:rPr>
              <a:t>ktorým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 err="1">
                <a:latin typeface="Tw Cen MT Condensed" panose="020B0606020104020203" pitchFamily="34" charset="0"/>
              </a:rPr>
              <a:t>je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b="1" dirty="0" err="1">
                <a:latin typeface="Tw Cen MT Condensed" panose="020B0606020104020203" pitchFamily="34" charset="0"/>
              </a:rPr>
              <a:t>mechanická</a:t>
            </a:r>
            <a:r>
              <a:rPr lang="en-US" b="1" dirty="0">
                <a:latin typeface="Tw Cen MT Condensed" panose="020B0606020104020203" pitchFamily="34" charset="0"/>
              </a:rPr>
              <a:t> </a:t>
            </a:r>
            <a:r>
              <a:rPr lang="en-US" b="1" dirty="0" err="1">
                <a:latin typeface="Tw Cen MT Condensed" panose="020B0606020104020203" pitchFamily="34" charset="0"/>
              </a:rPr>
              <a:t>organizácia</a:t>
            </a:r>
            <a:r>
              <a:rPr lang="en-US" b="1" dirty="0">
                <a:latin typeface="Tw Cen MT Condensed" panose="020B0606020104020203" pitchFamily="34" charset="0"/>
              </a:rPr>
              <a:t> </a:t>
            </a:r>
            <a:r>
              <a:rPr lang="en-US" b="1" dirty="0" err="1">
                <a:latin typeface="Tw Cen MT Condensed" panose="020B0606020104020203" pitchFamily="34" charset="0"/>
              </a:rPr>
              <a:t>textu</a:t>
            </a:r>
            <a:r>
              <a:rPr lang="en-US" b="1" dirty="0">
                <a:latin typeface="Tw Cen MT Condensed" panose="020B0606020104020203" pitchFamily="34" charset="0"/>
              </a:rPr>
              <a:t> </a:t>
            </a:r>
            <a:r>
              <a:rPr lang="en-US" b="1" dirty="0" err="1">
                <a:latin typeface="Tw Cen MT Condensed" panose="020B0606020104020203" pitchFamily="34" charset="0"/>
              </a:rPr>
              <a:t>využívajúca</a:t>
            </a:r>
            <a:r>
              <a:rPr lang="en-US" b="1" dirty="0">
                <a:latin typeface="Tw Cen MT Condensed" panose="020B0606020104020203" pitchFamily="34" charset="0"/>
              </a:rPr>
              <a:t> </a:t>
            </a:r>
            <a:r>
              <a:rPr lang="en-US" b="1" dirty="0" err="1">
                <a:latin typeface="Tw Cen MT Condensed" panose="020B0606020104020203" pitchFamily="34" charset="0"/>
              </a:rPr>
              <a:t>princípy</a:t>
            </a:r>
            <a:r>
              <a:rPr lang="en-US" b="1" dirty="0">
                <a:latin typeface="Tw Cen MT Condensed" panose="020B0606020104020203" pitchFamily="34" charset="0"/>
              </a:rPr>
              <a:t> </a:t>
            </a:r>
            <a:r>
              <a:rPr lang="en-US" b="1" dirty="0" err="1">
                <a:latin typeface="Tw Cen MT Condensed" panose="020B0606020104020203" pitchFamily="34" charset="0"/>
              </a:rPr>
              <a:t>kalkulovanej</a:t>
            </a:r>
            <a:r>
              <a:rPr lang="en-US" b="1" dirty="0">
                <a:latin typeface="Tw Cen MT Condensed" panose="020B0606020104020203" pitchFamily="34" charset="0"/>
              </a:rPr>
              <a:t> </a:t>
            </a:r>
            <a:r>
              <a:rPr lang="en-US" b="1" dirty="0" err="1">
                <a:latin typeface="Tw Cen MT Condensed" panose="020B0606020104020203" pitchFamily="34" charset="0"/>
              </a:rPr>
              <a:t>produkcie</a:t>
            </a:r>
            <a:r>
              <a:rPr lang="en-US" b="1" dirty="0">
                <a:latin typeface="Tw Cen MT Condensed" panose="020B0606020104020203" pitchFamily="34" charset="0"/>
              </a:rPr>
              <a:t> </a:t>
            </a:r>
            <a:r>
              <a:rPr lang="en-US" dirty="0">
                <a:latin typeface="Tw Cen MT Condensed" panose="020B0606020104020203" pitchFamily="34" charset="0"/>
              </a:rPr>
              <a:t>a </a:t>
            </a:r>
            <a:r>
              <a:rPr lang="en-US" dirty="0" err="1">
                <a:latin typeface="Tw Cen MT Condensed" panose="020B0606020104020203" pitchFamily="34" charset="0"/>
              </a:rPr>
              <a:t>čitateľov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 err="1">
                <a:latin typeface="Tw Cen MT Condensed" panose="020B0606020104020203" pitchFamily="34" charset="0"/>
              </a:rPr>
              <a:t>takéhoto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 err="1">
                <a:latin typeface="Tw Cen MT Condensed" panose="020B0606020104020203" pitchFamily="34" charset="0"/>
              </a:rPr>
              <a:t>textu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 err="1">
                <a:latin typeface="Tw Cen MT Condensed" panose="020B0606020104020203" pitchFamily="34" charset="0"/>
              </a:rPr>
              <a:t>posúva</a:t>
            </a:r>
            <a:r>
              <a:rPr lang="en-US" dirty="0">
                <a:latin typeface="Tw Cen MT Condensed" panose="020B0606020104020203" pitchFamily="34" charset="0"/>
              </a:rPr>
              <a:t> do role </a:t>
            </a:r>
            <a:r>
              <a:rPr lang="en-US" dirty="0" err="1">
                <a:latin typeface="Tw Cen MT Condensed" panose="020B0606020104020203" pitchFamily="34" charset="0"/>
              </a:rPr>
              <a:t>hráča</a:t>
            </a:r>
            <a:r>
              <a:rPr lang="sk-SK" dirty="0">
                <a:latin typeface="Tw Cen MT Condensed" panose="020B0606020104020203" pitchFamily="34" charset="0"/>
              </a:rPr>
              <a:t>,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endParaRPr lang="sk-SK" dirty="0">
              <a:latin typeface="Tw Cen MT Condensed" panose="020B0606020104020203" pitchFamily="34" charset="0"/>
            </a:endParaRPr>
          </a:p>
          <a:p>
            <a:r>
              <a:rPr lang="en-US" dirty="0" err="1">
                <a:latin typeface="Tw Cen MT Condensed" panose="020B0606020104020203" pitchFamily="34" charset="0"/>
              </a:rPr>
              <a:t>Wardrip-Fruin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 err="1">
                <a:latin typeface="Tw Cen MT Condensed" panose="020B0606020104020203" pitchFamily="34" charset="0"/>
              </a:rPr>
              <a:t>nazýva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b="1" dirty="0" err="1">
                <a:latin typeface="Tw Cen MT Condensed" panose="020B0606020104020203" pitchFamily="34" charset="0"/>
              </a:rPr>
              <a:t>fikcie</a:t>
            </a:r>
            <a:r>
              <a:rPr lang="en-US" b="1" dirty="0">
                <a:latin typeface="Tw Cen MT Condensed" panose="020B0606020104020203" pitchFamily="34" charset="0"/>
              </a:rPr>
              <a:t> </a:t>
            </a:r>
            <a:r>
              <a:rPr lang="en-US" b="1" dirty="0" err="1">
                <a:latin typeface="Tw Cen MT Condensed" panose="020B0606020104020203" pitchFamily="34" charset="0"/>
              </a:rPr>
              <a:t>produkované</a:t>
            </a:r>
            <a:r>
              <a:rPr lang="en-US" b="1" dirty="0">
                <a:latin typeface="Tw Cen MT Condensed" panose="020B0606020104020203" pitchFamily="34" charset="0"/>
              </a:rPr>
              <a:t> </a:t>
            </a:r>
            <a:r>
              <a:rPr lang="en-US" b="1" dirty="0" err="1">
                <a:latin typeface="Tw Cen MT Condensed" panose="020B0606020104020203" pitchFamily="34" charset="0"/>
              </a:rPr>
              <a:t>počítačovými</a:t>
            </a:r>
            <a:r>
              <a:rPr lang="en-US" b="1" dirty="0">
                <a:latin typeface="Tw Cen MT Condensed" panose="020B0606020104020203" pitchFamily="34" charset="0"/>
              </a:rPr>
              <a:t> </a:t>
            </a:r>
            <a:r>
              <a:rPr lang="en-US" b="1" dirty="0" err="1">
                <a:latin typeface="Tw Cen MT Condensed" panose="020B0606020104020203" pitchFamily="34" charset="0"/>
              </a:rPr>
              <a:t>strojmi</a:t>
            </a:r>
            <a:r>
              <a:rPr lang="en-US" b="1" dirty="0">
                <a:latin typeface="Tw Cen MT Condensed" panose="020B0606020104020203" pitchFamily="34" charset="0"/>
              </a:rPr>
              <a:t> </a:t>
            </a:r>
            <a:r>
              <a:rPr lang="en-US" b="1" dirty="0" err="1">
                <a:latin typeface="Tw Cen MT Condensed" panose="020B0606020104020203" pitchFamily="34" charset="0"/>
              </a:rPr>
              <a:t>za</a:t>
            </a:r>
            <a:r>
              <a:rPr lang="en-US" b="1" dirty="0">
                <a:latin typeface="Tw Cen MT Condensed" panose="020B0606020104020203" pitchFamily="34" charset="0"/>
              </a:rPr>
              <a:t> </a:t>
            </a:r>
            <a:r>
              <a:rPr lang="en-US" b="1" dirty="0" err="1">
                <a:latin typeface="Tw Cen MT Condensed" panose="020B0606020104020203" pitchFamily="34" charset="0"/>
              </a:rPr>
              <a:t>najvzrušujúcejšie</a:t>
            </a:r>
            <a:r>
              <a:rPr lang="en-US" b="1" dirty="0">
                <a:latin typeface="Tw Cen MT Condensed" panose="020B0606020104020203" pitchFamily="34" charset="0"/>
              </a:rPr>
              <a:t> </a:t>
            </a:r>
            <a:r>
              <a:rPr lang="en-US" b="1" dirty="0" err="1">
                <a:latin typeface="Tw Cen MT Condensed" panose="020B0606020104020203" pitchFamily="34" charset="0"/>
              </a:rPr>
              <a:t>prostriedky</a:t>
            </a:r>
            <a:r>
              <a:rPr lang="en-US" b="1" dirty="0">
                <a:latin typeface="Tw Cen MT Condensed" panose="020B0606020104020203" pitchFamily="34" charset="0"/>
              </a:rPr>
              <a:t> k </a:t>
            </a:r>
            <a:r>
              <a:rPr lang="en-US" b="1" dirty="0" err="1">
                <a:latin typeface="Tw Cen MT Condensed" panose="020B0606020104020203" pitchFamily="34" charset="0"/>
              </a:rPr>
              <a:t>odhaleniu</a:t>
            </a:r>
            <a:r>
              <a:rPr lang="en-US" b="1" dirty="0">
                <a:latin typeface="Tw Cen MT Condensed" panose="020B0606020104020203" pitchFamily="34" charset="0"/>
              </a:rPr>
              <a:t> </a:t>
            </a:r>
            <a:r>
              <a:rPr lang="en-US" b="1" dirty="0" err="1">
                <a:latin typeface="Tw Cen MT Condensed" panose="020B0606020104020203" pitchFamily="34" charset="0"/>
              </a:rPr>
              <a:t>budúcnosti</a:t>
            </a:r>
            <a:r>
              <a:rPr lang="en-US" dirty="0">
                <a:latin typeface="Tw Cen MT Condensed" panose="020B0606020104020203" pitchFamily="34" charset="0"/>
              </a:rPr>
              <a:t>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77063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1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TM10001115[[fn=Parcel]]</Template>
  <TotalTime>8703</TotalTime>
  <Words>1373</Words>
  <Application>Microsoft Office PowerPoint</Application>
  <PresentationFormat>Widescreen</PresentationFormat>
  <Paragraphs>180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Gill Sans MT</vt:lpstr>
      <vt:lpstr>Times New Roman</vt:lpstr>
      <vt:lpstr>Tw Cen MT Condensed</vt:lpstr>
      <vt:lpstr>Wingdings</vt:lpstr>
      <vt:lpstr>Parcel</vt:lpstr>
      <vt:lpstr>Software art: estetika :: Aarseth, Wardrip-Fruin ::</vt:lpstr>
      <vt:lpstr>Software art: estetika</vt:lpstr>
      <vt:lpstr>Software art: estetika</vt:lpstr>
      <vt:lpstr>Software art: estetika</vt:lpstr>
      <vt:lpstr>Software art: estetika</vt:lpstr>
      <vt:lpstr>Software art: estetika</vt:lpstr>
      <vt:lpstr>Software art: estetika</vt:lpstr>
      <vt:lpstr>Software art: estetika</vt:lpstr>
      <vt:lpstr>Software art: estetika</vt:lpstr>
      <vt:lpstr>Software art: estetika</vt:lpstr>
      <vt:lpstr>Software art: estetika</vt:lpstr>
      <vt:lpstr>Software art: estetika</vt:lpstr>
      <vt:lpstr>Software art: estetika</vt:lpstr>
      <vt:lpstr>Software art: estetika</vt:lpstr>
      <vt:lpstr>Software art: estetika</vt:lpstr>
      <vt:lpstr>Software art: estetika</vt:lpstr>
      <vt:lpstr>Software art: estetika</vt:lpstr>
      <vt:lpstr>Software art: estetika</vt:lpstr>
      <vt:lpstr>Software art: estetika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Monika Szucsova</dc:creator>
  <cp:lastModifiedBy>Monika Szucsova</cp:lastModifiedBy>
  <cp:revision>541</cp:revision>
  <dcterms:created xsi:type="dcterms:W3CDTF">2017-10-14T17:12:12Z</dcterms:created>
  <dcterms:modified xsi:type="dcterms:W3CDTF">2017-12-16T18:14:11Z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5E2464FD-B82A-450C-BCFC-8CCE6ED5C311</vt:lpwstr>
  </property>
  <property fmtid="{D5CDD505-2E9C-101B-9397-08002B2CF9AE}" pid="3" name="ArticulatePath">
    <vt:lpwstr>Presentation1</vt:lpwstr>
  </property>
</Properties>
</file>