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253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13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012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906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57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852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62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06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7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103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66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8FEC9-592F-49D9-BC13-545A45DBEF83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0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ivysilani/1131721572-babylon/416236100152023/obsah/501372-kiritof" TargetMode="External"/><Relationship Id="rId2" Type="http://schemas.openxmlformats.org/officeDocument/2006/relationships/hyperlink" Target="http://www.ceskatelevize.cz/ivysilani/1142743803-reporteri-ct/209452801240042/obsah/92414-utajena-etnicka-cistka-v-ceskoslovensk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eskatelevize.cz/porady/1097944695-nas-venkov/313294340070007-cesta-na-jih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moravstichorvati/" TargetMode="External"/><Relationship Id="rId2" Type="http://schemas.openxmlformats.org/officeDocument/2006/relationships/hyperlink" Target="http://www.moravstichorvati.cz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ametnaroda.cz/category/detail/id/89?locale=cs_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296143"/>
          </a:xfrm>
        </p:spPr>
        <p:txBody>
          <a:bodyPr>
            <a:normAutofit fontScale="90000"/>
          </a:bodyPr>
          <a:lstStyle/>
          <a:p>
            <a:pPr algn="l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Moravští Chorvati v literatuře 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médiích</a:t>
            </a:r>
            <a:b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3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Literatura</a:t>
            </a:r>
            <a:endParaRPr lang="cs-CZ" sz="33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1844824"/>
            <a:ext cx="7344816" cy="4464496"/>
          </a:xfrm>
        </p:spPr>
        <p:txBody>
          <a:bodyPr>
            <a:normAutofit fontScale="25000" lnSpcReduction="20000"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720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7200" dirty="0" smtClean="0">
                <a:solidFill>
                  <a:schemeClr val="tx1"/>
                </a:solidFill>
              </a:rPr>
              <a:t>zájem </a:t>
            </a:r>
            <a:r>
              <a:rPr lang="cs-CZ" sz="7200" dirty="0" smtClean="0">
                <a:solidFill>
                  <a:schemeClr val="tx1"/>
                </a:solidFill>
              </a:rPr>
              <a:t>o moravské Chorvaty nebyl vždy stejný 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7200" dirty="0" smtClean="0">
                <a:solidFill>
                  <a:schemeClr val="tx1"/>
                </a:solidFill>
              </a:rPr>
              <a:t>dostatek literatury = především novinové a časopisecké články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7200" dirty="0">
                <a:solidFill>
                  <a:schemeClr val="tx1"/>
                </a:solidFill>
              </a:rPr>
              <a:t>m</a:t>
            </a:r>
            <a:r>
              <a:rPr lang="cs-CZ" sz="7200" dirty="0" smtClean="0">
                <a:solidFill>
                  <a:schemeClr val="tx1"/>
                </a:solidFill>
              </a:rPr>
              <a:t>onografií pouze </a:t>
            </a:r>
            <a:r>
              <a:rPr lang="cs-CZ" sz="7200" dirty="0" smtClean="0">
                <a:solidFill>
                  <a:schemeClr val="tx1"/>
                </a:solidFill>
              </a:rPr>
              <a:t>několik, především z devadesátých let 20. století </a:t>
            </a:r>
            <a:endParaRPr lang="cs-CZ" sz="720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7200" dirty="0">
                <a:solidFill>
                  <a:schemeClr val="tx1"/>
                </a:solidFill>
              </a:rPr>
              <a:t>n</a:t>
            </a:r>
            <a:r>
              <a:rPr lang="cs-CZ" sz="7200" dirty="0" smtClean="0">
                <a:solidFill>
                  <a:schemeClr val="tx1"/>
                </a:solidFill>
              </a:rPr>
              <a:t>ejvětší problémy literatury o moravských Chorvatech: </a:t>
            </a:r>
          </a:p>
          <a:p>
            <a:pPr marL="1371600" lvl="2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7200" dirty="0">
                <a:solidFill>
                  <a:schemeClr val="tx1"/>
                </a:solidFill>
              </a:rPr>
              <a:t>p</a:t>
            </a:r>
            <a:r>
              <a:rPr lang="cs-CZ" sz="7200" dirty="0" smtClean="0">
                <a:solidFill>
                  <a:schemeClr val="tx1"/>
                </a:solidFill>
              </a:rPr>
              <a:t>rotichůdné informace</a:t>
            </a:r>
          </a:p>
          <a:p>
            <a:pPr marL="1371600" lvl="2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7200" dirty="0">
                <a:solidFill>
                  <a:schemeClr val="tx1"/>
                </a:solidFill>
              </a:rPr>
              <a:t>k</a:t>
            </a:r>
            <a:r>
              <a:rPr lang="cs-CZ" sz="7200" dirty="0" smtClean="0">
                <a:solidFill>
                  <a:schemeClr val="tx1"/>
                </a:solidFill>
              </a:rPr>
              <a:t>lišé</a:t>
            </a:r>
          </a:p>
          <a:p>
            <a:pPr marL="1371600" lvl="2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7200" dirty="0">
                <a:solidFill>
                  <a:schemeClr val="tx1"/>
                </a:solidFill>
              </a:rPr>
              <a:t>n</a:t>
            </a:r>
            <a:r>
              <a:rPr lang="cs-CZ" sz="7200" dirty="0" smtClean="0">
                <a:solidFill>
                  <a:schemeClr val="tx1"/>
                </a:solidFill>
              </a:rPr>
              <a:t>ěkterá témata chybí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82574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332657"/>
            <a:ext cx="7918648" cy="1152127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Televize</a:t>
            </a:r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7414592" cy="4824536"/>
          </a:xfrm>
        </p:spPr>
        <p:txBody>
          <a:bodyPr>
            <a:normAutofit fontScale="92500" lnSpcReduction="10000"/>
          </a:bodyPr>
          <a:lstStyle/>
          <a:p>
            <a:pPr marL="285750" indent="-285750" algn="l"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</a:rPr>
              <a:t>několik reportáží České televize:</a:t>
            </a:r>
          </a:p>
          <a:p>
            <a:pPr algn="just"/>
            <a:endParaRPr lang="cs-CZ" sz="1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tx1"/>
                </a:solidFill>
              </a:rPr>
              <a:t>r</a:t>
            </a:r>
            <a:r>
              <a:rPr lang="cs-CZ" sz="1800" dirty="0" smtClean="0">
                <a:solidFill>
                  <a:schemeClr val="tx1"/>
                </a:solidFill>
              </a:rPr>
              <a:t>eportáž </a:t>
            </a:r>
            <a:r>
              <a:rPr lang="cs-CZ" sz="1800" i="1" dirty="0" smtClean="0">
                <a:solidFill>
                  <a:schemeClr val="tx1"/>
                </a:solidFill>
              </a:rPr>
              <a:t>Utajená etnická čistka v Československu </a:t>
            </a:r>
            <a:r>
              <a:rPr lang="cs-CZ" sz="1800" dirty="0" smtClean="0">
                <a:solidFill>
                  <a:schemeClr val="tx1"/>
                </a:solidFill>
              </a:rPr>
              <a:t>(2009) z cyklu Reportéři ČT o </a:t>
            </a:r>
            <a:r>
              <a:rPr lang="cs-CZ" sz="1800" dirty="0">
                <a:solidFill>
                  <a:schemeClr val="tx1"/>
                </a:solidFill>
              </a:rPr>
              <a:t>rozsídlení </a:t>
            </a:r>
            <a:r>
              <a:rPr lang="cs-CZ" sz="1800" dirty="0" smtClean="0">
                <a:solidFill>
                  <a:schemeClr val="tx1"/>
                </a:solidFill>
              </a:rPr>
              <a:t>Chorvatů: </a:t>
            </a:r>
            <a:r>
              <a:rPr lang="cs-CZ" sz="1800" dirty="0" smtClean="0">
                <a:solidFill>
                  <a:schemeClr val="tx1"/>
                </a:solidFill>
                <a:hlinkClick r:id="rId2"/>
              </a:rPr>
              <a:t>http</a:t>
            </a:r>
            <a:r>
              <a:rPr lang="cs-CZ" sz="1800" dirty="0">
                <a:solidFill>
                  <a:schemeClr val="tx1"/>
                </a:solidFill>
                <a:hlinkClick r:id="rId2"/>
              </a:rPr>
              <a:t>://</a:t>
            </a:r>
            <a:r>
              <a:rPr lang="cs-CZ" sz="1800" dirty="0" smtClean="0">
                <a:solidFill>
                  <a:schemeClr val="tx1"/>
                </a:solidFill>
                <a:hlinkClick r:id="rId2"/>
              </a:rPr>
              <a:t>www.ceskatelevize.cz/ivysilani/1142743803-reporteri-ct/209452801240042/obsah/92414-utajena-etnicka-cistka-v-ceskoslovensku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chemeClr val="tx1"/>
                </a:solidFill>
              </a:rPr>
              <a:t>několikrát se moravským Chorvatům věnoval pořad </a:t>
            </a:r>
            <a:r>
              <a:rPr lang="cs-CZ" sz="1800" i="1" dirty="0" smtClean="0">
                <a:solidFill>
                  <a:schemeClr val="tx1"/>
                </a:solidFill>
              </a:rPr>
              <a:t>Babylon </a:t>
            </a:r>
            <a:r>
              <a:rPr lang="cs-CZ" sz="1800" dirty="0" smtClean="0">
                <a:solidFill>
                  <a:schemeClr val="tx1"/>
                </a:solidFill>
              </a:rPr>
              <a:t>– poslední reportáž o </a:t>
            </a:r>
            <a:r>
              <a:rPr lang="cs-CZ" sz="1800" dirty="0" err="1" smtClean="0">
                <a:solidFill>
                  <a:schemeClr val="tx1"/>
                </a:solidFill>
              </a:rPr>
              <a:t>kiritofu</a:t>
            </a:r>
            <a:r>
              <a:rPr lang="cs-CZ" sz="1800" dirty="0" smtClean="0">
                <a:solidFill>
                  <a:schemeClr val="tx1"/>
                </a:solidFill>
              </a:rPr>
              <a:t> moravských Chorvatů z roku 2016</a:t>
            </a:r>
            <a:r>
              <a:rPr lang="cs-CZ" sz="1800" dirty="0">
                <a:solidFill>
                  <a:schemeClr val="tx1"/>
                </a:solidFill>
              </a:rPr>
              <a:t>: </a:t>
            </a:r>
            <a:r>
              <a:rPr lang="cs-CZ" sz="1800" dirty="0">
                <a:solidFill>
                  <a:schemeClr val="tx1"/>
                </a:solidFill>
                <a:hlinkClick r:id="rId3"/>
              </a:rPr>
              <a:t>http://</a:t>
            </a:r>
            <a:r>
              <a:rPr lang="cs-CZ" sz="1800" dirty="0" smtClean="0">
                <a:solidFill>
                  <a:schemeClr val="tx1"/>
                </a:solidFill>
                <a:hlinkClick r:id="rId3"/>
              </a:rPr>
              <a:t>www.ceskatelevize.cz/ivysilani/1131721572-babylon/416236100152023/obsah/501372-kiritof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cs-CZ" sz="1800" dirty="0" smtClean="0">
                <a:solidFill>
                  <a:schemeClr val="tx1"/>
                </a:solidFill>
              </a:rPr>
              <a:t>      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chemeClr val="tx1"/>
                </a:solidFill>
              </a:rPr>
              <a:t>reportáž </a:t>
            </a:r>
            <a:r>
              <a:rPr lang="cs-CZ" sz="1800" i="1" dirty="0" smtClean="0">
                <a:solidFill>
                  <a:schemeClr val="tx1"/>
                </a:solidFill>
              </a:rPr>
              <a:t>Cesta na jih </a:t>
            </a:r>
            <a:r>
              <a:rPr lang="cs-CZ" sz="1800" dirty="0" smtClean="0">
                <a:solidFill>
                  <a:schemeClr val="tx1"/>
                </a:solidFill>
              </a:rPr>
              <a:t>(2013) z cyklu Náš venkov</a:t>
            </a:r>
            <a:r>
              <a:rPr lang="cs-CZ" sz="1800" dirty="0">
                <a:solidFill>
                  <a:schemeClr val="tx1"/>
                </a:solidFill>
              </a:rPr>
              <a:t>: </a:t>
            </a:r>
            <a:r>
              <a:rPr lang="cs-CZ" sz="1800" dirty="0">
                <a:solidFill>
                  <a:schemeClr val="tx1"/>
                </a:solidFill>
                <a:hlinkClick r:id="rId4"/>
              </a:rPr>
              <a:t>http://www.ceskatelevize.cz/porady/1097944695-nas-venkov/313294340070007-cesta-na-jih</a:t>
            </a:r>
            <a:r>
              <a:rPr lang="cs-CZ" sz="1800" dirty="0" smtClean="0">
                <a:solidFill>
                  <a:schemeClr val="tx1"/>
                </a:solidFill>
                <a:hlinkClick r:id="rId4"/>
              </a:rPr>
              <a:t>/</a:t>
            </a:r>
            <a:r>
              <a:rPr lang="cs-CZ" sz="1800" dirty="0" smtClean="0">
                <a:solidFill>
                  <a:schemeClr val="tx1"/>
                </a:solidFill>
              </a:rPr>
              <a:t>  </a:t>
            </a:r>
          </a:p>
          <a:p>
            <a:pPr algn="just"/>
            <a:endParaRPr lang="cs-CZ" sz="1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chemeClr val="tx1"/>
                </a:solidFill>
              </a:rPr>
              <a:t>Česká televize připravuje dokument o moravských Chorvatech, premiéra na jaře 2018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987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864095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18. </a:t>
            </a: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toletí 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700808"/>
            <a:ext cx="6872808" cy="4320480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</a:rPr>
              <a:t>h</a:t>
            </a:r>
            <a:r>
              <a:rPr lang="cs-CZ" sz="2000" dirty="0" smtClean="0">
                <a:solidFill>
                  <a:schemeClr val="tx1"/>
                </a:solidFill>
              </a:rPr>
              <a:t>istorik </a:t>
            </a:r>
            <a:r>
              <a:rPr lang="cs-CZ" sz="2000" b="1" dirty="0" smtClean="0">
                <a:solidFill>
                  <a:schemeClr val="tx1"/>
                </a:solidFill>
              </a:rPr>
              <a:t>František </a:t>
            </a:r>
            <a:r>
              <a:rPr lang="cs-CZ" sz="2000" b="1" dirty="0" smtClean="0">
                <a:solidFill>
                  <a:schemeClr val="tx1"/>
                </a:solidFill>
              </a:rPr>
              <a:t>Josef </a:t>
            </a:r>
            <a:r>
              <a:rPr lang="cs-CZ" sz="2000" b="1" dirty="0" err="1" smtClean="0">
                <a:solidFill>
                  <a:schemeClr val="tx1"/>
                </a:solidFill>
              </a:rPr>
              <a:t>Schwoy</a:t>
            </a:r>
            <a:r>
              <a:rPr lang="cs-CZ" sz="2000" b="1" dirty="0" smtClean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– </a:t>
            </a:r>
            <a:r>
              <a:rPr lang="cs-CZ" sz="1800" i="1" dirty="0" err="1" smtClean="0">
                <a:solidFill>
                  <a:schemeClr val="tx1"/>
                </a:solidFill>
              </a:rPr>
              <a:t>Topographische</a:t>
            </a:r>
            <a:r>
              <a:rPr lang="cs-CZ" sz="1800" i="1" dirty="0" smtClean="0">
                <a:solidFill>
                  <a:schemeClr val="tx1"/>
                </a:solidFill>
              </a:rPr>
              <a:t> </a:t>
            </a:r>
            <a:r>
              <a:rPr lang="cs-CZ" sz="1800" i="1" dirty="0" err="1" smtClean="0">
                <a:solidFill>
                  <a:schemeClr val="tx1"/>
                </a:solidFill>
              </a:rPr>
              <a:t>Schilderung</a:t>
            </a:r>
            <a:r>
              <a:rPr lang="cs-CZ" sz="1800" i="1" dirty="0" smtClean="0">
                <a:solidFill>
                  <a:schemeClr val="tx1"/>
                </a:solidFill>
              </a:rPr>
              <a:t> des </a:t>
            </a:r>
            <a:r>
              <a:rPr lang="cs-CZ" sz="1800" i="1" dirty="0" err="1" smtClean="0">
                <a:solidFill>
                  <a:schemeClr val="tx1"/>
                </a:solidFill>
              </a:rPr>
              <a:t>Markgrafthum</a:t>
            </a:r>
            <a:r>
              <a:rPr lang="cs-CZ" sz="1800" i="1" dirty="0" smtClean="0">
                <a:solidFill>
                  <a:schemeClr val="tx1"/>
                </a:solidFill>
              </a:rPr>
              <a:t> </a:t>
            </a:r>
            <a:r>
              <a:rPr lang="cs-CZ" sz="1800" i="1" dirty="0" err="1" smtClean="0">
                <a:solidFill>
                  <a:schemeClr val="tx1"/>
                </a:solidFill>
              </a:rPr>
              <a:t>Mähren</a:t>
            </a:r>
            <a:r>
              <a:rPr lang="cs-CZ" sz="1800" i="1" dirty="0" smtClean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(1786) – topografie Moravy, pouhá zmínka o Chorvatech</a:t>
            </a:r>
            <a:endParaRPr lang="cs-CZ" sz="1800" i="1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cs-CZ" sz="1800" i="1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</a:rPr>
              <a:t>s</a:t>
            </a:r>
            <a:r>
              <a:rPr lang="cs-CZ" sz="2000" dirty="0" smtClean="0">
                <a:solidFill>
                  <a:schemeClr val="tx1"/>
                </a:solidFill>
              </a:rPr>
              <a:t>lavista </a:t>
            </a:r>
            <a:r>
              <a:rPr lang="cs-CZ" sz="2000" b="1" dirty="0" smtClean="0">
                <a:solidFill>
                  <a:schemeClr val="tx1"/>
                </a:solidFill>
              </a:rPr>
              <a:t>Jan </a:t>
            </a:r>
            <a:r>
              <a:rPr lang="cs-CZ" sz="2000" b="1" dirty="0" smtClean="0">
                <a:solidFill>
                  <a:schemeClr val="tx1"/>
                </a:solidFill>
              </a:rPr>
              <a:t>Nepomuk Alois Hanke </a:t>
            </a:r>
            <a:r>
              <a:rPr lang="cs-CZ" sz="1800" dirty="0" smtClean="0">
                <a:solidFill>
                  <a:schemeClr val="tx1"/>
                </a:solidFill>
              </a:rPr>
              <a:t>– </a:t>
            </a:r>
            <a:r>
              <a:rPr lang="cs-CZ" sz="1800" i="1" dirty="0" err="1" smtClean="0">
                <a:solidFill>
                  <a:schemeClr val="tx1"/>
                </a:solidFill>
              </a:rPr>
              <a:t>Bibliothek</a:t>
            </a:r>
            <a:r>
              <a:rPr lang="cs-CZ" sz="1800" i="1" dirty="0" smtClean="0">
                <a:solidFill>
                  <a:schemeClr val="tx1"/>
                </a:solidFill>
              </a:rPr>
              <a:t> des </a:t>
            </a:r>
            <a:r>
              <a:rPr lang="cs-CZ" sz="1800" i="1" dirty="0" err="1" smtClean="0">
                <a:solidFill>
                  <a:schemeClr val="tx1"/>
                </a:solidFill>
              </a:rPr>
              <a:t>Mährischen</a:t>
            </a:r>
            <a:r>
              <a:rPr lang="cs-CZ" sz="1800" i="1" dirty="0" smtClean="0">
                <a:solidFill>
                  <a:schemeClr val="tx1"/>
                </a:solidFill>
              </a:rPr>
              <a:t> </a:t>
            </a:r>
            <a:r>
              <a:rPr lang="cs-CZ" sz="1800" i="1" dirty="0" err="1" smtClean="0">
                <a:solidFill>
                  <a:schemeClr val="tx1"/>
                </a:solidFill>
              </a:rPr>
              <a:t>Staatskunde</a:t>
            </a:r>
            <a:r>
              <a:rPr lang="cs-CZ" sz="1800" i="1" dirty="0" smtClean="0">
                <a:solidFill>
                  <a:schemeClr val="tx1"/>
                </a:solidFill>
              </a:rPr>
              <a:t> I. </a:t>
            </a:r>
            <a:r>
              <a:rPr lang="cs-CZ" sz="1800" dirty="0" smtClean="0">
                <a:solidFill>
                  <a:schemeClr val="tx1"/>
                </a:solidFill>
              </a:rPr>
              <a:t>(1786) </a:t>
            </a:r>
            <a:r>
              <a:rPr lang="cs-CZ" sz="1800" i="1" dirty="0" smtClean="0">
                <a:solidFill>
                  <a:schemeClr val="tx1"/>
                </a:solidFill>
              </a:rPr>
              <a:t>– </a:t>
            </a:r>
            <a:r>
              <a:rPr lang="cs-CZ" sz="1800" dirty="0" smtClean="0">
                <a:solidFill>
                  <a:schemeClr val="tx1"/>
                </a:solidFill>
              </a:rPr>
              <a:t>označuje Chorvaty jako Němce </a:t>
            </a:r>
          </a:p>
          <a:p>
            <a:pPr algn="l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6792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57592" cy="86409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19. století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725544" cy="504056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h</a:t>
            </a:r>
            <a:r>
              <a:rPr lang="cs-CZ" sz="2000" dirty="0" smtClean="0"/>
              <a:t>istorik a jazykovědec </a:t>
            </a:r>
            <a:r>
              <a:rPr lang="cs-CZ" sz="2000" b="1" dirty="0" smtClean="0"/>
              <a:t>Alois </a:t>
            </a:r>
            <a:r>
              <a:rPr lang="cs-CZ" sz="2000" b="1" dirty="0" smtClean="0"/>
              <a:t>Vojtěch Šembera</a:t>
            </a:r>
          </a:p>
          <a:p>
            <a:pPr lvl="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b="1" dirty="0" smtClean="0"/>
              <a:t> </a:t>
            </a:r>
            <a:r>
              <a:rPr lang="cs-CZ" sz="1800" i="1" dirty="0" smtClean="0"/>
              <a:t>O </a:t>
            </a:r>
            <a:r>
              <a:rPr lang="cs-CZ" sz="1800" i="1" dirty="0" err="1" smtClean="0"/>
              <a:t>Slowanech</a:t>
            </a:r>
            <a:r>
              <a:rPr lang="cs-CZ" sz="1800" i="1" dirty="0" smtClean="0"/>
              <a:t> v Dolních </a:t>
            </a:r>
            <a:r>
              <a:rPr lang="cs-CZ" sz="1800" i="1" dirty="0" err="1" smtClean="0"/>
              <a:t>Rakausích</a:t>
            </a:r>
            <a:r>
              <a:rPr lang="cs-CZ" sz="1800" i="1" dirty="0" smtClean="0"/>
              <a:t> </a:t>
            </a:r>
            <a:r>
              <a:rPr lang="cs-CZ" sz="1800" dirty="0" smtClean="0"/>
              <a:t>(1844) – </a:t>
            </a:r>
            <a:r>
              <a:rPr lang="cs-CZ" sz="1800" dirty="0" smtClean="0"/>
              <a:t>článek o slovanském </a:t>
            </a:r>
            <a:r>
              <a:rPr lang="cs-CZ" sz="1800" dirty="0" smtClean="0"/>
              <a:t>osídlení dolnorakouských vesnic </a:t>
            </a:r>
          </a:p>
          <a:p>
            <a:pPr lvl="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i="1" dirty="0" smtClean="0"/>
              <a:t>Osady </a:t>
            </a:r>
            <a:r>
              <a:rPr lang="cs-CZ" sz="1800" i="1" dirty="0" err="1" smtClean="0"/>
              <a:t>chorwátské</a:t>
            </a:r>
            <a:r>
              <a:rPr lang="cs-CZ" sz="1800" i="1" dirty="0" smtClean="0"/>
              <a:t> w </a:t>
            </a:r>
            <a:r>
              <a:rPr lang="cs-CZ" sz="1800" i="1" dirty="0" err="1" smtClean="0"/>
              <a:t>Morawě</a:t>
            </a:r>
            <a:r>
              <a:rPr lang="cs-CZ" sz="1800" i="1" dirty="0" smtClean="0"/>
              <a:t> </a:t>
            </a:r>
            <a:r>
              <a:rPr lang="cs-CZ" sz="1800" dirty="0" smtClean="0"/>
              <a:t>(1848) – </a:t>
            </a:r>
            <a:r>
              <a:rPr lang="cs-CZ" sz="1800" dirty="0" smtClean="0"/>
              <a:t>článek zabývajících se kroji, </a:t>
            </a:r>
            <a:r>
              <a:rPr lang="cs-CZ" sz="1800" dirty="0" smtClean="0"/>
              <a:t>zvyky, </a:t>
            </a:r>
            <a:r>
              <a:rPr lang="cs-CZ" sz="1800" dirty="0" smtClean="0"/>
              <a:t>písněmi </a:t>
            </a:r>
            <a:r>
              <a:rPr lang="cs-CZ" sz="1800" dirty="0" smtClean="0"/>
              <a:t>a </a:t>
            </a:r>
            <a:r>
              <a:rPr lang="cs-CZ" sz="1800" dirty="0" smtClean="0"/>
              <a:t>tanci moravských </a:t>
            </a:r>
            <a:r>
              <a:rPr lang="cs-CZ" sz="1800" dirty="0" err="1" smtClean="0"/>
              <a:t>Chorvavů</a:t>
            </a:r>
            <a:r>
              <a:rPr lang="cs-CZ" sz="1800" dirty="0" smtClean="0"/>
              <a:t>  </a:t>
            </a:r>
            <a:endParaRPr lang="cs-CZ" sz="1800" dirty="0" smtClean="0"/>
          </a:p>
          <a:p>
            <a:pPr marL="1371600" lvl="3" indent="0">
              <a:buNone/>
            </a:pPr>
            <a:endParaRPr lang="cs-CZ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h</a:t>
            </a:r>
            <a:r>
              <a:rPr lang="cs-CZ" sz="2000" dirty="0" smtClean="0"/>
              <a:t>istorik</a:t>
            </a:r>
            <a:r>
              <a:rPr lang="cs-CZ" sz="2000" b="1" dirty="0" smtClean="0"/>
              <a:t> Jan </a:t>
            </a:r>
            <a:r>
              <a:rPr lang="cs-CZ" sz="2000" b="1" dirty="0" err="1" smtClean="0"/>
              <a:t>Herben</a:t>
            </a:r>
            <a:r>
              <a:rPr lang="cs-CZ" sz="2000" b="1" dirty="0" smtClean="0"/>
              <a:t> </a:t>
            </a:r>
            <a:r>
              <a:rPr lang="cs-CZ" sz="2000" dirty="0" smtClean="0"/>
              <a:t>–</a:t>
            </a:r>
            <a:r>
              <a:rPr lang="cs-CZ" sz="1800" dirty="0" smtClean="0"/>
              <a:t> </a:t>
            </a:r>
            <a:r>
              <a:rPr lang="cs-CZ" sz="1800" dirty="0" smtClean="0"/>
              <a:t>článek </a:t>
            </a:r>
            <a:r>
              <a:rPr lang="cs-CZ" sz="1800" i="1" dirty="0" smtClean="0"/>
              <a:t>Tři </a:t>
            </a:r>
            <a:r>
              <a:rPr lang="cs-CZ" sz="1800" i="1" dirty="0" err="1" smtClean="0"/>
              <a:t>chorvátské</a:t>
            </a:r>
            <a:r>
              <a:rPr lang="cs-CZ" sz="1800" i="1" dirty="0" smtClean="0"/>
              <a:t> osady na Moravě </a:t>
            </a:r>
            <a:r>
              <a:rPr lang="cs-CZ" sz="1800" dirty="0" smtClean="0"/>
              <a:t>(1882), </a:t>
            </a:r>
            <a:r>
              <a:rPr lang="cs-CZ" sz="1800" i="1" dirty="0" smtClean="0"/>
              <a:t>Na dolnorakouském pomezí </a:t>
            </a:r>
            <a:r>
              <a:rPr lang="cs-CZ" sz="1800" dirty="0" smtClean="0"/>
              <a:t>(1882) – zápisky z cest po chorvatských vesnicích na jihu Moravy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20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e</a:t>
            </a:r>
            <a:r>
              <a:rPr lang="cs-CZ" sz="2000" dirty="0" smtClean="0"/>
              <a:t>tnograf</a:t>
            </a:r>
            <a:r>
              <a:rPr lang="cs-CZ" sz="2000" b="1" dirty="0" smtClean="0"/>
              <a:t> Josef </a:t>
            </a:r>
            <a:r>
              <a:rPr lang="cs-CZ" sz="2000" b="1" dirty="0" smtClean="0"/>
              <a:t>Klvaňa </a:t>
            </a:r>
            <a:r>
              <a:rPr lang="cs-CZ" sz="1800" dirty="0" smtClean="0"/>
              <a:t>– články o krojích moravských Chorvatů </a:t>
            </a:r>
            <a:endParaRPr lang="cs-CZ" sz="1800" dirty="0"/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dirty="0"/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dirty="0"/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lvl="3">
              <a:buFont typeface="Wingdings" panose="05000000000000000000" pitchFamily="2" charset="2"/>
              <a:buChar char="Ø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395355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990656" cy="792088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20. století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556792"/>
            <a:ext cx="7560840" cy="4680520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</a:rPr>
              <a:t>Almanach moravských Charvátů (1854-1934) z dob dávných </a:t>
            </a:r>
            <a:r>
              <a:rPr lang="cs-CZ" sz="2000" b="1" dirty="0">
                <a:solidFill>
                  <a:schemeClr val="tx1"/>
                </a:solidFill>
              </a:rPr>
              <a:t>i</a:t>
            </a:r>
            <a:r>
              <a:rPr lang="cs-CZ" sz="2000" b="1" dirty="0" smtClean="0">
                <a:solidFill>
                  <a:schemeClr val="tx1"/>
                </a:solidFill>
              </a:rPr>
              <a:t> přítomných</a:t>
            </a:r>
            <a:r>
              <a:rPr lang="cs-CZ" sz="1800" b="1" dirty="0" smtClean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(1934) </a:t>
            </a:r>
            <a:r>
              <a:rPr lang="cs-CZ" sz="1800" i="1" dirty="0" smtClean="0">
                <a:solidFill>
                  <a:schemeClr val="tx1"/>
                </a:solidFill>
              </a:rPr>
              <a:t>– </a:t>
            </a:r>
            <a:r>
              <a:rPr lang="cs-CZ" sz="1800" dirty="0" smtClean="0">
                <a:solidFill>
                  <a:schemeClr val="tx1"/>
                </a:solidFill>
              </a:rPr>
              <a:t>sborník, vydala </a:t>
            </a:r>
            <a:r>
              <a:rPr lang="cs-CZ" sz="1800" dirty="0" smtClean="0">
                <a:solidFill>
                  <a:schemeClr val="tx1"/>
                </a:solidFill>
              </a:rPr>
              <a:t>Národní jednota pro  jihozápadní Moravu, nepříliš vysoká úroveň </a:t>
            </a:r>
          </a:p>
          <a:p>
            <a:pPr marL="342900" indent="-34290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</a:rPr>
              <a:t>h</a:t>
            </a:r>
            <a:r>
              <a:rPr lang="cs-CZ" sz="2000" dirty="0" smtClean="0">
                <a:solidFill>
                  <a:schemeClr val="tx1"/>
                </a:solidFill>
              </a:rPr>
              <a:t>istorik </a:t>
            </a:r>
            <a:r>
              <a:rPr lang="cs-CZ" sz="2000" b="1" dirty="0" smtClean="0">
                <a:solidFill>
                  <a:schemeClr val="tx1"/>
                </a:solidFill>
              </a:rPr>
              <a:t>Adolf </a:t>
            </a:r>
            <a:r>
              <a:rPr lang="cs-CZ" sz="2000" b="1" dirty="0" smtClean="0">
                <a:solidFill>
                  <a:schemeClr val="tx1"/>
                </a:solidFill>
              </a:rPr>
              <a:t>Turek </a:t>
            </a:r>
            <a:r>
              <a:rPr lang="cs-CZ" sz="2000" dirty="0" smtClean="0">
                <a:solidFill>
                  <a:schemeClr val="tx1"/>
                </a:solidFill>
              </a:rPr>
              <a:t>– </a:t>
            </a:r>
            <a:r>
              <a:rPr lang="cs-CZ" sz="1800" i="1" dirty="0" smtClean="0">
                <a:solidFill>
                  <a:schemeClr val="tx1"/>
                </a:solidFill>
              </a:rPr>
              <a:t>Charvátská </a:t>
            </a:r>
            <a:r>
              <a:rPr lang="cs-CZ" sz="1800" i="1" dirty="0" err="1" smtClean="0">
                <a:solidFill>
                  <a:schemeClr val="tx1"/>
                </a:solidFill>
              </a:rPr>
              <a:t>kolonisace</a:t>
            </a:r>
            <a:r>
              <a:rPr lang="cs-CZ" sz="1800" i="1" dirty="0" smtClean="0">
                <a:solidFill>
                  <a:schemeClr val="tx1"/>
                </a:solidFill>
              </a:rPr>
              <a:t> na Moravě </a:t>
            </a:r>
            <a:r>
              <a:rPr lang="cs-CZ" sz="1800" dirty="0" smtClean="0">
                <a:solidFill>
                  <a:schemeClr val="tx1"/>
                </a:solidFill>
              </a:rPr>
              <a:t>(1937) – </a:t>
            </a:r>
            <a:r>
              <a:rPr lang="cs-CZ" sz="1800" dirty="0" smtClean="0">
                <a:solidFill>
                  <a:schemeClr val="tx1"/>
                </a:solidFill>
              </a:rPr>
              <a:t>v příspěvku </a:t>
            </a:r>
            <a:r>
              <a:rPr lang="cs-CZ" sz="1800" dirty="0" smtClean="0">
                <a:solidFill>
                  <a:schemeClr val="tx1"/>
                </a:solidFill>
              </a:rPr>
              <a:t>vyvrátil </a:t>
            </a:r>
            <a:r>
              <a:rPr lang="cs-CZ" sz="1800" dirty="0" smtClean="0">
                <a:solidFill>
                  <a:schemeClr val="tx1"/>
                </a:solidFill>
              </a:rPr>
              <a:t>rok 1584 jako datum příchodu Chorvatů na Moravu </a:t>
            </a:r>
          </a:p>
          <a:p>
            <a:pPr marL="342900" indent="-34290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</a:rPr>
              <a:t>Oldřich </a:t>
            </a:r>
            <a:r>
              <a:rPr lang="cs-CZ" sz="2000" b="1" dirty="0" err="1" smtClean="0">
                <a:solidFill>
                  <a:schemeClr val="tx1"/>
                </a:solidFill>
              </a:rPr>
              <a:t>Sirovátka</a:t>
            </a:r>
            <a:r>
              <a:rPr lang="cs-CZ" sz="2000" b="1" dirty="0" smtClean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– článek </a:t>
            </a:r>
            <a:r>
              <a:rPr lang="cs-CZ" sz="1800" i="1" dirty="0" smtClean="0">
                <a:solidFill>
                  <a:schemeClr val="tx1"/>
                </a:solidFill>
              </a:rPr>
              <a:t>K problematice folkloru charvátské menšiny v Československu</a:t>
            </a:r>
            <a:r>
              <a:rPr lang="cs-CZ" sz="1800" dirty="0" smtClean="0">
                <a:solidFill>
                  <a:schemeClr val="tx1"/>
                </a:solidFill>
              </a:rPr>
              <a:t> (1958) – </a:t>
            </a:r>
            <a:r>
              <a:rPr lang="cs-CZ" sz="1800" dirty="0" smtClean="0">
                <a:solidFill>
                  <a:schemeClr val="tx1"/>
                </a:solidFill>
              </a:rPr>
              <a:t>článek o problematice </a:t>
            </a:r>
            <a:r>
              <a:rPr lang="cs-CZ" sz="1800" dirty="0" smtClean="0">
                <a:solidFill>
                  <a:schemeClr val="tx1"/>
                </a:solidFill>
              </a:rPr>
              <a:t>ústní lidové tvorby </a:t>
            </a:r>
            <a:endParaRPr lang="cs-CZ" sz="1800" i="1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cs-CZ" sz="20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905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20. století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700809"/>
            <a:ext cx="7715200" cy="439248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e</a:t>
            </a:r>
            <a:r>
              <a:rPr lang="cs-CZ" sz="2000" dirty="0" smtClean="0"/>
              <a:t>tnoložka</a:t>
            </a:r>
            <a:r>
              <a:rPr lang="cs-CZ" sz="2000" b="1" dirty="0" smtClean="0"/>
              <a:t> Miroslava </a:t>
            </a:r>
            <a:r>
              <a:rPr lang="cs-CZ" sz="2000" b="1" dirty="0" smtClean="0"/>
              <a:t>Ludvíková </a:t>
            </a:r>
            <a:r>
              <a:rPr lang="cs-CZ" sz="2000" dirty="0" smtClean="0"/>
              <a:t>– </a:t>
            </a:r>
            <a:r>
              <a:rPr lang="cs-CZ" sz="1800" i="1" dirty="0" smtClean="0"/>
              <a:t>Moravské lidové kroje </a:t>
            </a:r>
            <a:r>
              <a:rPr lang="cs-CZ" sz="1800" dirty="0" smtClean="0"/>
              <a:t>(1969</a:t>
            </a:r>
            <a:r>
              <a:rPr lang="cs-CZ" sz="1800" dirty="0" smtClean="0"/>
              <a:t>) – publikace o krojích národopisných oblastí Moravy, kde se autorka zmiňuje i o krojích moravských Chorvatů</a:t>
            </a:r>
            <a:endParaRPr lang="cs-CZ" sz="1800" dirty="0" smtClean="0"/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e</a:t>
            </a:r>
            <a:r>
              <a:rPr lang="cs-CZ" sz="2000" dirty="0" smtClean="0"/>
              <a:t>tnoložka </a:t>
            </a:r>
            <a:r>
              <a:rPr lang="cs-CZ" sz="2000" b="1" dirty="0" smtClean="0"/>
              <a:t>Kveta </a:t>
            </a:r>
            <a:r>
              <a:rPr lang="cs-CZ" sz="2000" b="1" dirty="0" smtClean="0"/>
              <a:t>Kučerová </a:t>
            </a:r>
            <a:r>
              <a:rPr lang="cs-CZ" sz="2000" dirty="0" smtClean="0"/>
              <a:t>– </a:t>
            </a:r>
            <a:r>
              <a:rPr lang="cs-CZ" sz="1800" i="1" dirty="0" smtClean="0"/>
              <a:t>Chorváti a Srbi v </a:t>
            </a:r>
            <a:r>
              <a:rPr lang="cs-CZ" sz="1800" i="1" dirty="0" err="1" smtClean="0"/>
              <a:t>strednej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Európe</a:t>
            </a:r>
            <a:r>
              <a:rPr lang="cs-CZ" sz="1800" i="1" dirty="0" smtClean="0"/>
              <a:t> </a:t>
            </a:r>
            <a:r>
              <a:rPr lang="cs-CZ" sz="1800" dirty="0"/>
              <a:t>(1976</a:t>
            </a:r>
            <a:r>
              <a:rPr lang="cs-CZ" sz="1800" dirty="0" smtClean="0"/>
              <a:t>)</a:t>
            </a:r>
            <a:r>
              <a:rPr lang="cs-CZ" sz="1800" i="1" dirty="0" smtClean="0"/>
              <a:t> </a:t>
            </a:r>
            <a:r>
              <a:rPr lang="cs-CZ" sz="1800" dirty="0" smtClean="0"/>
              <a:t>– </a:t>
            </a:r>
            <a:r>
              <a:rPr lang="cs-CZ" sz="1800" dirty="0" smtClean="0"/>
              <a:t>publikace se zabývá </a:t>
            </a:r>
            <a:r>
              <a:rPr lang="cs-CZ" sz="1800" dirty="0" smtClean="0"/>
              <a:t>příčinami </a:t>
            </a:r>
            <a:r>
              <a:rPr lang="cs-CZ" sz="1800" dirty="0" smtClean="0"/>
              <a:t>stěhování jihoslovanských národů v 16. a 17. </a:t>
            </a:r>
            <a:r>
              <a:rPr lang="cs-CZ" sz="1800" dirty="0" smtClean="0"/>
              <a:t>století, kapitoly věnované chorvatské diaspoře v jednotlivých zemích, největší prostor věnován slovenským Chorvatům 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e</a:t>
            </a:r>
            <a:r>
              <a:rPr lang="cs-CZ" sz="2000" dirty="0" smtClean="0"/>
              <a:t>tnolog</a:t>
            </a:r>
            <a:r>
              <a:rPr lang="cs-CZ" sz="2000" b="1" dirty="0" smtClean="0"/>
              <a:t> Miloš </a:t>
            </a:r>
            <a:r>
              <a:rPr lang="cs-CZ" sz="2000" b="1" dirty="0" err="1" smtClean="0"/>
              <a:t>Melzer</a:t>
            </a:r>
            <a:r>
              <a:rPr lang="cs-CZ" sz="2000" b="1" dirty="0" smtClean="0"/>
              <a:t> </a:t>
            </a:r>
            <a:r>
              <a:rPr lang="cs-CZ" sz="2000" i="1" dirty="0" smtClean="0"/>
              <a:t>– </a:t>
            </a:r>
            <a:r>
              <a:rPr lang="cs-CZ" sz="2000" dirty="0" smtClean="0"/>
              <a:t>článek</a:t>
            </a:r>
            <a:r>
              <a:rPr lang="cs-CZ" sz="2000" i="1" dirty="0" smtClean="0"/>
              <a:t> </a:t>
            </a:r>
            <a:r>
              <a:rPr lang="cs-CZ" sz="1800" i="1" dirty="0" smtClean="0"/>
              <a:t>Osidlování bývalého německého jazykového ostrova na Drahanské vrchovině moravskými Charváty </a:t>
            </a:r>
            <a:r>
              <a:rPr lang="cs-CZ" sz="1800" dirty="0" smtClean="0"/>
              <a:t>(1988) – adaptace Chorvatů v obci Skřípov poblíž Prostějova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692031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století</a:t>
            </a:r>
            <a:r>
              <a:rPr lang="cs-CZ" sz="3200" b="1" dirty="0" smtClean="0"/>
              <a:t>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628800"/>
            <a:ext cx="7931224" cy="482453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100" dirty="0"/>
              <a:t>e</a:t>
            </a:r>
            <a:r>
              <a:rPr lang="cs-CZ" sz="2100" dirty="0" smtClean="0"/>
              <a:t>tnoložka</a:t>
            </a:r>
            <a:r>
              <a:rPr lang="cs-CZ" sz="2100" b="1" dirty="0" smtClean="0"/>
              <a:t> Eva </a:t>
            </a:r>
            <a:r>
              <a:rPr lang="cs-CZ" sz="2100" b="1" dirty="0" smtClean="0"/>
              <a:t>Večerková </a:t>
            </a:r>
            <a:r>
              <a:rPr lang="cs-CZ" sz="2100" dirty="0" smtClean="0"/>
              <a:t>(80. léta) – články:</a:t>
            </a:r>
          </a:p>
          <a:p>
            <a:pPr lvl="2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100" i="1" dirty="0" err="1" smtClean="0"/>
              <a:t>Etnosociální</a:t>
            </a:r>
            <a:r>
              <a:rPr lang="cs-CZ" sz="2100" i="1" dirty="0" smtClean="0"/>
              <a:t> aspekty existence charvátské diaspory na jižní Moravě v první polovině 20. století </a:t>
            </a:r>
            <a:r>
              <a:rPr lang="cs-CZ" sz="2100" i="1" dirty="0" smtClean="0"/>
              <a:t>– </a:t>
            </a:r>
            <a:r>
              <a:rPr lang="cs-CZ" sz="2100" dirty="0" smtClean="0"/>
              <a:t>vztahy Chorvatů s Němci, germanizační tlak </a:t>
            </a:r>
            <a:endParaRPr lang="cs-CZ" sz="2100" dirty="0" smtClean="0"/>
          </a:p>
          <a:p>
            <a:pPr lvl="2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100" i="1" dirty="0" smtClean="0"/>
              <a:t>Obřady životního cyklu u moravských Charvátů </a:t>
            </a:r>
            <a:r>
              <a:rPr lang="cs-CZ" sz="2100" dirty="0" smtClean="0"/>
              <a:t>– zaměřuje se na svatební obřad </a:t>
            </a:r>
            <a:endParaRPr lang="cs-CZ" sz="2100" i="1" dirty="0" smtClean="0"/>
          </a:p>
          <a:p>
            <a:pPr lvl="2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100" i="1" dirty="0" smtClean="0"/>
              <a:t>Několik poznámek k interetnickým a </a:t>
            </a:r>
            <a:r>
              <a:rPr lang="cs-CZ" sz="2100" i="1" dirty="0" err="1" smtClean="0"/>
              <a:t>interregionálním</a:t>
            </a:r>
            <a:r>
              <a:rPr lang="cs-CZ" sz="2100" i="1" dirty="0" smtClean="0"/>
              <a:t> kontaktům ve společenském a obřadním životě moravských </a:t>
            </a:r>
            <a:r>
              <a:rPr lang="cs-CZ" sz="2100" i="1" dirty="0" smtClean="0"/>
              <a:t>Charvátů – </a:t>
            </a:r>
            <a:r>
              <a:rPr lang="cs-CZ" sz="2100" dirty="0" smtClean="0"/>
              <a:t>fenomén poutí </a:t>
            </a:r>
            <a:endParaRPr lang="cs-CZ" sz="2100" dirty="0" smtClean="0"/>
          </a:p>
          <a:p>
            <a:pPr lvl="2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100" i="1" dirty="0" smtClean="0"/>
              <a:t>Výroční obyčeje moravských </a:t>
            </a:r>
            <a:r>
              <a:rPr lang="cs-CZ" sz="2100" i="1" dirty="0" smtClean="0"/>
              <a:t>Charvátů  </a:t>
            </a:r>
            <a:endParaRPr lang="cs-CZ" sz="2100" i="1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711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20. století 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340768"/>
            <a:ext cx="7787208" cy="5400600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500" dirty="0"/>
              <a:t>e</a:t>
            </a:r>
            <a:r>
              <a:rPr lang="cs-CZ" sz="2500" dirty="0" smtClean="0"/>
              <a:t>tnolog </a:t>
            </a:r>
            <a:r>
              <a:rPr lang="cs-CZ" sz="2500" b="1" dirty="0" smtClean="0"/>
              <a:t>Richard </a:t>
            </a:r>
            <a:r>
              <a:rPr lang="cs-CZ" sz="2500" b="1" dirty="0" smtClean="0"/>
              <a:t>Jeřábek </a:t>
            </a:r>
            <a:r>
              <a:rPr lang="cs-CZ" sz="2500" dirty="0" smtClean="0"/>
              <a:t>– antologie </a:t>
            </a:r>
            <a:r>
              <a:rPr lang="cs-CZ" sz="2500" i="1" dirty="0" smtClean="0"/>
              <a:t>Moravští Charváti </a:t>
            </a:r>
            <a:r>
              <a:rPr lang="cs-CZ" sz="2500" dirty="0" smtClean="0"/>
              <a:t>(1991) – přehled literatury o moravských Chorvatech, články českých a chorvatských badatelů 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500" dirty="0"/>
              <a:t>h</a:t>
            </a:r>
            <a:r>
              <a:rPr lang="cs-CZ" sz="2500" dirty="0" smtClean="0"/>
              <a:t>istorik </a:t>
            </a:r>
            <a:r>
              <a:rPr lang="cs-CZ" sz="2500" b="1" dirty="0" smtClean="0"/>
              <a:t>Dragutin </a:t>
            </a:r>
            <a:r>
              <a:rPr lang="cs-CZ" sz="2500" b="1" dirty="0" err="1" smtClean="0"/>
              <a:t>Pavličević</a:t>
            </a:r>
            <a:r>
              <a:rPr lang="cs-CZ" sz="2500" b="1" dirty="0" smtClean="0"/>
              <a:t> </a:t>
            </a:r>
            <a:r>
              <a:rPr lang="cs-CZ" sz="2500" dirty="0" smtClean="0"/>
              <a:t>– monografie </a:t>
            </a:r>
            <a:r>
              <a:rPr lang="cs-CZ" sz="2500" i="1" dirty="0" err="1" smtClean="0"/>
              <a:t>Moravski</a:t>
            </a:r>
            <a:r>
              <a:rPr lang="cs-CZ" sz="2500" i="1" dirty="0" smtClean="0"/>
              <a:t> </a:t>
            </a:r>
            <a:r>
              <a:rPr lang="cs-CZ" sz="2500" i="1" dirty="0" err="1" smtClean="0"/>
              <a:t>Hrvati</a:t>
            </a:r>
            <a:r>
              <a:rPr lang="cs-CZ" sz="2500" i="1" dirty="0" smtClean="0"/>
              <a:t> </a:t>
            </a:r>
            <a:r>
              <a:rPr lang="cs-CZ" sz="2500" dirty="0" smtClean="0"/>
              <a:t>(1994) – podrobná historie chorvatské menšiny u </a:t>
            </a:r>
            <a:r>
              <a:rPr lang="cs-CZ" sz="2500" dirty="0" smtClean="0"/>
              <a:t>nás, v druhé části knihy starší i novější práce chorvatských etnologů </a:t>
            </a:r>
            <a:endParaRPr lang="cs-CZ" sz="2500" dirty="0" smtClean="0"/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500" dirty="0"/>
              <a:t>b</a:t>
            </a:r>
            <a:r>
              <a:rPr lang="cs-CZ" sz="2500" dirty="0" smtClean="0"/>
              <a:t>alkanolog </a:t>
            </a:r>
            <a:r>
              <a:rPr lang="cs-CZ" sz="2500" b="1" dirty="0" smtClean="0"/>
              <a:t>Ivan </a:t>
            </a:r>
            <a:r>
              <a:rPr lang="cs-CZ" sz="2500" b="1" dirty="0" err="1" smtClean="0"/>
              <a:t>Dorovský</a:t>
            </a:r>
            <a:r>
              <a:rPr lang="cs-CZ" sz="2500" b="1" dirty="0" smtClean="0"/>
              <a:t> </a:t>
            </a:r>
            <a:r>
              <a:rPr lang="cs-CZ" sz="2500" dirty="0" smtClean="0"/>
              <a:t>– sborník </a:t>
            </a:r>
            <a:r>
              <a:rPr lang="cs-CZ" sz="2500" i="1" dirty="0" smtClean="0"/>
              <a:t>Charváti ještě žijí mezi námi </a:t>
            </a:r>
            <a:r>
              <a:rPr lang="cs-CZ" sz="2500" dirty="0" smtClean="0"/>
              <a:t>(1995) – poválečný vývoj menšiny, články badatelů a vzpomínky </a:t>
            </a:r>
            <a:r>
              <a:rPr lang="cs-CZ" sz="2500" dirty="0" smtClean="0"/>
              <a:t>samotných Chorvatů 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500" dirty="0"/>
              <a:t>m</a:t>
            </a:r>
            <a:r>
              <a:rPr lang="cs-CZ" sz="2500" dirty="0" smtClean="0"/>
              <a:t>uzeoložka</a:t>
            </a:r>
            <a:r>
              <a:rPr lang="cs-CZ" sz="2500" b="1" dirty="0" smtClean="0"/>
              <a:t> Stanislava </a:t>
            </a:r>
            <a:r>
              <a:rPr lang="cs-CZ" sz="2500" b="1" dirty="0"/>
              <a:t>Vrbková </a:t>
            </a:r>
            <a:r>
              <a:rPr lang="cs-CZ" sz="2500" dirty="0"/>
              <a:t>– </a:t>
            </a:r>
            <a:r>
              <a:rPr lang="cs-CZ" sz="2500" i="1" dirty="0"/>
              <a:t>Chorvaté na Mikulovsku </a:t>
            </a:r>
            <a:r>
              <a:rPr lang="cs-CZ" sz="2500" dirty="0"/>
              <a:t>(2007) – kratší publikace o kultuře menšiny pro laickou veřejnost </a:t>
            </a:r>
            <a:endParaRPr lang="cs-CZ" sz="2500" dirty="0" smtClean="0"/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500" dirty="0"/>
              <a:t>h</a:t>
            </a:r>
            <a:r>
              <a:rPr lang="cs-CZ" sz="2500" dirty="0" smtClean="0"/>
              <a:t>istorik </a:t>
            </a:r>
            <a:r>
              <a:rPr lang="cs-CZ" sz="2500" b="1" dirty="0" smtClean="0"/>
              <a:t>Milan </a:t>
            </a:r>
            <a:r>
              <a:rPr lang="cs-CZ" sz="2500" b="1" dirty="0"/>
              <a:t>Bárta </a:t>
            </a:r>
            <a:r>
              <a:rPr lang="cs-CZ" sz="2500" dirty="0"/>
              <a:t>– </a:t>
            </a:r>
            <a:r>
              <a:rPr lang="cs-CZ" sz="2500" dirty="0" smtClean="0"/>
              <a:t>článek </a:t>
            </a:r>
            <a:r>
              <a:rPr lang="cs-CZ" sz="2500" i="1" dirty="0" smtClean="0"/>
              <a:t>Chorvatská </a:t>
            </a:r>
            <a:r>
              <a:rPr lang="cs-CZ" sz="2500" i="1" dirty="0"/>
              <a:t>akce </a:t>
            </a:r>
            <a:r>
              <a:rPr lang="cs-CZ" sz="2500" dirty="0"/>
              <a:t>(2010) – průběh </a:t>
            </a:r>
            <a:r>
              <a:rPr lang="cs-CZ" sz="2500" dirty="0" smtClean="0"/>
              <a:t>rozsídlení, </a:t>
            </a:r>
            <a:r>
              <a:rPr lang="cs-CZ" sz="2500" dirty="0" smtClean="0"/>
              <a:t>autor čerpá </a:t>
            </a:r>
            <a:r>
              <a:rPr lang="cs-CZ" sz="2500" dirty="0" smtClean="0"/>
              <a:t>z </a:t>
            </a:r>
            <a:r>
              <a:rPr lang="cs-CZ" sz="2500" dirty="0" smtClean="0"/>
              <a:t>archivů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500" b="1" dirty="0" smtClean="0"/>
              <a:t>Tři perly – charvátské osady na Moravě </a:t>
            </a:r>
            <a:r>
              <a:rPr lang="cs-CZ" sz="2500" dirty="0" smtClean="0"/>
              <a:t>(2016) – vydalo Sdružení občanů chorvatské národnosti, obsahuje texty Aloise Malce, který působil koncem 19. století jako farář v Dobrém Poli a zaj</a:t>
            </a:r>
            <a:r>
              <a:rPr lang="cs-CZ" sz="2500" dirty="0" smtClean="0"/>
              <a:t>ímal se o lidovou kulturu moravských Chorvatů </a:t>
            </a:r>
            <a:endParaRPr lang="cs-CZ" sz="2500" dirty="0"/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234643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512167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20. </a:t>
            </a: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toletí 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Biografická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vyprávění moravských Chorvatů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2492896"/>
            <a:ext cx="7416824" cy="3528392"/>
          </a:xfrm>
        </p:spPr>
        <p:txBody>
          <a:bodyPr>
            <a:normAutofit fontScale="92500"/>
          </a:bodyPr>
          <a:lstStyle/>
          <a:p>
            <a:pPr marL="457200" indent="-45720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solidFill>
                  <a:schemeClr val="tx1"/>
                </a:solidFill>
              </a:rPr>
              <a:t>Bedřich </a:t>
            </a:r>
            <a:r>
              <a:rPr lang="cs-CZ" sz="1800" b="1" dirty="0" err="1" smtClean="0">
                <a:solidFill>
                  <a:schemeClr val="tx1"/>
                </a:solidFill>
              </a:rPr>
              <a:t>Sič</a:t>
            </a:r>
            <a:r>
              <a:rPr lang="cs-CZ" sz="1800" dirty="0" smtClean="0">
                <a:solidFill>
                  <a:schemeClr val="tx1"/>
                </a:solidFill>
              </a:rPr>
              <a:t> – </a:t>
            </a:r>
            <a:r>
              <a:rPr lang="cs-CZ" sz="1800" i="1" dirty="0" err="1" smtClean="0">
                <a:solidFill>
                  <a:schemeClr val="tx1"/>
                </a:solidFill>
              </a:rPr>
              <a:t>Spominanje</a:t>
            </a:r>
            <a:r>
              <a:rPr lang="cs-CZ" sz="1800" i="1" dirty="0" smtClean="0">
                <a:solidFill>
                  <a:schemeClr val="tx1"/>
                </a:solidFill>
              </a:rPr>
              <a:t> na </a:t>
            </a:r>
            <a:r>
              <a:rPr lang="cs-CZ" sz="1800" i="1" dirty="0" err="1" smtClean="0">
                <a:solidFill>
                  <a:schemeClr val="tx1"/>
                </a:solidFill>
              </a:rPr>
              <a:t>rodni</a:t>
            </a:r>
            <a:r>
              <a:rPr lang="cs-CZ" sz="1800" i="1" dirty="0" smtClean="0">
                <a:solidFill>
                  <a:schemeClr val="tx1"/>
                </a:solidFill>
              </a:rPr>
              <a:t> kraj </a:t>
            </a:r>
            <a:r>
              <a:rPr lang="cs-CZ" sz="1800" dirty="0" smtClean="0">
                <a:solidFill>
                  <a:schemeClr val="tx1"/>
                </a:solidFill>
              </a:rPr>
              <a:t>– psáno v chorvatštině </a:t>
            </a:r>
          </a:p>
          <a:p>
            <a:pPr marL="457200" indent="-45720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solidFill>
                  <a:schemeClr val="tx1"/>
                </a:solidFill>
              </a:rPr>
              <a:t>Ivan </a:t>
            </a:r>
            <a:r>
              <a:rPr lang="cs-CZ" sz="1800" b="1" dirty="0" err="1" smtClean="0">
                <a:solidFill>
                  <a:schemeClr val="tx1"/>
                </a:solidFill>
              </a:rPr>
              <a:t>Malinar</a:t>
            </a:r>
            <a:r>
              <a:rPr lang="cs-CZ" sz="1800" b="1" dirty="0" smtClean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– </a:t>
            </a:r>
            <a:r>
              <a:rPr lang="cs-CZ" sz="1800" i="1" dirty="0" smtClean="0">
                <a:solidFill>
                  <a:schemeClr val="tx1"/>
                </a:solidFill>
              </a:rPr>
              <a:t>Nepopírám svoji rodnou krev – </a:t>
            </a:r>
            <a:r>
              <a:rPr lang="cs-CZ" sz="1800" dirty="0" smtClean="0">
                <a:solidFill>
                  <a:schemeClr val="tx1"/>
                </a:solidFill>
              </a:rPr>
              <a:t>vzniklo na základě dopisů profesorovi Ivanu </a:t>
            </a:r>
            <a:r>
              <a:rPr lang="cs-CZ" sz="1800" dirty="0" err="1" smtClean="0">
                <a:solidFill>
                  <a:schemeClr val="tx1"/>
                </a:solidFill>
              </a:rPr>
              <a:t>Dorovskému</a:t>
            </a:r>
            <a:r>
              <a:rPr lang="cs-CZ" sz="1800" dirty="0" smtClean="0">
                <a:solidFill>
                  <a:schemeClr val="tx1"/>
                </a:solidFill>
              </a:rPr>
              <a:t>, psáno česky a chorvatsky, v dialozích i němčina, slovenština a ruština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solidFill>
                  <a:schemeClr val="tx1"/>
                </a:solidFill>
              </a:rPr>
              <a:t>Josef </a:t>
            </a:r>
            <a:r>
              <a:rPr lang="cs-CZ" sz="1800" b="1" dirty="0" err="1" smtClean="0">
                <a:solidFill>
                  <a:schemeClr val="tx1"/>
                </a:solidFill>
              </a:rPr>
              <a:t>Lawitschka</a:t>
            </a:r>
            <a:r>
              <a:rPr lang="cs-CZ" sz="1800" b="1" dirty="0" smtClean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– </a:t>
            </a:r>
            <a:r>
              <a:rPr lang="cs-CZ" sz="1800" i="1" dirty="0" err="1" smtClean="0">
                <a:solidFill>
                  <a:schemeClr val="tx1"/>
                </a:solidFill>
              </a:rPr>
              <a:t>Lipo</a:t>
            </a:r>
            <a:r>
              <a:rPr lang="cs-CZ" sz="1800" i="1" dirty="0" smtClean="0">
                <a:solidFill>
                  <a:schemeClr val="tx1"/>
                </a:solidFill>
              </a:rPr>
              <a:t> naše selo </a:t>
            </a:r>
            <a:r>
              <a:rPr lang="cs-CZ" sz="1800" dirty="0" smtClean="0">
                <a:solidFill>
                  <a:schemeClr val="tx1"/>
                </a:solidFill>
              </a:rPr>
              <a:t>– psáno paralelně v </a:t>
            </a:r>
            <a:r>
              <a:rPr lang="cs-CZ" sz="1800" dirty="0" smtClean="0">
                <a:solidFill>
                  <a:schemeClr val="tx1"/>
                </a:solidFill>
              </a:rPr>
              <a:t>chorvatštině a češtině </a:t>
            </a:r>
          </a:p>
          <a:p>
            <a:pPr marL="285750" indent="-28575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</a:rPr>
              <a:t>B. </a:t>
            </a:r>
            <a:r>
              <a:rPr lang="cs-CZ" sz="1800" dirty="0" err="1" smtClean="0">
                <a:solidFill>
                  <a:schemeClr val="tx1"/>
                </a:solidFill>
              </a:rPr>
              <a:t>Sič</a:t>
            </a:r>
            <a:r>
              <a:rPr lang="cs-CZ" sz="1800" dirty="0" smtClean="0">
                <a:solidFill>
                  <a:schemeClr val="tx1"/>
                </a:solidFill>
              </a:rPr>
              <a:t> a J. </a:t>
            </a:r>
            <a:r>
              <a:rPr lang="cs-CZ" sz="1800" dirty="0" err="1" smtClean="0">
                <a:solidFill>
                  <a:schemeClr val="tx1"/>
                </a:solidFill>
              </a:rPr>
              <a:t>Lawitschka</a:t>
            </a:r>
            <a:r>
              <a:rPr lang="cs-CZ" sz="1800" dirty="0" smtClean="0">
                <a:solidFill>
                  <a:schemeClr val="tx1"/>
                </a:solidFill>
              </a:rPr>
              <a:t> popisují život v Jevišovce, I. </a:t>
            </a:r>
            <a:r>
              <a:rPr lang="cs-CZ" sz="1800" dirty="0" err="1" smtClean="0">
                <a:solidFill>
                  <a:schemeClr val="tx1"/>
                </a:solidFill>
              </a:rPr>
              <a:t>Malinar</a:t>
            </a:r>
            <a:r>
              <a:rPr lang="cs-CZ" sz="1800" dirty="0" smtClean="0">
                <a:solidFill>
                  <a:schemeClr val="tx1"/>
                </a:solidFill>
              </a:rPr>
              <a:t> v Novém Přerově </a:t>
            </a:r>
          </a:p>
          <a:p>
            <a:pPr marL="285750" indent="-28575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285750" indent="-28575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endParaRPr lang="cs-CZ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992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900088" cy="1152127"/>
          </a:xfrm>
        </p:spPr>
        <p:txBody>
          <a:bodyPr/>
          <a:lstStyle/>
          <a:p>
            <a:pPr algn="l"/>
            <a:r>
              <a:rPr lang="cs-CZ" sz="3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</a:t>
            </a:r>
            <a:r>
              <a:rPr lang="cs-CZ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8496" y="1700808"/>
            <a:ext cx="7381936" cy="3937992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chemeClr val="tx1"/>
                </a:solidFill>
              </a:rPr>
              <a:t>w</a:t>
            </a:r>
            <a:r>
              <a:rPr lang="cs-CZ" sz="1800" b="1" dirty="0" smtClean="0">
                <a:solidFill>
                  <a:schemeClr val="tx1"/>
                </a:solidFill>
              </a:rPr>
              <a:t>eb Sdružení občanů chorvatské národnosti v ČR </a:t>
            </a:r>
            <a:r>
              <a:rPr lang="cs-CZ" sz="1800" dirty="0" smtClean="0">
                <a:solidFill>
                  <a:schemeClr val="tx1"/>
                </a:solidFill>
              </a:rPr>
              <a:t>– </a:t>
            </a:r>
            <a:r>
              <a:rPr lang="cs-CZ" sz="1800" dirty="0" smtClean="0">
                <a:solidFill>
                  <a:schemeClr val="tx1"/>
                </a:solidFill>
                <a:hlinkClick r:id="rId2"/>
              </a:rPr>
              <a:t>www.moravstichorvati.cz</a:t>
            </a:r>
            <a:r>
              <a:rPr lang="cs-CZ" sz="1800" dirty="0" smtClean="0">
                <a:solidFill>
                  <a:schemeClr val="tx1"/>
                </a:solidFill>
              </a:rPr>
              <a:t> – historie moravských Chorvatů, informace o </a:t>
            </a:r>
            <a:r>
              <a:rPr lang="cs-CZ" sz="1800" dirty="0" err="1" smtClean="0">
                <a:solidFill>
                  <a:schemeClr val="tx1"/>
                </a:solidFill>
              </a:rPr>
              <a:t>kiritofu</a:t>
            </a:r>
            <a:r>
              <a:rPr lang="cs-CZ" sz="1800" dirty="0" smtClean="0">
                <a:solidFill>
                  <a:schemeClr val="tx1"/>
                </a:solidFill>
              </a:rPr>
              <a:t>, vzpomínky pamětníků, on-line slovník atd. </a:t>
            </a:r>
          </a:p>
          <a:p>
            <a:pPr algn="just"/>
            <a:endParaRPr lang="cs-CZ" sz="18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chemeClr val="tx1"/>
                </a:solidFill>
              </a:rPr>
              <a:t>FB Sdružení: </a:t>
            </a:r>
            <a:r>
              <a:rPr lang="cs-CZ" sz="1800" dirty="0">
                <a:solidFill>
                  <a:schemeClr val="tx1"/>
                </a:solidFill>
                <a:hlinkClick r:id="rId3"/>
              </a:rPr>
              <a:t>https://www.facebook.com/moravstichorvati</a:t>
            </a:r>
            <a:r>
              <a:rPr lang="cs-CZ" sz="1800" dirty="0" smtClean="0">
                <a:solidFill>
                  <a:schemeClr val="tx1"/>
                </a:solidFill>
                <a:hlinkClick r:id="rId3"/>
              </a:rPr>
              <a:t>/</a:t>
            </a:r>
            <a:r>
              <a:rPr lang="cs-CZ" sz="1800" dirty="0">
                <a:solidFill>
                  <a:schemeClr val="tx1"/>
                </a:solidFill>
              </a:rPr>
              <a:t> –</a:t>
            </a:r>
            <a:r>
              <a:rPr lang="cs-CZ" sz="1800" dirty="0" smtClean="0">
                <a:solidFill>
                  <a:schemeClr val="tx1"/>
                </a:solidFill>
              </a:rPr>
              <a:t> aktuality, výzvy k zapojení se do různých projektů organizace, odkazy na články, reportáže atd. </a:t>
            </a:r>
          </a:p>
          <a:p>
            <a:pPr algn="just"/>
            <a:endParaRPr lang="cs-CZ" sz="1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tx1"/>
                </a:solidFill>
              </a:rPr>
              <a:t>p</a:t>
            </a:r>
            <a:r>
              <a:rPr lang="cs-CZ" sz="1800" dirty="0" smtClean="0">
                <a:solidFill>
                  <a:schemeClr val="tx1"/>
                </a:solidFill>
              </a:rPr>
              <a:t>ortál </a:t>
            </a:r>
            <a:r>
              <a:rPr lang="cs-CZ" sz="1800" b="1" dirty="0">
                <a:solidFill>
                  <a:schemeClr val="tx1"/>
                </a:solidFill>
              </a:rPr>
              <a:t>P</a:t>
            </a:r>
            <a:r>
              <a:rPr lang="cs-CZ" sz="1800" b="1" dirty="0" smtClean="0">
                <a:solidFill>
                  <a:schemeClr val="tx1"/>
                </a:solidFill>
              </a:rPr>
              <a:t>aměť národa </a:t>
            </a:r>
            <a:r>
              <a:rPr lang="cs-CZ" sz="1800" dirty="0" smtClean="0">
                <a:solidFill>
                  <a:schemeClr val="tx1"/>
                </a:solidFill>
              </a:rPr>
              <a:t>– pamětnická databáze, projekt Českého rozhlasu a Ústavu pro studium </a:t>
            </a:r>
            <a:r>
              <a:rPr lang="cs-CZ" sz="1800" dirty="0">
                <a:solidFill>
                  <a:schemeClr val="tx1"/>
                </a:solidFill>
              </a:rPr>
              <a:t>totalitních režimů,  </a:t>
            </a:r>
            <a:r>
              <a:rPr lang="cs-CZ" sz="1800" dirty="0" err="1" smtClean="0">
                <a:solidFill>
                  <a:schemeClr val="tx1"/>
                </a:solidFill>
              </a:rPr>
              <a:t>audiovzpomínky</a:t>
            </a:r>
            <a:r>
              <a:rPr lang="cs-CZ" sz="1800" dirty="0" smtClean="0">
                <a:solidFill>
                  <a:schemeClr val="tx1"/>
                </a:solidFill>
              </a:rPr>
              <a:t> moravských Chorvatů</a:t>
            </a:r>
            <a:r>
              <a:rPr lang="cs-CZ" sz="1800" dirty="0">
                <a:solidFill>
                  <a:schemeClr val="tx1"/>
                </a:solidFill>
              </a:rPr>
              <a:t>: </a:t>
            </a:r>
            <a:r>
              <a:rPr lang="cs-CZ" sz="1800" dirty="0">
                <a:solidFill>
                  <a:schemeClr val="tx1"/>
                </a:solidFill>
                <a:hlinkClick r:id="rId4"/>
              </a:rPr>
              <a:t>http://</a:t>
            </a:r>
            <a:r>
              <a:rPr lang="cs-CZ" sz="1800" dirty="0" smtClean="0">
                <a:solidFill>
                  <a:schemeClr val="tx1"/>
                </a:solidFill>
                <a:hlinkClick r:id="rId4"/>
              </a:rPr>
              <a:t>www.pametnaroda.cz/category/detail/id/89?locale=cs_CZ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3755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794</Words>
  <Application>Microsoft Office PowerPoint</Application>
  <PresentationFormat>Předvádění na obrazovce 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Motiv systému Office</vt:lpstr>
      <vt:lpstr>Moravští Chorvati v literatuře a médiích  Literatura</vt:lpstr>
      <vt:lpstr>18. století </vt:lpstr>
      <vt:lpstr>19. století</vt:lpstr>
      <vt:lpstr>20. století</vt:lpstr>
      <vt:lpstr>20. století</vt:lpstr>
      <vt:lpstr>20. století </vt:lpstr>
      <vt:lpstr>20. století </vt:lpstr>
      <vt:lpstr>20. století  Biografická vyprávění moravských Chorvatů</vt:lpstr>
      <vt:lpstr>Internet </vt:lpstr>
      <vt:lpstr>Televize </vt:lpstr>
    </vt:vector>
  </TitlesOfParts>
  <Company>MEDIFORM, spol. s 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Moravští Chorvati     v literatuře a médiích  - zájem o Chorvaty se v průběhu staletí měnil  - většinou šlo o ninové a časopisecké člák  -    zájem o Chorvaty se v průběhu staletí měnil  -   většinou jde o novinové a časopisecké články-   monografií vzniklo pouze několik</dc:title>
  <dc:creator>Lenka Šmídková</dc:creator>
  <cp:lastModifiedBy>Šmídková Lenka</cp:lastModifiedBy>
  <cp:revision>83</cp:revision>
  <dcterms:created xsi:type="dcterms:W3CDTF">2016-11-14T13:06:15Z</dcterms:created>
  <dcterms:modified xsi:type="dcterms:W3CDTF">2017-11-20T13:07:40Z</dcterms:modified>
</cp:coreProperties>
</file>