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6BD0A2-45E3-4234-915F-3DF20A7637A8}" type="datetimeFigureOut">
              <a:rPr lang="cs-CZ" smtClean="0"/>
              <a:t>31.10.2016</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6D2D75-F401-4E3A-BE95-67C66078D450}" type="slidenum">
              <a:rPr lang="cs-CZ" smtClean="0"/>
              <a:t>‹#›</a:t>
            </a:fld>
            <a:endParaRPr lang="cs-CZ"/>
          </a:p>
        </p:txBody>
      </p:sp>
    </p:spTree>
    <p:extLst>
      <p:ext uri="{BB962C8B-B14F-4D97-AF65-F5344CB8AC3E}">
        <p14:creationId xmlns:p14="http://schemas.microsoft.com/office/powerpoint/2010/main" val="2547496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74D6FD7-8E5E-475E-88F3-A3AD73303957}" type="slidenum">
              <a:rPr lang="cs-CZ" smtClean="0"/>
              <a:t>1</a:t>
            </a:fld>
            <a:endParaRPr lang="cs-CZ"/>
          </a:p>
        </p:txBody>
      </p:sp>
    </p:spTree>
    <p:extLst>
      <p:ext uri="{BB962C8B-B14F-4D97-AF65-F5344CB8AC3E}">
        <p14:creationId xmlns:p14="http://schemas.microsoft.com/office/powerpoint/2010/main" val="2580582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lvl="0" indent="-228600">
              <a:lnSpc>
                <a:spcPct val="115000"/>
              </a:lnSpc>
              <a:spcAft>
                <a:spcPts val="0"/>
              </a:spcAft>
              <a:buFont typeface="+mj-lt"/>
              <a:buAutoNum type="arabicPeriod"/>
            </a:pPr>
            <a:r>
              <a:rPr lang="en-US" sz="1200" dirty="0" err="1">
                <a:effectLst/>
                <a:latin typeface="+mn-lt"/>
                <a:ea typeface="SimSun"/>
                <a:cs typeface="Times New Roman"/>
              </a:rPr>
              <a:t>Guanxi</a:t>
            </a:r>
            <a:r>
              <a:rPr lang="en-US" sz="1200" dirty="0">
                <a:effectLst/>
                <a:latin typeface="+mn-lt"/>
                <a:ea typeface="SimSun"/>
                <a:cs typeface="Times New Roman"/>
              </a:rPr>
              <a:t> (connections) is a tit-for-tat arrangement between people or work units that makes the Chinese system go. It offers you access to goods and services otherwise difficult to acquire. The currency of </a:t>
            </a:r>
            <a:r>
              <a:rPr lang="en-US" sz="1200" dirty="0" err="1">
                <a:effectLst/>
                <a:latin typeface="+mn-lt"/>
                <a:ea typeface="SimSun"/>
                <a:cs typeface="Times New Roman"/>
              </a:rPr>
              <a:t>guanxi</a:t>
            </a:r>
            <a:r>
              <a:rPr lang="en-US" sz="1200" dirty="0">
                <a:effectLst/>
                <a:latin typeface="+mn-lt"/>
                <a:ea typeface="SimSun"/>
                <a:cs typeface="Times New Roman"/>
              </a:rPr>
              <a:t> is normally favors, not cash. Chinese generally expect foreigners to understand </a:t>
            </a:r>
            <a:r>
              <a:rPr lang="en-US" sz="1200" dirty="0" err="1">
                <a:effectLst/>
                <a:latin typeface="+mn-lt"/>
                <a:ea typeface="SimSun"/>
                <a:cs typeface="Times New Roman"/>
              </a:rPr>
              <a:t>guanxi</a:t>
            </a:r>
            <a:r>
              <a:rPr lang="en-US" sz="1200" dirty="0">
                <a:effectLst/>
                <a:latin typeface="+mn-lt"/>
                <a:ea typeface="SimSun"/>
                <a:cs typeface="Times New Roman"/>
              </a:rPr>
              <a:t> and behave according to its rules.</a:t>
            </a:r>
            <a:endParaRPr lang="cs-CZ" sz="1200" dirty="0">
              <a:effectLst/>
              <a:latin typeface="+mn-lt"/>
              <a:ea typeface="SimSun"/>
              <a:cs typeface="Times New Roman"/>
            </a:endParaRPr>
          </a:p>
          <a:p>
            <a:pPr marL="228600" lvl="0" indent="-228600">
              <a:lnSpc>
                <a:spcPct val="115000"/>
              </a:lnSpc>
              <a:spcAft>
                <a:spcPts val="0"/>
              </a:spcAft>
              <a:buFont typeface="+mj-lt"/>
              <a:buAutoNum type="arabicPeriod"/>
            </a:pPr>
            <a:r>
              <a:rPr lang="en-US" sz="1200" dirty="0">
                <a:effectLst/>
                <a:latin typeface="+mn-lt"/>
                <a:ea typeface="SimSun"/>
                <a:cs typeface="Times New Roman"/>
              </a:rPr>
              <a:t>The balance sheet between two individuals or units is expected to remain in rough balance over a period of time. Beware of unsolicited favors, as they usually have a price. Try not to put a Chinese in the position of being unable to return a favor, and don't accept presents or favors unless you are prepared to reciprocate.</a:t>
            </a:r>
            <a:endParaRPr lang="cs-CZ" sz="1200" dirty="0">
              <a:effectLst/>
              <a:latin typeface="+mn-lt"/>
              <a:ea typeface="SimSun"/>
              <a:cs typeface="Times New Roman"/>
            </a:endParaRPr>
          </a:p>
          <a:p>
            <a:pPr marL="228600" indent="-228600">
              <a:buFont typeface="+mj-lt"/>
              <a:buAutoNum type="arabicPeriod"/>
            </a:pPr>
            <a:r>
              <a:rPr lang="en-US" sz="1200" kern="1200" dirty="0">
                <a:solidFill>
                  <a:schemeClr val="tx1"/>
                </a:solidFill>
                <a:effectLst/>
                <a:latin typeface="+mn-lt"/>
                <a:ea typeface="+mn-ea"/>
                <a:cs typeface="+mn-cs"/>
              </a:rPr>
              <a:t>Local and foreign companies spend heavily to establish and maintain relationships with influential people. The payoff may be personal or organizational.</a:t>
            </a:r>
            <a:endParaRPr lang="cs-CZ" sz="12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At its heart, </a:t>
            </a:r>
            <a:r>
              <a:rPr lang="en-US" sz="1200" kern="1200" dirty="0" err="1">
                <a:solidFill>
                  <a:schemeClr val="tx1"/>
                </a:solidFill>
                <a:effectLst/>
                <a:latin typeface="+mn-lt"/>
                <a:ea typeface="+mn-ea"/>
                <a:cs typeface="+mn-cs"/>
              </a:rPr>
              <a:t>guanxi</a:t>
            </a:r>
            <a:r>
              <a:rPr lang="en-US" sz="1200" kern="1200" dirty="0">
                <a:solidFill>
                  <a:schemeClr val="tx1"/>
                </a:solidFill>
                <a:effectLst/>
                <a:latin typeface="+mn-lt"/>
                <a:ea typeface="+mn-ea"/>
                <a:cs typeface="+mn-cs"/>
              </a:rPr>
              <a:t> is a tit-for-tat relationship between two people. Chinese naturally turn to their relationship networks for help, so they work hard to cultivate friends in high or strategic places. If a Chinese finds him- or herself without </a:t>
            </a:r>
            <a:r>
              <a:rPr lang="en-US" sz="1200" kern="1200" dirty="0" err="1">
                <a:solidFill>
                  <a:schemeClr val="tx1"/>
                </a:solidFill>
                <a:effectLst/>
                <a:latin typeface="+mn-lt"/>
                <a:ea typeface="+mn-ea"/>
                <a:cs typeface="+mn-cs"/>
              </a:rPr>
              <a:t>guanxi</a:t>
            </a:r>
            <a:r>
              <a:rPr lang="en-US" sz="1200" kern="1200" dirty="0">
                <a:solidFill>
                  <a:schemeClr val="tx1"/>
                </a:solidFill>
                <a:effectLst/>
                <a:latin typeface="+mn-lt"/>
                <a:ea typeface="+mn-ea"/>
                <a:cs typeface="+mn-cs"/>
              </a:rPr>
              <a:t>, the first order of business is to establish some.</a:t>
            </a:r>
            <a:endParaRPr lang="cs-CZ" sz="12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One reason for the pervasiveness of the </a:t>
            </a:r>
            <a:r>
              <a:rPr lang="en-US" sz="1200" kern="1200" dirty="0" err="1">
                <a:solidFill>
                  <a:schemeClr val="tx1"/>
                </a:solidFill>
                <a:effectLst/>
                <a:latin typeface="+mn-lt"/>
                <a:ea typeface="+mn-ea"/>
                <a:cs typeface="+mn-cs"/>
              </a:rPr>
              <a:t>guanxi</a:t>
            </a:r>
            <a:r>
              <a:rPr lang="en-US" sz="1200" kern="1200" dirty="0">
                <a:solidFill>
                  <a:schemeClr val="tx1"/>
                </a:solidFill>
                <a:effectLst/>
                <a:latin typeface="+mn-lt"/>
                <a:ea typeface="+mn-ea"/>
                <a:cs typeface="+mn-cs"/>
              </a:rPr>
              <a:t> system on the mainland is the relative lack of a reliable legal system. But it is also important in areas outside China, where the legal system is more developed.</a:t>
            </a:r>
            <a:endParaRPr lang="cs-CZ" sz="12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Good </a:t>
            </a:r>
            <a:r>
              <a:rPr lang="en-US" sz="1200" kern="1200" dirty="0" err="1">
                <a:solidFill>
                  <a:schemeClr val="tx1"/>
                </a:solidFill>
                <a:effectLst/>
                <a:latin typeface="+mn-lt"/>
                <a:ea typeface="+mn-ea"/>
                <a:cs typeface="+mn-cs"/>
              </a:rPr>
              <a:t>guanxi</a:t>
            </a:r>
            <a:r>
              <a:rPr lang="en-US" sz="1200" kern="1200" dirty="0">
                <a:solidFill>
                  <a:schemeClr val="tx1"/>
                </a:solidFill>
                <a:effectLst/>
                <a:latin typeface="+mn-lt"/>
                <a:ea typeface="+mn-ea"/>
                <a:cs typeface="+mn-cs"/>
              </a:rPr>
              <a:t> is a renewable resource and can be reestablished even after much time has passed. But it may also be an exhaustible resource if the ledger between two people does not remain in approximate balance.</a:t>
            </a:r>
            <a:endParaRPr lang="cs-CZ" sz="1200" kern="1200" dirty="0">
              <a:solidFill>
                <a:schemeClr val="tx1"/>
              </a:solidFill>
              <a:effectLst/>
              <a:latin typeface="+mn-lt"/>
              <a:ea typeface="+mn-ea"/>
              <a:cs typeface="+mn-cs"/>
            </a:endParaRPr>
          </a:p>
          <a:p>
            <a:pPr marL="228600" indent="-228600">
              <a:buFont typeface="+mj-lt"/>
              <a:buAutoNum type="arabicPeriod"/>
            </a:pPr>
            <a:r>
              <a:rPr lang="en-US" sz="1200" kern="1200" dirty="0" err="1">
                <a:solidFill>
                  <a:schemeClr val="tx1"/>
                </a:solidFill>
                <a:effectLst/>
                <a:latin typeface="+mn-lt"/>
                <a:ea typeface="+mn-ea"/>
                <a:cs typeface="+mn-cs"/>
              </a:rPr>
              <a:t>Guanxi</a:t>
            </a:r>
            <a:r>
              <a:rPr lang="en-US" sz="1200" kern="1200" dirty="0">
                <a:solidFill>
                  <a:schemeClr val="tx1"/>
                </a:solidFill>
                <a:effectLst/>
                <a:latin typeface="+mn-lt"/>
                <a:ea typeface="+mn-ea"/>
                <a:cs typeface="+mn-cs"/>
              </a:rPr>
              <a:t> is well within the grasp of foreigners who wish to cultivate it. Often all it takes is an overture—a conversation, a meal, or a favor. Foreigners who live and work in China may become integrated into relationship networks, where they are expected to play by Chinese rules. Nonetheless, they are within their rights to draw their own lines as to what they are and are not prepared to deliver.</a:t>
            </a:r>
            <a:endParaRPr lang="cs-CZ" sz="12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The Chinese assume the rest of the world works along a similar set of principles, and they sometimes view foreign friends as windows to benefits in the world outside China. They also often do not distinguish clearly between the world of the personal and the world of the organizational, which means that a personal friend may well ask for an organizational favor.</a:t>
            </a:r>
            <a:endParaRPr lang="cs-CZ" sz="12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Chinese generally feel freer to ask for favors earlier in a relationship than Westerners do. Unlike foreigners, who may feel quite put upon when asked for favors —especially personal favors that involve the use of organizational resources—Chinese are often very eager to be of service if they have it in their power to assist. In recent years </a:t>
            </a:r>
            <a:r>
              <a:rPr lang="en-US" sz="1200" kern="1200" dirty="0" err="1">
                <a:solidFill>
                  <a:schemeClr val="tx1"/>
                </a:solidFill>
                <a:effectLst/>
                <a:latin typeface="+mn-lt"/>
                <a:ea typeface="+mn-ea"/>
                <a:cs typeface="+mn-cs"/>
              </a:rPr>
              <a:t>guanxi</a:t>
            </a:r>
            <a:r>
              <a:rPr lang="en-US" sz="1200" kern="1200" dirty="0">
                <a:solidFill>
                  <a:schemeClr val="tx1"/>
                </a:solidFill>
                <a:effectLst/>
                <a:latin typeface="+mn-lt"/>
                <a:ea typeface="+mn-ea"/>
                <a:cs typeface="+mn-cs"/>
              </a:rPr>
              <a:t> has even become a commodity for sale.</a:t>
            </a:r>
            <a:endParaRPr lang="cs-CZ" sz="12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Chinese prefer to do business with, and even to hire, those with whom they have </a:t>
            </a:r>
            <a:r>
              <a:rPr lang="en-US" sz="1200" kern="1200" dirty="0" err="1">
                <a:solidFill>
                  <a:schemeClr val="tx1"/>
                </a:solidFill>
                <a:effectLst/>
                <a:latin typeface="+mn-lt"/>
                <a:ea typeface="+mn-ea"/>
                <a:cs typeface="+mn-cs"/>
              </a:rPr>
              <a:t>guanxi</a:t>
            </a:r>
            <a:r>
              <a:rPr lang="en-US" sz="1200" kern="1200" dirty="0">
                <a:solidFill>
                  <a:schemeClr val="tx1"/>
                </a:solidFill>
                <a:effectLst/>
                <a:latin typeface="+mn-lt"/>
                <a:ea typeface="+mn-ea"/>
                <a:cs typeface="+mn-cs"/>
              </a:rPr>
              <a:t>, as contrasted to an aversion to doing this among Westerners. They believe it diminishes the danger of problems, and makes solving them much easier when they do arise.</a:t>
            </a:r>
            <a:endParaRPr lang="cs-CZ" sz="1200" kern="1200" dirty="0">
              <a:solidFill>
                <a:schemeClr val="tx1"/>
              </a:solidFill>
              <a:effectLst/>
              <a:latin typeface="+mn-lt"/>
              <a:ea typeface="+mn-ea"/>
              <a:cs typeface="+mn-cs"/>
            </a:endParaRPr>
          </a:p>
          <a:p>
            <a:pPr marL="342900" lvl="0" indent="-342900">
              <a:lnSpc>
                <a:spcPct val="115000"/>
              </a:lnSpc>
              <a:spcAft>
                <a:spcPts val="0"/>
              </a:spcAft>
              <a:buFont typeface="+mj-lt"/>
              <a:buAutoNum type="arabicPeriod"/>
            </a:pPr>
            <a:endParaRPr lang="cs-CZ" sz="1200" dirty="0">
              <a:effectLst/>
              <a:latin typeface="+mn-lt"/>
              <a:ea typeface="SimSun"/>
              <a:cs typeface="Times New Roman"/>
            </a:endParaRPr>
          </a:p>
          <a:p>
            <a:endParaRPr lang="cs-CZ" dirty="0"/>
          </a:p>
        </p:txBody>
      </p:sp>
      <p:sp>
        <p:nvSpPr>
          <p:cNvPr id="4" name="Zástupný symbol pro číslo snímku 3"/>
          <p:cNvSpPr>
            <a:spLocks noGrp="1"/>
          </p:cNvSpPr>
          <p:nvPr>
            <p:ph type="sldNum" sz="quarter" idx="10"/>
          </p:nvPr>
        </p:nvSpPr>
        <p:spPr/>
        <p:txBody>
          <a:bodyPr/>
          <a:lstStyle/>
          <a:p>
            <a:fld id="{F74D6FD7-8E5E-475E-88F3-A3AD73303957}" type="slidenum">
              <a:rPr lang="cs-CZ" smtClean="0"/>
              <a:t>16</a:t>
            </a:fld>
            <a:endParaRPr lang="cs-CZ"/>
          </a:p>
        </p:txBody>
      </p:sp>
    </p:spTree>
    <p:extLst>
      <p:ext uri="{BB962C8B-B14F-4D97-AF65-F5344CB8AC3E}">
        <p14:creationId xmlns:p14="http://schemas.microsoft.com/office/powerpoint/2010/main" val="779758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indent="-228600">
              <a:lnSpc>
                <a:spcPct val="115000"/>
              </a:lnSpc>
              <a:spcAft>
                <a:spcPts val="1000"/>
              </a:spcAft>
              <a:buFont typeface="+mj-lt"/>
              <a:buAutoNum type="arabicPeriod"/>
            </a:pPr>
            <a:r>
              <a:rPr lang="en-US" sz="1200" dirty="0">
                <a:effectLst/>
                <a:latin typeface="+mn-lt"/>
                <a:ea typeface="SimSun"/>
                <a:cs typeface="Times New Roman"/>
              </a:rPr>
              <a:t>Maintaining surface harmony at all times is of paramount importance to Chinese people. Regardless of one's true feelings, one should never do anything to cause a moment of public unpleasantness or embarrassment.</a:t>
            </a:r>
            <a:endParaRPr lang="cs-CZ" sz="1200" dirty="0">
              <a:effectLst/>
              <a:latin typeface="+mn-lt"/>
              <a:ea typeface="SimSun"/>
              <a:cs typeface="Times New Roman"/>
            </a:endParaRPr>
          </a:p>
          <a:p>
            <a:pPr marL="228600" indent="-228600">
              <a:lnSpc>
                <a:spcPct val="115000"/>
              </a:lnSpc>
              <a:spcAft>
                <a:spcPts val="1000"/>
              </a:spcAft>
              <a:buFont typeface="+mj-lt"/>
              <a:buAutoNum type="arabicPeriod"/>
            </a:pPr>
            <a:r>
              <a:rPr lang="en-US" sz="1200" dirty="0">
                <a:effectLst/>
                <a:latin typeface="+mn-lt"/>
                <a:ea typeface="SimSun"/>
                <a:cs typeface="Times New Roman"/>
              </a:rPr>
              <a:t>The need to preserve surface harmony and face often causes the Chinese to use intermediaries to carry unpleasant news. There is no premium on confrontation. </a:t>
            </a:r>
            <a:endParaRPr lang="cs-CZ" sz="1200" dirty="0">
              <a:effectLst/>
              <a:latin typeface="+mn-lt"/>
              <a:ea typeface="SimSun"/>
              <a:cs typeface="Times New Roman"/>
            </a:endParaRPr>
          </a:p>
          <a:p>
            <a:pPr marL="228600" indent="-228600">
              <a:lnSpc>
                <a:spcPct val="115000"/>
              </a:lnSpc>
              <a:spcAft>
                <a:spcPts val="1000"/>
              </a:spcAft>
              <a:buFont typeface="+mj-lt"/>
              <a:buAutoNum type="arabicPeriod"/>
            </a:pPr>
            <a:r>
              <a:rPr lang="en-US" sz="1200" dirty="0">
                <a:effectLst/>
                <a:latin typeface="+mn-lt"/>
                <a:ea typeface="SimSun"/>
                <a:cs typeface="Times New Roman"/>
              </a:rPr>
              <a:t>Intermediaries play an important role in business, where they are used to float trial balloons and communicate bad news, and serve as back channels for information.</a:t>
            </a:r>
            <a:endParaRPr lang="cs-CZ" sz="1200" dirty="0">
              <a:effectLst/>
              <a:latin typeface="+mn-lt"/>
              <a:ea typeface="SimSun"/>
              <a:cs typeface="Times New Roman"/>
            </a:endParaRPr>
          </a:p>
          <a:p>
            <a:pPr marL="228600" indent="-228600">
              <a:lnSpc>
                <a:spcPct val="115000"/>
              </a:lnSpc>
              <a:spcAft>
                <a:spcPts val="1000"/>
              </a:spcAft>
              <a:buFont typeface="+mj-lt"/>
              <a:buAutoNum type="arabicPeriod"/>
            </a:pPr>
            <a:r>
              <a:rPr lang="en-US" sz="1200" dirty="0">
                <a:effectLst/>
                <a:latin typeface="+mn-lt"/>
                <a:ea typeface="SimSun"/>
                <a:cs typeface="Times New Roman"/>
              </a:rPr>
              <a:t>Relatives, friends, neighbors, classmates, and co-workers are all people to whom one bears some form of obligation. No obligation is felt to others outside of one's circle, which explains the paucity of philanthropy in China and the tendency on the part of the Chinese to show little respect for public property or commonly held property.</a:t>
            </a:r>
            <a:endParaRPr lang="cs-CZ" sz="1200" dirty="0">
              <a:effectLst/>
              <a:latin typeface="+mn-lt"/>
              <a:ea typeface="SimSun"/>
              <a:cs typeface="Times New Roman"/>
            </a:endParaRPr>
          </a:p>
          <a:p>
            <a:pPr marL="228600" marR="0" indent="-228600" algn="l" defTabSz="914400" rtl="0" eaLnBrk="1" fontAlgn="auto" latinLnBrk="0" hangingPunct="1">
              <a:lnSpc>
                <a:spcPct val="115000"/>
              </a:lnSpc>
              <a:spcBef>
                <a:spcPts val="0"/>
              </a:spcBef>
              <a:spcAft>
                <a:spcPts val="1000"/>
              </a:spcAft>
              <a:buClrTx/>
              <a:buSzTx/>
              <a:buFont typeface="+mj-lt"/>
              <a:buAutoNum type="arabicPeriod"/>
              <a:tabLst/>
              <a:defRPr/>
            </a:pPr>
            <a:r>
              <a:rPr lang="en-US" sz="1200" kern="1200" dirty="0">
                <a:solidFill>
                  <a:schemeClr val="tx1"/>
                </a:solidFill>
                <a:effectLst/>
                <a:latin typeface="+mn-lt"/>
                <a:ea typeface="+mn-ea"/>
                <a:cs typeface="+mn-cs"/>
              </a:rPr>
              <a:t>Chinese society—communist and otherwise—has always had its class distinctions. Respect and deference are due to those in superior positions. Foreigners, whether they seek it or not, tend to be accorded fairly high status.</a:t>
            </a:r>
            <a:endParaRPr lang="cs-CZ" sz="1200" kern="1200" dirty="0">
              <a:solidFill>
                <a:schemeClr val="tx1"/>
              </a:solidFill>
              <a:effectLst/>
              <a:latin typeface="+mn-lt"/>
              <a:ea typeface="+mn-ea"/>
              <a:cs typeface="+mn-cs"/>
            </a:endParaRPr>
          </a:p>
          <a:p>
            <a:pPr marL="228600" marR="0" indent="-228600" algn="l" defTabSz="914400" rtl="0" eaLnBrk="1" fontAlgn="auto" latinLnBrk="0" hangingPunct="1">
              <a:lnSpc>
                <a:spcPct val="115000"/>
              </a:lnSpc>
              <a:spcBef>
                <a:spcPts val="0"/>
              </a:spcBef>
              <a:spcAft>
                <a:spcPts val="1000"/>
              </a:spcAft>
              <a:buClrTx/>
              <a:buSzTx/>
              <a:buFont typeface="+mj-lt"/>
              <a:buAutoNum type="arabicPeriod"/>
              <a:tabLst/>
              <a:defRPr/>
            </a:pPr>
            <a:r>
              <a:rPr lang="cs-CZ" sz="1200" kern="1200" dirty="0" err="1">
                <a:solidFill>
                  <a:schemeClr val="tx1"/>
                </a:solidFill>
                <a:effectLst/>
                <a:latin typeface="+mn-lt"/>
                <a:ea typeface="+mn-ea"/>
                <a:cs typeface="+mn-cs"/>
              </a:rPr>
              <a:t>Maintain</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harmony</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or</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you</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might</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be</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harmonized</a:t>
            </a:r>
            <a:r>
              <a:rPr lang="cs-CZ" sz="1200" kern="1200" baseline="0" dirty="0">
                <a:solidFill>
                  <a:schemeClr val="tx1"/>
                </a:solidFill>
                <a:effectLst/>
                <a:latin typeface="+mn-lt"/>
                <a:ea typeface="+mn-ea"/>
                <a:cs typeface="+mn-cs"/>
              </a:rPr>
              <a:t> </a:t>
            </a:r>
            <a:r>
              <a:rPr lang="cs-CZ" sz="1200" kern="1200" baseline="0" dirty="0">
                <a:solidFill>
                  <a:schemeClr val="tx1"/>
                </a:solidFill>
                <a:effectLst/>
                <a:latin typeface="+mn-lt"/>
                <a:ea typeface="+mn-ea"/>
                <a:cs typeface="+mn-cs"/>
                <a:sym typeface="Wingdings" pitchFamily="2" charset="2"/>
              </a:rPr>
              <a:t>.</a:t>
            </a:r>
            <a:endParaRPr lang="cs-CZ" sz="1200" kern="1200" dirty="0">
              <a:solidFill>
                <a:schemeClr val="tx1"/>
              </a:solidFill>
              <a:effectLst/>
              <a:latin typeface="+mn-lt"/>
              <a:ea typeface="+mn-ea"/>
              <a:cs typeface="+mn-cs"/>
            </a:endParaRPr>
          </a:p>
          <a:p>
            <a:pPr marL="228600" indent="-228600">
              <a:lnSpc>
                <a:spcPct val="115000"/>
              </a:lnSpc>
              <a:spcAft>
                <a:spcPts val="1000"/>
              </a:spcAft>
              <a:buFont typeface="+mj-lt"/>
              <a:buAutoNum type="arabicPeriod"/>
            </a:pPr>
            <a:endParaRPr lang="cs-CZ" sz="1200" dirty="0">
              <a:effectLst/>
              <a:latin typeface="+mn-lt"/>
              <a:ea typeface="SimSun"/>
              <a:cs typeface="Times New Roman"/>
            </a:endParaRPr>
          </a:p>
          <a:p>
            <a:endParaRPr lang="cs-CZ" dirty="0"/>
          </a:p>
        </p:txBody>
      </p:sp>
      <p:sp>
        <p:nvSpPr>
          <p:cNvPr id="4" name="Zástupný symbol pro číslo snímku 3"/>
          <p:cNvSpPr>
            <a:spLocks noGrp="1"/>
          </p:cNvSpPr>
          <p:nvPr>
            <p:ph type="sldNum" sz="quarter" idx="10"/>
          </p:nvPr>
        </p:nvSpPr>
        <p:spPr/>
        <p:txBody>
          <a:bodyPr/>
          <a:lstStyle/>
          <a:p>
            <a:fld id="{F74D6FD7-8E5E-475E-88F3-A3AD73303957}" type="slidenum">
              <a:rPr lang="cs-CZ" smtClean="0"/>
              <a:t>17</a:t>
            </a:fld>
            <a:endParaRPr lang="cs-CZ"/>
          </a:p>
        </p:txBody>
      </p:sp>
    </p:spTree>
    <p:extLst>
      <p:ext uri="{BB962C8B-B14F-4D97-AF65-F5344CB8AC3E}">
        <p14:creationId xmlns:p14="http://schemas.microsoft.com/office/powerpoint/2010/main" val="1768096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cs-CZ" dirty="0"/>
              <a:t>POZN:</a:t>
            </a:r>
            <a:r>
              <a:rPr lang="cs-CZ" baseline="0" dirty="0"/>
              <a:t> (Bílí) cizinci mají a priory vysoký společenský status.</a:t>
            </a:r>
            <a:endParaRPr lang="cs-CZ" dirty="0"/>
          </a:p>
        </p:txBody>
      </p:sp>
      <p:sp>
        <p:nvSpPr>
          <p:cNvPr id="4" name="Zástupný symbol čísla snímky 3"/>
          <p:cNvSpPr>
            <a:spLocks noGrp="1"/>
          </p:cNvSpPr>
          <p:nvPr>
            <p:ph type="sldNum" sz="quarter" idx="10"/>
          </p:nvPr>
        </p:nvSpPr>
        <p:spPr/>
        <p:txBody>
          <a:bodyPr/>
          <a:lstStyle/>
          <a:p>
            <a:fld id="{F74D6FD7-8E5E-475E-88F3-A3AD73303957}" type="slidenum">
              <a:rPr lang="cs-CZ" smtClean="0"/>
              <a:t>18</a:t>
            </a:fld>
            <a:endParaRPr lang="cs-CZ"/>
          </a:p>
        </p:txBody>
      </p:sp>
    </p:spTree>
    <p:extLst>
      <p:ext uri="{BB962C8B-B14F-4D97-AF65-F5344CB8AC3E}">
        <p14:creationId xmlns:p14="http://schemas.microsoft.com/office/powerpoint/2010/main" val="1623188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euro-americké společnosti jednání společnosti koriguje svědomí jednotlivců (křesťanský vliv). </a:t>
            </a:r>
          </a:p>
          <a:p>
            <a:r>
              <a:rPr lang="cs-CZ" dirty="0"/>
              <a:t>Číňané nemají morální imperativy.</a:t>
            </a:r>
          </a:p>
          <a:p>
            <a:r>
              <a:rPr lang="cs-CZ" dirty="0"/>
              <a:t>Společnost je korigována trestem a „osočením“.</a:t>
            </a:r>
          </a:p>
          <a:p>
            <a:r>
              <a:rPr lang="cs-CZ" dirty="0"/>
              <a:t>POZN: Podvádění</a:t>
            </a:r>
            <a:r>
              <a:rPr lang="cs-CZ" baseline="0" dirty="0"/>
              <a:t> ve třídě MBA</a:t>
            </a:r>
            <a:r>
              <a:rPr lang="cs-CZ" baseline="0"/>
              <a:t>, osočení kolektivem. </a:t>
            </a:r>
            <a:endParaRPr lang="cs-CZ" dirty="0"/>
          </a:p>
        </p:txBody>
      </p:sp>
      <p:sp>
        <p:nvSpPr>
          <p:cNvPr id="4" name="Zástupný symbol pro číslo snímku 3"/>
          <p:cNvSpPr>
            <a:spLocks noGrp="1"/>
          </p:cNvSpPr>
          <p:nvPr>
            <p:ph type="sldNum" sz="quarter" idx="10"/>
          </p:nvPr>
        </p:nvSpPr>
        <p:spPr/>
        <p:txBody>
          <a:bodyPr/>
          <a:lstStyle/>
          <a:p>
            <a:fld id="{F74D6FD7-8E5E-475E-88F3-A3AD73303957}" type="slidenum">
              <a:rPr lang="cs-CZ" smtClean="0"/>
              <a:t>19</a:t>
            </a:fld>
            <a:endParaRPr lang="cs-CZ"/>
          </a:p>
        </p:txBody>
      </p:sp>
    </p:spTree>
    <p:extLst>
      <p:ext uri="{BB962C8B-B14F-4D97-AF65-F5344CB8AC3E}">
        <p14:creationId xmlns:p14="http://schemas.microsoft.com/office/powerpoint/2010/main" val="4148456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cs-CZ" dirty="0"/>
              <a:t>POZN: Pokud někdy vidíte Číňana v kostele má</a:t>
            </a:r>
            <a:r>
              <a:rPr lang="cs-CZ" baseline="0" dirty="0"/>
              <a:t> to asi tak, jako moje babička, která chodila do kostela, že jí stál v cestě do obchodu.</a:t>
            </a:r>
          </a:p>
          <a:p>
            <a:r>
              <a:rPr lang="cs-CZ" baseline="0" dirty="0"/>
              <a:t> </a:t>
            </a:r>
            <a:endParaRPr lang="cs-CZ" dirty="0"/>
          </a:p>
        </p:txBody>
      </p:sp>
      <p:sp>
        <p:nvSpPr>
          <p:cNvPr id="4" name="Zástupný symbol čísla snímky 3"/>
          <p:cNvSpPr>
            <a:spLocks noGrp="1"/>
          </p:cNvSpPr>
          <p:nvPr>
            <p:ph type="sldNum" sz="quarter" idx="10"/>
          </p:nvPr>
        </p:nvSpPr>
        <p:spPr/>
        <p:txBody>
          <a:bodyPr/>
          <a:lstStyle/>
          <a:p>
            <a:fld id="{5366F3A6-A299-48B7-8BB1-2A958186B14E}" type="slidenum">
              <a:rPr lang="cs-CZ" smtClean="0"/>
              <a:t>2</a:t>
            </a:fld>
            <a:endParaRPr lang="cs-CZ"/>
          </a:p>
        </p:txBody>
      </p:sp>
    </p:spTree>
    <p:extLst>
      <p:ext uri="{BB962C8B-B14F-4D97-AF65-F5344CB8AC3E}">
        <p14:creationId xmlns:p14="http://schemas.microsoft.com/office/powerpoint/2010/main" val="160751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POZN: </a:t>
            </a:r>
            <a:r>
              <a:rPr lang="cs-CZ" dirty="0" err="1"/>
              <a:t>China</a:t>
            </a:r>
            <a:r>
              <a:rPr lang="cs-CZ" dirty="0"/>
              <a:t> – </a:t>
            </a:r>
            <a:r>
              <a:rPr lang="cs-CZ" dirty="0" err="1"/>
              <a:t>everything</a:t>
            </a:r>
            <a:r>
              <a:rPr lang="cs-CZ" baseline="0" dirty="0"/>
              <a:t> </a:t>
            </a:r>
            <a:r>
              <a:rPr lang="cs-CZ" baseline="0" dirty="0" err="1"/>
              <a:t>is</a:t>
            </a:r>
            <a:r>
              <a:rPr lang="cs-CZ" baseline="0" dirty="0"/>
              <a:t> </a:t>
            </a:r>
            <a:r>
              <a:rPr lang="cs-CZ" baseline="0" dirty="0" err="1"/>
              <a:t>possible</a:t>
            </a:r>
            <a:r>
              <a:rPr lang="cs-CZ" baseline="0" dirty="0"/>
              <a:t>, </a:t>
            </a:r>
            <a:r>
              <a:rPr lang="cs-CZ" baseline="0" dirty="0" err="1"/>
              <a:t>nothing</a:t>
            </a:r>
            <a:r>
              <a:rPr lang="cs-CZ" baseline="0" dirty="0"/>
              <a:t> </a:t>
            </a:r>
            <a:r>
              <a:rPr lang="cs-CZ" baseline="0" dirty="0" err="1"/>
              <a:t>is</a:t>
            </a:r>
            <a:r>
              <a:rPr lang="cs-CZ" baseline="0" dirty="0"/>
              <a:t> </a:t>
            </a:r>
            <a:r>
              <a:rPr lang="cs-CZ" baseline="0" dirty="0" err="1"/>
              <a:t>easy</a:t>
            </a:r>
            <a:r>
              <a:rPr lang="cs-CZ" baseline="0" dirty="0"/>
              <a:t>. </a:t>
            </a:r>
            <a:endParaRPr lang="cs-CZ" dirty="0"/>
          </a:p>
        </p:txBody>
      </p:sp>
      <p:sp>
        <p:nvSpPr>
          <p:cNvPr id="4" name="Zástupný symbol pro číslo snímku 3"/>
          <p:cNvSpPr>
            <a:spLocks noGrp="1"/>
          </p:cNvSpPr>
          <p:nvPr>
            <p:ph type="sldNum" sz="quarter" idx="10"/>
          </p:nvPr>
        </p:nvSpPr>
        <p:spPr/>
        <p:txBody>
          <a:bodyPr/>
          <a:lstStyle/>
          <a:p>
            <a:fld id="{5366F3A6-A299-48B7-8BB1-2A958186B14E}" type="slidenum">
              <a:rPr lang="cs-CZ" smtClean="0"/>
              <a:t>3</a:t>
            </a:fld>
            <a:endParaRPr lang="cs-CZ"/>
          </a:p>
        </p:txBody>
      </p:sp>
    </p:spTree>
    <p:extLst>
      <p:ext uri="{BB962C8B-B14F-4D97-AF65-F5344CB8AC3E}">
        <p14:creationId xmlns:p14="http://schemas.microsoft.com/office/powerpoint/2010/main" val="3650826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cs-CZ" dirty="0"/>
              <a:t>POZN: Kojenecká</a:t>
            </a:r>
            <a:r>
              <a:rPr lang="cs-CZ" baseline="0" dirty="0"/>
              <a:t> voda </a:t>
            </a:r>
            <a:r>
              <a:rPr lang="cs-CZ" baseline="0" dirty="0" err="1"/>
              <a:t>kalibra</a:t>
            </a:r>
            <a:r>
              <a:rPr lang="cs-CZ" baseline="0" dirty="0"/>
              <a:t> – neexistence vyžadovaného nařízení. </a:t>
            </a:r>
            <a:endParaRPr lang="cs-CZ" dirty="0"/>
          </a:p>
        </p:txBody>
      </p:sp>
      <p:sp>
        <p:nvSpPr>
          <p:cNvPr id="4" name="Zástupný symbol čísla snímky 3"/>
          <p:cNvSpPr>
            <a:spLocks noGrp="1"/>
          </p:cNvSpPr>
          <p:nvPr>
            <p:ph type="sldNum" sz="quarter" idx="10"/>
          </p:nvPr>
        </p:nvSpPr>
        <p:spPr/>
        <p:txBody>
          <a:bodyPr/>
          <a:lstStyle/>
          <a:p>
            <a:fld id="{5366F3A6-A299-48B7-8BB1-2A958186B14E}" type="slidenum">
              <a:rPr lang="cs-CZ" smtClean="0"/>
              <a:t>4</a:t>
            </a:fld>
            <a:endParaRPr lang="cs-CZ"/>
          </a:p>
        </p:txBody>
      </p:sp>
    </p:spTree>
    <p:extLst>
      <p:ext uri="{BB962C8B-B14F-4D97-AF65-F5344CB8AC3E}">
        <p14:creationId xmlns:p14="http://schemas.microsoft.com/office/powerpoint/2010/main" val="3690024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buNone/>
            </a:pPr>
            <a:r>
              <a:rPr lang="en-US" dirty="0"/>
              <a:t>Importance of </a:t>
            </a:r>
            <a:r>
              <a:rPr lang="cs-CZ" dirty="0" err="1"/>
              <a:t>two</a:t>
            </a:r>
            <a:r>
              <a:rPr lang="cs-CZ" dirty="0"/>
              <a:t> </a:t>
            </a:r>
            <a:r>
              <a:rPr lang="en-US" dirty="0"/>
              <a:t>things: </a:t>
            </a:r>
          </a:p>
          <a:p>
            <a:r>
              <a:rPr lang="en-US" dirty="0"/>
              <a:t>Education </a:t>
            </a:r>
            <a:r>
              <a:rPr lang="cs-CZ" dirty="0"/>
              <a:t>-</a:t>
            </a:r>
            <a:r>
              <a:rPr lang="cs-CZ" baseline="0" dirty="0"/>
              <a:t> </a:t>
            </a:r>
            <a:r>
              <a:rPr lang="en-US" dirty="0"/>
              <a:t>studying deeds of moral persons of past</a:t>
            </a:r>
            <a:r>
              <a:rPr lang="cs-CZ" dirty="0"/>
              <a:t> (past – </a:t>
            </a:r>
            <a:r>
              <a:rPr lang="cs-CZ" dirty="0" err="1"/>
              <a:t>i.e</a:t>
            </a:r>
            <a:r>
              <a:rPr lang="cs-CZ" dirty="0"/>
              <a:t>.</a:t>
            </a:r>
            <a:r>
              <a:rPr lang="cs-CZ" baseline="0" dirty="0"/>
              <a:t> </a:t>
            </a:r>
            <a:r>
              <a:rPr lang="cs-CZ" dirty="0" err="1"/>
              <a:t>golden</a:t>
            </a:r>
            <a:r>
              <a:rPr lang="cs-CZ" dirty="0"/>
              <a:t> </a:t>
            </a:r>
            <a:r>
              <a:rPr lang="cs-CZ" dirty="0" err="1"/>
              <a:t>era</a:t>
            </a:r>
            <a:r>
              <a:rPr lang="cs-CZ" baseline="0" dirty="0"/>
              <a:t> </a:t>
            </a:r>
            <a:r>
              <a:rPr lang="cs-CZ" baseline="0" dirty="0" err="1"/>
              <a:t>of</a:t>
            </a:r>
            <a:r>
              <a:rPr lang="cs-CZ" baseline="0" dirty="0"/>
              <a:t> </a:t>
            </a:r>
            <a:r>
              <a:rPr lang="cs-CZ" baseline="0" dirty="0" err="1"/>
              <a:t>Zhou</a:t>
            </a:r>
            <a:r>
              <a:rPr lang="cs-CZ" baseline="0" dirty="0"/>
              <a:t> </a:t>
            </a:r>
            <a:r>
              <a:rPr lang="cs-CZ" baseline="0" dirty="0" err="1"/>
              <a:t>state</a:t>
            </a:r>
            <a:r>
              <a:rPr lang="cs-CZ" baseline="0" dirty="0"/>
              <a:t> - </a:t>
            </a:r>
            <a:r>
              <a:rPr lang="cs-CZ" dirty="0" err="1"/>
              <a:t>was</a:t>
            </a:r>
            <a:r>
              <a:rPr lang="cs-CZ" baseline="0" dirty="0"/>
              <a:t> BETTER </a:t>
            </a:r>
            <a:r>
              <a:rPr lang="cs-CZ" baseline="0" dirty="0" err="1"/>
              <a:t>then</a:t>
            </a:r>
            <a:r>
              <a:rPr lang="cs-CZ" baseline="0" dirty="0"/>
              <a:t> </a:t>
            </a:r>
            <a:r>
              <a:rPr lang="cs-CZ" baseline="0" dirty="0" err="1"/>
              <a:t>now</a:t>
            </a:r>
            <a:r>
              <a:rPr lang="cs-CZ" baseline="0" dirty="0"/>
              <a:t> so </a:t>
            </a:r>
            <a:r>
              <a:rPr lang="cs-CZ" baseline="0" dirty="0" err="1"/>
              <a:t>that</a:t>
            </a:r>
            <a:r>
              <a:rPr lang="cs-CZ" baseline="0" dirty="0"/>
              <a:t> </a:t>
            </a:r>
            <a:r>
              <a:rPr lang="cs-CZ" baseline="0" dirty="0" err="1"/>
              <a:t>we</a:t>
            </a:r>
            <a:r>
              <a:rPr lang="cs-CZ" baseline="0" dirty="0"/>
              <a:t> </a:t>
            </a:r>
            <a:r>
              <a:rPr lang="cs-CZ" baseline="0" dirty="0" err="1"/>
              <a:t>should</a:t>
            </a:r>
            <a:r>
              <a:rPr lang="cs-CZ" baseline="0" dirty="0"/>
              <a:t> study </a:t>
            </a:r>
            <a:r>
              <a:rPr lang="cs-CZ" baseline="0" dirty="0" err="1"/>
              <a:t>it</a:t>
            </a:r>
            <a:r>
              <a:rPr lang="cs-CZ" baseline="0" dirty="0"/>
              <a:t> and </a:t>
            </a:r>
            <a:r>
              <a:rPr lang="cs-CZ" baseline="0" dirty="0" err="1"/>
              <a:t>learn</a:t>
            </a:r>
            <a:r>
              <a:rPr lang="cs-CZ" baseline="0" dirty="0"/>
              <a:t> </a:t>
            </a:r>
            <a:r>
              <a:rPr lang="cs-CZ" baseline="0" dirty="0" err="1"/>
              <a:t>from</a:t>
            </a:r>
            <a:r>
              <a:rPr lang="cs-CZ" baseline="0" dirty="0"/>
              <a:t> </a:t>
            </a:r>
            <a:r>
              <a:rPr lang="cs-CZ" baseline="0" dirty="0" err="1"/>
              <a:t>it</a:t>
            </a:r>
            <a:r>
              <a:rPr lang="cs-CZ" baseline="0" dirty="0"/>
              <a:t>)</a:t>
            </a:r>
            <a:endParaRPr lang="en-US" dirty="0"/>
          </a:p>
          <a:p>
            <a:r>
              <a:rPr lang="cs-CZ" dirty="0"/>
              <a:t>R</a:t>
            </a:r>
            <a:r>
              <a:rPr lang="en-US" dirty="0" err="1"/>
              <a:t>elationships</a:t>
            </a:r>
            <a:r>
              <a:rPr lang="en-US" dirty="0"/>
              <a:t> </a:t>
            </a:r>
            <a:r>
              <a:rPr lang="cs-CZ" dirty="0"/>
              <a:t>-</a:t>
            </a:r>
            <a:r>
              <a:rPr lang="cs-CZ" baseline="0" dirty="0"/>
              <a:t> </a:t>
            </a:r>
            <a:r>
              <a:rPr lang="en-US" dirty="0"/>
              <a:t>since responsibilities </a:t>
            </a:r>
            <a:r>
              <a:rPr lang="cs-CZ" dirty="0"/>
              <a:t>in society </a:t>
            </a:r>
            <a:r>
              <a:rPr lang="en-US" dirty="0"/>
              <a:t>were clear</a:t>
            </a:r>
            <a:r>
              <a:rPr lang="cs-CZ" dirty="0"/>
              <a:t> and tis led to </a:t>
            </a:r>
            <a:r>
              <a:rPr lang="cs-CZ" dirty="0" err="1"/>
              <a:t>stable</a:t>
            </a:r>
            <a:r>
              <a:rPr lang="cs-CZ" dirty="0"/>
              <a:t> society</a:t>
            </a:r>
          </a:p>
          <a:p>
            <a:r>
              <a:rPr lang="en-US" dirty="0"/>
              <a:t>Emphasize importance of four relationships:</a:t>
            </a:r>
          </a:p>
          <a:p>
            <a:pPr marL="914400" lvl="1" indent="-514350">
              <a:buFont typeface="+mj-lt"/>
              <a:buAutoNum type="arabicPeriod"/>
            </a:pPr>
            <a:r>
              <a:rPr lang="en-US" dirty="0"/>
              <a:t>ruler and minister, </a:t>
            </a:r>
          </a:p>
          <a:p>
            <a:pPr marL="914400" lvl="1" indent="-514350">
              <a:buFont typeface="+mj-lt"/>
              <a:buAutoNum type="arabicPeriod"/>
            </a:pPr>
            <a:r>
              <a:rPr lang="en-US" dirty="0"/>
              <a:t>father and son, </a:t>
            </a:r>
          </a:p>
          <a:p>
            <a:pPr marL="914400" lvl="1" indent="-514350">
              <a:buFont typeface="+mj-lt"/>
              <a:buAutoNum type="arabicPeriod"/>
            </a:pPr>
            <a:r>
              <a:rPr lang="en-US" dirty="0"/>
              <a:t>elder brother and younger brother,</a:t>
            </a:r>
          </a:p>
          <a:p>
            <a:pPr marL="914400" lvl="1" indent="-514350">
              <a:buFont typeface="+mj-lt"/>
              <a:buAutoNum type="arabicPeriod"/>
            </a:pPr>
            <a:r>
              <a:rPr lang="en-US" dirty="0"/>
              <a:t>and husband and wife.</a:t>
            </a:r>
            <a:endParaRPr lang="cs-CZ" dirty="0"/>
          </a:p>
          <a:p>
            <a:pPr marL="400050" lvl="1" indent="0">
              <a:buFont typeface="+mj-lt"/>
              <a:buNone/>
            </a:pPr>
            <a:r>
              <a:rPr lang="cs-CZ" dirty="0" err="1"/>
              <a:t>Superiors</a:t>
            </a:r>
            <a:r>
              <a:rPr lang="cs-CZ" baseline="0" dirty="0"/>
              <a:t> in </a:t>
            </a:r>
            <a:r>
              <a:rPr lang="cs-CZ" baseline="0" dirty="0" err="1"/>
              <a:t>relationships</a:t>
            </a:r>
            <a:r>
              <a:rPr lang="en-US" dirty="0"/>
              <a:t> should behave toward those they governed the way that fathers should behave toward their children.</a:t>
            </a:r>
          </a:p>
          <a:p>
            <a:pPr marL="400050" lvl="1" indent="0">
              <a:buFont typeface="+mj-lt"/>
              <a:buNone/>
            </a:pPr>
            <a:endParaRPr lang="en-US" dirty="0"/>
          </a:p>
          <a:p>
            <a:endParaRPr lang="cs-CZ" dirty="0"/>
          </a:p>
          <a:p>
            <a:pPr>
              <a:buNone/>
            </a:pPr>
            <a:r>
              <a:rPr lang="en-US" dirty="0"/>
              <a:t>Still essential values of todays Chinese society!</a:t>
            </a:r>
          </a:p>
          <a:p>
            <a:pPr>
              <a:buNone/>
            </a:pPr>
            <a:endParaRPr lang="en-US" dirty="0"/>
          </a:p>
        </p:txBody>
      </p:sp>
      <p:sp>
        <p:nvSpPr>
          <p:cNvPr id="4" name="Zástupný symbol pro číslo snímku 3"/>
          <p:cNvSpPr>
            <a:spLocks noGrp="1"/>
          </p:cNvSpPr>
          <p:nvPr>
            <p:ph type="sldNum" sz="quarter" idx="10"/>
          </p:nvPr>
        </p:nvSpPr>
        <p:spPr/>
        <p:txBody>
          <a:bodyPr/>
          <a:lstStyle/>
          <a:p>
            <a:fld id="{5366F3A6-A299-48B7-8BB1-2A958186B14E}" type="slidenum">
              <a:rPr lang="cs-CZ" smtClean="0"/>
              <a:t>5</a:t>
            </a:fld>
            <a:endParaRPr lang="cs-CZ"/>
          </a:p>
        </p:txBody>
      </p:sp>
    </p:spTree>
    <p:extLst>
      <p:ext uri="{BB962C8B-B14F-4D97-AF65-F5344CB8AC3E}">
        <p14:creationId xmlns:p14="http://schemas.microsoft.com/office/powerpoint/2010/main" val="3696237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Why</a:t>
            </a:r>
            <a:r>
              <a:rPr lang="cs-CZ" dirty="0"/>
              <a:t> </a:t>
            </a:r>
            <a:r>
              <a:rPr lang="cs-CZ" dirty="0" err="1"/>
              <a:t>is</a:t>
            </a:r>
            <a:r>
              <a:rPr lang="cs-CZ" dirty="0"/>
              <a:t> </a:t>
            </a:r>
            <a:r>
              <a:rPr lang="cs-CZ" dirty="0" err="1"/>
              <a:t>Confucius</a:t>
            </a:r>
            <a:r>
              <a:rPr lang="cs-CZ" baseline="0" dirty="0"/>
              <a:t> </a:t>
            </a:r>
            <a:r>
              <a:rPr lang="cs-CZ" baseline="0" dirty="0" err="1"/>
              <a:t>back</a:t>
            </a:r>
            <a:r>
              <a:rPr lang="cs-CZ" baseline="0" dirty="0"/>
              <a:t> in </a:t>
            </a:r>
            <a:r>
              <a:rPr lang="cs-CZ" baseline="0" dirty="0" err="1"/>
              <a:t>favor</a:t>
            </a:r>
            <a:r>
              <a:rPr lang="cs-CZ" baseline="0" dirty="0"/>
              <a:t>?</a:t>
            </a:r>
          </a:p>
          <a:p>
            <a:pPr marL="171450" indent="-171450">
              <a:buFont typeface="Arial" pitchFamily="34" charset="0"/>
              <a:buChar char="•"/>
            </a:pPr>
            <a:r>
              <a:rPr lang="en-US" dirty="0"/>
              <a:t>It fits in with a general tendency by the current regime to emphasize continuity with the past.</a:t>
            </a:r>
            <a:endParaRPr lang="cs-CZ" dirty="0"/>
          </a:p>
          <a:p>
            <a:pPr marL="171450" indent="-171450">
              <a:buFont typeface="Arial" pitchFamily="34" charset="0"/>
              <a:buChar char="•"/>
            </a:pPr>
            <a:r>
              <a:rPr lang="cs-CZ" dirty="0"/>
              <a:t>G</a:t>
            </a:r>
            <a:r>
              <a:rPr lang="en-US" dirty="0" err="1"/>
              <a:t>ood</a:t>
            </a:r>
            <a:r>
              <a:rPr lang="en-US" dirty="0"/>
              <a:t> fit between the emphasis that</a:t>
            </a:r>
            <a:r>
              <a:rPr lang="cs-CZ" dirty="0"/>
              <a:t> he </a:t>
            </a:r>
            <a:r>
              <a:rPr lang="en-US" dirty="0"/>
              <a:t>and his followers have always placed on social</a:t>
            </a:r>
            <a:r>
              <a:rPr lang="cs-CZ" dirty="0"/>
              <a:t> </a:t>
            </a:r>
            <a:r>
              <a:rPr lang="en-US" dirty="0"/>
              <a:t>harmony, and the focus that Hu and other current Chinese</a:t>
            </a:r>
            <a:r>
              <a:rPr lang="cs-CZ" dirty="0"/>
              <a:t> </a:t>
            </a:r>
            <a:r>
              <a:rPr lang="en-US" dirty="0"/>
              <a:t>leaders have placed on stability</a:t>
            </a:r>
            <a:r>
              <a:rPr lang="cs-CZ" dirty="0"/>
              <a:t> (</a:t>
            </a:r>
            <a:r>
              <a:rPr lang="cs-CZ" dirty="0" err="1"/>
              <a:t>Mao</a:t>
            </a:r>
            <a:r>
              <a:rPr lang="cs-CZ" dirty="0"/>
              <a:t> – progres </a:t>
            </a:r>
            <a:r>
              <a:rPr lang="en-US" dirty="0"/>
              <a:t>is made via conflict and struggle</a:t>
            </a:r>
            <a:r>
              <a:rPr lang="cs-CZ" dirty="0"/>
              <a:t> – </a:t>
            </a:r>
            <a:r>
              <a:rPr lang="cs-CZ" dirty="0" err="1"/>
              <a:t>this</a:t>
            </a:r>
            <a:r>
              <a:rPr lang="cs-CZ" baseline="0" dirty="0"/>
              <a:t> </a:t>
            </a:r>
            <a:r>
              <a:rPr lang="cs-CZ" dirty="0"/>
              <a:t>ideology </a:t>
            </a:r>
            <a:r>
              <a:rPr lang="cs-CZ" dirty="0" err="1"/>
              <a:t>is</a:t>
            </a:r>
            <a:r>
              <a:rPr lang="cs-CZ" dirty="0"/>
              <a:t> </a:t>
            </a:r>
            <a:r>
              <a:rPr lang="cs-CZ" dirty="0" err="1"/>
              <a:t>now</a:t>
            </a:r>
            <a:r>
              <a:rPr lang="cs-CZ" dirty="0"/>
              <a:t> </a:t>
            </a:r>
            <a:r>
              <a:rPr lang="cs-CZ" dirty="0" err="1"/>
              <a:t>rejected</a:t>
            </a:r>
            <a:r>
              <a:rPr lang="cs-CZ" dirty="0"/>
              <a:t>).</a:t>
            </a:r>
            <a:endParaRPr lang="en-US" dirty="0"/>
          </a:p>
          <a:p>
            <a:pPr marL="0" indent="0">
              <a:buFont typeface="Arial" pitchFamily="34" charset="0"/>
              <a:buNone/>
            </a:pPr>
            <a:endParaRPr lang="cs-CZ" dirty="0"/>
          </a:p>
        </p:txBody>
      </p:sp>
      <p:sp>
        <p:nvSpPr>
          <p:cNvPr id="4" name="Zástupný symbol pro číslo snímku 3"/>
          <p:cNvSpPr>
            <a:spLocks noGrp="1"/>
          </p:cNvSpPr>
          <p:nvPr>
            <p:ph type="sldNum" sz="quarter" idx="10"/>
          </p:nvPr>
        </p:nvSpPr>
        <p:spPr/>
        <p:txBody>
          <a:bodyPr/>
          <a:lstStyle/>
          <a:p>
            <a:fld id="{5366F3A6-A299-48B7-8BB1-2A958186B14E}" type="slidenum">
              <a:rPr lang="cs-CZ" smtClean="0"/>
              <a:t>7</a:t>
            </a:fld>
            <a:endParaRPr lang="cs-CZ"/>
          </a:p>
        </p:txBody>
      </p:sp>
    </p:spTree>
    <p:extLst>
      <p:ext uri="{BB962C8B-B14F-4D97-AF65-F5344CB8AC3E}">
        <p14:creationId xmlns:p14="http://schemas.microsoft.com/office/powerpoint/2010/main" val="866297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1. </a:t>
            </a:r>
            <a:r>
              <a:rPr lang="en-US" dirty="0"/>
              <a:t>The Chinese dislike doing business with strangers; it's helpful to be introduced properly by an intermediary known to both sides.</a:t>
            </a:r>
            <a:endParaRPr lang="cs-CZ" dirty="0"/>
          </a:p>
          <a:p>
            <a:r>
              <a:rPr lang="en-US" dirty="0"/>
              <a:t>2. Alternatively, if you make an independent initial approach, you should provide as much information as possible about your company and what you hope to accomplish.</a:t>
            </a:r>
            <a:endParaRPr lang="cs-CZ" dirty="0"/>
          </a:p>
          <a:p>
            <a:r>
              <a:rPr lang="en-US" dirty="0"/>
              <a:t>3. Business Relationships are institutional in nature and are not necessarily predicated on close personal ties. It's always a good idea to cultivate personal friends in the bureaucracy, however.</a:t>
            </a:r>
            <a:endParaRPr lang="cs-CZ" dirty="0"/>
          </a:p>
          <a:p>
            <a:endParaRPr lang="cs-CZ" dirty="0"/>
          </a:p>
        </p:txBody>
      </p:sp>
      <p:sp>
        <p:nvSpPr>
          <p:cNvPr id="4" name="Zástupný symbol pro číslo snímku 3"/>
          <p:cNvSpPr>
            <a:spLocks noGrp="1"/>
          </p:cNvSpPr>
          <p:nvPr>
            <p:ph type="sldNum" sz="quarter" idx="10"/>
          </p:nvPr>
        </p:nvSpPr>
        <p:spPr/>
        <p:txBody>
          <a:bodyPr/>
          <a:lstStyle/>
          <a:p>
            <a:fld id="{F74D6FD7-8E5E-475E-88F3-A3AD73303957}" type="slidenum">
              <a:rPr lang="cs-CZ" smtClean="0"/>
              <a:t>12</a:t>
            </a:fld>
            <a:endParaRPr lang="cs-CZ"/>
          </a:p>
        </p:txBody>
      </p:sp>
    </p:spTree>
    <p:extLst>
      <p:ext uri="{BB962C8B-B14F-4D97-AF65-F5344CB8AC3E}">
        <p14:creationId xmlns:p14="http://schemas.microsoft.com/office/powerpoint/2010/main" val="2995251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lvl="0" indent="-228600">
              <a:lnSpc>
                <a:spcPct val="115000"/>
              </a:lnSpc>
              <a:spcAft>
                <a:spcPts val="0"/>
              </a:spcAft>
              <a:buFont typeface="+mj-lt"/>
              <a:buAutoNum type="arabicPeriod"/>
            </a:pPr>
            <a:r>
              <a:rPr lang="en-US" sz="1200" dirty="0" err="1">
                <a:effectLst/>
                <a:latin typeface="+mn-lt"/>
                <a:ea typeface="SimSun"/>
                <a:cs typeface="Times New Roman"/>
              </a:rPr>
              <a:t>Guanxi</a:t>
            </a:r>
            <a:r>
              <a:rPr lang="en-US" sz="1200" dirty="0">
                <a:effectLst/>
                <a:latin typeface="+mn-lt"/>
                <a:ea typeface="SimSun"/>
                <a:cs typeface="Times New Roman"/>
              </a:rPr>
              <a:t> (connections) is a tit-for-tat arrangement between people or work units that makes the Chinese system go. It offers you access to goods and services otherwise difficult to acquire. The currency of </a:t>
            </a:r>
            <a:r>
              <a:rPr lang="en-US" sz="1200" dirty="0" err="1">
                <a:effectLst/>
                <a:latin typeface="+mn-lt"/>
                <a:ea typeface="SimSun"/>
                <a:cs typeface="Times New Roman"/>
              </a:rPr>
              <a:t>guanxi</a:t>
            </a:r>
            <a:r>
              <a:rPr lang="en-US" sz="1200" dirty="0">
                <a:effectLst/>
                <a:latin typeface="+mn-lt"/>
                <a:ea typeface="SimSun"/>
                <a:cs typeface="Times New Roman"/>
              </a:rPr>
              <a:t> is normally favors, not cash. Chinese generally expect foreigners to understand </a:t>
            </a:r>
            <a:r>
              <a:rPr lang="en-US" sz="1200" dirty="0" err="1">
                <a:effectLst/>
                <a:latin typeface="+mn-lt"/>
                <a:ea typeface="SimSun"/>
                <a:cs typeface="Times New Roman"/>
              </a:rPr>
              <a:t>guanxi</a:t>
            </a:r>
            <a:r>
              <a:rPr lang="en-US" sz="1200" dirty="0">
                <a:effectLst/>
                <a:latin typeface="+mn-lt"/>
                <a:ea typeface="SimSun"/>
                <a:cs typeface="Times New Roman"/>
              </a:rPr>
              <a:t> and behave according to its rules.</a:t>
            </a:r>
            <a:endParaRPr lang="cs-CZ" sz="1200" dirty="0">
              <a:effectLst/>
              <a:latin typeface="+mn-lt"/>
              <a:ea typeface="SimSun"/>
              <a:cs typeface="Times New Roman"/>
            </a:endParaRPr>
          </a:p>
          <a:p>
            <a:pPr marL="228600" lvl="0" indent="-228600">
              <a:lnSpc>
                <a:spcPct val="115000"/>
              </a:lnSpc>
              <a:spcAft>
                <a:spcPts val="0"/>
              </a:spcAft>
              <a:buFont typeface="+mj-lt"/>
              <a:buAutoNum type="arabicPeriod"/>
            </a:pPr>
            <a:r>
              <a:rPr lang="en-US" sz="1200" dirty="0">
                <a:effectLst/>
                <a:latin typeface="+mn-lt"/>
                <a:ea typeface="SimSun"/>
                <a:cs typeface="Times New Roman"/>
              </a:rPr>
              <a:t>The balance sheet between two individuals or units is expected to remain in rough balance over a period of time. Beware of unsolicited favors, as they usually have a price. Try not to put a Chinese in the position of being unable to return a favor, and don't accept presents or favors unless you are prepared to reciprocate.</a:t>
            </a:r>
            <a:endParaRPr lang="cs-CZ" sz="1200" dirty="0">
              <a:effectLst/>
              <a:latin typeface="+mn-lt"/>
              <a:ea typeface="SimSun"/>
              <a:cs typeface="Times New Roman"/>
            </a:endParaRPr>
          </a:p>
          <a:p>
            <a:pPr marL="228600" indent="-228600">
              <a:buFont typeface="+mj-lt"/>
              <a:buAutoNum type="arabicPeriod"/>
            </a:pPr>
            <a:r>
              <a:rPr lang="en-US" sz="1200" kern="1200" dirty="0">
                <a:solidFill>
                  <a:schemeClr val="tx1"/>
                </a:solidFill>
                <a:effectLst/>
                <a:latin typeface="+mn-lt"/>
                <a:ea typeface="+mn-ea"/>
                <a:cs typeface="+mn-cs"/>
              </a:rPr>
              <a:t>Local and foreign companies spend heavily to establish and maintain relationships with influential people. The payoff may be personal or organizational.</a:t>
            </a:r>
            <a:endParaRPr lang="cs-CZ" sz="12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At its heart, </a:t>
            </a:r>
            <a:r>
              <a:rPr lang="en-US" sz="1200" kern="1200" dirty="0" err="1">
                <a:solidFill>
                  <a:schemeClr val="tx1"/>
                </a:solidFill>
                <a:effectLst/>
                <a:latin typeface="+mn-lt"/>
                <a:ea typeface="+mn-ea"/>
                <a:cs typeface="+mn-cs"/>
              </a:rPr>
              <a:t>guanxi</a:t>
            </a:r>
            <a:r>
              <a:rPr lang="en-US" sz="1200" kern="1200" dirty="0">
                <a:solidFill>
                  <a:schemeClr val="tx1"/>
                </a:solidFill>
                <a:effectLst/>
                <a:latin typeface="+mn-lt"/>
                <a:ea typeface="+mn-ea"/>
                <a:cs typeface="+mn-cs"/>
              </a:rPr>
              <a:t> is a tit-for-tat relationship between two people. Chinese naturally turn to their relationship networks for help, so they work hard to cultivate friends in high or strategic places. If a Chinese finds him- or herself without </a:t>
            </a:r>
            <a:r>
              <a:rPr lang="en-US" sz="1200" kern="1200" dirty="0" err="1">
                <a:solidFill>
                  <a:schemeClr val="tx1"/>
                </a:solidFill>
                <a:effectLst/>
                <a:latin typeface="+mn-lt"/>
                <a:ea typeface="+mn-ea"/>
                <a:cs typeface="+mn-cs"/>
              </a:rPr>
              <a:t>guanxi</a:t>
            </a:r>
            <a:r>
              <a:rPr lang="en-US" sz="1200" kern="1200" dirty="0">
                <a:solidFill>
                  <a:schemeClr val="tx1"/>
                </a:solidFill>
                <a:effectLst/>
                <a:latin typeface="+mn-lt"/>
                <a:ea typeface="+mn-ea"/>
                <a:cs typeface="+mn-cs"/>
              </a:rPr>
              <a:t>, the first order of business is to establish some.</a:t>
            </a:r>
            <a:endParaRPr lang="cs-CZ" sz="12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One reason for the pervasiveness of the </a:t>
            </a:r>
            <a:r>
              <a:rPr lang="en-US" sz="1200" kern="1200" dirty="0" err="1">
                <a:solidFill>
                  <a:schemeClr val="tx1"/>
                </a:solidFill>
                <a:effectLst/>
                <a:latin typeface="+mn-lt"/>
                <a:ea typeface="+mn-ea"/>
                <a:cs typeface="+mn-cs"/>
              </a:rPr>
              <a:t>guanxi</a:t>
            </a:r>
            <a:r>
              <a:rPr lang="en-US" sz="1200" kern="1200" dirty="0">
                <a:solidFill>
                  <a:schemeClr val="tx1"/>
                </a:solidFill>
                <a:effectLst/>
                <a:latin typeface="+mn-lt"/>
                <a:ea typeface="+mn-ea"/>
                <a:cs typeface="+mn-cs"/>
              </a:rPr>
              <a:t> system on the mainland is the relative lack of a reliable legal system. But it is also important in areas outside China, where the legal system is more developed.</a:t>
            </a:r>
            <a:endParaRPr lang="cs-CZ" sz="12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Good </a:t>
            </a:r>
            <a:r>
              <a:rPr lang="en-US" sz="1200" kern="1200" dirty="0" err="1">
                <a:solidFill>
                  <a:schemeClr val="tx1"/>
                </a:solidFill>
                <a:effectLst/>
                <a:latin typeface="+mn-lt"/>
                <a:ea typeface="+mn-ea"/>
                <a:cs typeface="+mn-cs"/>
              </a:rPr>
              <a:t>guanxi</a:t>
            </a:r>
            <a:r>
              <a:rPr lang="en-US" sz="1200" kern="1200" dirty="0">
                <a:solidFill>
                  <a:schemeClr val="tx1"/>
                </a:solidFill>
                <a:effectLst/>
                <a:latin typeface="+mn-lt"/>
                <a:ea typeface="+mn-ea"/>
                <a:cs typeface="+mn-cs"/>
              </a:rPr>
              <a:t> is a renewable resource and can be reestablished even after much time has passed. But it may also be an exhaustible resource if the ledger between two people does not remain in approximate balance.</a:t>
            </a:r>
            <a:endParaRPr lang="cs-CZ" sz="1200" kern="1200" dirty="0">
              <a:solidFill>
                <a:schemeClr val="tx1"/>
              </a:solidFill>
              <a:effectLst/>
              <a:latin typeface="+mn-lt"/>
              <a:ea typeface="+mn-ea"/>
              <a:cs typeface="+mn-cs"/>
            </a:endParaRPr>
          </a:p>
          <a:p>
            <a:pPr marL="228600" indent="-228600">
              <a:buFont typeface="+mj-lt"/>
              <a:buAutoNum type="arabicPeriod"/>
            </a:pPr>
            <a:r>
              <a:rPr lang="en-US" sz="1200" kern="1200" dirty="0" err="1">
                <a:solidFill>
                  <a:schemeClr val="tx1"/>
                </a:solidFill>
                <a:effectLst/>
                <a:latin typeface="+mn-lt"/>
                <a:ea typeface="+mn-ea"/>
                <a:cs typeface="+mn-cs"/>
              </a:rPr>
              <a:t>Guanxi</a:t>
            </a:r>
            <a:r>
              <a:rPr lang="en-US" sz="1200" kern="1200" dirty="0">
                <a:solidFill>
                  <a:schemeClr val="tx1"/>
                </a:solidFill>
                <a:effectLst/>
                <a:latin typeface="+mn-lt"/>
                <a:ea typeface="+mn-ea"/>
                <a:cs typeface="+mn-cs"/>
              </a:rPr>
              <a:t> is well within the grasp of foreigners who wish to cultivate it. Often all it takes is an overture—a conversation, a meal, or a favor. Foreigners who live and work in China may become integrated into relationship networks, where they are expected to play by Chinese rules. Nonetheless, they are within their rights to draw their own lines as to what they are and are not prepared to deliver.</a:t>
            </a:r>
            <a:endParaRPr lang="cs-CZ" sz="12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The Chinese assume the rest of the world works along a similar set of principles, and they sometimes view foreign friends as windows to benefits in the world outside China. They also often do not distinguish clearly between the world of the personal and the world of the organizational, which means that a personal friend may well ask for an organizational favor.</a:t>
            </a:r>
            <a:endParaRPr lang="cs-CZ" sz="12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Chinese generally feel freer to ask for favors earlier in a relationship than Westerners do. Unlike foreigners, who may feel quite put upon when asked for favors —especially personal favors that involve the use of organizational resources—Chinese are often very eager to be of service if they have it in their power to assist. In recent years </a:t>
            </a:r>
            <a:r>
              <a:rPr lang="en-US" sz="1200" kern="1200" dirty="0" err="1">
                <a:solidFill>
                  <a:schemeClr val="tx1"/>
                </a:solidFill>
                <a:effectLst/>
                <a:latin typeface="+mn-lt"/>
                <a:ea typeface="+mn-ea"/>
                <a:cs typeface="+mn-cs"/>
              </a:rPr>
              <a:t>guanxi</a:t>
            </a:r>
            <a:r>
              <a:rPr lang="en-US" sz="1200" kern="1200" dirty="0">
                <a:solidFill>
                  <a:schemeClr val="tx1"/>
                </a:solidFill>
                <a:effectLst/>
                <a:latin typeface="+mn-lt"/>
                <a:ea typeface="+mn-ea"/>
                <a:cs typeface="+mn-cs"/>
              </a:rPr>
              <a:t> has even become a commodity for sale.</a:t>
            </a:r>
            <a:endParaRPr lang="cs-CZ" sz="12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Chinese prefer to do business with, and even to hire, those with whom they have </a:t>
            </a:r>
            <a:r>
              <a:rPr lang="en-US" sz="1200" kern="1200" dirty="0" err="1">
                <a:solidFill>
                  <a:schemeClr val="tx1"/>
                </a:solidFill>
                <a:effectLst/>
                <a:latin typeface="+mn-lt"/>
                <a:ea typeface="+mn-ea"/>
                <a:cs typeface="+mn-cs"/>
              </a:rPr>
              <a:t>guanxi</a:t>
            </a:r>
            <a:r>
              <a:rPr lang="en-US" sz="1200" kern="1200" dirty="0">
                <a:solidFill>
                  <a:schemeClr val="tx1"/>
                </a:solidFill>
                <a:effectLst/>
                <a:latin typeface="+mn-lt"/>
                <a:ea typeface="+mn-ea"/>
                <a:cs typeface="+mn-cs"/>
              </a:rPr>
              <a:t>, as contrasted to an aversion to doing this among Westerners. They believe it diminishes the danger of problems, and makes solving them much easier when they do arise.</a:t>
            </a:r>
            <a:endParaRPr lang="cs-CZ" sz="1200" kern="1200" dirty="0">
              <a:solidFill>
                <a:schemeClr val="tx1"/>
              </a:solidFill>
              <a:effectLst/>
              <a:latin typeface="+mn-lt"/>
              <a:ea typeface="+mn-ea"/>
              <a:cs typeface="+mn-cs"/>
            </a:endParaRPr>
          </a:p>
          <a:p>
            <a:pPr marL="342900" lvl="0" indent="-342900">
              <a:lnSpc>
                <a:spcPct val="115000"/>
              </a:lnSpc>
              <a:spcAft>
                <a:spcPts val="0"/>
              </a:spcAft>
              <a:buFont typeface="+mj-lt"/>
              <a:buAutoNum type="arabicPeriod"/>
            </a:pPr>
            <a:endParaRPr lang="cs-CZ" sz="1200" dirty="0">
              <a:effectLst/>
              <a:latin typeface="+mn-lt"/>
              <a:ea typeface="SimSun"/>
              <a:cs typeface="Times New Roman"/>
            </a:endParaRPr>
          </a:p>
          <a:p>
            <a:endParaRPr lang="cs-CZ" dirty="0"/>
          </a:p>
        </p:txBody>
      </p:sp>
      <p:sp>
        <p:nvSpPr>
          <p:cNvPr id="4" name="Zástupný symbol pro číslo snímku 3"/>
          <p:cNvSpPr>
            <a:spLocks noGrp="1"/>
          </p:cNvSpPr>
          <p:nvPr>
            <p:ph type="sldNum" sz="quarter" idx="10"/>
          </p:nvPr>
        </p:nvSpPr>
        <p:spPr/>
        <p:txBody>
          <a:bodyPr/>
          <a:lstStyle/>
          <a:p>
            <a:fld id="{F74D6FD7-8E5E-475E-88F3-A3AD73303957}" type="slidenum">
              <a:rPr lang="cs-CZ" smtClean="0"/>
              <a:t>13</a:t>
            </a:fld>
            <a:endParaRPr lang="cs-CZ"/>
          </a:p>
        </p:txBody>
      </p:sp>
    </p:spTree>
    <p:extLst>
      <p:ext uri="{BB962C8B-B14F-4D97-AF65-F5344CB8AC3E}">
        <p14:creationId xmlns:p14="http://schemas.microsoft.com/office/powerpoint/2010/main" val="1342438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lvl="0" indent="-228600">
              <a:lnSpc>
                <a:spcPct val="115000"/>
              </a:lnSpc>
              <a:spcAft>
                <a:spcPts val="0"/>
              </a:spcAft>
              <a:buFont typeface="+mj-lt"/>
              <a:buAutoNum type="arabicPeriod"/>
            </a:pPr>
            <a:r>
              <a:rPr lang="en-US" sz="1200" dirty="0">
                <a:effectLst/>
                <a:latin typeface="+mn-lt"/>
                <a:ea typeface="SimSun"/>
                <a:cs typeface="Times New Roman"/>
              </a:rPr>
              <a:t>Face, or </a:t>
            </a:r>
            <a:r>
              <a:rPr lang="en-US" sz="1200" dirty="0" err="1">
                <a:effectLst/>
                <a:latin typeface="+mn-lt"/>
                <a:ea typeface="SimSun"/>
                <a:cs typeface="Times New Roman"/>
              </a:rPr>
              <a:t>mianzi</a:t>
            </a:r>
            <a:r>
              <a:rPr lang="en-US" sz="1200" dirty="0">
                <a:effectLst/>
                <a:latin typeface="+mn-lt"/>
                <a:ea typeface="SimSun"/>
                <a:cs typeface="Times New Roman"/>
              </a:rPr>
              <a:t>—the regard in which one is held by others or the light in which one appears —is vitally important to the Chinese. Causing someone to lose face, through a public insult or dressing-down, or by failing to treat him or her with respect, results in a loss of cooperation and often in retaliation. If you do so you will also lose the respect of others aware of your transgression.</a:t>
            </a:r>
            <a:endParaRPr lang="cs-CZ" sz="1200" dirty="0">
              <a:effectLst/>
              <a:latin typeface="+mn-lt"/>
              <a:ea typeface="SimSun"/>
              <a:cs typeface="Times New Roman"/>
            </a:endParaRPr>
          </a:p>
          <a:p>
            <a:pPr marL="228600" lvl="0" indent="-228600">
              <a:lnSpc>
                <a:spcPct val="115000"/>
              </a:lnSpc>
              <a:spcAft>
                <a:spcPts val="1000"/>
              </a:spcAft>
              <a:buFont typeface="+mj-lt"/>
              <a:buAutoNum type="arabicPeriod"/>
            </a:pPr>
            <a:r>
              <a:rPr lang="en-US" sz="1200" dirty="0">
                <a:effectLst/>
                <a:latin typeface="+mn-lt"/>
                <a:ea typeface="SimSun"/>
                <a:cs typeface="Times New Roman"/>
              </a:rPr>
              <a:t>In China, face cannot only be lost and saved, it can also be given. Doing something to enhance someone's reputation or prestige, such as lauding a worker to his or her superior, is an example. Such actions carry a great deal of weight among Chinese when they come from foreigners.</a:t>
            </a:r>
            <a:endParaRPr lang="cs-CZ" sz="1200" dirty="0">
              <a:effectLst/>
              <a:latin typeface="+mn-lt"/>
              <a:ea typeface="SimSun"/>
              <a:cs typeface="Times New Roman"/>
            </a:endParaRPr>
          </a:p>
          <a:p>
            <a:pPr marL="228600" lvl="0" indent="-228600">
              <a:buFont typeface="+mj-lt"/>
              <a:buAutoNum type="arabicPeriod"/>
            </a:pPr>
            <a:r>
              <a:rPr lang="en-US" sz="1200" kern="1200" dirty="0">
                <a:solidFill>
                  <a:schemeClr val="tx1"/>
                </a:solidFill>
                <a:effectLst/>
                <a:latin typeface="+mn-lt"/>
                <a:ea typeface="+mn-ea"/>
                <a:cs typeface="+mn-cs"/>
              </a:rPr>
              <a:t>Although it is an abstract concept, </a:t>
            </a:r>
            <a:r>
              <a:rPr lang="en-US" sz="1200" kern="1200" dirty="0" err="1">
                <a:solidFill>
                  <a:schemeClr val="tx1"/>
                </a:solidFill>
                <a:effectLst/>
                <a:latin typeface="+mn-lt"/>
                <a:ea typeface="+mn-ea"/>
                <a:cs typeface="+mn-cs"/>
              </a:rPr>
              <a:t>mianzi</a:t>
            </a:r>
            <a:r>
              <a:rPr lang="en-US" sz="1200" kern="1200" dirty="0">
                <a:solidFill>
                  <a:schemeClr val="tx1"/>
                </a:solidFill>
                <a:effectLst/>
                <a:latin typeface="+mn-lt"/>
                <a:ea typeface="+mn-ea"/>
                <a:cs typeface="+mn-cs"/>
              </a:rPr>
              <a:t> (face) is deadly serious business to the Chinese. </a:t>
            </a:r>
            <a:r>
              <a:rPr lang="en-US" sz="1200" kern="1200" dirty="0" err="1">
                <a:solidFill>
                  <a:schemeClr val="tx1"/>
                </a:solidFill>
                <a:effectLst/>
                <a:latin typeface="+mn-lt"/>
                <a:ea typeface="+mn-ea"/>
                <a:cs typeface="+mn-cs"/>
              </a:rPr>
              <a:t>Mianzi</a:t>
            </a:r>
            <a:r>
              <a:rPr lang="en-US" sz="1200" kern="1200" dirty="0">
                <a:solidFill>
                  <a:schemeClr val="tx1"/>
                </a:solidFill>
                <a:effectLst/>
                <a:latin typeface="+mn-lt"/>
                <a:ea typeface="+mn-ea"/>
                <a:cs typeface="+mn-cs"/>
              </a:rPr>
              <a:t>, money, and power are the three key motivators in China today.</a:t>
            </a:r>
            <a:endParaRPr lang="cs-CZ"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A public insult, chastisement, or similar affront to personal dignity results in a loss of face. But in simply contradicting someone in front of another, or declining an invitation on a weak pretext, face may also be lost. Even the simple act of saying no to a request can be an assault on </a:t>
            </a:r>
            <a:r>
              <a:rPr lang="en-US" sz="1200" kern="1200" dirty="0" err="1">
                <a:solidFill>
                  <a:schemeClr val="tx1"/>
                </a:solidFill>
                <a:effectLst/>
                <a:latin typeface="+mn-lt"/>
                <a:ea typeface="+mn-ea"/>
                <a:cs typeface="+mn-cs"/>
              </a:rPr>
              <a:t>mianzi</a:t>
            </a:r>
            <a:r>
              <a:rPr lang="en-US" sz="1200" kern="1200" dirty="0">
                <a:solidFill>
                  <a:schemeClr val="tx1"/>
                </a:solidFill>
                <a:effectLst/>
                <a:latin typeface="+mn-lt"/>
                <a:ea typeface="+mn-ea"/>
                <a:cs typeface="+mn-cs"/>
              </a:rPr>
              <a:t>, which is why Chinese often label things “inconvenient” or “difficult” rather than rejecting them out of hand.</a:t>
            </a:r>
            <a:endParaRPr lang="cs-CZ"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Losing control of yourself in any way—whether anger, grief, angst, or any other emotion gets the better of you—always constitutes serious damage to </a:t>
            </a:r>
            <a:r>
              <a:rPr lang="en-US" sz="1200" kern="1200" dirty="0" err="1">
                <a:solidFill>
                  <a:schemeClr val="tx1"/>
                </a:solidFill>
                <a:effectLst/>
                <a:latin typeface="+mn-lt"/>
                <a:ea typeface="+mn-ea"/>
                <a:cs typeface="+mn-cs"/>
              </a:rPr>
              <a:t>mianzi</a:t>
            </a:r>
            <a:r>
              <a:rPr lang="en-US" sz="1200" kern="1200" dirty="0">
                <a:solidFill>
                  <a:schemeClr val="tx1"/>
                </a:solidFill>
                <a:effectLst/>
                <a:latin typeface="+mn-lt"/>
                <a:ea typeface="+mn-ea"/>
                <a:cs typeface="+mn-cs"/>
              </a:rPr>
              <a:t>. This includes drinking alcohol to the point of losing self-control.</a:t>
            </a:r>
            <a:endParaRPr lang="cs-CZ"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Rescinding an order can also be construed as a loss of face, which is why Chinese leaders may cling adamantly to policies, even when subsequent events prove them irrelevant or misguided. For a leader to change his or her mind is to appear to succumb to pressure or to admit error, both of which involve losing face.</a:t>
            </a:r>
            <a:endParaRPr lang="cs-CZ"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Losing face is justification for retaliation. The price exacted may be as low as an apology or as high as a corresponding loss of face on the other side.</a:t>
            </a:r>
            <a:endParaRPr lang="cs-CZ"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Organizations have face, too. Ministries, corporations, and bureaus all have reputations to worry about; so do entire countries. Jingoism in China today is strong enough to color the Chinese view of nearly any situation involving foreigners, whether justified or not, and assaults on face may be detected where they are not intended.</a:t>
            </a:r>
            <a:endParaRPr lang="cs-CZ"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Chinese spend far more time thinking about face, and see its relevance in far more situations, than foreigners do. Chinese can be counted on to view their human interactions through the lens of face; each and every one represents an opportunity to give, receive, save, or lose </a:t>
            </a:r>
            <a:r>
              <a:rPr lang="en-US" sz="1200" kern="1200" dirty="0" err="1">
                <a:solidFill>
                  <a:schemeClr val="tx1"/>
                </a:solidFill>
                <a:effectLst/>
                <a:latin typeface="+mn-lt"/>
                <a:ea typeface="+mn-ea"/>
                <a:cs typeface="+mn-cs"/>
              </a:rPr>
              <a:t>mianzi</a:t>
            </a:r>
            <a:r>
              <a:rPr lang="en-US" sz="1200" kern="1200" dirty="0">
                <a:solidFill>
                  <a:schemeClr val="tx1"/>
                </a:solidFill>
                <a:effectLst/>
                <a:latin typeface="+mn-lt"/>
                <a:ea typeface="+mn-ea"/>
                <a:cs typeface="+mn-cs"/>
              </a:rPr>
              <a:t>.</a:t>
            </a:r>
            <a:endParaRPr lang="cs-CZ"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Things that make others look up to you, or be envious of you, also confer face on you. Things that build the ego give face. Doing a favor for a stranger who is introduced to you by a close friend confers </a:t>
            </a:r>
            <a:r>
              <a:rPr lang="en-US" sz="1200" kern="1200" dirty="0" err="1">
                <a:solidFill>
                  <a:schemeClr val="tx1"/>
                </a:solidFill>
                <a:effectLst/>
                <a:latin typeface="+mn-lt"/>
                <a:ea typeface="+mn-ea"/>
                <a:cs typeface="+mn-cs"/>
              </a:rPr>
              <a:t>mianzi</a:t>
            </a:r>
            <a:r>
              <a:rPr lang="en-US" sz="1200" kern="1200" dirty="0">
                <a:solidFill>
                  <a:schemeClr val="tx1"/>
                </a:solidFill>
                <a:effectLst/>
                <a:latin typeface="+mn-lt"/>
                <a:ea typeface="+mn-ea"/>
                <a:cs typeface="+mn-cs"/>
              </a:rPr>
              <a:t> on the introducer. Praising someone to his or her boss is also face-enhancing.</a:t>
            </a:r>
            <a:endParaRPr lang="cs-CZ"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Face is so important that it is justification for spending money even if a Chinese has little of it. Money that might be set aside for a rainy day or spent on something functional may instead be used to purchase designer clothing and accessories, or to entertain at expensive restaurants.</a:t>
            </a:r>
            <a:endParaRPr lang="cs-CZ"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cs-CZ" dirty="0" err="1">
                <a:ea typeface="SimSun"/>
                <a:cs typeface="Times New Roman"/>
              </a:rPr>
              <a:t>Chinese</a:t>
            </a:r>
            <a:r>
              <a:rPr lang="cs-CZ" dirty="0">
                <a:ea typeface="SimSun"/>
                <a:cs typeface="Times New Roman"/>
              </a:rPr>
              <a:t> </a:t>
            </a:r>
            <a:r>
              <a:rPr lang="cs-CZ" dirty="0" err="1">
                <a:ea typeface="SimSun"/>
                <a:cs typeface="Times New Roman"/>
              </a:rPr>
              <a:t>never</a:t>
            </a:r>
            <a:r>
              <a:rPr lang="cs-CZ" dirty="0">
                <a:ea typeface="SimSun"/>
                <a:cs typeface="Times New Roman"/>
              </a:rPr>
              <a:t> </a:t>
            </a:r>
            <a:r>
              <a:rPr lang="cs-CZ" dirty="0" err="1">
                <a:ea typeface="SimSun"/>
                <a:cs typeface="Times New Roman"/>
              </a:rPr>
              <a:t>forget</a:t>
            </a:r>
            <a:r>
              <a:rPr lang="cs-CZ" dirty="0">
                <a:ea typeface="SimSun"/>
                <a:cs typeface="Times New Roman"/>
              </a:rPr>
              <a:t> </a:t>
            </a:r>
            <a:r>
              <a:rPr lang="cs-CZ" dirty="0" err="1">
                <a:ea typeface="SimSun"/>
                <a:cs typeface="Times New Roman"/>
              </a:rPr>
              <a:t>or</a:t>
            </a:r>
            <a:r>
              <a:rPr lang="cs-CZ" dirty="0">
                <a:ea typeface="SimSun"/>
                <a:cs typeface="Times New Roman"/>
              </a:rPr>
              <a:t> </a:t>
            </a:r>
            <a:r>
              <a:rPr lang="cs-CZ" dirty="0" err="1">
                <a:ea typeface="SimSun"/>
                <a:cs typeface="Times New Roman"/>
              </a:rPr>
              <a:t>forgive</a:t>
            </a:r>
            <a:r>
              <a:rPr lang="cs-CZ" dirty="0">
                <a:ea typeface="SimSun"/>
                <a:cs typeface="Times New Roman"/>
              </a:rPr>
              <a:t>.</a:t>
            </a:r>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F74D6FD7-8E5E-475E-88F3-A3AD73303957}" type="slidenum">
              <a:rPr lang="cs-CZ" smtClean="0"/>
              <a:t>14</a:t>
            </a:fld>
            <a:endParaRPr lang="cs-CZ"/>
          </a:p>
        </p:txBody>
      </p:sp>
    </p:spTree>
    <p:extLst>
      <p:ext uri="{BB962C8B-B14F-4D97-AF65-F5344CB8AC3E}">
        <p14:creationId xmlns:p14="http://schemas.microsoft.com/office/powerpoint/2010/main" val="1555922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C628586A-12B2-493B-9B01-AD5BFB1731F9}" type="datetimeFigureOut">
              <a:rPr lang="cs-CZ" smtClean="0"/>
              <a:t>31.10.2016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9455AAC-B717-41D5-982E-08517CFEE1B9}" type="slidenum">
              <a:rPr lang="cs-CZ" smtClean="0"/>
              <a:t>‹#›</a:t>
            </a:fld>
            <a:endParaRPr lang="cs-CZ"/>
          </a:p>
        </p:txBody>
      </p:sp>
    </p:spTree>
    <p:extLst>
      <p:ext uri="{BB962C8B-B14F-4D97-AF65-F5344CB8AC3E}">
        <p14:creationId xmlns:p14="http://schemas.microsoft.com/office/powerpoint/2010/main" val="317193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628586A-12B2-493B-9B01-AD5BFB1731F9}" type="datetimeFigureOut">
              <a:rPr lang="cs-CZ" smtClean="0"/>
              <a:t>31.10.2016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9455AAC-B717-41D5-982E-08517CFEE1B9}" type="slidenum">
              <a:rPr lang="cs-CZ" smtClean="0"/>
              <a:t>‹#›</a:t>
            </a:fld>
            <a:endParaRPr lang="cs-CZ"/>
          </a:p>
        </p:txBody>
      </p:sp>
    </p:spTree>
    <p:extLst>
      <p:ext uri="{BB962C8B-B14F-4D97-AF65-F5344CB8AC3E}">
        <p14:creationId xmlns:p14="http://schemas.microsoft.com/office/powerpoint/2010/main" val="85621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628586A-12B2-493B-9B01-AD5BFB1731F9}" type="datetimeFigureOut">
              <a:rPr lang="cs-CZ" smtClean="0"/>
              <a:t>31.10.2016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9455AAC-B717-41D5-982E-08517CFEE1B9}" type="slidenum">
              <a:rPr lang="cs-CZ" smtClean="0"/>
              <a:t>‹#›</a:t>
            </a:fld>
            <a:endParaRPr lang="cs-CZ"/>
          </a:p>
        </p:txBody>
      </p:sp>
    </p:spTree>
    <p:extLst>
      <p:ext uri="{BB962C8B-B14F-4D97-AF65-F5344CB8AC3E}">
        <p14:creationId xmlns:p14="http://schemas.microsoft.com/office/powerpoint/2010/main" val="2550008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628586A-12B2-493B-9B01-AD5BFB1731F9}" type="datetimeFigureOut">
              <a:rPr lang="cs-CZ" smtClean="0"/>
              <a:t>31.10.2016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9455AAC-B717-41D5-982E-08517CFEE1B9}" type="slidenum">
              <a:rPr lang="cs-CZ" smtClean="0"/>
              <a:t>‹#›</a:t>
            </a:fld>
            <a:endParaRPr lang="cs-CZ"/>
          </a:p>
        </p:txBody>
      </p:sp>
    </p:spTree>
    <p:extLst>
      <p:ext uri="{BB962C8B-B14F-4D97-AF65-F5344CB8AC3E}">
        <p14:creationId xmlns:p14="http://schemas.microsoft.com/office/powerpoint/2010/main" val="753692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C628586A-12B2-493B-9B01-AD5BFB1731F9}" type="datetimeFigureOut">
              <a:rPr lang="cs-CZ" smtClean="0"/>
              <a:t>31.10.2016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9455AAC-B717-41D5-982E-08517CFEE1B9}" type="slidenum">
              <a:rPr lang="cs-CZ" smtClean="0"/>
              <a:t>‹#›</a:t>
            </a:fld>
            <a:endParaRPr lang="cs-CZ"/>
          </a:p>
        </p:txBody>
      </p:sp>
    </p:spTree>
    <p:extLst>
      <p:ext uri="{BB962C8B-B14F-4D97-AF65-F5344CB8AC3E}">
        <p14:creationId xmlns:p14="http://schemas.microsoft.com/office/powerpoint/2010/main" val="676983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C628586A-12B2-493B-9B01-AD5BFB1731F9}" type="datetimeFigureOut">
              <a:rPr lang="cs-CZ" smtClean="0"/>
              <a:t>31.10.2016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9455AAC-B717-41D5-982E-08517CFEE1B9}" type="slidenum">
              <a:rPr lang="cs-CZ" smtClean="0"/>
              <a:t>‹#›</a:t>
            </a:fld>
            <a:endParaRPr lang="cs-CZ"/>
          </a:p>
        </p:txBody>
      </p:sp>
    </p:spTree>
    <p:extLst>
      <p:ext uri="{BB962C8B-B14F-4D97-AF65-F5344CB8AC3E}">
        <p14:creationId xmlns:p14="http://schemas.microsoft.com/office/powerpoint/2010/main" val="1869222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C628586A-12B2-493B-9B01-AD5BFB1731F9}" type="datetimeFigureOut">
              <a:rPr lang="cs-CZ" smtClean="0"/>
              <a:t>31.10.2016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9455AAC-B717-41D5-982E-08517CFEE1B9}" type="slidenum">
              <a:rPr lang="cs-CZ" smtClean="0"/>
              <a:t>‹#›</a:t>
            </a:fld>
            <a:endParaRPr lang="cs-CZ"/>
          </a:p>
        </p:txBody>
      </p:sp>
    </p:spTree>
    <p:extLst>
      <p:ext uri="{BB962C8B-B14F-4D97-AF65-F5344CB8AC3E}">
        <p14:creationId xmlns:p14="http://schemas.microsoft.com/office/powerpoint/2010/main" val="1535710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C628586A-12B2-493B-9B01-AD5BFB1731F9}" type="datetimeFigureOut">
              <a:rPr lang="cs-CZ" smtClean="0"/>
              <a:t>31.10.2016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9455AAC-B717-41D5-982E-08517CFEE1B9}" type="slidenum">
              <a:rPr lang="cs-CZ" smtClean="0"/>
              <a:t>‹#›</a:t>
            </a:fld>
            <a:endParaRPr lang="cs-CZ"/>
          </a:p>
        </p:txBody>
      </p:sp>
    </p:spTree>
    <p:extLst>
      <p:ext uri="{BB962C8B-B14F-4D97-AF65-F5344CB8AC3E}">
        <p14:creationId xmlns:p14="http://schemas.microsoft.com/office/powerpoint/2010/main" val="152573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628586A-12B2-493B-9B01-AD5BFB1731F9}" type="datetimeFigureOut">
              <a:rPr lang="cs-CZ" smtClean="0"/>
              <a:t>31.10.2016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9455AAC-B717-41D5-982E-08517CFEE1B9}" type="slidenum">
              <a:rPr lang="cs-CZ" smtClean="0"/>
              <a:t>‹#›</a:t>
            </a:fld>
            <a:endParaRPr lang="cs-CZ"/>
          </a:p>
        </p:txBody>
      </p:sp>
    </p:spTree>
    <p:extLst>
      <p:ext uri="{BB962C8B-B14F-4D97-AF65-F5344CB8AC3E}">
        <p14:creationId xmlns:p14="http://schemas.microsoft.com/office/powerpoint/2010/main" val="561961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C628586A-12B2-493B-9B01-AD5BFB1731F9}" type="datetimeFigureOut">
              <a:rPr lang="cs-CZ" smtClean="0"/>
              <a:t>31.10.2016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9455AAC-B717-41D5-982E-08517CFEE1B9}" type="slidenum">
              <a:rPr lang="cs-CZ" smtClean="0"/>
              <a:t>‹#›</a:t>
            </a:fld>
            <a:endParaRPr lang="cs-CZ"/>
          </a:p>
        </p:txBody>
      </p:sp>
    </p:spTree>
    <p:extLst>
      <p:ext uri="{BB962C8B-B14F-4D97-AF65-F5344CB8AC3E}">
        <p14:creationId xmlns:p14="http://schemas.microsoft.com/office/powerpoint/2010/main" val="1696476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C628586A-12B2-493B-9B01-AD5BFB1731F9}" type="datetimeFigureOut">
              <a:rPr lang="cs-CZ" smtClean="0"/>
              <a:t>31.10.2016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9455AAC-B717-41D5-982E-08517CFEE1B9}" type="slidenum">
              <a:rPr lang="cs-CZ" smtClean="0"/>
              <a:t>‹#›</a:t>
            </a:fld>
            <a:endParaRPr lang="cs-CZ"/>
          </a:p>
        </p:txBody>
      </p:sp>
    </p:spTree>
    <p:extLst>
      <p:ext uri="{BB962C8B-B14F-4D97-AF65-F5344CB8AC3E}">
        <p14:creationId xmlns:p14="http://schemas.microsoft.com/office/powerpoint/2010/main" val="3571384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28586A-12B2-493B-9B01-AD5BFB1731F9}" type="datetimeFigureOut">
              <a:rPr lang="cs-CZ" smtClean="0"/>
              <a:t>31.10.2016</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55AAC-B717-41D5-982E-08517CFEE1B9}" type="slidenum">
              <a:rPr lang="cs-CZ" smtClean="0"/>
              <a:t>‹#›</a:t>
            </a:fld>
            <a:endParaRPr lang="cs-CZ"/>
          </a:p>
        </p:txBody>
      </p:sp>
    </p:spTree>
    <p:extLst>
      <p:ext uri="{BB962C8B-B14F-4D97-AF65-F5344CB8AC3E}">
        <p14:creationId xmlns:p14="http://schemas.microsoft.com/office/powerpoint/2010/main" val="4066248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nadpis 2"/>
          <p:cNvSpPr txBox="1">
            <a:spLocks/>
          </p:cNvSpPr>
          <p:nvPr/>
        </p:nvSpPr>
        <p:spPr>
          <a:xfrm>
            <a:off x="3215680" y="4649523"/>
            <a:ext cx="6400800" cy="1600200"/>
          </a:xfrm>
          <a:prstGeom prst="rect">
            <a:avLst/>
          </a:prstGeom>
        </p:spPr>
        <p:txBody>
          <a:bodyPr>
            <a:norm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r>
              <a:rPr lang="cs-CZ" dirty="0"/>
              <a:t>Mgr. Bc. Jan </a:t>
            </a:r>
            <a:r>
              <a:rPr lang="cs-CZ" dirty="0" err="1"/>
              <a:t>Hebnar</a:t>
            </a:r>
            <a:r>
              <a:rPr lang="cs-CZ" dirty="0"/>
              <a:t> MBA</a:t>
            </a:r>
            <a:endParaRPr lang="en-US" dirty="0"/>
          </a:p>
        </p:txBody>
      </p:sp>
      <p:sp>
        <p:nvSpPr>
          <p:cNvPr id="6" name="Nadpis 1"/>
          <p:cNvSpPr txBox="1">
            <a:spLocks/>
          </p:cNvSpPr>
          <p:nvPr/>
        </p:nvSpPr>
        <p:spPr>
          <a:xfrm>
            <a:off x="2133600" y="1658331"/>
            <a:ext cx="8229600" cy="1470025"/>
          </a:xfrm>
          <a:prstGeom prst="rect">
            <a:avLst/>
          </a:prstGeom>
        </p:spPr>
        <p:txBody>
          <a:bodyPr bIns="91440" anchor="ctr" anchorCtr="0">
            <a:normAutofit/>
          </a:bodyPr>
          <a:lstStyle>
            <a:lvl1pPr algn="ctr" rtl="0" eaLnBrk="1" latinLnBrk="0" hangingPunct="1">
              <a:spcBef>
                <a:spcPct val="0"/>
              </a:spcBef>
              <a:buNone/>
              <a:defRPr kumimoji="0" lang="en-US" sz="4000" kern="1200" dirty="0">
                <a:solidFill>
                  <a:srgbClr val="FFFFFF"/>
                </a:solidFill>
                <a:latin typeface="+mj-lt"/>
                <a:ea typeface="+mj-ea"/>
                <a:cs typeface="+mj-cs"/>
              </a:defRPr>
            </a:lvl1pPr>
          </a:lstStyle>
          <a:p>
            <a:r>
              <a:rPr lang="cs-CZ" dirty="0"/>
              <a:t>Čínská etiketa a společnost</a:t>
            </a:r>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7017" y="3189496"/>
            <a:ext cx="5302766" cy="1675621"/>
          </a:xfrm>
          <a:prstGeom prst="rect">
            <a:avLst/>
          </a:prstGeom>
        </p:spPr>
      </p:pic>
      <p:sp>
        <p:nvSpPr>
          <p:cNvPr id="7" name="Nadpis 1"/>
          <p:cNvSpPr txBox="1">
            <a:spLocks/>
          </p:cNvSpPr>
          <p:nvPr/>
        </p:nvSpPr>
        <p:spPr>
          <a:xfrm>
            <a:off x="0" y="1658330"/>
            <a:ext cx="12192000" cy="1470025"/>
          </a:xfrm>
          <a:prstGeom prst="rect">
            <a:avLst/>
          </a:prstGeom>
        </p:spPr>
        <p:txBody>
          <a:bodyPr bIns="91440" anchor="ctr" anchorCtr="0">
            <a:normAutofit/>
          </a:bodyPr>
          <a:lstStyle>
            <a:lvl1pPr algn="ctr" rtl="0" eaLnBrk="1" latinLnBrk="0" hangingPunct="1">
              <a:spcBef>
                <a:spcPct val="0"/>
              </a:spcBef>
              <a:buNone/>
              <a:defRPr kumimoji="0" lang="en-US" sz="4000" kern="1200" dirty="0">
                <a:solidFill>
                  <a:srgbClr val="FFFFFF"/>
                </a:solidFill>
                <a:latin typeface="+mj-lt"/>
                <a:ea typeface="+mj-ea"/>
                <a:cs typeface="+mj-cs"/>
              </a:defRPr>
            </a:lvl1pPr>
          </a:lstStyle>
          <a:p>
            <a:r>
              <a:rPr lang="cs-CZ" dirty="0">
                <a:solidFill>
                  <a:schemeClr val="tx1"/>
                </a:solidFill>
              </a:rPr>
              <a:t>Čínská etiketa a společnost</a:t>
            </a:r>
          </a:p>
        </p:txBody>
      </p:sp>
    </p:spTree>
    <p:extLst>
      <p:ext uri="{BB962C8B-B14F-4D97-AF65-F5344CB8AC3E}">
        <p14:creationId xmlns:p14="http://schemas.microsoft.com/office/powerpoint/2010/main" val="2937264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uck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752" y="0"/>
            <a:ext cx="4824536" cy="6790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534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obsahu 2"/>
          <p:cNvSpPr>
            <a:spLocks noGrp="1"/>
          </p:cNvSpPr>
          <p:nvPr>
            <p:ph sz="quarter" idx="1"/>
          </p:nvPr>
        </p:nvSpPr>
        <p:spPr/>
        <p:txBody>
          <a:bodyPr/>
          <a:lstStyle/>
          <a:p>
            <a:endParaRPr lang="cs-CZ"/>
          </a:p>
        </p:txBody>
      </p:sp>
      <p:pic>
        <p:nvPicPr>
          <p:cNvPr id="1026" name="Picture 2" descr="After a son stabs his mother othe Shanghai Pudong International Airport, only a lone foreigner helps the mother as Chinese only stand by and wat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432" y="-48595"/>
            <a:ext cx="10369152" cy="6906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443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1" y="0"/>
            <a:ext cx="9320213" cy="1143000"/>
          </a:xfrm>
        </p:spPr>
        <p:txBody>
          <a:bodyPr>
            <a:normAutofit/>
          </a:bodyPr>
          <a:lstStyle/>
          <a:p>
            <a:pPr algn="ctr" eaLnBrk="1" hangingPunct="1"/>
            <a:r>
              <a:rPr lang="cs-CZ" dirty="0" err="1"/>
              <a:t>Guangxi</a:t>
            </a:r>
            <a:r>
              <a:rPr lang="cs-CZ" dirty="0"/>
              <a:t> 2(společnosti s nízkou důvěrou)</a:t>
            </a:r>
          </a:p>
        </p:txBody>
      </p:sp>
      <p:pic>
        <p:nvPicPr>
          <p:cNvPr id="1536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4" y="1341438"/>
            <a:ext cx="5762625" cy="50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2353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aseysheamusic.com/blog/wp-content/uploads/2011/02/back+scrat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7528" y="188640"/>
            <a:ext cx="1944216" cy="1295334"/>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4295800" y="188640"/>
            <a:ext cx="7772400" cy="1143000"/>
          </a:xfrm>
        </p:spPr>
        <p:txBody>
          <a:bodyPr/>
          <a:lstStyle/>
          <a:p>
            <a:r>
              <a:rPr lang="en-US" dirty="0" err="1">
                <a:solidFill>
                  <a:schemeClr val="tx1"/>
                </a:solidFill>
              </a:rPr>
              <a:t>Guanxi</a:t>
            </a:r>
            <a:r>
              <a:rPr lang="en-US" dirty="0">
                <a:solidFill>
                  <a:schemeClr val="tx1"/>
                </a:solidFill>
              </a:rPr>
              <a:t> </a:t>
            </a:r>
            <a:r>
              <a:rPr lang="cs-CZ" dirty="0">
                <a:solidFill>
                  <a:schemeClr val="tx1"/>
                </a:solidFill>
              </a:rPr>
              <a:t>3</a:t>
            </a:r>
            <a:endParaRPr lang="en-US" dirty="0">
              <a:solidFill>
                <a:schemeClr val="tx1"/>
              </a:solidFill>
            </a:endParaRPr>
          </a:p>
        </p:txBody>
      </p:sp>
      <p:sp>
        <p:nvSpPr>
          <p:cNvPr id="4" name="Zástupný symbol pro obsah 2"/>
          <p:cNvSpPr>
            <a:spLocks noGrp="1"/>
          </p:cNvSpPr>
          <p:nvPr>
            <p:ph sz="quarter" idx="1"/>
          </p:nvPr>
        </p:nvSpPr>
        <p:spPr>
          <a:xfrm>
            <a:off x="2438400" y="1700808"/>
            <a:ext cx="7772400" cy="4572000"/>
          </a:xfrm>
        </p:spPr>
        <p:txBody>
          <a:bodyPr/>
          <a:lstStyle/>
          <a:p>
            <a:r>
              <a:rPr lang="cs-CZ" dirty="0"/>
              <a:t>Jak získat </a:t>
            </a:r>
            <a:r>
              <a:rPr lang="cs-CZ" dirty="0" err="1"/>
              <a:t>Guanxi</a:t>
            </a:r>
            <a:r>
              <a:rPr lang="cs-CZ" dirty="0"/>
              <a:t>:</a:t>
            </a:r>
          </a:p>
          <a:p>
            <a:pPr lvl="1"/>
            <a:r>
              <a:rPr lang="cs-CZ" sz="2800" dirty="0"/>
              <a:t>Spřátelit se.</a:t>
            </a:r>
          </a:p>
          <a:p>
            <a:pPr lvl="1"/>
            <a:r>
              <a:rPr lang="cs-CZ" sz="2800" dirty="0"/>
              <a:t>Přiženit se. </a:t>
            </a:r>
          </a:p>
          <a:p>
            <a:pPr lvl="1"/>
            <a:r>
              <a:rPr lang="cs-CZ" sz="2800" dirty="0"/>
              <a:t>Studovat. </a:t>
            </a:r>
          </a:p>
          <a:p>
            <a:pPr lvl="1"/>
            <a:r>
              <a:rPr lang="cs-CZ" sz="2800" dirty="0"/>
              <a:t>Stát se členem „klubu“. </a:t>
            </a:r>
          </a:p>
          <a:p>
            <a:pPr lvl="1"/>
            <a:r>
              <a:rPr lang="cs-CZ" sz="2800" dirty="0"/>
              <a:t>Něco za něco mechanismus – lepidlo společnosti. </a:t>
            </a:r>
          </a:p>
          <a:p>
            <a:r>
              <a:rPr lang="cs-CZ" dirty="0"/>
              <a:t>Konzultanti vám je (snad) prodají. </a:t>
            </a:r>
          </a:p>
          <a:p>
            <a:endParaRPr lang="cs-CZ" dirty="0"/>
          </a:p>
          <a:p>
            <a:endParaRPr lang="cs-CZ" dirty="0"/>
          </a:p>
          <a:p>
            <a:endParaRPr lang="cs-CZ" dirty="0"/>
          </a:p>
          <a:p>
            <a:endParaRPr lang="en-US" dirty="0"/>
          </a:p>
          <a:p>
            <a:endParaRPr lang="en-US" dirty="0"/>
          </a:p>
        </p:txBody>
      </p:sp>
    </p:spTree>
    <p:extLst>
      <p:ext uri="{BB962C8B-B14F-4D97-AF65-F5344CB8AC3E}">
        <p14:creationId xmlns:p14="http://schemas.microsoft.com/office/powerpoint/2010/main" val="500719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spirithalloween.com/images/spirit/products/interactivezoom/processed/01031459.interactive.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4193" y="3265822"/>
            <a:ext cx="2843808" cy="3592179"/>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1991544" y="260648"/>
            <a:ext cx="7772400" cy="1143000"/>
          </a:xfrm>
        </p:spPr>
        <p:txBody>
          <a:bodyPr/>
          <a:lstStyle/>
          <a:p>
            <a:r>
              <a:rPr lang="cs-CZ" dirty="0" err="1"/>
              <a:t>Mianzi</a:t>
            </a:r>
            <a:r>
              <a:rPr lang="cs-CZ" dirty="0"/>
              <a:t> (Tvář)</a:t>
            </a:r>
          </a:p>
        </p:txBody>
      </p:sp>
      <p:sp>
        <p:nvSpPr>
          <p:cNvPr id="4" name="Zástupný symbol pro obsah 2"/>
          <p:cNvSpPr>
            <a:spLocks noGrp="1"/>
          </p:cNvSpPr>
          <p:nvPr>
            <p:ph sz="quarter" idx="1"/>
          </p:nvPr>
        </p:nvSpPr>
        <p:spPr>
          <a:xfrm>
            <a:off x="2438400" y="1700808"/>
            <a:ext cx="7772400" cy="4572000"/>
          </a:xfrm>
        </p:spPr>
        <p:txBody>
          <a:bodyPr>
            <a:normAutofit/>
          </a:bodyPr>
          <a:lstStyle/>
          <a:p>
            <a:r>
              <a:rPr lang="cs-CZ" dirty="0"/>
              <a:t>Tvář – našimi pojmy respekt, sociální postavení, úcta, prestiž….</a:t>
            </a:r>
          </a:p>
          <a:p>
            <a:r>
              <a:rPr lang="cs-CZ" dirty="0"/>
              <a:t>Zdroje </a:t>
            </a:r>
            <a:r>
              <a:rPr lang="cs-CZ" dirty="0" err="1"/>
              <a:t>mianzi</a:t>
            </a:r>
            <a:r>
              <a:rPr lang="cs-CZ" dirty="0"/>
              <a:t>, poukázáním se </a:t>
            </a:r>
            <a:r>
              <a:rPr lang="cs-CZ" dirty="0" err="1"/>
              <a:t>Mianzi</a:t>
            </a:r>
            <a:r>
              <a:rPr lang="cs-CZ" dirty="0"/>
              <a:t> „dává“:</a:t>
            </a:r>
          </a:p>
          <a:p>
            <a:pPr lvl="1"/>
            <a:r>
              <a:rPr lang="cs-CZ" dirty="0"/>
              <a:t>Bohatství </a:t>
            </a:r>
          </a:p>
          <a:p>
            <a:pPr lvl="1"/>
            <a:r>
              <a:rPr lang="cs-CZ" dirty="0"/>
              <a:t>Inteligence</a:t>
            </a:r>
          </a:p>
          <a:p>
            <a:pPr lvl="1"/>
            <a:r>
              <a:rPr lang="cs-CZ" dirty="0"/>
              <a:t>Atraktivita</a:t>
            </a:r>
          </a:p>
          <a:p>
            <a:pPr lvl="1"/>
            <a:r>
              <a:rPr lang="cs-CZ" dirty="0"/>
              <a:t>Schopnosti</a:t>
            </a:r>
          </a:p>
          <a:p>
            <a:pPr lvl="1"/>
            <a:r>
              <a:rPr lang="cs-CZ" dirty="0"/>
              <a:t>Pracovní pozice</a:t>
            </a:r>
          </a:p>
          <a:p>
            <a:pPr lvl="1"/>
            <a:r>
              <a:rPr lang="cs-CZ" dirty="0"/>
              <a:t>Dobré </a:t>
            </a:r>
            <a:r>
              <a:rPr lang="cs-CZ" dirty="0" err="1"/>
              <a:t>guangxi</a:t>
            </a:r>
            <a:endParaRPr lang="cs-CZ" dirty="0"/>
          </a:p>
          <a:p>
            <a:r>
              <a:rPr lang="cs-CZ" dirty="0"/>
              <a:t>Může být ale i „vzata“ (jak?)</a:t>
            </a:r>
          </a:p>
          <a:p>
            <a:endParaRPr lang="cs-CZ" dirty="0"/>
          </a:p>
          <a:p>
            <a:endParaRPr lang="cs-CZ" dirty="0"/>
          </a:p>
          <a:p>
            <a:endParaRPr lang="cs-CZ" dirty="0"/>
          </a:p>
          <a:p>
            <a:endParaRPr lang="en-US" dirty="0"/>
          </a:p>
          <a:p>
            <a:endParaRPr lang="en-US" dirty="0"/>
          </a:p>
        </p:txBody>
      </p:sp>
    </p:spTree>
    <p:extLst>
      <p:ext uri="{BB962C8B-B14F-4D97-AF65-F5344CB8AC3E}">
        <p14:creationId xmlns:p14="http://schemas.microsoft.com/office/powerpoint/2010/main" val="1046015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Margaret and Jenny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019622">
            <a:off x="4168819" y="3772384"/>
            <a:ext cx="5857505" cy="17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37702">
            <a:off x="2521698" y="1670478"/>
            <a:ext cx="7199313"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0110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95800" y="188640"/>
            <a:ext cx="7772400" cy="1143000"/>
          </a:xfrm>
        </p:spPr>
        <p:txBody>
          <a:bodyPr/>
          <a:lstStyle/>
          <a:p>
            <a:r>
              <a:rPr lang="cs-CZ" dirty="0">
                <a:solidFill>
                  <a:schemeClr val="tx1"/>
                </a:solidFill>
              </a:rPr>
              <a:t>Prostředník </a:t>
            </a:r>
            <a:endParaRPr lang="en-US" dirty="0">
              <a:solidFill>
                <a:schemeClr val="tx1"/>
              </a:solidFill>
            </a:endParaRPr>
          </a:p>
        </p:txBody>
      </p:sp>
      <p:sp>
        <p:nvSpPr>
          <p:cNvPr id="4" name="Zástupný symbol pro obsah 2"/>
          <p:cNvSpPr>
            <a:spLocks noGrp="1"/>
          </p:cNvSpPr>
          <p:nvPr>
            <p:ph sz="quarter" idx="1"/>
          </p:nvPr>
        </p:nvSpPr>
        <p:spPr>
          <a:xfrm>
            <a:off x="2438400" y="1700808"/>
            <a:ext cx="7772400" cy="4572000"/>
          </a:xfrm>
        </p:spPr>
        <p:txBody>
          <a:bodyPr/>
          <a:lstStyle/>
          <a:p>
            <a:r>
              <a:rPr lang="cs-CZ" dirty="0"/>
              <a:t>Dvojí význam prostředníků:</a:t>
            </a:r>
          </a:p>
          <a:p>
            <a:pPr marL="320040" lvl="1" indent="0">
              <a:buNone/>
            </a:pPr>
            <a:r>
              <a:rPr lang="cs-CZ" sz="2800" dirty="0"/>
              <a:t>1) </a:t>
            </a:r>
            <a:r>
              <a:rPr lang="cs-CZ" sz="2800" b="1" u="sng" dirty="0"/>
              <a:t>Presumpce nedůvěry (vs. USA, EU).</a:t>
            </a:r>
          </a:p>
          <a:p>
            <a:pPr lvl="2"/>
            <a:r>
              <a:rPr lang="cs-CZ" sz="2400" dirty="0"/>
              <a:t>Číňané se neradi setkávají s někým, koho neznají. </a:t>
            </a:r>
          </a:p>
          <a:p>
            <a:pPr lvl="2"/>
            <a:r>
              <a:rPr lang="cs-CZ" sz="2400" dirty="0"/>
              <a:t>Důvěra musí být „transferována“ přes </a:t>
            </a:r>
            <a:r>
              <a:rPr lang="cs-CZ" sz="2400" dirty="0" err="1"/>
              <a:t>guangxi</a:t>
            </a:r>
            <a:r>
              <a:rPr lang="cs-CZ" sz="2400" dirty="0"/>
              <a:t>.</a:t>
            </a:r>
          </a:p>
          <a:p>
            <a:pPr marL="320040" lvl="1" indent="0">
              <a:buNone/>
            </a:pPr>
            <a:r>
              <a:rPr lang="cs-CZ" sz="2800" dirty="0"/>
              <a:t>2) </a:t>
            </a:r>
            <a:r>
              <a:rPr lang="cs-CZ" sz="2800" b="1" u="sng" dirty="0"/>
              <a:t>Řadu věci nejde sdělit přímo (tvář)</a:t>
            </a:r>
            <a:r>
              <a:rPr lang="cs-CZ" sz="2800" dirty="0"/>
              <a:t>. </a:t>
            </a:r>
          </a:p>
          <a:p>
            <a:pPr lvl="1"/>
            <a:r>
              <a:rPr lang="cs-CZ" sz="2800" dirty="0"/>
              <a:t>S prostředníkem se jedná příměji, než s partnerem (zvláště u cizinců, zvlášť špatné zprávy). </a:t>
            </a:r>
          </a:p>
          <a:p>
            <a:endParaRPr lang="cs-CZ" dirty="0"/>
          </a:p>
          <a:p>
            <a:endParaRPr lang="cs-CZ" dirty="0"/>
          </a:p>
          <a:p>
            <a:endParaRPr lang="cs-CZ" dirty="0"/>
          </a:p>
          <a:p>
            <a:endParaRPr lang="en-US" dirty="0"/>
          </a:p>
          <a:p>
            <a:endParaRPr lang="en-US" dirty="0"/>
          </a:p>
        </p:txBody>
      </p:sp>
      <p:pic>
        <p:nvPicPr>
          <p:cNvPr id="1026" name="Picture 2" descr="http://www.ebbinteractive.com/wp-content/uploads/2011/10/middle-man-atlanta-seo.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0" y="1"/>
            <a:ext cx="3810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814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Hierarchie a sociální status</a:t>
            </a:r>
            <a:endParaRPr lang="en-US" dirty="0"/>
          </a:p>
        </p:txBody>
      </p:sp>
      <p:sp>
        <p:nvSpPr>
          <p:cNvPr id="3" name="Zástupný symbol pro obsah 2"/>
          <p:cNvSpPr>
            <a:spLocks noGrp="1"/>
          </p:cNvSpPr>
          <p:nvPr>
            <p:ph sz="quarter" idx="1"/>
          </p:nvPr>
        </p:nvSpPr>
        <p:spPr/>
        <p:txBody>
          <a:bodyPr>
            <a:normAutofit/>
          </a:bodyPr>
          <a:lstStyle/>
          <a:p>
            <a:r>
              <a:rPr lang="cs-CZ" dirty="0">
                <a:ea typeface="SimSun"/>
                <a:cs typeface="Times New Roman"/>
              </a:rPr>
              <a:t>Číňané vždy ví, kde je hierarchicky jejich místo ve společnosti. </a:t>
            </a:r>
          </a:p>
          <a:p>
            <a:r>
              <a:rPr lang="cs-CZ" dirty="0">
                <a:ea typeface="SimSun"/>
                <a:cs typeface="Times New Roman"/>
              </a:rPr>
              <a:t>V rámci rodiny, podniku, společnosti obecně. </a:t>
            </a:r>
          </a:p>
          <a:p>
            <a:r>
              <a:rPr lang="cs-CZ" dirty="0">
                <a:ea typeface="SimSun"/>
                <a:cs typeface="Times New Roman"/>
              </a:rPr>
              <a:t>Chtějí znát i hierarchické postavení cizinců, jinak jsou zmatení. </a:t>
            </a:r>
          </a:p>
          <a:p>
            <a:r>
              <a:rPr lang="cs-CZ" dirty="0">
                <a:ea typeface="SimSun"/>
                <a:cs typeface="Times New Roman"/>
              </a:rPr>
              <a:t>Důležité v obchodních jednáních (vizitky).</a:t>
            </a:r>
          </a:p>
          <a:p>
            <a:r>
              <a:rPr lang="cs-CZ" dirty="0">
                <a:ea typeface="SimSun"/>
                <a:cs typeface="Times New Roman"/>
              </a:rPr>
              <a:t>Čím výš postavený Číňan, tím méně se skutečně vyjednává. </a:t>
            </a:r>
          </a:p>
          <a:p>
            <a:endParaRPr lang="cs-CZ" dirty="0">
              <a:ea typeface="SimSun"/>
              <a:cs typeface="Times New Roman"/>
            </a:endParaRPr>
          </a:p>
        </p:txBody>
      </p:sp>
    </p:spTree>
    <p:extLst>
      <p:ext uri="{BB962C8B-B14F-4D97-AF65-F5344CB8AC3E}">
        <p14:creationId xmlns:p14="http://schemas.microsoft.com/office/powerpoint/2010/main" val="2523351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Vztahy k cizincům </a:t>
            </a:r>
          </a:p>
        </p:txBody>
      </p:sp>
      <p:pic>
        <p:nvPicPr>
          <p:cNvPr id="4" name="Picture 2" descr="http://tithing.com/wp-content/uploads/2009/06/rope-p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627" y="764704"/>
            <a:ext cx="8995643" cy="4581286"/>
          </a:xfrm>
          <a:prstGeom prst="rect">
            <a:avLst/>
          </a:prstGeom>
          <a:noFill/>
          <a:extLst>
            <a:ext uri="{909E8E84-426E-40DD-AFC4-6F175D3DCCD1}">
              <a14:hiddenFill xmlns:a14="http://schemas.microsoft.com/office/drawing/2010/main">
                <a:solidFill>
                  <a:srgbClr val="FFFFFF"/>
                </a:solidFill>
              </a14:hiddenFill>
            </a:ext>
          </a:extLst>
        </p:spPr>
      </p:pic>
      <p:sp>
        <p:nvSpPr>
          <p:cNvPr id="5" name="Nadpis 1"/>
          <p:cNvSpPr txBox="1">
            <a:spLocks/>
          </p:cNvSpPr>
          <p:nvPr/>
        </p:nvSpPr>
        <p:spPr>
          <a:xfrm>
            <a:off x="4655840" y="667231"/>
            <a:ext cx="3945632" cy="1143000"/>
          </a:xfrm>
          <a:prstGeom prst="rect">
            <a:avLst/>
          </a:prstGeom>
        </p:spPr>
        <p:txBody>
          <a:bodyPr bIns="91440" anchor="b" anchorCtr="0">
            <a:normAutofit fontScale="925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cs-CZ" dirty="0"/>
              <a:t>Vztah k cizincům je někde mezi…</a:t>
            </a:r>
          </a:p>
        </p:txBody>
      </p:sp>
      <p:sp>
        <p:nvSpPr>
          <p:cNvPr id="6" name="Obdélník 5"/>
          <p:cNvSpPr/>
          <p:nvPr/>
        </p:nvSpPr>
        <p:spPr>
          <a:xfrm>
            <a:off x="2711624" y="5733256"/>
            <a:ext cx="2119298" cy="707886"/>
          </a:xfrm>
          <a:prstGeom prst="rect">
            <a:avLst/>
          </a:prstGeom>
        </p:spPr>
        <p:txBody>
          <a:bodyPr wrap="none">
            <a:spAutoFit/>
          </a:bodyPr>
          <a:lstStyle/>
          <a:p>
            <a:r>
              <a:rPr lang="cs-CZ" sz="4000" dirty="0"/>
              <a:t>obdivem</a:t>
            </a:r>
            <a:r>
              <a:rPr lang="en-US" sz="4000" dirty="0"/>
              <a:t> </a:t>
            </a:r>
            <a:endParaRPr lang="cs-CZ" sz="4000" dirty="0"/>
          </a:p>
        </p:txBody>
      </p:sp>
      <p:sp>
        <p:nvSpPr>
          <p:cNvPr id="7" name="Obdélník 6"/>
          <p:cNvSpPr/>
          <p:nvPr/>
        </p:nvSpPr>
        <p:spPr>
          <a:xfrm>
            <a:off x="6814914" y="5732463"/>
            <a:ext cx="2103140" cy="707886"/>
          </a:xfrm>
          <a:prstGeom prst="rect">
            <a:avLst/>
          </a:prstGeom>
        </p:spPr>
        <p:txBody>
          <a:bodyPr wrap="none">
            <a:spAutoFit/>
          </a:bodyPr>
          <a:lstStyle/>
          <a:p>
            <a:r>
              <a:rPr lang="cs-CZ" sz="4000" dirty="0"/>
              <a:t>odporem</a:t>
            </a:r>
          </a:p>
        </p:txBody>
      </p:sp>
      <p:sp>
        <p:nvSpPr>
          <p:cNvPr id="8" name="Šipka doprava 7"/>
          <p:cNvSpPr/>
          <p:nvPr/>
        </p:nvSpPr>
        <p:spPr>
          <a:xfrm rot="10800000">
            <a:off x="2135561" y="5345990"/>
            <a:ext cx="3196327" cy="3872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Šipka doprava 8"/>
          <p:cNvSpPr/>
          <p:nvPr/>
        </p:nvSpPr>
        <p:spPr>
          <a:xfrm>
            <a:off x="6816081" y="5345991"/>
            <a:ext cx="3196327" cy="3872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643765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juliechao.com/photos/bj-traffic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5303912" y="5715000"/>
            <a:ext cx="7772400" cy="1143000"/>
          </a:xfrm>
        </p:spPr>
        <p:txBody>
          <a:bodyPr>
            <a:normAutofit/>
          </a:bodyPr>
          <a:lstStyle/>
          <a:p>
            <a:r>
              <a:rPr lang="cs-CZ" dirty="0">
                <a:solidFill>
                  <a:schemeClr val="bg1"/>
                </a:solidFill>
              </a:rPr>
              <a:t>Svědomím </a:t>
            </a:r>
            <a:r>
              <a:rPr lang="cs-CZ" dirty="0" err="1">
                <a:solidFill>
                  <a:schemeClr val="bg1"/>
                </a:solidFill>
              </a:rPr>
              <a:t>vs</a:t>
            </a:r>
            <a:r>
              <a:rPr lang="cs-CZ" dirty="0">
                <a:solidFill>
                  <a:schemeClr val="bg1"/>
                </a:solidFill>
              </a:rPr>
              <a:t> trest </a:t>
            </a:r>
          </a:p>
        </p:txBody>
      </p:sp>
    </p:spTree>
    <p:extLst>
      <p:ext uri="{BB962C8B-B14F-4D97-AF65-F5344CB8AC3E}">
        <p14:creationId xmlns:p14="http://schemas.microsoft.com/office/powerpoint/2010/main" val="1636945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Hlavní filosofické směry</a:t>
            </a:r>
            <a:endParaRPr lang="en-US" dirty="0"/>
          </a:p>
        </p:txBody>
      </p:sp>
      <p:sp>
        <p:nvSpPr>
          <p:cNvPr id="3" name="Zástupný symbol pro obsah 2"/>
          <p:cNvSpPr>
            <a:spLocks noGrp="1"/>
          </p:cNvSpPr>
          <p:nvPr>
            <p:ph sz="quarter" idx="1"/>
          </p:nvPr>
        </p:nvSpPr>
        <p:spPr/>
        <p:txBody>
          <a:bodyPr>
            <a:normAutofit/>
          </a:bodyPr>
          <a:lstStyle/>
          <a:p>
            <a:pPr lvl="1"/>
            <a:r>
              <a:rPr lang="cs-CZ" sz="3200" dirty="0"/>
              <a:t>Čína vždy byla ateistická společnost. </a:t>
            </a:r>
          </a:p>
          <a:p>
            <a:pPr lvl="1"/>
            <a:r>
              <a:rPr lang="cs-CZ" sz="3200" dirty="0" err="1"/>
              <a:t>Bežný</a:t>
            </a:r>
            <a:r>
              <a:rPr lang="cs-CZ" sz="3200" dirty="0"/>
              <a:t> Číňan není věřící. </a:t>
            </a:r>
          </a:p>
          <a:p>
            <a:pPr lvl="1"/>
            <a:r>
              <a:rPr lang="cs-CZ" sz="3200" dirty="0"/>
              <a:t>Společnost a chování lidí nejvíce ovlivňují 3 filosofické směry:</a:t>
            </a:r>
          </a:p>
          <a:p>
            <a:pPr lvl="2"/>
            <a:r>
              <a:rPr lang="en-US" sz="2800" dirty="0"/>
              <a:t>Daoism</a:t>
            </a:r>
          </a:p>
          <a:p>
            <a:pPr lvl="2"/>
            <a:r>
              <a:rPr lang="en-US" sz="2800" dirty="0"/>
              <a:t>Legalism</a:t>
            </a:r>
          </a:p>
          <a:p>
            <a:pPr lvl="2"/>
            <a:r>
              <a:rPr lang="en-US" sz="2800" dirty="0"/>
              <a:t>Confucianism</a:t>
            </a:r>
          </a:p>
        </p:txBody>
      </p:sp>
    </p:spTree>
    <p:extLst>
      <p:ext uri="{BB962C8B-B14F-4D97-AF65-F5344CB8AC3E}">
        <p14:creationId xmlns:p14="http://schemas.microsoft.com/office/powerpoint/2010/main" val="1592115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obsahu 2"/>
          <p:cNvSpPr>
            <a:spLocks noGrp="1"/>
          </p:cNvSpPr>
          <p:nvPr>
            <p:ph sz="quarter" idx="1"/>
          </p:nvPr>
        </p:nvSpPr>
        <p:spPr/>
        <p:txBody>
          <a:bodyPr/>
          <a:lstStyle/>
          <a:p>
            <a:endParaRPr lang="cs-CZ"/>
          </a:p>
        </p:txBody>
      </p:sp>
      <p:pic>
        <p:nvPicPr>
          <p:cNvPr id="1026" name="Picture 2" descr="SDIM19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089" y="0"/>
            <a:ext cx="1027896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SCF15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358" y="4566628"/>
            <a:ext cx="3458675" cy="2291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474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5400" dirty="0"/>
              <a:t>Relativní pravda</a:t>
            </a:r>
          </a:p>
        </p:txBody>
      </p:sp>
      <p:sp>
        <p:nvSpPr>
          <p:cNvPr id="4" name="BlokTextu 3"/>
          <p:cNvSpPr txBox="1"/>
          <p:nvPr/>
        </p:nvSpPr>
        <p:spPr>
          <a:xfrm>
            <a:off x="2425907" y="2525566"/>
            <a:ext cx="5040560" cy="461665"/>
          </a:xfrm>
          <a:prstGeom prst="rect">
            <a:avLst/>
          </a:prstGeom>
          <a:noFill/>
        </p:spPr>
        <p:txBody>
          <a:bodyPr wrap="square" rtlCol="0">
            <a:spAutoFit/>
          </a:bodyPr>
          <a:lstStyle/>
          <a:p>
            <a:r>
              <a:rPr lang="cs-CZ" sz="2400" dirty="0"/>
              <a:t>Pravda vs. jiný zájem v ČR</a:t>
            </a:r>
          </a:p>
        </p:txBody>
      </p:sp>
      <p:sp>
        <p:nvSpPr>
          <p:cNvPr id="5" name="BlokTextu 4"/>
          <p:cNvSpPr txBox="1"/>
          <p:nvPr/>
        </p:nvSpPr>
        <p:spPr>
          <a:xfrm>
            <a:off x="6890403" y="2514063"/>
            <a:ext cx="5040560" cy="461665"/>
          </a:xfrm>
          <a:prstGeom prst="rect">
            <a:avLst/>
          </a:prstGeom>
          <a:noFill/>
        </p:spPr>
        <p:txBody>
          <a:bodyPr wrap="square" rtlCol="0">
            <a:spAutoFit/>
          </a:bodyPr>
          <a:lstStyle/>
          <a:p>
            <a:r>
              <a:rPr lang="cs-CZ" sz="2400" dirty="0"/>
              <a:t>Pravda vs. jiný zájem v Číně</a:t>
            </a:r>
          </a:p>
        </p:txBody>
      </p:sp>
      <p:sp>
        <p:nvSpPr>
          <p:cNvPr id="6" name="Obdĺžnik 5"/>
          <p:cNvSpPr/>
          <p:nvPr/>
        </p:nvSpPr>
        <p:spPr>
          <a:xfrm>
            <a:off x="2569923" y="3101629"/>
            <a:ext cx="432048"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ĺžnik 7"/>
          <p:cNvSpPr/>
          <p:nvPr/>
        </p:nvSpPr>
        <p:spPr>
          <a:xfrm>
            <a:off x="3290003" y="3749702"/>
            <a:ext cx="432048" cy="1287181"/>
          </a:xfrm>
          <a:prstGeom prst="rect">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ĺžnik 8"/>
          <p:cNvSpPr/>
          <p:nvPr/>
        </p:nvSpPr>
        <p:spPr>
          <a:xfrm>
            <a:off x="3938075" y="3749702"/>
            <a:ext cx="432048" cy="1287181"/>
          </a:xfrm>
          <a:prstGeom prst="rect">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ĺžnik 9"/>
          <p:cNvSpPr/>
          <p:nvPr/>
        </p:nvSpPr>
        <p:spPr>
          <a:xfrm>
            <a:off x="4586147" y="3749702"/>
            <a:ext cx="432048" cy="1287181"/>
          </a:xfrm>
          <a:prstGeom prst="rect">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ĺžnik 10"/>
          <p:cNvSpPr/>
          <p:nvPr/>
        </p:nvSpPr>
        <p:spPr>
          <a:xfrm>
            <a:off x="6980667" y="3101630"/>
            <a:ext cx="432048" cy="1944215"/>
          </a:xfrm>
          <a:prstGeom prst="rect">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ĺžnik 11"/>
          <p:cNvSpPr/>
          <p:nvPr/>
        </p:nvSpPr>
        <p:spPr>
          <a:xfrm>
            <a:off x="7628739" y="3101630"/>
            <a:ext cx="432048" cy="1944215"/>
          </a:xfrm>
          <a:prstGeom prst="rect">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ĺžnik 12"/>
          <p:cNvSpPr/>
          <p:nvPr/>
        </p:nvSpPr>
        <p:spPr>
          <a:xfrm>
            <a:off x="8276811" y="3101630"/>
            <a:ext cx="432048" cy="1944215"/>
          </a:xfrm>
          <a:prstGeom prst="rect">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ĺžnik 13"/>
          <p:cNvSpPr/>
          <p:nvPr/>
        </p:nvSpPr>
        <p:spPr>
          <a:xfrm>
            <a:off x="9010401" y="3749701"/>
            <a:ext cx="432048"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409292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Úkol</a:t>
            </a:r>
          </a:p>
        </p:txBody>
      </p:sp>
      <p:sp>
        <p:nvSpPr>
          <p:cNvPr id="3" name="Zástupný symbol pro obsah 2"/>
          <p:cNvSpPr>
            <a:spLocks noGrp="1"/>
          </p:cNvSpPr>
          <p:nvPr>
            <p:ph idx="1"/>
          </p:nvPr>
        </p:nvSpPr>
        <p:spPr/>
        <p:txBody>
          <a:bodyPr>
            <a:normAutofit/>
          </a:bodyPr>
          <a:lstStyle/>
          <a:p>
            <a:r>
              <a:rPr lang="cs-CZ" dirty="0"/>
              <a:t>Jste manažer v z zahraniční společnosti KBR </a:t>
            </a:r>
            <a:r>
              <a:rPr lang="cs-CZ" dirty="0" err="1"/>
              <a:t>l.t.d</a:t>
            </a:r>
            <a:r>
              <a:rPr lang="cs-CZ" dirty="0"/>
              <a:t>., registrované v Šanghaji. Jeden z Vašich podřízených, pan </a:t>
            </a:r>
            <a:r>
              <a:rPr lang="cs-CZ" dirty="0" err="1"/>
              <a:t>Wang</a:t>
            </a:r>
            <a:r>
              <a:rPr lang="cs-CZ" dirty="0"/>
              <a:t>, dlouhodobě:</a:t>
            </a:r>
          </a:p>
          <a:p>
            <a:pPr lvl="1"/>
            <a:r>
              <a:rPr lang="cs-CZ" dirty="0"/>
              <a:t>Chodí pozdě do práce</a:t>
            </a:r>
          </a:p>
          <a:p>
            <a:pPr lvl="1"/>
            <a:r>
              <a:rPr lang="cs-CZ" dirty="0"/>
              <a:t>Neplní pracovní úkoly v očekáváné kvalitě</a:t>
            </a:r>
          </a:p>
          <a:p>
            <a:pPr lvl="1"/>
            <a:r>
              <a:rPr lang="cs-CZ" dirty="0"/>
              <a:t>Snaží se nad ostatními kolegy vyvyšovat a uplatňovat (domnělou) autoritu</a:t>
            </a:r>
          </a:p>
          <a:p>
            <a:r>
              <a:rPr lang="cs-CZ" dirty="0"/>
              <a:t>Uvažujete o tom, že pana </a:t>
            </a:r>
            <a:r>
              <a:rPr lang="cs-CZ" dirty="0" err="1"/>
              <a:t>Wanga</a:t>
            </a:r>
            <a:r>
              <a:rPr lang="cs-CZ" dirty="0"/>
              <a:t> na pozici prodejce nahradíte, ale obáváte se, že bez jeho konexí a kontaktů vám výrazně klesnou prodeje, alespoň v krátkodobém horizontu.</a:t>
            </a:r>
          </a:p>
          <a:p>
            <a:r>
              <a:rPr lang="cs-CZ" dirty="0"/>
              <a:t>Připravte krátký email, který může být použit jako napomenutí (varování před výpovědí), ale současně je citlivý k tváři pana </a:t>
            </a:r>
            <a:r>
              <a:rPr lang="cs-CZ" dirty="0" err="1"/>
              <a:t>Wanga</a:t>
            </a:r>
            <a:r>
              <a:rPr lang="cs-CZ" dirty="0"/>
              <a:t>.</a:t>
            </a:r>
          </a:p>
        </p:txBody>
      </p:sp>
    </p:spTree>
    <p:extLst>
      <p:ext uri="{BB962C8B-B14F-4D97-AF65-F5344CB8AC3E}">
        <p14:creationId xmlns:p14="http://schemas.microsoft.com/office/powerpoint/2010/main" val="2619869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a:t>
            </a:r>
            <a:r>
              <a:rPr lang="en-US" dirty="0" err="1"/>
              <a:t>aoism</a:t>
            </a:r>
            <a:r>
              <a:rPr lang="cs-CZ" dirty="0" err="1"/>
              <a:t>us</a:t>
            </a:r>
            <a:endParaRPr lang="en-US" dirty="0"/>
          </a:p>
        </p:txBody>
      </p:sp>
      <p:sp>
        <p:nvSpPr>
          <p:cNvPr id="3" name="Zástupný symbol pro obsah 2"/>
          <p:cNvSpPr>
            <a:spLocks noGrp="1"/>
          </p:cNvSpPr>
          <p:nvPr>
            <p:ph sz="quarter" idx="1"/>
          </p:nvPr>
        </p:nvSpPr>
        <p:spPr/>
        <p:txBody>
          <a:bodyPr>
            <a:normAutofit/>
          </a:bodyPr>
          <a:lstStyle/>
          <a:p>
            <a:r>
              <a:rPr lang="cs-CZ" b="1" dirty="0"/>
              <a:t>Taoismus </a:t>
            </a:r>
            <a:r>
              <a:rPr lang="cs-CZ" dirty="0"/>
              <a:t>– život v harmonii s </a:t>
            </a:r>
            <a:r>
              <a:rPr lang="cs-CZ" dirty="0" err="1"/>
              <a:t>Tao</a:t>
            </a:r>
            <a:r>
              <a:rPr lang="cs-CZ" dirty="0"/>
              <a:t>.</a:t>
            </a:r>
            <a:endParaRPr lang="en-US" dirty="0"/>
          </a:p>
          <a:p>
            <a:r>
              <a:rPr lang="en-US" i="1" dirty="0"/>
              <a:t>Tao</a:t>
            </a:r>
            <a:r>
              <a:rPr lang="en-US" dirty="0"/>
              <a:t> </a:t>
            </a:r>
            <a:r>
              <a:rPr lang="cs-CZ" dirty="0"/>
              <a:t>- zdroj a hybatel všeho (odosobněný bůh, příroda, vesmír, osud)</a:t>
            </a:r>
            <a:r>
              <a:rPr lang="en-US" dirty="0"/>
              <a:t>.</a:t>
            </a:r>
            <a:endParaRPr lang="cs-CZ" dirty="0"/>
          </a:p>
          <a:p>
            <a:r>
              <a:rPr lang="cs-CZ" dirty="0"/>
              <a:t>Jakákoli lidská aktivita je vůči </a:t>
            </a:r>
            <a:r>
              <a:rPr lang="cs-CZ" dirty="0" err="1"/>
              <a:t>Tao</a:t>
            </a:r>
            <a:r>
              <a:rPr lang="cs-CZ" dirty="0"/>
              <a:t> zbytečná – být a nechat být. </a:t>
            </a:r>
          </a:p>
          <a:p>
            <a:r>
              <a:rPr lang="cs-CZ" dirty="0"/>
              <a:t>Stability a harmonie je možno dosáhnout jen dosažením souladu s vesmírem (</a:t>
            </a:r>
            <a:r>
              <a:rPr lang="cs-CZ" dirty="0" err="1"/>
              <a:t>přirodou</a:t>
            </a:r>
            <a:r>
              <a:rPr lang="cs-CZ"/>
              <a:t>)</a:t>
            </a:r>
            <a:r>
              <a:rPr lang="en-US"/>
              <a:t>.</a:t>
            </a:r>
            <a:endParaRPr lang="en-US" dirty="0"/>
          </a:p>
          <a:p>
            <a:r>
              <a:rPr lang="cs-CZ" dirty="0"/>
              <a:t>Co to znamená pro dnešek</a:t>
            </a:r>
            <a:r>
              <a:rPr lang="en-US" dirty="0"/>
              <a:t>?</a:t>
            </a:r>
          </a:p>
        </p:txBody>
      </p:sp>
      <p:pic>
        <p:nvPicPr>
          <p:cNvPr id="19458" name="Picture 2" descr="http://www.abundance-and-happiness.com/images/lao-tzu-quotes.jpg"/>
          <p:cNvPicPr>
            <a:picLocks noChangeAspect="1" noChangeArrowheads="1"/>
          </p:cNvPicPr>
          <p:nvPr/>
        </p:nvPicPr>
        <p:blipFill>
          <a:blip r:embed="rId3" cstate="print"/>
          <a:srcRect/>
          <a:stretch>
            <a:fillRect/>
          </a:stretch>
        </p:blipFill>
        <p:spPr bwMode="auto">
          <a:xfrm>
            <a:off x="8599268" y="4624536"/>
            <a:ext cx="1982199" cy="2233464"/>
          </a:xfrm>
          <a:prstGeom prst="rect">
            <a:avLst/>
          </a:prstGeom>
          <a:noFill/>
        </p:spPr>
      </p:pic>
    </p:spTree>
    <p:extLst>
      <p:ext uri="{BB962C8B-B14F-4D97-AF65-F5344CB8AC3E}">
        <p14:creationId xmlns:p14="http://schemas.microsoft.com/office/powerpoint/2010/main" val="421429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Legalismus</a:t>
            </a:r>
            <a:endParaRPr lang="en-US" dirty="0"/>
          </a:p>
        </p:txBody>
      </p:sp>
      <p:sp>
        <p:nvSpPr>
          <p:cNvPr id="3" name="Zástupný symbol pro obsah 2"/>
          <p:cNvSpPr>
            <a:spLocks noGrp="1"/>
          </p:cNvSpPr>
          <p:nvPr>
            <p:ph sz="quarter" idx="1"/>
          </p:nvPr>
        </p:nvSpPr>
        <p:spPr/>
        <p:txBody>
          <a:bodyPr>
            <a:normAutofit/>
          </a:bodyPr>
          <a:lstStyle/>
          <a:p>
            <a:r>
              <a:rPr lang="cs-CZ" dirty="0"/>
              <a:t>Je politická filosofie (ne filosofie o smyslu bytí). </a:t>
            </a:r>
          </a:p>
          <a:p>
            <a:r>
              <a:rPr lang="cs-CZ" dirty="0"/>
              <a:t>Vrchol za císaře </a:t>
            </a:r>
            <a:r>
              <a:rPr lang="cs-CZ" dirty="0" err="1"/>
              <a:t>Qin</a:t>
            </a:r>
            <a:r>
              <a:rPr lang="cs-CZ" dirty="0"/>
              <a:t>. </a:t>
            </a:r>
            <a:endParaRPr lang="en-US" dirty="0"/>
          </a:p>
          <a:p>
            <a:r>
              <a:rPr lang="cs-CZ" dirty="0"/>
              <a:t>Nejdůležitější koncept je fa – právo:</a:t>
            </a:r>
            <a:r>
              <a:rPr lang="en-US" dirty="0"/>
              <a:t> </a:t>
            </a:r>
          </a:p>
          <a:p>
            <a:pPr lvl="1"/>
            <a:r>
              <a:rPr lang="cs-CZ" dirty="0"/>
              <a:t>Vláda právem, nikoli vláda práva </a:t>
            </a:r>
          </a:p>
          <a:p>
            <a:pPr lvl="1"/>
            <a:r>
              <a:rPr lang="cs-CZ" dirty="0"/>
              <a:t>Právo jako systém kontroly a represe</a:t>
            </a:r>
          </a:p>
          <a:p>
            <a:pPr lvl="1"/>
            <a:r>
              <a:rPr lang="cs-CZ" dirty="0"/>
              <a:t>Právo odměňuje ty, kteří se podrobují, trestá ty, kteří se mu protiví</a:t>
            </a:r>
          </a:p>
          <a:p>
            <a:r>
              <a:rPr lang="cs-CZ" dirty="0"/>
              <a:t>Co to znamená pro dnešek</a:t>
            </a:r>
            <a:r>
              <a:rPr lang="en-US" dirty="0"/>
              <a:t>?</a:t>
            </a:r>
          </a:p>
          <a:p>
            <a:pPr lvl="1"/>
            <a:endParaRPr lang="cs-CZ" dirty="0"/>
          </a:p>
          <a:p>
            <a:endParaRPr lang="en-US" dirty="0"/>
          </a:p>
        </p:txBody>
      </p:sp>
    </p:spTree>
    <p:extLst>
      <p:ext uri="{BB962C8B-B14F-4D97-AF65-F5344CB8AC3E}">
        <p14:creationId xmlns:p14="http://schemas.microsoft.com/office/powerpoint/2010/main" val="893036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i="1" dirty="0"/>
              <a:t>Konfucianismus</a:t>
            </a:r>
            <a:endParaRPr lang="en-US" dirty="0"/>
          </a:p>
        </p:txBody>
      </p:sp>
      <p:sp>
        <p:nvSpPr>
          <p:cNvPr id="3" name="Zástupný symbol pro obsah 2"/>
          <p:cNvSpPr>
            <a:spLocks noGrp="1"/>
          </p:cNvSpPr>
          <p:nvPr>
            <p:ph sz="quarter" idx="1"/>
          </p:nvPr>
        </p:nvSpPr>
        <p:spPr>
          <a:xfrm>
            <a:off x="2438400" y="1844824"/>
            <a:ext cx="7772400" cy="4572000"/>
          </a:xfrm>
        </p:spPr>
        <p:txBody>
          <a:bodyPr/>
          <a:lstStyle/>
          <a:p>
            <a:pPr>
              <a:buNone/>
            </a:pPr>
            <a:r>
              <a:rPr lang="cs-CZ" dirty="0"/>
              <a:t>Kdo byl Konfucius?</a:t>
            </a:r>
          </a:p>
          <a:p>
            <a:pPr>
              <a:buNone/>
            </a:pPr>
            <a:r>
              <a:rPr lang="cs-CZ" dirty="0"/>
              <a:t>Dvě hlavní témata </a:t>
            </a:r>
            <a:r>
              <a:rPr lang="cs-CZ" dirty="0" err="1"/>
              <a:t>Konfuciova</a:t>
            </a:r>
            <a:r>
              <a:rPr lang="cs-CZ" dirty="0"/>
              <a:t> učení:</a:t>
            </a:r>
            <a:endParaRPr lang="en-US" dirty="0"/>
          </a:p>
          <a:p>
            <a:pPr lvl="1"/>
            <a:r>
              <a:rPr lang="cs-CZ" dirty="0"/>
              <a:t>Hierarchické vztahy (4)</a:t>
            </a:r>
          </a:p>
          <a:p>
            <a:pPr lvl="1"/>
            <a:r>
              <a:rPr lang="cs-CZ" dirty="0"/>
              <a:t>Vzdělání a poučení z minulosti (kopírování?)</a:t>
            </a:r>
          </a:p>
          <a:p>
            <a:r>
              <a:rPr lang="cs-CZ" dirty="0"/>
              <a:t>Co to znamená pro dnešek</a:t>
            </a:r>
            <a:r>
              <a:rPr lang="en-US" dirty="0"/>
              <a:t>?</a:t>
            </a:r>
            <a:endParaRPr lang="cs-CZ" dirty="0"/>
          </a:p>
          <a:p>
            <a:r>
              <a:rPr lang="cs-CZ" dirty="0"/>
              <a:t>Jak to bylo a je s Konfuciem?</a:t>
            </a:r>
            <a:endParaRPr lang="en-US" dirty="0"/>
          </a:p>
          <a:p>
            <a:endParaRPr lang="cs-CZ" dirty="0"/>
          </a:p>
          <a:p>
            <a:pPr>
              <a:buNone/>
            </a:pPr>
            <a:endParaRPr lang="en-US" dirty="0"/>
          </a:p>
          <a:p>
            <a:pPr>
              <a:buNone/>
            </a:pPr>
            <a:endParaRPr lang="en-US" dirty="0"/>
          </a:p>
        </p:txBody>
      </p:sp>
      <p:pic>
        <p:nvPicPr>
          <p:cNvPr id="4" name="Picture 2" descr="http://asiasociety.org/files/confucius2.jpg"/>
          <p:cNvPicPr>
            <a:picLocks noChangeAspect="1" noChangeArrowheads="1"/>
          </p:cNvPicPr>
          <p:nvPr/>
        </p:nvPicPr>
        <p:blipFill>
          <a:blip r:embed="rId3" cstate="print"/>
          <a:srcRect/>
          <a:stretch>
            <a:fillRect/>
          </a:stretch>
        </p:blipFill>
        <p:spPr bwMode="auto">
          <a:xfrm>
            <a:off x="7248129" y="332657"/>
            <a:ext cx="2486553" cy="1658997"/>
          </a:xfrm>
          <a:prstGeom prst="rect">
            <a:avLst/>
          </a:prstGeom>
          <a:noFill/>
        </p:spPr>
      </p:pic>
    </p:spTree>
    <p:extLst>
      <p:ext uri="{BB962C8B-B14F-4D97-AF65-F5344CB8AC3E}">
        <p14:creationId xmlns:p14="http://schemas.microsoft.com/office/powerpoint/2010/main" val="968009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a:p>
        </p:txBody>
      </p:sp>
      <p:pic>
        <p:nvPicPr>
          <p:cNvPr id="4" name="Picture 2" descr="http://mikeely.files.wordpress.com/2010/12/lu-hsun-revolution-against-confucius.jpg"/>
          <p:cNvPicPr>
            <a:picLocks noChangeAspect="1" noChangeArrowheads="1"/>
          </p:cNvPicPr>
          <p:nvPr/>
        </p:nvPicPr>
        <p:blipFill>
          <a:blip r:embed="rId2" cstate="print"/>
          <a:srcRect/>
          <a:stretch>
            <a:fillRect/>
          </a:stretch>
        </p:blipFill>
        <p:spPr bwMode="auto">
          <a:xfrm>
            <a:off x="983432" y="0"/>
            <a:ext cx="10312778" cy="6858000"/>
          </a:xfrm>
          <a:prstGeom prst="rect">
            <a:avLst/>
          </a:prstGeom>
          <a:noFill/>
        </p:spPr>
      </p:pic>
    </p:spTree>
    <p:extLst>
      <p:ext uri="{BB962C8B-B14F-4D97-AF65-F5344CB8AC3E}">
        <p14:creationId xmlns:p14="http://schemas.microsoft.com/office/powerpoint/2010/main" val="4239920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a:p>
        </p:txBody>
      </p:sp>
      <p:pic>
        <p:nvPicPr>
          <p:cNvPr id="4" name="Picture 2" descr="http://img.timeinc.net/time/photoessays/2008/olympics_opening/olympics_opening_07.jpg"/>
          <p:cNvPicPr>
            <a:picLocks noChangeAspect="1" noChangeArrowheads="1"/>
          </p:cNvPicPr>
          <p:nvPr/>
        </p:nvPicPr>
        <p:blipFill>
          <a:blip r:embed="rId3" cstate="print"/>
          <a:srcRect/>
          <a:stretch>
            <a:fillRect/>
          </a:stretch>
        </p:blipFill>
        <p:spPr bwMode="auto">
          <a:xfrm>
            <a:off x="839416" y="0"/>
            <a:ext cx="10631094" cy="7029400"/>
          </a:xfrm>
          <a:prstGeom prst="rect">
            <a:avLst/>
          </a:prstGeom>
          <a:noFill/>
        </p:spPr>
      </p:pic>
    </p:spTree>
    <p:extLst>
      <p:ext uri="{BB962C8B-B14F-4D97-AF65-F5344CB8AC3E}">
        <p14:creationId xmlns:p14="http://schemas.microsoft.com/office/powerpoint/2010/main" val="734075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Základní vzorce chování, kterými se řídí čínská společnost</a:t>
            </a:r>
            <a:endParaRPr lang="en-US" dirty="0"/>
          </a:p>
        </p:txBody>
      </p:sp>
      <p:sp>
        <p:nvSpPr>
          <p:cNvPr id="3" name="Zástupný symbol pro obsah 2"/>
          <p:cNvSpPr>
            <a:spLocks noGrp="1"/>
          </p:cNvSpPr>
          <p:nvPr>
            <p:ph sz="quarter" idx="1"/>
          </p:nvPr>
        </p:nvSpPr>
        <p:spPr/>
        <p:txBody>
          <a:bodyPr/>
          <a:lstStyle/>
          <a:p>
            <a:r>
              <a:rPr lang="cs-CZ" dirty="0"/>
              <a:t>Vztahy (</a:t>
            </a:r>
            <a:r>
              <a:rPr lang="cs-CZ" dirty="0" err="1"/>
              <a:t>guangxi</a:t>
            </a:r>
            <a:r>
              <a:rPr lang="cs-CZ" dirty="0"/>
              <a:t>)</a:t>
            </a:r>
          </a:p>
          <a:p>
            <a:r>
              <a:rPr lang="cs-CZ" dirty="0"/>
              <a:t>Tvář (</a:t>
            </a:r>
            <a:r>
              <a:rPr lang="cs-CZ" dirty="0" err="1"/>
              <a:t>Mianzi</a:t>
            </a:r>
            <a:r>
              <a:rPr lang="cs-CZ" dirty="0"/>
              <a:t>)</a:t>
            </a:r>
          </a:p>
          <a:p>
            <a:r>
              <a:rPr lang="cs-CZ" dirty="0"/>
              <a:t>Prostředníci</a:t>
            </a:r>
          </a:p>
          <a:p>
            <a:r>
              <a:rPr lang="cs-CZ" dirty="0"/>
              <a:t>Hierarchie a sociální status</a:t>
            </a:r>
          </a:p>
          <a:p>
            <a:r>
              <a:rPr lang="cs-CZ" dirty="0"/>
              <a:t>Vztah k cizincům </a:t>
            </a:r>
          </a:p>
          <a:p>
            <a:r>
              <a:rPr lang="cs-CZ" dirty="0"/>
              <a:t>Svědomím </a:t>
            </a:r>
            <a:r>
              <a:rPr lang="cs-CZ" dirty="0" err="1"/>
              <a:t>vs</a:t>
            </a:r>
            <a:r>
              <a:rPr lang="cs-CZ" dirty="0"/>
              <a:t> trest </a:t>
            </a:r>
          </a:p>
          <a:p>
            <a:r>
              <a:rPr lang="cs-CZ" dirty="0"/>
              <a:t>Relativní pravda</a:t>
            </a:r>
          </a:p>
          <a:p>
            <a:endParaRPr lang="en-US" dirty="0"/>
          </a:p>
          <a:p>
            <a:endParaRPr lang="en-US" dirty="0"/>
          </a:p>
        </p:txBody>
      </p:sp>
    </p:spTree>
    <p:extLst>
      <p:ext uri="{BB962C8B-B14F-4D97-AF65-F5344CB8AC3E}">
        <p14:creationId xmlns:p14="http://schemas.microsoft.com/office/powerpoint/2010/main" val="209176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ameofroles.files.wordpress.com/2011/10/in-china-2-year-old-girl-run-over-by-a-car-twice-no-one-ca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2552" y="1340768"/>
            <a:ext cx="9217024" cy="46085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Grp="1" noChangeArrowheads="1"/>
          </p:cNvSpPr>
          <p:nvPr>
            <p:ph type="title"/>
          </p:nvPr>
        </p:nvSpPr>
        <p:spPr>
          <a:xfrm>
            <a:off x="1524001" y="0"/>
            <a:ext cx="9320213" cy="1143000"/>
          </a:xfrm>
        </p:spPr>
        <p:txBody>
          <a:bodyPr>
            <a:normAutofit/>
          </a:bodyPr>
          <a:lstStyle/>
          <a:p>
            <a:pPr algn="ctr" eaLnBrk="1" hangingPunct="1"/>
            <a:r>
              <a:rPr lang="cs-CZ" dirty="0" err="1"/>
              <a:t>Guangxi</a:t>
            </a:r>
            <a:r>
              <a:rPr lang="cs-CZ" dirty="0"/>
              <a:t> 1</a:t>
            </a:r>
          </a:p>
        </p:txBody>
      </p:sp>
    </p:spTree>
    <p:extLst>
      <p:ext uri="{BB962C8B-B14F-4D97-AF65-F5344CB8AC3E}">
        <p14:creationId xmlns:p14="http://schemas.microsoft.com/office/powerpoint/2010/main" val="3087909661"/>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2807</Words>
  <Application>Microsoft Office PowerPoint</Application>
  <PresentationFormat>Širokoúhlá obrazovka</PresentationFormat>
  <Paragraphs>176</Paragraphs>
  <Slides>22</Slides>
  <Notes>13</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22</vt:i4>
      </vt:variant>
    </vt:vector>
  </HeadingPairs>
  <TitlesOfParts>
    <vt:vector size="30" baseType="lpstr">
      <vt:lpstr>SimSun</vt:lpstr>
      <vt:lpstr>Arial</vt:lpstr>
      <vt:lpstr>Calibri</vt:lpstr>
      <vt:lpstr>Calibri Light</vt:lpstr>
      <vt:lpstr>Times New Roman</vt:lpstr>
      <vt:lpstr>Wingdings</vt:lpstr>
      <vt:lpstr>Wingdings 2</vt:lpstr>
      <vt:lpstr>Motiv Office</vt:lpstr>
      <vt:lpstr>Prezentace aplikace PowerPoint</vt:lpstr>
      <vt:lpstr>Hlavní filosofické směry</vt:lpstr>
      <vt:lpstr>Taoismus</vt:lpstr>
      <vt:lpstr>Legalismus</vt:lpstr>
      <vt:lpstr>Konfucianismus</vt:lpstr>
      <vt:lpstr>Prezentace aplikace PowerPoint</vt:lpstr>
      <vt:lpstr>Prezentace aplikace PowerPoint</vt:lpstr>
      <vt:lpstr>Základní vzorce chování, kterými se řídí čínská společnost</vt:lpstr>
      <vt:lpstr>Guangxi 1</vt:lpstr>
      <vt:lpstr>Prezentace aplikace PowerPoint</vt:lpstr>
      <vt:lpstr>Prezentace aplikace PowerPoint</vt:lpstr>
      <vt:lpstr>Guangxi 2(společnosti s nízkou důvěrou)</vt:lpstr>
      <vt:lpstr>Guanxi 3</vt:lpstr>
      <vt:lpstr>Mianzi (Tvář)</vt:lpstr>
      <vt:lpstr>Margaret and Jenny</vt:lpstr>
      <vt:lpstr>Prostředník </vt:lpstr>
      <vt:lpstr>Hierarchie a sociální status</vt:lpstr>
      <vt:lpstr>Vztahy k cizincům </vt:lpstr>
      <vt:lpstr>Svědomím vs trest </vt:lpstr>
      <vt:lpstr>Prezentace aplikace PowerPoint</vt:lpstr>
      <vt:lpstr>Relativní pravda</vt:lpstr>
      <vt:lpstr>Úkol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Jan Hebnar</dc:creator>
  <cp:lastModifiedBy>Jan Hebnar</cp:lastModifiedBy>
  <cp:revision>4</cp:revision>
  <dcterms:created xsi:type="dcterms:W3CDTF">2016-10-29T06:46:17Z</dcterms:created>
  <dcterms:modified xsi:type="dcterms:W3CDTF">2016-10-31T05:08:02Z</dcterms:modified>
</cp:coreProperties>
</file>