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0" r:id="rId2"/>
    <p:sldId id="281" r:id="rId3"/>
    <p:sldId id="282" r:id="rId4"/>
    <p:sldId id="284" r:id="rId5"/>
    <p:sldId id="279" r:id="rId6"/>
    <p:sldId id="257" r:id="rId7"/>
    <p:sldId id="258" r:id="rId8"/>
    <p:sldId id="259" r:id="rId9"/>
    <p:sldId id="260" r:id="rId10"/>
    <p:sldId id="265" r:id="rId11"/>
    <p:sldId id="261" r:id="rId12"/>
    <p:sldId id="262" r:id="rId13"/>
    <p:sldId id="263" r:id="rId14"/>
    <p:sldId id="264" r:id="rId1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510" autoAdjust="0"/>
  </p:normalViewPr>
  <p:slideViewPr>
    <p:cSldViewPr>
      <p:cViewPr varScale="1">
        <p:scale>
          <a:sx n="50" d="100"/>
          <a:sy n="50" d="100"/>
        </p:scale>
        <p:origin x="195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29377B-D83C-4742-9430-9614057C7943}" type="datetimeFigureOut">
              <a:rPr lang="cs-CZ" smtClean="0"/>
              <a:t>14.11.2016</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721D18-4B7E-4500-8484-F00A9701854B}" type="slidenum">
              <a:rPr lang="cs-CZ" smtClean="0"/>
              <a:t>‹#›</a:t>
            </a:fld>
            <a:endParaRPr lang="cs-CZ"/>
          </a:p>
        </p:txBody>
      </p:sp>
    </p:spTree>
    <p:extLst>
      <p:ext uri="{BB962C8B-B14F-4D97-AF65-F5344CB8AC3E}">
        <p14:creationId xmlns:p14="http://schemas.microsoft.com/office/powerpoint/2010/main" val="1558054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mazon.com/Lean-Thinking-Corporation-Revised-Updated/dp/074324927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I have no doubt that higher labor costs in China, coupled with more expensive freight, will drive </a:t>
            </a:r>
            <a:r>
              <a:rPr lang="en-US" dirty="0" err="1"/>
              <a:t>reshoring</a:t>
            </a:r>
            <a:r>
              <a:rPr lang="en-US" dirty="0"/>
              <a:t>. Not right now, but probably in a few years.</a:t>
            </a:r>
          </a:p>
          <a:p>
            <a:r>
              <a:rPr lang="en-US" dirty="0"/>
              <a:t>The truth is, many American and European companies would do better if they produced much closer to their market.</a:t>
            </a:r>
          </a:p>
          <a:p>
            <a:r>
              <a:rPr lang="en-US" dirty="0"/>
              <a:t>The authors of </a:t>
            </a:r>
            <a:r>
              <a:rPr lang="en-US" dirty="0">
                <a:hlinkClick r:id="rId3"/>
              </a:rPr>
              <a:t>Lean Thinking</a:t>
            </a:r>
            <a:r>
              <a:rPr lang="en-US" dirty="0"/>
              <a:t> propose to apply the following mathematical formula to determine the exact price of products made in Asia and sold in developed countries:</a:t>
            </a:r>
          </a:p>
          <a:p>
            <a:r>
              <a:rPr lang="en-US" dirty="0"/>
              <a:t>- Start with the piece part cost of making your product near your current customers in high-wage countries – that is: the US, Western Europe, Japan. Compare this number with the piece part cost of making the same item at the global point of lowest factor cost (probably dominated by wage cost). The low factor cost location will almost always have a much lower piece part cost.</a:t>
            </a:r>
          </a:p>
          <a:p>
            <a:r>
              <a:rPr lang="en-US" dirty="0"/>
              <a:t>- Add the cost of slow fright, to get the product to your customer.</a:t>
            </a:r>
          </a:p>
          <a:p>
            <a:r>
              <a:rPr lang="en-US" dirty="0"/>
              <a:t>You’ve now done all the math that purchasing departments seem to perform. Let’s call this “mass production math”. To get to “lean math”, you need to add additional costs to piece part + slow fright cost, in order to make the calculations more realistic.</a:t>
            </a:r>
          </a:p>
          <a:p>
            <a:r>
              <a:rPr lang="en-US" dirty="0"/>
              <a:t>- First, add the overhead costs allocated to production in the high-wage location — costs which usually don’t disappear when production is transferred. Instead, they are re-allocated to remaining products, raising their apparent cost.</a:t>
            </a:r>
          </a:p>
          <a:p>
            <a:r>
              <a:rPr lang="en-US" dirty="0"/>
              <a:t>- Then add the cost of the additional inventory of goods in transit over long distances, from the low-wage location to your customer. Then, add the cost of additional safety stocks, to ensure uninterrupted supply.</a:t>
            </a:r>
          </a:p>
          <a:p>
            <a:r>
              <a:rPr lang="en-US" dirty="0"/>
              <a:t>- Next, add the cost of expensive expedited shipments. You need to be careful here, because the plan for the product in question typically assumes that there aren’t any expediting costs, when a bit of casual empiricism will show that there almost always are.</a:t>
            </a:r>
          </a:p>
          <a:p>
            <a:r>
              <a:rPr lang="en-US" dirty="0"/>
              <a:t>- Then add the cost of warranty claims, if the new supplier has a long learning curve.</a:t>
            </a:r>
          </a:p>
          <a:p>
            <a:r>
              <a:rPr lang="en-US" dirty="0"/>
              <a:t>- Next, add the cost of engineer visits, or of a resident engineer at the supplier, to get the process right so the product is made at the correct specification with acceptable quality.</a:t>
            </a:r>
          </a:p>
          <a:p>
            <a:r>
              <a:rPr lang="en-US" dirty="0"/>
              <a:t>- Then add the cost of senior executive visits, to set up the operation, or to straighten up relationships with managers and suppliers operating in a very different business environment. Note that this may include all manner of payments and considerations, depending on local business practices.</a:t>
            </a:r>
          </a:p>
          <a:p>
            <a:r>
              <a:rPr lang="en-US" dirty="0"/>
              <a:t>- Then add the costs of out-of-stocks and lost sales, caused by the long lead times to obtain the correct specifications of the product, if demand changes.</a:t>
            </a:r>
          </a:p>
          <a:p>
            <a:r>
              <a:rPr lang="en-US" dirty="0"/>
              <a:t>- Now add the cost of remainder goods, or of scrapped stocks, ordered to a long range forecast and never actually needed.</a:t>
            </a:r>
          </a:p>
          <a:p>
            <a:r>
              <a:rPr lang="en-US" dirty="0"/>
              <a:t>- Then add the potential cost, if you are using a contract manufacturer in the low-cost location, of your supplier quickly becoming your competitor.</a:t>
            </a:r>
          </a:p>
          <a:p>
            <a:r>
              <a:rPr lang="en-US" dirty="0"/>
              <a:t>This is becoming quite a list! And note that these additional costs are hardly ever visible to the senior executives and purchasing managers who relocate production of an item to a low-wage location based solely on piece part price + slow freight.</a:t>
            </a:r>
          </a:p>
          <a:p>
            <a:r>
              <a:rPr lang="en-US" dirty="0"/>
              <a:t>However, “lean math” requires adding three more costs to be complete.</a:t>
            </a:r>
          </a:p>
          <a:p>
            <a:r>
              <a:rPr lang="en-US" dirty="0"/>
              <a:t>- First, currency risks. These can strike quite suddenly when the currency of either the supplying or the receiving country shifts.</a:t>
            </a:r>
          </a:p>
          <a:p>
            <a:r>
              <a:rPr lang="en-US" dirty="0"/>
              <a:t>- Second, country risk. These can also emerge very suddenly when the shipping country encounters political instability or when there is a political reaction in the receiving country, as trade deficits and unemployment emerge as political issues.</a:t>
            </a:r>
          </a:p>
          <a:p>
            <a:r>
              <a:rPr lang="en-US" dirty="0"/>
              <a:t>- Third, connectivity costs. These are the many costs in managing product hand-offs and information flows in highly complex supply chains across long distances, in countries with different business practices.</a:t>
            </a:r>
          </a:p>
          <a:p>
            <a:r>
              <a:rPr lang="en-US" dirty="0"/>
              <a:t>This formula seems pretty well thought out.</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FC721D18-4B7E-4500-8484-F00A9701854B}" type="slidenum">
              <a:rPr lang="cs-CZ" smtClean="0"/>
              <a:t>2</a:t>
            </a:fld>
            <a:endParaRPr lang="cs-CZ"/>
          </a:p>
        </p:txBody>
      </p:sp>
    </p:spTree>
    <p:extLst>
      <p:ext uri="{BB962C8B-B14F-4D97-AF65-F5344CB8AC3E}">
        <p14:creationId xmlns:p14="http://schemas.microsoft.com/office/powerpoint/2010/main" val="661387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C721D18-4B7E-4500-8484-F00A9701854B}" type="slidenum">
              <a:rPr lang="cs-CZ" smtClean="0"/>
              <a:t>5</a:t>
            </a:fld>
            <a:endParaRPr lang="cs-CZ"/>
          </a:p>
        </p:txBody>
      </p:sp>
    </p:spTree>
    <p:extLst>
      <p:ext uri="{BB962C8B-B14F-4D97-AF65-F5344CB8AC3E}">
        <p14:creationId xmlns:p14="http://schemas.microsoft.com/office/powerpoint/2010/main" val="330483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sng" dirty="0" err="1"/>
              <a:t>What</a:t>
            </a:r>
            <a:r>
              <a:rPr lang="cs-CZ" b="1" u="sng" baseline="0" dirty="0"/>
              <a:t> </a:t>
            </a:r>
            <a:r>
              <a:rPr lang="cs-CZ" b="1" u="sng" baseline="0" dirty="0" err="1"/>
              <a:t>kind</a:t>
            </a:r>
            <a:r>
              <a:rPr lang="cs-CZ" b="1" u="sng" baseline="0" dirty="0"/>
              <a:t> </a:t>
            </a:r>
            <a:r>
              <a:rPr lang="cs-CZ" b="1" u="sng" baseline="0" dirty="0" err="1"/>
              <a:t>of</a:t>
            </a:r>
            <a:r>
              <a:rPr lang="cs-CZ" b="1" u="sng" baseline="0" dirty="0"/>
              <a:t> </a:t>
            </a:r>
            <a:r>
              <a:rPr lang="cs-CZ" b="1" u="sng" baseline="0" dirty="0" err="1"/>
              <a:t>product</a:t>
            </a:r>
            <a:r>
              <a:rPr lang="cs-CZ" b="1" u="sng" baseline="0" dirty="0"/>
              <a:t> do </a:t>
            </a:r>
            <a:r>
              <a:rPr lang="cs-CZ" b="1" u="sng" baseline="0" dirty="0" err="1"/>
              <a:t>you</a:t>
            </a:r>
            <a:r>
              <a:rPr lang="cs-CZ" b="1" u="sng" baseline="0" dirty="0"/>
              <a:t> </a:t>
            </a:r>
            <a:r>
              <a:rPr lang="cs-CZ" b="1" u="sng" baseline="0" dirty="0" err="1"/>
              <a:t>really</a:t>
            </a:r>
            <a:r>
              <a:rPr lang="cs-CZ" b="1" u="sng" baseline="0" dirty="0"/>
              <a:t> </a:t>
            </a:r>
            <a:r>
              <a:rPr lang="cs-CZ" b="1" u="sng" baseline="0" dirty="0" err="1"/>
              <a:t>need</a:t>
            </a:r>
            <a:r>
              <a:rPr lang="cs-CZ" b="1" u="sng" baseline="0" dirty="0"/>
              <a:t>?</a:t>
            </a:r>
          </a:p>
          <a:p>
            <a:pPr marL="228600" indent="-228600">
              <a:buFont typeface="+mj-lt"/>
              <a:buAutoNum type="arabicPeriod"/>
            </a:pPr>
            <a:r>
              <a:rPr lang="en-US" sz="1200" b="0" i="0" kern="1200" dirty="0">
                <a:solidFill>
                  <a:schemeClr val="tx1"/>
                </a:solidFill>
                <a:effectLst/>
                <a:latin typeface="+mn-lt"/>
                <a:ea typeface="+mn-ea"/>
                <a:cs typeface="+mn-cs"/>
              </a:rPr>
              <a:t>Size and Dimension</a:t>
            </a:r>
          </a:p>
          <a:p>
            <a:pPr marL="228600" indent="-228600">
              <a:buFont typeface="+mj-lt"/>
              <a:buAutoNum type="arabicPeriod"/>
            </a:pPr>
            <a:r>
              <a:rPr lang="en-US" sz="1200" b="0" i="0" kern="1200" dirty="0">
                <a:solidFill>
                  <a:schemeClr val="tx1"/>
                </a:solidFill>
                <a:effectLst/>
                <a:latin typeface="+mn-lt"/>
                <a:ea typeface="+mn-ea"/>
                <a:cs typeface="+mn-cs"/>
              </a:rPr>
              <a:t>Materials</a:t>
            </a:r>
          </a:p>
          <a:p>
            <a:pPr marL="228600" indent="-228600">
              <a:buFont typeface="+mj-lt"/>
              <a:buAutoNum type="arabicPeriod"/>
            </a:pPr>
            <a:r>
              <a:rPr lang="en-US" sz="1200" b="0" i="0" kern="1200" dirty="0">
                <a:solidFill>
                  <a:schemeClr val="tx1"/>
                </a:solidFill>
                <a:effectLst/>
                <a:latin typeface="+mn-lt"/>
                <a:ea typeface="+mn-ea"/>
                <a:cs typeface="+mn-cs"/>
              </a:rPr>
              <a:t>Intended uses (If it is a new product/invention)</a:t>
            </a:r>
          </a:p>
          <a:p>
            <a:pPr marL="228600" indent="-228600">
              <a:buFont typeface="+mj-lt"/>
              <a:buAutoNum type="arabicPeriod"/>
            </a:pPr>
            <a:r>
              <a:rPr lang="en-US" sz="1200" b="0" i="0" kern="1200" dirty="0">
                <a:solidFill>
                  <a:schemeClr val="tx1"/>
                </a:solidFill>
                <a:effectLst/>
                <a:latin typeface="+mn-lt"/>
                <a:ea typeface="+mn-ea"/>
                <a:cs typeface="+mn-cs"/>
              </a:rPr>
              <a:t>Order quantities (both initial order and intended annual orders)</a:t>
            </a:r>
          </a:p>
          <a:p>
            <a:pPr marL="228600" indent="-228600">
              <a:buFont typeface="+mj-lt"/>
              <a:buAutoNum type="arabicPeriod"/>
            </a:pPr>
            <a:r>
              <a:rPr lang="en-US" sz="1200" b="0" i="0" kern="1200" dirty="0">
                <a:solidFill>
                  <a:schemeClr val="tx1"/>
                </a:solidFill>
                <a:effectLst/>
                <a:latin typeface="+mn-lt"/>
                <a:ea typeface="+mn-ea"/>
                <a:cs typeface="+mn-cs"/>
              </a:rPr>
              <a:t>Packaging requirements</a:t>
            </a:r>
          </a:p>
          <a:p>
            <a:pPr marL="228600" indent="-228600">
              <a:buFont typeface="+mj-lt"/>
              <a:buAutoNum type="arabicPeriod"/>
            </a:pPr>
            <a:r>
              <a:rPr lang="en-US" sz="1200" b="0" i="0" kern="1200" dirty="0">
                <a:solidFill>
                  <a:schemeClr val="tx1"/>
                </a:solidFill>
                <a:effectLst/>
                <a:latin typeface="+mn-lt"/>
                <a:ea typeface="+mn-ea"/>
                <a:cs typeface="+mn-cs"/>
              </a:rPr>
              <a:t>Manufacturing technology requirements</a:t>
            </a:r>
          </a:p>
          <a:p>
            <a:pPr marL="228600" indent="-228600">
              <a:buFont typeface="+mj-lt"/>
              <a:buAutoNum type="arabicPeriod"/>
            </a:pPr>
            <a:r>
              <a:rPr lang="en-US" sz="1200" b="0" i="0" kern="1200" dirty="0">
                <a:solidFill>
                  <a:schemeClr val="tx1"/>
                </a:solidFill>
                <a:effectLst/>
                <a:latin typeface="+mn-lt"/>
                <a:ea typeface="+mn-ea"/>
                <a:cs typeface="+mn-cs"/>
              </a:rPr>
              <a:t>Drawings, pictures, and blueprints- The more professional the designs you can provide, the more serious your supplier will take your product.</a:t>
            </a:r>
            <a:endParaRPr lang="cs-CZ" sz="1200" b="0" i="0" kern="1200" dirty="0">
              <a:solidFill>
                <a:schemeClr val="tx1"/>
              </a:solidFill>
              <a:effectLst/>
              <a:latin typeface="+mn-lt"/>
              <a:ea typeface="+mn-ea"/>
              <a:cs typeface="+mn-cs"/>
            </a:endParaRPr>
          </a:p>
          <a:p>
            <a:pPr marL="0" indent="0">
              <a:buFont typeface="+mj-lt"/>
              <a:buNone/>
            </a:pPr>
            <a:r>
              <a:rPr lang="en-US" sz="1200" b="0" i="0" kern="1200" dirty="0">
                <a:solidFill>
                  <a:schemeClr val="tx1"/>
                </a:solidFill>
                <a:effectLst/>
                <a:latin typeface="+mn-lt"/>
                <a:ea typeface="+mn-ea"/>
                <a:cs typeface="+mn-cs"/>
              </a:rPr>
              <a:t>Without these details, a supplier could</a:t>
            </a:r>
            <a:r>
              <a:rPr lang="cs-CZ" sz="1200" b="0" i="0" kern="1200" dirty="0">
                <a:solidFill>
                  <a:schemeClr val="tx1"/>
                </a:solidFill>
                <a:effectLst/>
                <a:latin typeface="+mn-lt"/>
                <a:ea typeface="+mn-ea"/>
                <a:cs typeface="+mn-cs"/>
              </a:rPr>
              <a:t>:</a:t>
            </a:r>
          </a:p>
          <a:p>
            <a:pPr marL="171450" indent="-171450">
              <a:buFont typeface="Arial" pitchFamily="34" charset="0"/>
              <a:buChar char="•"/>
            </a:pPr>
            <a:r>
              <a:rPr lang="en-US" sz="1200" b="0" i="0" kern="1200" dirty="0">
                <a:solidFill>
                  <a:schemeClr val="tx1"/>
                </a:solidFill>
                <a:effectLst/>
                <a:latin typeface="+mn-lt"/>
                <a:ea typeface="+mn-ea"/>
                <a:cs typeface="+mn-cs"/>
              </a:rPr>
              <a:t>suspect you of not being the real buyer </a:t>
            </a:r>
            <a:endParaRPr lang="cs-CZ" sz="1200" b="0" i="0" kern="1200" dirty="0">
              <a:solidFill>
                <a:schemeClr val="tx1"/>
              </a:solidFill>
              <a:effectLst/>
              <a:latin typeface="+mn-lt"/>
              <a:ea typeface="+mn-ea"/>
              <a:cs typeface="+mn-cs"/>
            </a:endParaRPr>
          </a:p>
          <a:p>
            <a:pPr marL="171450" indent="-171450">
              <a:buFont typeface="Arial" pitchFamily="34" charset="0"/>
              <a:buChar char="•"/>
            </a:pPr>
            <a:r>
              <a:rPr lang="cs-CZ" sz="1200" b="0" i="0" kern="1200" dirty="0" err="1">
                <a:solidFill>
                  <a:schemeClr val="tx1"/>
                </a:solidFill>
                <a:effectLst/>
                <a:latin typeface="+mn-lt"/>
                <a:ea typeface="+mn-ea"/>
                <a:cs typeface="+mn-cs"/>
              </a:rPr>
              <a:t>provide</a:t>
            </a:r>
            <a:r>
              <a:rPr lang="cs-CZ"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you with an inaccurate or incomplete quote</a:t>
            </a:r>
            <a:r>
              <a:rPr lang="cs-CZ" sz="1200" b="0" i="0" kern="1200" dirty="0">
                <a:solidFill>
                  <a:schemeClr val="tx1"/>
                </a:solidFill>
                <a:effectLst/>
                <a:latin typeface="+mn-lt"/>
                <a:ea typeface="+mn-ea"/>
                <a:cs typeface="+mn-cs"/>
              </a:rPr>
              <a:t>  </a:t>
            </a:r>
          </a:p>
          <a:p>
            <a:pPr marL="0" indent="0">
              <a:buFont typeface="+mj-lt"/>
              <a:buNone/>
            </a:pPr>
            <a:r>
              <a:rPr lang="en-US" sz="1200" b="0" i="0" kern="1200" dirty="0">
                <a:solidFill>
                  <a:schemeClr val="tx1"/>
                </a:solidFill>
                <a:effectLst/>
                <a:latin typeface="+mn-lt"/>
                <a:ea typeface="+mn-ea"/>
                <a:cs typeface="+mn-cs"/>
              </a:rPr>
              <a:t> </a:t>
            </a:r>
            <a:endParaRPr lang="cs-CZ" sz="1200" b="0" i="0" kern="1200" dirty="0">
              <a:solidFill>
                <a:schemeClr val="tx1"/>
              </a:solidFill>
              <a:effectLst/>
              <a:latin typeface="+mn-lt"/>
              <a:ea typeface="+mn-ea"/>
              <a:cs typeface="+mn-cs"/>
            </a:endParaRPr>
          </a:p>
          <a:p>
            <a:pPr marL="228600" indent="-228600">
              <a:buFont typeface="+mj-lt"/>
              <a:buAutoNum type="arabicPeriod"/>
            </a:pPr>
            <a:endParaRPr lang="cs-CZ" sz="1200" b="0" i="0" kern="1200" dirty="0">
              <a:solidFill>
                <a:schemeClr val="tx1"/>
              </a:solidFill>
              <a:effectLst/>
              <a:latin typeface="+mn-lt"/>
              <a:ea typeface="+mn-ea"/>
              <a:cs typeface="+mn-cs"/>
            </a:endParaRPr>
          </a:p>
          <a:p>
            <a:pPr marL="0" indent="0">
              <a:buFont typeface="+mj-lt"/>
              <a:buNone/>
            </a:pPr>
            <a:endParaRPr lang="en-US" sz="1200" b="0" i="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FC721D18-4B7E-4500-8484-F00A9701854B}" type="slidenum">
              <a:rPr lang="cs-CZ" smtClean="0"/>
              <a:t>7</a:t>
            </a:fld>
            <a:endParaRPr lang="cs-CZ"/>
          </a:p>
        </p:txBody>
      </p:sp>
    </p:spTree>
    <p:extLst>
      <p:ext uri="{BB962C8B-B14F-4D97-AF65-F5344CB8AC3E}">
        <p14:creationId xmlns:p14="http://schemas.microsoft.com/office/powerpoint/2010/main" val="249566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a:t>www.alibaba.com (největší portál, obrovský výběr zboží, nejnižší ceny, ale také nejvíce podvodníků)</a:t>
            </a:r>
          </a:p>
          <a:p>
            <a:r>
              <a:rPr lang="cs-CZ" sz="1200" dirty="0"/>
              <a:t>www.globalsources.com (relativně velký portál, rozumná nabídka zboží, většinou solidní výrobci)</a:t>
            </a:r>
          </a:p>
          <a:p>
            <a:r>
              <a:rPr lang="cs-CZ" sz="1200" dirty="0"/>
              <a:t>www.china.cn (relativně malý portál, pod záštitou Ministerstva obchodu ČLR, většinou prověření dodavatelé, vyšší ceny)</a:t>
            </a:r>
          </a:p>
          <a:p>
            <a:endParaRPr lang="cs-CZ" dirty="0"/>
          </a:p>
        </p:txBody>
      </p:sp>
      <p:sp>
        <p:nvSpPr>
          <p:cNvPr id="4" name="Zástupný symbol pro číslo snímku 3"/>
          <p:cNvSpPr>
            <a:spLocks noGrp="1"/>
          </p:cNvSpPr>
          <p:nvPr>
            <p:ph type="sldNum" sz="quarter" idx="10"/>
          </p:nvPr>
        </p:nvSpPr>
        <p:spPr/>
        <p:txBody>
          <a:bodyPr/>
          <a:lstStyle/>
          <a:p>
            <a:fld id="{FC721D18-4B7E-4500-8484-F00A9701854B}" type="slidenum">
              <a:rPr lang="cs-CZ" smtClean="0"/>
              <a:t>8</a:t>
            </a:fld>
            <a:endParaRPr lang="cs-CZ"/>
          </a:p>
        </p:txBody>
      </p:sp>
    </p:spTree>
    <p:extLst>
      <p:ext uri="{BB962C8B-B14F-4D97-AF65-F5344CB8AC3E}">
        <p14:creationId xmlns:p14="http://schemas.microsoft.com/office/powerpoint/2010/main" val="24956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Dont</a:t>
            </a:r>
            <a:r>
              <a:rPr lang="cs-CZ" dirty="0"/>
              <a:t> </a:t>
            </a:r>
            <a:r>
              <a:rPr lang="cs-CZ" dirty="0" err="1"/>
              <a:t>accept</a:t>
            </a:r>
            <a:r>
              <a:rPr lang="cs-CZ" dirty="0"/>
              <a:t> </a:t>
            </a:r>
            <a:r>
              <a:rPr lang="cs-CZ" dirty="0" err="1"/>
              <a:t>the</a:t>
            </a:r>
            <a:r>
              <a:rPr lang="cs-CZ" baseline="0" dirty="0"/>
              <a:t> </a:t>
            </a:r>
            <a:r>
              <a:rPr lang="cs-CZ" baseline="0" dirty="0" err="1"/>
              <a:t>cheapest</a:t>
            </a:r>
            <a:r>
              <a:rPr lang="cs-CZ" baseline="0" dirty="0"/>
              <a:t> </a:t>
            </a:r>
            <a:r>
              <a:rPr lang="cs-CZ" baseline="0" dirty="0" err="1"/>
              <a:t>offer</a:t>
            </a:r>
            <a:r>
              <a:rPr lang="cs-CZ" baseline="0" dirty="0"/>
              <a:t>. </a:t>
            </a:r>
          </a:p>
          <a:p>
            <a:r>
              <a:rPr lang="cs-CZ" baseline="0" dirty="0"/>
              <a:t>Make </a:t>
            </a:r>
            <a:r>
              <a:rPr lang="cs-CZ" baseline="0" dirty="0" err="1"/>
              <a:t>sure</a:t>
            </a:r>
            <a:r>
              <a:rPr lang="cs-CZ" baseline="0" dirty="0"/>
              <a:t> </a:t>
            </a:r>
            <a:r>
              <a:rPr lang="cs-CZ" baseline="0" dirty="0" err="1"/>
              <a:t>you</a:t>
            </a:r>
            <a:r>
              <a:rPr lang="cs-CZ" baseline="0" dirty="0"/>
              <a:t> </a:t>
            </a:r>
            <a:r>
              <a:rPr lang="cs-CZ" baseline="0" dirty="0" err="1"/>
              <a:t>state</a:t>
            </a:r>
            <a:r>
              <a:rPr lang="cs-CZ" baseline="0" dirty="0"/>
              <a:t> </a:t>
            </a:r>
            <a:r>
              <a:rPr lang="cs-CZ" baseline="0" dirty="0" err="1"/>
              <a:t>all</a:t>
            </a:r>
            <a:r>
              <a:rPr lang="cs-CZ" baseline="0" dirty="0"/>
              <a:t> </a:t>
            </a:r>
            <a:r>
              <a:rPr lang="cs-CZ" baseline="0" dirty="0" err="1"/>
              <a:t>the</a:t>
            </a:r>
            <a:r>
              <a:rPr lang="cs-CZ" baseline="0" dirty="0"/>
              <a:t> </a:t>
            </a:r>
            <a:r>
              <a:rPr lang="cs-CZ" baseline="0" dirty="0" err="1"/>
              <a:t>specifications</a:t>
            </a:r>
            <a:r>
              <a:rPr lang="cs-CZ" baseline="0" dirty="0"/>
              <a:t> in detail.</a:t>
            </a:r>
          </a:p>
          <a:p>
            <a:endParaRPr lang="cs-CZ" dirty="0"/>
          </a:p>
        </p:txBody>
      </p:sp>
      <p:sp>
        <p:nvSpPr>
          <p:cNvPr id="4" name="Zástupný symbol pro číslo snímku 3"/>
          <p:cNvSpPr>
            <a:spLocks noGrp="1"/>
          </p:cNvSpPr>
          <p:nvPr>
            <p:ph type="sldNum" sz="quarter" idx="10"/>
          </p:nvPr>
        </p:nvSpPr>
        <p:spPr/>
        <p:txBody>
          <a:bodyPr/>
          <a:lstStyle/>
          <a:p>
            <a:fld id="{FC721D18-4B7E-4500-8484-F00A9701854B}" type="slidenum">
              <a:rPr lang="cs-CZ" smtClean="0"/>
              <a:t>9</a:t>
            </a:fld>
            <a:endParaRPr lang="cs-CZ"/>
          </a:p>
        </p:txBody>
      </p:sp>
    </p:spTree>
    <p:extLst>
      <p:ext uri="{BB962C8B-B14F-4D97-AF65-F5344CB8AC3E}">
        <p14:creationId xmlns:p14="http://schemas.microsoft.com/office/powerpoint/2010/main" val="249566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err="1">
                <a:solidFill>
                  <a:schemeClr val="tx1"/>
                </a:solidFill>
                <a:effectLst/>
                <a:latin typeface="+mn-lt"/>
                <a:ea typeface="+mn-ea"/>
                <a:cs typeface="+mn-cs"/>
              </a:rPr>
              <a:t>registered</a:t>
            </a:r>
            <a:r>
              <a:rPr lang="cs-CZ" sz="1200" b="0" i="0" kern="1200" dirty="0">
                <a:solidFill>
                  <a:schemeClr val="tx1"/>
                </a:solidFill>
                <a:effectLst/>
                <a:latin typeface="+mn-lt"/>
                <a:ea typeface="+mn-ea"/>
                <a:cs typeface="+mn-cs"/>
              </a:rPr>
              <a:t> business </a:t>
            </a:r>
            <a:r>
              <a:rPr lang="cs-CZ" sz="1200" b="0" i="0" kern="1200" dirty="0" err="1">
                <a:solidFill>
                  <a:schemeClr val="tx1"/>
                </a:solidFill>
                <a:effectLst/>
                <a:latin typeface="+mn-lt"/>
                <a:ea typeface="+mn-ea"/>
                <a:cs typeface="+mn-cs"/>
              </a:rPr>
              <a:t>shipping</a:t>
            </a:r>
            <a:r>
              <a:rPr lang="cs-CZ" sz="1200" b="0" i="0" kern="1200" dirty="0">
                <a:solidFill>
                  <a:schemeClr val="tx1"/>
                </a:solidFill>
                <a:effectLst/>
                <a:latin typeface="+mn-lt"/>
                <a:ea typeface="+mn-ea"/>
                <a:cs typeface="+mn-cs"/>
              </a:rPr>
              <a:t> </a:t>
            </a:r>
            <a:r>
              <a:rPr lang="cs-CZ" sz="1200" b="0" i="0" kern="1200" dirty="0" err="1">
                <a:solidFill>
                  <a:schemeClr val="tx1"/>
                </a:solidFill>
                <a:effectLst/>
                <a:latin typeface="+mn-lt"/>
                <a:ea typeface="+mn-ea"/>
                <a:cs typeface="+mn-cs"/>
              </a:rPr>
              <a:t>account</a:t>
            </a:r>
            <a:r>
              <a:rPr lang="cs-CZ" sz="1200" b="0" i="0" kern="1200">
                <a:solidFill>
                  <a:schemeClr val="tx1"/>
                </a:solidFill>
                <a:effectLst/>
                <a:latin typeface="+mn-lt"/>
                <a:ea typeface="+mn-ea"/>
                <a:cs typeface="+mn-cs"/>
              </a:rPr>
              <a:t> DHL?</a:t>
            </a:r>
            <a:endParaRPr lang="cs-CZ"/>
          </a:p>
        </p:txBody>
      </p:sp>
      <p:sp>
        <p:nvSpPr>
          <p:cNvPr id="4" name="Zástupný symbol pro číslo snímku 3"/>
          <p:cNvSpPr>
            <a:spLocks noGrp="1"/>
          </p:cNvSpPr>
          <p:nvPr>
            <p:ph type="sldNum" sz="quarter" idx="10"/>
          </p:nvPr>
        </p:nvSpPr>
        <p:spPr/>
        <p:txBody>
          <a:bodyPr/>
          <a:lstStyle/>
          <a:p>
            <a:fld id="{FC721D18-4B7E-4500-8484-F00A9701854B}" type="slidenum">
              <a:rPr lang="cs-CZ" smtClean="0"/>
              <a:t>11</a:t>
            </a:fld>
            <a:endParaRPr lang="cs-CZ"/>
          </a:p>
        </p:txBody>
      </p:sp>
    </p:spTree>
    <p:extLst>
      <p:ext uri="{BB962C8B-B14F-4D97-AF65-F5344CB8AC3E}">
        <p14:creationId xmlns:p14="http://schemas.microsoft.com/office/powerpoint/2010/main" val="1102294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C721D18-4B7E-4500-8484-F00A9701854B}" type="slidenum">
              <a:rPr lang="cs-CZ" smtClean="0"/>
              <a:t>12</a:t>
            </a:fld>
            <a:endParaRPr lang="cs-CZ"/>
          </a:p>
        </p:txBody>
      </p:sp>
    </p:spTree>
    <p:extLst>
      <p:ext uri="{BB962C8B-B14F-4D97-AF65-F5344CB8AC3E}">
        <p14:creationId xmlns:p14="http://schemas.microsoft.com/office/powerpoint/2010/main" val="330483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C721D18-4B7E-4500-8484-F00A9701854B}" type="slidenum">
              <a:rPr lang="cs-CZ" smtClean="0"/>
              <a:t>13</a:t>
            </a:fld>
            <a:endParaRPr lang="cs-CZ"/>
          </a:p>
        </p:txBody>
      </p:sp>
    </p:spTree>
    <p:extLst>
      <p:ext uri="{BB962C8B-B14F-4D97-AF65-F5344CB8AC3E}">
        <p14:creationId xmlns:p14="http://schemas.microsoft.com/office/powerpoint/2010/main" val="330483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FC721D18-4B7E-4500-8484-F00A9701854B}" type="slidenum">
              <a:rPr lang="cs-CZ" smtClean="0"/>
              <a:t>14</a:t>
            </a:fld>
            <a:endParaRPr lang="cs-CZ"/>
          </a:p>
        </p:txBody>
      </p:sp>
    </p:spTree>
    <p:extLst>
      <p:ext uri="{BB962C8B-B14F-4D97-AF65-F5344CB8AC3E}">
        <p14:creationId xmlns:p14="http://schemas.microsoft.com/office/powerpoint/2010/main" val="3304839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6F5951DE-92D3-4581-A041-2170B2943B92}" type="datetimeFigureOut">
              <a:rPr lang="cs-CZ" smtClean="0"/>
              <a:t>14.11.2016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2266FE-E4F8-428F-A58E-21CA38CBF728}" type="slidenum">
              <a:rPr lang="cs-CZ" smtClean="0"/>
              <a:t>‹#›</a:t>
            </a:fld>
            <a:endParaRPr lang="cs-CZ"/>
          </a:p>
        </p:txBody>
      </p:sp>
    </p:spTree>
    <p:extLst>
      <p:ext uri="{BB962C8B-B14F-4D97-AF65-F5344CB8AC3E}">
        <p14:creationId xmlns:p14="http://schemas.microsoft.com/office/powerpoint/2010/main" val="75981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F5951DE-92D3-4581-A041-2170B2943B92}" type="datetimeFigureOut">
              <a:rPr lang="cs-CZ" smtClean="0"/>
              <a:t>14.11.2016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2266FE-E4F8-428F-A58E-21CA38CBF728}" type="slidenum">
              <a:rPr lang="cs-CZ" smtClean="0"/>
              <a:t>‹#›</a:t>
            </a:fld>
            <a:endParaRPr lang="cs-CZ"/>
          </a:p>
        </p:txBody>
      </p:sp>
    </p:spTree>
    <p:extLst>
      <p:ext uri="{BB962C8B-B14F-4D97-AF65-F5344CB8AC3E}">
        <p14:creationId xmlns:p14="http://schemas.microsoft.com/office/powerpoint/2010/main" val="167157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F5951DE-92D3-4581-A041-2170B2943B92}" type="datetimeFigureOut">
              <a:rPr lang="cs-CZ" smtClean="0"/>
              <a:t>14.11.2016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2266FE-E4F8-428F-A58E-21CA38CBF728}" type="slidenum">
              <a:rPr lang="cs-CZ" smtClean="0"/>
              <a:t>‹#›</a:t>
            </a:fld>
            <a:endParaRPr lang="cs-CZ"/>
          </a:p>
        </p:txBody>
      </p:sp>
    </p:spTree>
    <p:extLst>
      <p:ext uri="{BB962C8B-B14F-4D97-AF65-F5344CB8AC3E}">
        <p14:creationId xmlns:p14="http://schemas.microsoft.com/office/powerpoint/2010/main" val="326480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F5951DE-92D3-4581-A041-2170B2943B92}" type="datetimeFigureOut">
              <a:rPr lang="cs-CZ" smtClean="0"/>
              <a:t>14.11.2016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2266FE-E4F8-428F-A58E-21CA38CBF728}" type="slidenum">
              <a:rPr lang="cs-CZ" smtClean="0"/>
              <a:t>‹#›</a:t>
            </a:fld>
            <a:endParaRPr lang="cs-CZ"/>
          </a:p>
        </p:txBody>
      </p:sp>
    </p:spTree>
    <p:extLst>
      <p:ext uri="{BB962C8B-B14F-4D97-AF65-F5344CB8AC3E}">
        <p14:creationId xmlns:p14="http://schemas.microsoft.com/office/powerpoint/2010/main" val="171067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709739"/>
            <a:ext cx="7886700" cy="2852737"/>
          </a:xfrm>
        </p:spPr>
        <p:txBody>
          <a:bodyPr anchor="b"/>
          <a:lstStyle>
            <a:lvl1pPr>
              <a:defRPr sz="4500"/>
            </a:lvl1pPr>
          </a:lstStyle>
          <a:p>
            <a:r>
              <a:rPr lang="cs-CZ"/>
              <a:t>Kliknutím lze upravit styl.</a:t>
            </a:r>
          </a:p>
        </p:txBody>
      </p:sp>
      <p:sp>
        <p:nvSpPr>
          <p:cNvPr id="3" name="Zástupný symbol pro tex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6F5951DE-92D3-4581-A041-2170B2943B92}" type="datetimeFigureOut">
              <a:rPr lang="cs-CZ" smtClean="0"/>
              <a:t>14.11.2016</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2266FE-E4F8-428F-A58E-21CA38CBF728}" type="slidenum">
              <a:rPr lang="cs-CZ" smtClean="0"/>
              <a:t>‹#›</a:t>
            </a:fld>
            <a:endParaRPr lang="cs-CZ"/>
          </a:p>
        </p:txBody>
      </p:sp>
    </p:spTree>
    <p:extLst>
      <p:ext uri="{BB962C8B-B14F-4D97-AF65-F5344CB8AC3E}">
        <p14:creationId xmlns:p14="http://schemas.microsoft.com/office/powerpoint/2010/main" val="231355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6F5951DE-92D3-4581-A041-2170B2943B92}" type="datetimeFigureOut">
              <a:rPr lang="cs-CZ" smtClean="0"/>
              <a:t>14.11.2016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2266FE-E4F8-428F-A58E-21CA38CBF728}" type="slidenum">
              <a:rPr lang="cs-CZ" smtClean="0"/>
              <a:t>‹#›</a:t>
            </a:fld>
            <a:endParaRPr lang="cs-CZ"/>
          </a:p>
        </p:txBody>
      </p:sp>
    </p:spTree>
    <p:extLst>
      <p:ext uri="{BB962C8B-B14F-4D97-AF65-F5344CB8AC3E}">
        <p14:creationId xmlns:p14="http://schemas.microsoft.com/office/powerpoint/2010/main" val="193443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365126"/>
            <a:ext cx="7886700" cy="1325563"/>
          </a:xfrm>
        </p:spPr>
        <p:txBody>
          <a:bodyPr/>
          <a:lstStyle/>
          <a:p>
            <a:r>
              <a:rPr lang="cs-CZ"/>
              <a:t>Kliknutím lze upravit styl.</a:t>
            </a:r>
          </a:p>
        </p:txBody>
      </p:sp>
      <p:sp>
        <p:nvSpPr>
          <p:cNvPr id="3" name="Zástupný symbol pro tex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4" name="Zástupný symbol pro obsah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6" name="Zástupný symbol pro obsah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F5951DE-92D3-4581-A041-2170B2943B92}" type="datetimeFigureOut">
              <a:rPr lang="cs-CZ" smtClean="0"/>
              <a:t>14.11.2016</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22266FE-E4F8-428F-A58E-21CA38CBF728}" type="slidenum">
              <a:rPr lang="cs-CZ" smtClean="0"/>
              <a:t>‹#›</a:t>
            </a:fld>
            <a:endParaRPr lang="cs-CZ"/>
          </a:p>
        </p:txBody>
      </p:sp>
    </p:spTree>
    <p:extLst>
      <p:ext uri="{BB962C8B-B14F-4D97-AF65-F5344CB8AC3E}">
        <p14:creationId xmlns:p14="http://schemas.microsoft.com/office/powerpoint/2010/main" val="2663497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6F5951DE-92D3-4581-A041-2170B2943B92}" type="datetimeFigureOut">
              <a:rPr lang="cs-CZ" smtClean="0"/>
              <a:t>14.11.2016</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22266FE-E4F8-428F-A58E-21CA38CBF728}" type="slidenum">
              <a:rPr lang="cs-CZ" smtClean="0"/>
              <a:t>‹#›</a:t>
            </a:fld>
            <a:endParaRPr lang="cs-CZ"/>
          </a:p>
        </p:txBody>
      </p:sp>
    </p:spTree>
    <p:extLst>
      <p:ext uri="{BB962C8B-B14F-4D97-AF65-F5344CB8AC3E}">
        <p14:creationId xmlns:p14="http://schemas.microsoft.com/office/powerpoint/2010/main" val="2294157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F5951DE-92D3-4581-A041-2170B2943B92}" type="datetimeFigureOut">
              <a:rPr lang="cs-CZ" smtClean="0"/>
              <a:t>14.11.2016</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22266FE-E4F8-428F-A58E-21CA38CBF728}" type="slidenum">
              <a:rPr lang="cs-CZ" smtClean="0"/>
              <a:t>‹#›</a:t>
            </a:fld>
            <a:endParaRPr lang="cs-CZ"/>
          </a:p>
        </p:txBody>
      </p:sp>
    </p:spTree>
    <p:extLst>
      <p:ext uri="{BB962C8B-B14F-4D97-AF65-F5344CB8AC3E}">
        <p14:creationId xmlns:p14="http://schemas.microsoft.com/office/powerpoint/2010/main" val="3238168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6F5951DE-92D3-4581-A041-2170B2943B92}" type="datetimeFigureOut">
              <a:rPr lang="cs-CZ" smtClean="0"/>
              <a:t>14.11.2016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2266FE-E4F8-428F-A58E-21CA38CBF728}" type="slidenum">
              <a:rPr lang="cs-CZ" smtClean="0"/>
              <a:t>‹#›</a:t>
            </a:fld>
            <a:endParaRPr lang="cs-CZ"/>
          </a:p>
        </p:txBody>
      </p:sp>
    </p:spTree>
    <p:extLst>
      <p:ext uri="{BB962C8B-B14F-4D97-AF65-F5344CB8AC3E}">
        <p14:creationId xmlns:p14="http://schemas.microsoft.com/office/powerpoint/2010/main" val="116576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obrázk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symbol pro tex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6F5951DE-92D3-4581-A041-2170B2943B92}" type="datetimeFigureOut">
              <a:rPr lang="cs-CZ" smtClean="0"/>
              <a:t>14.11.2016</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22266FE-E4F8-428F-A58E-21CA38CBF728}" type="slidenum">
              <a:rPr lang="cs-CZ" smtClean="0"/>
              <a:t>‹#›</a:t>
            </a:fld>
            <a:endParaRPr lang="cs-CZ"/>
          </a:p>
        </p:txBody>
      </p:sp>
    </p:spTree>
    <p:extLst>
      <p:ext uri="{BB962C8B-B14F-4D97-AF65-F5344CB8AC3E}">
        <p14:creationId xmlns:p14="http://schemas.microsoft.com/office/powerpoint/2010/main" val="173321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F5951DE-92D3-4581-A041-2170B2943B92}" type="datetimeFigureOut">
              <a:rPr lang="cs-CZ" smtClean="0"/>
              <a:t>14.11.2016</a:t>
            </a:fld>
            <a:endParaRPr lang="cs-CZ"/>
          </a:p>
        </p:txBody>
      </p:sp>
      <p:sp>
        <p:nvSpPr>
          <p:cNvPr id="5" name="Zástupný symbol pro zápatí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266FE-E4F8-428F-A58E-21CA38CBF728}" type="slidenum">
              <a:rPr lang="cs-CZ" smtClean="0"/>
              <a:t>‹#›</a:t>
            </a:fld>
            <a:endParaRPr lang="cs-CZ"/>
          </a:p>
        </p:txBody>
      </p:sp>
    </p:spTree>
    <p:extLst>
      <p:ext uri="{BB962C8B-B14F-4D97-AF65-F5344CB8AC3E}">
        <p14:creationId xmlns:p14="http://schemas.microsoft.com/office/powerpoint/2010/main" val="26184610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Jak nalézt vhodného dodavatele</a:t>
            </a:r>
          </a:p>
        </p:txBody>
      </p:sp>
      <p:sp>
        <p:nvSpPr>
          <p:cNvPr id="3" name="Podnadpis 2"/>
          <p:cNvSpPr>
            <a:spLocks noGrp="1"/>
          </p:cNvSpPr>
          <p:nvPr>
            <p:ph type="subTitle" idx="1"/>
          </p:nvPr>
        </p:nvSpPr>
        <p:spPr/>
        <p:txBody>
          <a:bodyPr/>
          <a:lstStyle/>
          <a:p>
            <a:r>
              <a:rPr lang="cs-CZ" dirty="0"/>
              <a:t>Mgr. Bc. Jan </a:t>
            </a:r>
            <a:r>
              <a:rPr lang="cs-CZ" dirty="0" err="1"/>
              <a:t>Hebnar</a:t>
            </a:r>
            <a:r>
              <a:rPr lang="cs-CZ" dirty="0"/>
              <a:t>, MBA</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3594958"/>
            <a:ext cx="3935482" cy="1243573"/>
          </a:xfrm>
          <a:prstGeom prst="rect">
            <a:avLst/>
          </a:prstGeom>
        </p:spPr>
      </p:pic>
    </p:spTree>
    <p:extLst>
      <p:ext uri="{BB962C8B-B14F-4D97-AF65-F5344CB8AC3E}">
        <p14:creationId xmlns:p14="http://schemas.microsoft.com/office/powerpoint/2010/main" val="1683588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Step 4) </a:t>
            </a:r>
            <a:r>
              <a:rPr lang="cs-CZ" dirty="0" err="1"/>
              <a:t>Choose</a:t>
            </a:r>
            <a:r>
              <a:rPr lang="cs-CZ" dirty="0"/>
              <a:t> a </a:t>
            </a:r>
            <a:r>
              <a:rPr lang="cs-CZ" dirty="0" err="1"/>
              <a:t>few</a:t>
            </a:r>
            <a:r>
              <a:rPr lang="cs-CZ" dirty="0"/>
              <a:t> </a:t>
            </a:r>
            <a:r>
              <a:rPr lang="cs-CZ" dirty="0" err="1"/>
              <a:t>suppliers</a:t>
            </a:r>
            <a:endParaRPr lang="cs-CZ" dirty="0"/>
          </a:p>
        </p:txBody>
      </p:sp>
      <p:sp>
        <p:nvSpPr>
          <p:cNvPr id="3" name="Zástupný symbol pro obsah 2"/>
          <p:cNvSpPr>
            <a:spLocks noGrp="1"/>
          </p:cNvSpPr>
          <p:nvPr>
            <p:ph idx="1"/>
          </p:nvPr>
        </p:nvSpPr>
        <p:spPr/>
        <p:txBody>
          <a:bodyPr/>
          <a:lstStyle/>
          <a:p>
            <a:r>
              <a:rPr lang="cs-CZ" dirty="0"/>
              <a:t>Jak rychle reagují (</a:t>
            </a:r>
            <a:r>
              <a:rPr lang="cs-CZ" dirty="0" err="1"/>
              <a:t>max</a:t>
            </a:r>
            <a:r>
              <a:rPr lang="cs-CZ" dirty="0"/>
              <a:t> 3 dny)?</a:t>
            </a:r>
          </a:p>
          <a:p>
            <a:r>
              <a:rPr lang="cs-CZ" dirty="0"/>
              <a:t>Angličtina?</a:t>
            </a:r>
          </a:p>
          <a:p>
            <a:r>
              <a:rPr lang="cs-CZ" dirty="0"/>
              <a:t>Cena?</a:t>
            </a:r>
          </a:p>
          <a:p>
            <a:r>
              <a:rPr lang="cs-CZ" dirty="0"/>
              <a:t>MOQ?</a:t>
            </a:r>
          </a:p>
          <a:p>
            <a:r>
              <a:rPr lang="cs-CZ" dirty="0"/>
              <a:t>Výrobce/obchodník?</a:t>
            </a:r>
          </a:p>
          <a:p>
            <a:endParaRPr lang="cs-CZ" dirty="0"/>
          </a:p>
        </p:txBody>
      </p:sp>
    </p:spTree>
    <p:extLst>
      <p:ext uri="{BB962C8B-B14F-4D97-AF65-F5344CB8AC3E}">
        <p14:creationId xmlns:p14="http://schemas.microsoft.com/office/powerpoint/2010/main" val="304543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Step 5) Do </a:t>
            </a:r>
            <a:r>
              <a:rPr lang="cs-CZ" dirty="0" err="1"/>
              <a:t>the</a:t>
            </a:r>
            <a:r>
              <a:rPr lang="cs-CZ" dirty="0"/>
              <a:t> d</a:t>
            </a:r>
            <a:r>
              <a:rPr lang="en-US" dirty="0" err="1"/>
              <a:t>ue</a:t>
            </a:r>
            <a:r>
              <a:rPr lang="en-US" dirty="0"/>
              <a:t> </a:t>
            </a:r>
            <a:r>
              <a:rPr lang="en-US" dirty="0" err="1"/>
              <a:t>dilligence</a:t>
            </a:r>
            <a:endParaRPr lang="cs-CZ" dirty="0"/>
          </a:p>
        </p:txBody>
      </p:sp>
      <p:pic>
        <p:nvPicPr>
          <p:cNvPr id="2050" name="Picture 2" descr="http://images.pcworld.com/images/article/2011/03/magnify-glass00-515258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1484784"/>
            <a:ext cx="5715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58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Step 6) </a:t>
            </a:r>
            <a:r>
              <a:rPr lang="en-US" dirty="0"/>
              <a:t>Sign a contract</a:t>
            </a:r>
            <a:endParaRPr lang="cs-CZ" dirty="0"/>
          </a:p>
        </p:txBody>
      </p:sp>
      <p:sp>
        <p:nvSpPr>
          <p:cNvPr id="4" name="Zástupný symbol pro obsah 2"/>
          <p:cNvSpPr>
            <a:spLocks noGrp="1"/>
          </p:cNvSpPr>
          <p:nvPr>
            <p:ph idx="1"/>
          </p:nvPr>
        </p:nvSpPr>
        <p:spPr/>
        <p:txBody>
          <a:bodyPr>
            <a:normAutofit/>
          </a:bodyPr>
          <a:lstStyle/>
          <a:p>
            <a:r>
              <a:rPr lang="en-US" dirty="0"/>
              <a:t>Have a </a:t>
            </a:r>
            <a:r>
              <a:rPr lang="en-US" b="1" u="sng" dirty="0"/>
              <a:t>written</a:t>
            </a:r>
            <a:r>
              <a:rPr lang="en-US" dirty="0"/>
              <a:t> contract</a:t>
            </a:r>
            <a:r>
              <a:rPr lang="cs-CZ" dirty="0"/>
              <a:t>, </a:t>
            </a:r>
          </a:p>
          <a:p>
            <a:r>
              <a:rPr lang="en-US" dirty="0"/>
              <a:t>Have that written contract be </a:t>
            </a:r>
            <a:r>
              <a:rPr lang="cs-CZ" dirty="0"/>
              <a:t>(</a:t>
            </a:r>
            <a:r>
              <a:rPr lang="cs-CZ" dirty="0" err="1"/>
              <a:t>preferably</a:t>
            </a:r>
            <a:r>
              <a:rPr lang="cs-CZ" dirty="0"/>
              <a:t>) </a:t>
            </a:r>
            <a:r>
              <a:rPr lang="en-US" b="1" u="sng" dirty="0"/>
              <a:t>in Chinese</a:t>
            </a:r>
            <a:r>
              <a:rPr lang="cs-CZ" dirty="0"/>
              <a:t>.</a:t>
            </a:r>
            <a:endParaRPr lang="en-US" dirty="0"/>
          </a:p>
          <a:p>
            <a:r>
              <a:rPr lang="en-US" dirty="0"/>
              <a:t>Have that written contract set out clearly </a:t>
            </a:r>
            <a:r>
              <a:rPr lang="en-US" b="1" u="sng" dirty="0"/>
              <a:t>how disputes are to be resolved</a:t>
            </a:r>
            <a:r>
              <a:rPr lang="en-US" dirty="0"/>
              <a:t> and, even more importantly, pick the right forum for those disputes</a:t>
            </a:r>
            <a:r>
              <a:rPr lang="cs-CZ" dirty="0"/>
              <a:t>.</a:t>
            </a:r>
            <a:endParaRPr lang="en-US" dirty="0"/>
          </a:p>
          <a:p>
            <a:r>
              <a:rPr lang="en-US" dirty="0"/>
              <a:t>Have that written contract set out </a:t>
            </a:r>
            <a:r>
              <a:rPr lang="en-US" b="1" u="sng" dirty="0"/>
              <a:t>in excruciating detail </a:t>
            </a:r>
            <a:r>
              <a:rPr lang="en-US" dirty="0"/>
              <a:t>what the Chinese company must do to be in compliance with the contract</a:t>
            </a:r>
            <a:r>
              <a:rPr lang="cs-CZ" dirty="0"/>
              <a:t>.</a:t>
            </a:r>
            <a:endParaRPr lang="en-US" dirty="0"/>
          </a:p>
          <a:p>
            <a:r>
              <a:rPr lang="en-US" dirty="0"/>
              <a:t>Set out the </a:t>
            </a:r>
            <a:r>
              <a:rPr lang="en-US" b="1" u="sng" dirty="0"/>
              <a:t>liquidated damages </a:t>
            </a:r>
            <a:r>
              <a:rPr lang="en-US" dirty="0"/>
              <a:t>the Chinese company must pay if it fails to comply with the contract</a:t>
            </a:r>
            <a:r>
              <a:rPr lang="cs-CZ" dirty="0"/>
              <a:t>.</a:t>
            </a:r>
            <a:endParaRPr lang="en-US" dirty="0"/>
          </a:p>
          <a:p>
            <a:r>
              <a:rPr lang="en-US" dirty="0"/>
              <a:t>Make sure the Chinese company </a:t>
            </a:r>
            <a:r>
              <a:rPr lang="en-US" b="1" u="sng" dirty="0"/>
              <a:t>signs AND seals your contract. </a:t>
            </a:r>
          </a:p>
        </p:txBody>
      </p:sp>
    </p:spTree>
    <p:extLst>
      <p:ext uri="{BB962C8B-B14F-4D97-AF65-F5344CB8AC3E}">
        <p14:creationId xmlns:p14="http://schemas.microsoft.com/office/powerpoint/2010/main" val="308490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40768"/>
            <a:ext cx="7056784" cy="5295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Nadpis 1"/>
          <p:cNvSpPr>
            <a:spLocks noGrp="1"/>
          </p:cNvSpPr>
          <p:nvPr>
            <p:ph type="title"/>
          </p:nvPr>
        </p:nvSpPr>
        <p:spPr/>
        <p:txBody>
          <a:bodyPr>
            <a:normAutofit/>
          </a:bodyPr>
          <a:lstStyle/>
          <a:p>
            <a:r>
              <a:rPr lang="cs-CZ" dirty="0"/>
              <a:t>Step 7) </a:t>
            </a:r>
            <a:r>
              <a:rPr lang="en-US" dirty="0"/>
              <a:t>Send the money (</a:t>
            </a:r>
            <a:r>
              <a:rPr lang="cs-CZ" dirty="0"/>
              <a:t>open </a:t>
            </a:r>
            <a:r>
              <a:rPr lang="en-US" dirty="0"/>
              <a:t>L/C)</a:t>
            </a:r>
            <a:endParaRPr lang="cs-CZ" dirty="0"/>
          </a:p>
        </p:txBody>
      </p:sp>
    </p:spTree>
    <p:extLst>
      <p:ext uri="{BB962C8B-B14F-4D97-AF65-F5344CB8AC3E}">
        <p14:creationId xmlns:p14="http://schemas.microsoft.com/office/powerpoint/2010/main" val="1774808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Step 8) </a:t>
            </a:r>
            <a:r>
              <a:rPr lang="en-US" dirty="0"/>
              <a:t>Arrange for </a:t>
            </a:r>
            <a:r>
              <a:rPr lang="en-US" dirty="0" err="1"/>
              <a:t>transportatio</a:t>
            </a:r>
            <a:r>
              <a:rPr lang="cs-CZ" dirty="0"/>
              <a:t>n</a:t>
            </a:r>
          </a:p>
        </p:txBody>
      </p:sp>
      <p:pic>
        <p:nvPicPr>
          <p:cNvPr id="5122" name="Picture 2" descr="https://encrypted-tbn0.gstatic.com/images?q=tbn:ANd9GcSjknoUPFFiBADJTgLlFzsY6YMJo58aQhQmvSZPDOWkaG1eK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19" y="2604517"/>
            <a:ext cx="44100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1.gstatic.com/images?q=tbn:ANd9GcQrnz4GQ-tziSi8xTmxTcPgYIH23mjisoTGuq1jy6cBgSXvfiY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861048"/>
            <a:ext cx="4938284" cy="187220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1.gstatic.com/images?q=tbn:ANd9GcRSXC4jWch1m-mM2yXcUH3s8-PQMvHKJtQeB79Y0F9VfXKYfu0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828228"/>
            <a:ext cx="3533775" cy="129540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encrypted-tbn3.gstatic.com/images?q=tbn:ANd9GcT1SZuRdGf3xpnc2YREUbqDH1nrLQY3rFQctLt-b2um3N4niGc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3861048"/>
            <a:ext cx="3943350"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52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476672"/>
            <a:ext cx="7772400" cy="1143000"/>
          </a:xfrm>
        </p:spPr>
        <p:txBody>
          <a:bodyPr>
            <a:normAutofit/>
          </a:bodyPr>
          <a:lstStyle/>
          <a:p>
            <a:r>
              <a:rPr lang="cs-CZ" dirty="0"/>
              <a:t>Má smysl importovat z Číny?</a:t>
            </a:r>
          </a:p>
        </p:txBody>
      </p:sp>
      <p:sp>
        <p:nvSpPr>
          <p:cNvPr id="3" name="Zástupný symbol pro obsah 2"/>
          <p:cNvSpPr>
            <a:spLocks noGrp="1"/>
          </p:cNvSpPr>
          <p:nvPr>
            <p:ph idx="1"/>
          </p:nvPr>
        </p:nvSpPr>
        <p:spPr>
          <a:xfrm>
            <a:off x="914400" y="1916832"/>
            <a:ext cx="7772400" cy="4102968"/>
          </a:xfrm>
        </p:spPr>
        <p:txBody>
          <a:bodyPr>
            <a:normAutofit/>
          </a:bodyPr>
          <a:lstStyle/>
          <a:p>
            <a:r>
              <a:rPr lang="cs-CZ" b="1" dirty="0"/>
              <a:t>Pozor na skryté náklady:</a:t>
            </a:r>
          </a:p>
          <a:p>
            <a:pPr lvl="1"/>
            <a:r>
              <a:rPr lang="cs-CZ" dirty="0"/>
              <a:t>Doprava</a:t>
            </a:r>
          </a:p>
          <a:p>
            <a:pPr lvl="1"/>
            <a:r>
              <a:rPr lang="cs-CZ" dirty="0"/>
              <a:t>Prověření dodavatele</a:t>
            </a:r>
          </a:p>
          <a:p>
            <a:pPr lvl="1"/>
            <a:r>
              <a:rPr lang="cs-CZ" dirty="0"/>
              <a:t>Návštěva techniků</a:t>
            </a:r>
          </a:p>
          <a:p>
            <a:pPr lvl="1"/>
            <a:r>
              <a:rPr lang="cs-CZ" dirty="0"/>
              <a:t>Mezinárodní smlouva</a:t>
            </a:r>
          </a:p>
          <a:p>
            <a:pPr lvl="1"/>
            <a:r>
              <a:rPr lang="cs-CZ" dirty="0"/>
              <a:t>Akreditiv</a:t>
            </a:r>
          </a:p>
          <a:p>
            <a:pPr lvl="1"/>
            <a:r>
              <a:rPr lang="cs-CZ" dirty="0"/>
              <a:t>Náklady zásob</a:t>
            </a:r>
          </a:p>
          <a:p>
            <a:pPr lvl="1"/>
            <a:r>
              <a:rPr lang="cs-CZ" dirty="0"/>
              <a:t>Náklady z odpovědnosti za vady</a:t>
            </a:r>
          </a:p>
          <a:p>
            <a:pPr lvl="1"/>
            <a:r>
              <a:rPr lang="cs-CZ" dirty="0"/>
              <a:t>Fixní režijní náklady</a:t>
            </a:r>
          </a:p>
          <a:p>
            <a:pPr lvl="1"/>
            <a:r>
              <a:rPr lang="cs-CZ" dirty="0"/>
              <a:t>A rizika (měnové, politické, podvod)</a:t>
            </a:r>
          </a:p>
          <a:p>
            <a:pPr lvl="1"/>
            <a:endParaRPr lang="cs-CZ" dirty="0"/>
          </a:p>
          <a:p>
            <a:pPr lvl="1"/>
            <a:endParaRPr lang="cs-CZ" dirty="0"/>
          </a:p>
        </p:txBody>
      </p:sp>
    </p:spTree>
    <p:extLst>
      <p:ext uri="{BB962C8B-B14F-4D97-AF65-F5344CB8AC3E}">
        <p14:creationId xmlns:p14="http://schemas.microsoft.com/office/powerpoint/2010/main" val="291938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Alternativy?</a:t>
            </a:r>
          </a:p>
        </p:txBody>
      </p:sp>
      <p:sp>
        <p:nvSpPr>
          <p:cNvPr id="3" name="Zástupný symbol pro obsah 2"/>
          <p:cNvSpPr>
            <a:spLocks noGrp="1"/>
          </p:cNvSpPr>
          <p:nvPr>
            <p:ph idx="1"/>
          </p:nvPr>
        </p:nvSpPr>
        <p:spPr/>
        <p:txBody>
          <a:bodyPr/>
          <a:lstStyle/>
          <a:p>
            <a:r>
              <a:rPr lang="cs-CZ" b="1" u="sng" dirty="0"/>
              <a:t>Levnější</a:t>
            </a:r>
            <a:r>
              <a:rPr lang="cs-CZ" dirty="0"/>
              <a:t> – Vietnam, Bangladéš, Kambodža, Laos, Indonésie a Indie (a dokonce Severní Korea) </a:t>
            </a:r>
            <a:r>
              <a:rPr lang="en-US" dirty="0"/>
              <a:t> </a:t>
            </a:r>
            <a:endParaRPr lang="cs-CZ" dirty="0"/>
          </a:p>
          <a:p>
            <a:r>
              <a:rPr lang="cs-CZ" b="1" u="sng" dirty="0"/>
              <a:t>Dražší </a:t>
            </a:r>
            <a:r>
              <a:rPr lang="cs-CZ" dirty="0"/>
              <a:t>– HK, Evropa</a:t>
            </a:r>
          </a:p>
        </p:txBody>
      </p:sp>
      <p:pic>
        <p:nvPicPr>
          <p:cNvPr id="1026" name="Picture 2" descr="http://thesoutheastasiaweekly.com/wp-content/uploads/2012/04/southeast_asia_pol_2003_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708920"/>
            <a:ext cx="3581997" cy="389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67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14400" y="764704"/>
            <a:ext cx="7772400" cy="1143000"/>
          </a:xfrm>
        </p:spPr>
        <p:txBody>
          <a:bodyPr>
            <a:normAutofit/>
          </a:bodyPr>
          <a:lstStyle/>
          <a:p>
            <a:r>
              <a:rPr lang="cs-CZ" dirty="0"/>
              <a:t>Kdy se dovoz z Číny obecně vyplácí?</a:t>
            </a:r>
          </a:p>
        </p:txBody>
      </p:sp>
      <p:sp>
        <p:nvSpPr>
          <p:cNvPr id="3" name="Zástupný symbol pro obsah 2"/>
          <p:cNvSpPr>
            <a:spLocks noGrp="1"/>
          </p:cNvSpPr>
          <p:nvPr>
            <p:ph idx="1"/>
          </p:nvPr>
        </p:nvSpPr>
        <p:spPr>
          <a:xfrm>
            <a:off x="914400" y="1937866"/>
            <a:ext cx="7772400" cy="4572000"/>
          </a:xfrm>
        </p:spPr>
        <p:txBody>
          <a:bodyPr>
            <a:normAutofit/>
          </a:bodyPr>
          <a:lstStyle/>
          <a:p>
            <a:r>
              <a:rPr lang="cs-CZ" sz="2800" dirty="0"/>
              <a:t>schopnost dosáhnout „ekonomie rozsahu“, nebo</a:t>
            </a:r>
            <a:endParaRPr lang="en-US" sz="2800" dirty="0"/>
          </a:p>
          <a:p>
            <a:r>
              <a:rPr lang="cs-CZ" sz="2800" dirty="0"/>
              <a:t>vlastní </a:t>
            </a:r>
            <a:r>
              <a:rPr lang="cs-CZ" sz="2800" dirty="0" err="1"/>
              <a:t>brand</a:t>
            </a:r>
            <a:r>
              <a:rPr lang="cs-CZ" sz="2800" dirty="0"/>
              <a:t>, nebo</a:t>
            </a:r>
          </a:p>
          <a:p>
            <a:r>
              <a:rPr lang="cs-CZ" sz="2800" dirty="0"/>
              <a:t>exklusivní importér.</a:t>
            </a:r>
            <a:endParaRPr lang="en-US" sz="2800" dirty="0"/>
          </a:p>
          <a:p>
            <a:pPr lvl="1"/>
            <a:endParaRPr lang="en-US" sz="2800" dirty="0"/>
          </a:p>
        </p:txBody>
      </p:sp>
    </p:spTree>
    <p:extLst>
      <p:ext uri="{BB962C8B-B14F-4D97-AF65-F5344CB8AC3E}">
        <p14:creationId xmlns:p14="http://schemas.microsoft.com/office/powerpoint/2010/main" val="2300473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Krok 9) Zařiďte dopravu</a:t>
            </a:r>
          </a:p>
        </p:txBody>
      </p:sp>
      <p:pic>
        <p:nvPicPr>
          <p:cNvPr id="5122" name="Picture 2" descr="https://encrypted-tbn0.gstatic.com/images?q=tbn:ANd9GcSjknoUPFFiBADJTgLlFzsY6YMJo58aQhQmvSZPDOWkaG1eK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19" y="1841945"/>
            <a:ext cx="44100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1.gstatic.com/images?q=tbn:ANd9GcQrnz4GQ-tziSi8xTmxTcPgYIH23mjisoTGuq1jy6cBgSXvfiY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90" y="2747589"/>
            <a:ext cx="4938284" cy="187220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1.gstatic.com/images?q=tbn:ANd9GcRSXC4jWch1m-mM2yXcUH3s8-PQMvHKJtQeB79Y0F9VfXKYfu0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828228"/>
            <a:ext cx="3533775" cy="129540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s://encrypted-tbn3.gstatic.com/images?q=tbn:ANd9GcT1SZuRdGf3xpnc2YREUbqDH1nrLQY3rFQctLt-b2um3N4niGc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2" y="3861048"/>
            <a:ext cx="3943350" cy="1162050"/>
          </a:xfrm>
          <a:prstGeom prst="rect">
            <a:avLst/>
          </a:prstGeom>
          <a:noFill/>
          <a:extLst>
            <a:ext uri="{909E8E84-426E-40DD-AFC4-6F175D3DCCD1}">
              <a14:hiddenFill xmlns:a14="http://schemas.microsoft.com/office/drawing/2010/main">
                <a:solidFill>
                  <a:srgbClr val="FFFFFF"/>
                </a:solidFill>
              </a14:hiddenFill>
            </a:ext>
          </a:extLst>
        </p:spPr>
      </p:pic>
      <p:sp>
        <p:nvSpPr>
          <p:cNvPr id="7" name="Nadpis 1"/>
          <p:cNvSpPr txBox="1">
            <a:spLocks/>
          </p:cNvSpPr>
          <p:nvPr/>
        </p:nvSpPr>
        <p:spPr>
          <a:xfrm>
            <a:off x="973832" y="5306516"/>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cs-CZ" dirty="0"/>
              <a:t>… ale jsou i malí čínští dopravci.</a:t>
            </a:r>
          </a:p>
        </p:txBody>
      </p:sp>
    </p:spTree>
    <p:extLst>
      <p:ext uri="{BB962C8B-B14F-4D97-AF65-F5344CB8AC3E}">
        <p14:creationId xmlns:p14="http://schemas.microsoft.com/office/powerpoint/2010/main" val="2907151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a:t>
            </a:r>
            <a:r>
              <a:rPr lang="cs-CZ" dirty="0"/>
              <a:t> </a:t>
            </a:r>
            <a:r>
              <a:rPr lang="cs-CZ" dirty="0" err="1"/>
              <a:t>process</a:t>
            </a:r>
            <a:endParaRPr lang="cs-CZ" dirty="0"/>
          </a:p>
        </p:txBody>
      </p:sp>
      <p:sp>
        <p:nvSpPr>
          <p:cNvPr id="3" name="Zástupný symbol pro obsah 2"/>
          <p:cNvSpPr>
            <a:spLocks noGrp="1"/>
          </p:cNvSpPr>
          <p:nvPr>
            <p:ph idx="1"/>
          </p:nvPr>
        </p:nvSpPr>
        <p:spPr/>
        <p:txBody>
          <a:bodyPr/>
          <a:lstStyle/>
          <a:p>
            <a:pPr marL="514350" indent="-514350">
              <a:buFont typeface="+mj-lt"/>
              <a:buAutoNum type="arabicPeriod"/>
            </a:pPr>
            <a:r>
              <a:rPr lang="en-US" dirty="0"/>
              <a:t>Define the product</a:t>
            </a:r>
          </a:p>
          <a:p>
            <a:pPr marL="514350" indent="-514350">
              <a:buFont typeface="+mj-lt"/>
              <a:buAutoNum type="arabicPeriod"/>
            </a:pPr>
            <a:r>
              <a:rPr lang="en-US" dirty="0"/>
              <a:t>Find possible suppliers</a:t>
            </a:r>
            <a:r>
              <a:rPr lang="cs-CZ" dirty="0"/>
              <a:t> and </a:t>
            </a:r>
            <a:r>
              <a:rPr lang="cs-CZ" dirty="0" err="1"/>
              <a:t>narrow</a:t>
            </a:r>
            <a:r>
              <a:rPr lang="cs-CZ" dirty="0"/>
              <a:t> </a:t>
            </a:r>
            <a:r>
              <a:rPr lang="cs-CZ" dirty="0" err="1"/>
              <a:t>down</a:t>
            </a:r>
            <a:endParaRPr lang="en-US" dirty="0"/>
          </a:p>
          <a:p>
            <a:pPr marL="514350" indent="-514350">
              <a:buFont typeface="+mj-lt"/>
              <a:buAutoNum type="arabicPeriod"/>
            </a:pPr>
            <a:r>
              <a:rPr lang="cs-CZ" dirty="0" err="1"/>
              <a:t>Request</a:t>
            </a:r>
            <a:r>
              <a:rPr lang="cs-CZ" dirty="0"/>
              <a:t> </a:t>
            </a:r>
            <a:r>
              <a:rPr lang="cs-CZ" dirty="0" err="1"/>
              <a:t>for</a:t>
            </a:r>
            <a:r>
              <a:rPr lang="cs-CZ" dirty="0"/>
              <a:t> </a:t>
            </a:r>
            <a:r>
              <a:rPr lang="cs-CZ" dirty="0" err="1"/>
              <a:t>quotation</a:t>
            </a:r>
            <a:endParaRPr lang="cs-CZ" dirty="0"/>
          </a:p>
          <a:p>
            <a:pPr marL="514350" indent="-514350">
              <a:buFont typeface="+mj-lt"/>
              <a:buAutoNum type="arabicPeriod"/>
            </a:pPr>
            <a:r>
              <a:rPr lang="cs-CZ" dirty="0" err="1"/>
              <a:t>Choose</a:t>
            </a:r>
            <a:r>
              <a:rPr lang="cs-CZ" dirty="0"/>
              <a:t> a </a:t>
            </a:r>
            <a:r>
              <a:rPr lang="cs-CZ" dirty="0" err="1"/>
              <a:t>few</a:t>
            </a:r>
            <a:r>
              <a:rPr lang="cs-CZ" dirty="0"/>
              <a:t> </a:t>
            </a:r>
            <a:r>
              <a:rPr lang="cs-CZ" dirty="0" err="1"/>
              <a:t>suppliers</a:t>
            </a:r>
            <a:endParaRPr lang="en-US" dirty="0"/>
          </a:p>
          <a:p>
            <a:pPr marL="514350" indent="-514350">
              <a:buFont typeface="+mj-lt"/>
              <a:buAutoNum type="arabicPeriod"/>
            </a:pPr>
            <a:r>
              <a:rPr lang="cs-CZ" dirty="0"/>
              <a:t>Do </a:t>
            </a:r>
            <a:r>
              <a:rPr lang="cs-CZ" dirty="0" err="1"/>
              <a:t>the</a:t>
            </a:r>
            <a:r>
              <a:rPr lang="cs-CZ" dirty="0"/>
              <a:t> d</a:t>
            </a:r>
            <a:r>
              <a:rPr lang="en-US" dirty="0" err="1"/>
              <a:t>ue</a:t>
            </a:r>
            <a:r>
              <a:rPr lang="en-US" dirty="0"/>
              <a:t> </a:t>
            </a:r>
            <a:r>
              <a:rPr lang="en-US" dirty="0" err="1"/>
              <a:t>dilligence</a:t>
            </a:r>
            <a:endParaRPr lang="en-US" dirty="0"/>
          </a:p>
          <a:p>
            <a:pPr marL="514350" indent="-514350">
              <a:buFont typeface="+mj-lt"/>
              <a:buAutoNum type="arabicPeriod"/>
            </a:pPr>
            <a:r>
              <a:rPr lang="en-US" dirty="0"/>
              <a:t>Sign a contract</a:t>
            </a:r>
          </a:p>
          <a:p>
            <a:pPr marL="514350" indent="-514350">
              <a:buFont typeface="+mj-lt"/>
              <a:buAutoNum type="arabicPeriod"/>
            </a:pPr>
            <a:r>
              <a:rPr lang="en-US" dirty="0"/>
              <a:t>Send the money (</a:t>
            </a:r>
            <a:r>
              <a:rPr lang="cs-CZ" dirty="0"/>
              <a:t>open </a:t>
            </a:r>
            <a:r>
              <a:rPr lang="en-US" dirty="0"/>
              <a:t>L/C)</a:t>
            </a:r>
          </a:p>
          <a:p>
            <a:pPr marL="514350" indent="-514350">
              <a:buFont typeface="+mj-lt"/>
              <a:buAutoNum type="arabicPeriod"/>
            </a:pPr>
            <a:r>
              <a:rPr lang="en-US" dirty="0"/>
              <a:t>Arrange for transportation</a:t>
            </a:r>
          </a:p>
          <a:p>
            <a:endParaRPr lang="en-US" dirty="0"/>
          </a:p>
        </p:txBody>
      </p:sp>
      <p:sp>
        <p:nvSpPr>
          <p:cNvPr id="4" name="Šipka dolů 3"/>
          <p:cNvSpPr/>
          <p:nvPr/>
        </p:nvSpPr>
        <p:spPr>
          <a:xfrm>
            <a:off x="7596336" y="1124744"/>
            <a:ext cx="432048" cy="4608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39783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livitluvit.com/wp-content/uploads/2009/12/smoking-bab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1052736"/>
            <a:ext cx="5089748" cy="5089748"/>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cs-CZ" dirty="0"/>
              <a:t>Step 1) </a:t>
            </a:r>
            <a:r>
              <a:rPr lang="cs-CZ" dirty="0" err="1"/>
              <a:t>Define</a:t>
            </a:r>
            <a:r>
              <a:rPr lang="cs-CZ" dirty="0"/>
              <a:t> </a:t>
            </a:r>
            <a:r>
              <a:rPr lang="cs-CZ" dirty="0" err="1"/>
              <a:t>the</a:t>
            </a:r>
            <a:r>
              <a:rPr lang="cs-CZ" dirty="0"/>
              <a:t> </a:t>
            </a:r>
            <a:r>
              <a:rPr lang="cs-CZ" dirty="0" err="1"/>
              <a:t>product</a:t>
            </a:r>
            <a:endParaRPr lang="cs-CZ" dirty="0"/>
          </a:p>
        </p:txBody>
      </p:sp>
    </p:spTree>
    <p:extLst>
      <p:ext uri="{BB962C8B-B14F-4D97-AF65-F5344CB8AC3E}">
        <p14:creationId xmlns:p14="http://schemas.microsoft.com/office/powerpoint/2010/main" val="4269823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Step 2) Find possible suppliers</a:t>
            </a:r>
          </a:p>
        </p:txBody>
      </p:sp>
      <p:sp>
        <p:nvSpPr>
          <p:cNvPr id="3" name="TextovéPole 2"/>
          <p:cNvSpPr txBox="1"/>
          <p:nvPr/>
        </p:nvSpPr>
        <p:spPr>
          <a:xfrm>
            <a:off x="755576" y="1484784"/>
            <a:ext cx="5904656" cy="1569660"/>
          </a:xfrm>
          <a:prstGeom prst="rect">
            <a:avLst/>
          </a:prstGeom>
          <a:noFill/>
        </p:spPr>
        <p:txBody>
          <a:bodyPr wrap="square" rtlCol="0">
            <a:spAutoFit/>
          </a:bodyPr>
          <a:lstStyle/>
          <a:p>
            <a:pPr marL="342900" indent="-342900">
              <a:buFont typeface="Arial" pitchFamily="34" charset="0"/>
              <a:buChar char="•"/>
            </a:pPr>
            <a:r>
              <a:rPr lang="cs-CZ" sz="3200" dirty="0"/>
              <a:t>www.alibaba.com  </a:t>
            </a:r>
            <a:r>
              <a:rPr lang="cs-CZ" sz="3200" dirty="0" err="1"/>
              <a:t>or</a:t>
            </a:r>
            <a:r>
              <a:rPr lang="cs-CZ" sz="3200" dirty="0"/>
              <a:t> </a:t>
            </a:r>
          </a:p>
          <a:p>
            <a:pPr marL="342900" indent="-342900">
              <a:buFont typeface="Arial" pitchFamily="34" charset="0"/>
              <a:buChar char="•"/>
            </a:pPr>
            <a:r>
              <a:rPr lang="cs-CZ" sz="3200" dirty="0"/>
              <a:t>www.globalsources.com  </a:t>
            </a:r>
            <a:r>
              <a:rPr lang="cs-CZ" sz="3200" dirty="0" err="1"/>
              <a:t>or</a:t>
            </a:r>
            <a:endParaRPr lang="cs-CZ" sz="3200" dirty="0"/>
          </a:p>
          <a:p>
            <a:pPr marL="342900" indent="-342900">
              <a:buFont typeface="Arial" pitchFamily="34" charset="0"/>
              <a:buChar char="•"/>
            </a:pPr>
            <a:r>
              <a:rPr lang="cs-CZ" sz="3200" dirty="0"/>
              <a:t>www.china.cn.</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24944"/>
            <a:ext cx="9144000" cy="590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041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heapplepeeled.com/wordpress/wp-content/uploads/2011/04/check-li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606" y="908720"/>
            <a:ext cx="8086725" cy="5381626"/>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normAutofit/>
          </a:bodyPr>
          <a:lstStyle/>
          <a:p>
            <a:r>
              <a:rPr lang="cs-CZ" dirty="0"/>
              <a:t>Step 3) </a:t>
            </a:r>
            <a:r>
              <a:rPr lang="en-US" dirty="0"/>
              <a:t>Request </a:t>
            </a:r>
            <a:r>
              <a:rPr lang="cs-CZ" dirty="0" err="1"/>
              <a:t>for</a:t>
            </a:r>
            <a:r>
              <a:rPr lang="cs-CZ" dirty="0"/>
              <a:t> </a:t>
            </a:r>
            <a:r>
              <a:rPr lang="cs-CZ" dirty="0" err="1"/>
              <a:t>qu</a:t>
            </a:r>
            <a:r>
              <a:rPr lang="en-US" dirty="0" err="1"/>
              <a:t>otation</a:t>
            </a:r>
            <a:r>
              <a:rPr lang="en-US" dirty="0"/>
              <a:t> (RFQ)</a:t>
            </a:r>
          </a:p>
        </p:txBody>
      </p:sp>
    </p:spTree>
    <p:extLst>
      <p:ext uri="{BB962C8B-B14F-4D97-AF65-F5344CB8AC3E}">
        <p14:creationId xmlns:p14="http://schemas.microsoft.com/office/powerpoint/2010/main" val="2038657637"/>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1235</TotalTime>
  <Words>545</Words>
  <Application>Microsoft Office PowerPoint</Application>
  <PresentationFormat>Předvádění na obrazovce (4:3)</PresentationFormat>
  <Paragraphs>102</Paragraphs>
  <Slides>14</Slides>
  <Notes>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Calibri</vt:lpstr>
      <vt:lpstr>Calibri Light</vt:lpstr>
      <vt:lpstr>Motiv Office</vt:lpstr>
      <vt:lpstr>Jak nalézt vhodného dodavatele</vt:lpstr>
      <vt:lpstr>Má smysl importovat z Číny?</vt:lpstr>
      <vt:lpstr>Alternativy?</vt:lpstr>
      <vt:lpstr>Kdy se dovoz z Číny obecně vyplácí?</vt:lpstr>
      <vt:lpstr>Krok 9) Zařiďte dopravu</vt:lpstr>
      <vt:lpstr>The process</vt:lpstr>
      <vt:lpstr>Step 1) Define the product</vt:lpstr>
      <vt:lpstr>Step 2) Find possible suppliers</vt:lpstr>
      <vt:lpstr>Step 3) Request for quotation (RFQ)</vt:lpstr>
      <vt:lpstr>Step 4) Choose a few suppliers</vt:lpstr>
      <vt:lpstr>Step 5) Do the due dilligence</vt:lpstr>
      <vt:lpstr>Step 6) Sign a contract</vt:lpstr>
      <vt:lpstr>Step 7) Send the money (open L/C)</vt:lpstr>
      <vt:lpstr>Step 8) Arrange for transportation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Due Dilligence of a Chinese partner</dc:title>
  <dc:creator>Jenik</dc:creator>
  <cp:lastModifiedBy>Jan Hebnar</cp:lastModifiedBy>
  <cp:revision>43</cp:revision>
  <dcterms:created xsi:type="dcterms:W3CDTF">2012-11-12T15:16:33Z</dcterms:created>
  <dcterms:modified xsi:type="dcterms:W3CDTF">2016-11-14T07:02:47Z</dcterms:modified>
</cp:coreProperties>
</file>