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3" r:id="rId3"/>
    <p:sldId id="260" r:id="rId4"/>
    <p:sldId id="261" r:id="rId5"/>
    <p:sldId id="257" r:id="rId6"/>
    <p:sldId id="259" r:id="rId7"/>
    <p:sldId id="264" r:id="rId8"/>
    <p:sldId id="265" r:id="rId9"/>
    <p:sldId id="266" r:id="rId10"/>
    <p:sldId id="269" r:id="rId11"/>
    <p:sldId id="270" r:id="rId12"/>
    <p:sldId id="271" r:id="rId13"/>
    <p:sldId id="273" r:id="rId14"/>
    <p:sldId id="27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10" autoAdjust="0"/>
  </p:normalViewPr>
  <p:slideViewPr>
    <p:cSldViewPr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9377B-D83C-4742-9430-9614057C7943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D18-4B7E-4500-8484-F00A97018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05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D18-4B7E-4500-8484-F00A9701854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26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D18-4B7E-4500-8484-F00A9701854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0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company legally incorporated in China possesses a  Business </a:t>
            </a:r>
            <a:r>
              <a:rPr lang="en-US" dirty="0" err="1"/>
              <a:t>Licence</a:t>
            </a:r>
            <a:r>
              <a:rPr lang="en-US" dirty="0"/>
              <a:t>. It is a key </a:t>
            </a:r>
          </a:p>
          <a:p>
            <a:r>
              <a:rPr lang="en-US" dirty="0"/>
              <a:t>official document issued by the State Administration of Industry and Commerce (SAIC) which </a:t>
            </a:r>
          </a:p>
          <a:p>
            <a:r>
              <a:rPr lang="en-US" dirty="0"/>
              <a:t>acts as the company’s identification. Hereafter are the information it must contain and the points </a:t>
            </a:r>
          </a:p>
          <a:p>
            <a:r>
              <a:rPr lang="en-US" dirty="0"/>
              <a:t>you will need to pay attention to more carefully.</a:t>
            </a:r>
          </a:p>
          <a:p>
            <a:r>
              <a:rPr lang="en-US" dirty="0"/>
              <a:t>•    Company Name</a:t>
            </a:r>
          </a:p>
          <a:p>
            <a:r>
              <a:rPr lang="en-US" dirty="0"/>
              <a:t>The Chinese name of the company that appears on the business </a:t>
            </a:r>
            <a:r>
              <a:rPr lang="en-US" dirty="0" err="1"/>
              <a:t>licence</a:t>
            </a:r>
            <a:r>
              <a:rPr lang="en-US" dirty="0"/>
              <a:t> must be the same as </a:t>
            </a:r>
          </a:p>
          <a:p>
            <a:r>
              <a:rPr lang="en-US" dirty="0"/>
              <a:t>your partner’s company, the </a:t>
            </a:r>
            <a:r>
              <a:rPr lang="en-US" dirty="0" err="1"/>
              <a:t>licences</a:t>
            </a:r>
            <a:r>
              <a:rPr lang="en-US" dirty="0"/>
              <a:t> and permits, as well as every document you will be </a:t>
            </a:r>
          </a:p>
          <a:p>
            <a:r>
              <a:rPr lang="en-US" dirty="0"/>
              <a:t>presented with and that you will be signing. E.g.: creditworthiness letter, contracts, orders. </a:t>
            </a:r>
          </a:p>
          <a:p>
            <a:r>
              <a:rPr lang="en-US" dirty="0"/>
              <a:t>       Pay particular attention to minor differences in the Chinese characters used and do not stand </a:t>
            </a:r>
          </a:p>
          <a:p>
            <a:r>
              <a:rPr lang="en-US" dirty="0"/>
              <a:t>satisfied with a name and/or a business </a:t>
            </a:r>
            <a:r>
              <a:rPr lang="en-US" dirty="0" err="1"/>
              <a:t>licence</a:t>
            </a:r>
            <a:r>
              <a:rPr lang="en-US" dirty="0"/>
              <a:t> of an ‘affiliated company’ or a ‘close business </a:t>
            </a:r>
          </a:p>
          <a:p>
            <a:r>
              <a:rPr lang="en-US" dirty="0"/>
              <a:t>partner’s of your potential partner. </a:t>
            </a:r>
          </a:p>
          <a:p>
            <a:r>
              <a:rPr lang="en-US" dirty="0"/>
              <a:t>•      Company Address </a:t>
            </a:r>
          </a:p>
          <a:p>
            <a:r>
              <a:rPr lang="en-US" dirty="0"/>
              <a:t>       The address of the company, as stated on the </a:t>
            </a:r>
            <a:r>
              <a:rPr lang="en-US" dirty="0" err="1"/>
              <a:t>licence</a:t>
            </a:r>
            <a:r>
              <a:rPr lang="en-US" dirty="0"/>
              <a:t> and other relevant documents, should </a:t>
            </a:r>
          </a:p>
          <a:p>
            <a:r>
              <a:rPr lang="en-US" dirty="0"/>
              <a:t>correspond to a real place of business. When possible, a surprise visit to the premises is highly </a:t>
            </a:r>
          </a:p>
          <a:p>
            <a:r>
              <a:rPr lang="en-US" dirty="0"/>
              <a:t>recommended. </a:t>
            </a:r>
          </a:p>
          <a:p>
            <a:r>
              <a:rPr lang="en-US" dirty="0"/>
              <a:t>•    Legal Representative</a:t>
            </a:r>
          </a:p>
          <a:p>
            <a:r>
              <a:rPr lang="en-US" dirty="0"/>
              <a:t>Make sure to check and ask who is the person authorized to represent the company outside/to </a:t>
            </a:r>
          </a:p>
          <a:p>
            <a:r>
              <a:rPr lang="en-US" dirty="0"/>
              <a:t>third parties, e.g. to sign contracts on behalf of the company and affix the official company stamp. </a:t>
            </a:r>
          </a:p>
          <a:p>
            <a:r>
              <a:rPr lang="en-US" dirty="0"/>
              <a:t>•   Registered and Paid up Capital</a:t>
            </a:r>
          </a:p>
          <a:p>
            <a:r>
              <a:rPr lang="en-US" dirty="0"/>
              <a:t>The  Registered Capital is a limit of the liability of the shareholder(s) while the  Paid up </a:t>
            </a:r>
          </a:p>
          <a:p>
            <a:r>
              <a:rPr lang="en-US" dirty="0"/>
              <a:t>Capital is the amount which has already been contributed to by the shareholder(s). However, it is </a:t>
            </a:r>
          </a:p>
          <a:p>
            <a:r>
              <a:rPr lang="en-US" dirty="0"/>
              <a:t>not because it is stated as such that the amount is still in the company’s account: the amount might </a:t>
            </a:r>
          </a:p>
          <a:p>
            <a:r>
              <a:rPr lang="en-US" dirty="0"/>
              <a:t>1. Legal Survey </a:t>
            </a:r>
          </a:p>
          <a:p>
            <a:r>
              <a:rPr lang="en-US" dirty="0"/>
              <a:t>1.1.Find out about the company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D18-4B7E-4500-8484-F00A9701854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0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company legally incorporated in China possesses a  Business </a:t>
            </a:r>
            <a:r>
              <a:rPr lang="en-US" dirty="0" err="1"/>
              <a:t>Licence</a:t>
            </a:r>
            <a:r>
              <a:rPr lang="en-US" dirty="0"/>
              <a:t>. It is a key </a:t>
            </a:r>
          </a:p>
          <a:p>
            <a:r>
              <a:rPr lang="en-US" dirty="0"/>
              <a:t>official document issued by the State Administration of Industry and Commerce (SAIC) which </a:t>
            </a:r>
          </a:p>
          <a:p>
            <a:r>
              <a:rPr lang="en-US" dirty="0"/>
              <a:t>acts as the company’s identification. Hereafter are the information it must contain and the points </a:t>
            </a:r>
          </a:p>
          <a:p>
            <a:r>
              <a:rPr lang="en-US" dirty="0"/>
              <a:t>you will need to pay attention to more carefully.</a:t>
            </a:r>
          </a:p>
          <a:p>
            <a:r>
              <a:rPr lang="en-US" dirty="0"/>
              <a:t>•    Company Name</a:t>
            </a:r>
          </a:p>
          <a:p>
            <a:r>
              <a:rPr lang="en-US" dirty="0"/>
              <a:t>The Chinese name of the company that appears on the business </a:t>
            </a:r>
            <a:r>
              <a:rPr lang="en-US" dirty="0" err="1"/>
              <a:t>licence</a:t>
            </a:r>
            <a:r>
              <a:rPr lang="en-US" dirty="0"/>
              <a:t> must be the same as </a:t>
            </a:r>
          </a:p>
          <a:p>
            <a:r>
              <a:rPr lang="en-US" dirty="0"/>
              <a:t>your partner’s company, the </a:t>
            </a:r>
            <a:r>
              <a:rPr lang="en-US" dirty="0" err="1"/>
              <a:t>licences</a:t>
            </a:r>
            <a:r>
              <a:rPr lang="en-US" dirty="0"/>
              <a:t> and permits, as well as every document you will be </a:t>
            </a:r>
          </a:p>
          <a:p>
            <a:r>
              <a:rPr lang="en-US" dirty="0"/>
              <a:t>presented with and that you will be signing. E.g.: creditworthiness letter, contracts, orders. </a:t>
            </a:r>
          </a:p>
          <a:p>
            <a:r>
              <a:rPr lang="en-US" dirty="0"/>
              <a:t>       Pay particular attention to minor differences in the Chinese characters used and do not stand </a:t>
            </a:r>
          </a:p>
          <a:p>
            <a:r>
              <a:rPr lang="en-US" dirty="0"/>
              <a:t>satisfied with a name and/or a business </a:t>
            </a:r>
            <a:r>
              <a:rPr lang="en-US" dirty="0" err="1"/>
              <a:t>licence</a:t>
            </a:r>
            <a:r>
              <a:rPr lang="en-US" dirty="0"/>
              <a:t> of an ‘affiliated company’ or a ‘close business </a:t>
            </a:r>
          </a:p>
          <a:p>
            <a:r>
              <a:rPr lang="en-US" dirty="0"/>
              <a:t>partner’s of your potential partner. </a:t>
            </a:r>
          </a:p>
          <a:p>
            <a:r>
              <a:rPr lang="en-US" dirty="0"/>
              <a:t>•      Company Address </a:t>
            </a:r>
          </a:p>
          <a:p>
            <a:r>
              <a:rPr lang="en-US" dirty="0"/>
              <a:t>       The address of the company, as stated on the </a:t>
            </a:r>
            <a:r>
              <a:rPr lang="en-US" dirty="0" err="1"/>
              <a:t>licence</a:t>
            </a:r>
            <a:r>
              <a:rPr lang="en-US" dirty="0"/>
              <a:t> and other relevant documents, should </a:t>
            </a:r>
          </a:p>
          <a:p>
            <a:r>
              <a:rPr lang="en-US" dirty="0"/>
              <a:t>correspond to a real place of business. When possible, a surprise visit to the premises is highly </a:t>
            </a:r>
          </a:p>
          <a:p>
            <a:r>
              <a:rPr lang="en-US" dirty="0"/>
              <a:t>recommended. </a:t>
            </a:r>
          </a:p>
          <a:p>
            <a:r>
              <a:rPr lang="en-US" dirty="0"/>
              <a:t>•    Legal Representative</a:t>
            </a:r>
          </a:p>
          <a:p>
            <a:r>
              <a:rPr lang="en-US" dirty="0"/>
              <a:t>Make sure to check and ask who is the person authorized to represent the company outside/to </a:t>
            </a:r>
          </a:p>
          <a:p>
            <a:r>
              <a:rPr lang="en-US" dirty="0"/>
              <a:t>third parties, e.g. to sign contracts on behalf of the company and affix the official company stamp. </a:t>
            </a:r>
          </a:p>
          <a:p>
            <a:r>
              <a:rPr lang="en-US" dirty="0"/>
              <a:t>•   Registered and Paid up Capital</a:t>
            </a:r>
          </a:p>
          <a:p>
            <a:r>
              <a:rPr lang="en-US" dirty="0"/>
              <a:t>The  Registered Capital is a limit of the liability of the shareholder(s) while the  Paid up </a:t>
            </a:r>
          </a:p>
          <a:p>
            <a:r>
              <a:rPr lang="en-US" dirty="0"/>
              <a:t>Capital is the amount which has already been contributed to by the shareholder(s). However, it is </a:t>
            </a:r>
          </a:p>
          <a:p>
            <a:r>
              <a:rPr lang="en-US" dirty="0"/>
              <a:t>not because it is stated as such that the amount is still in the company’s account: the amount might </a:t>
            </a:r>
          </a:p>
          <a:p>
            <a:r>
              <a:rPr lang="en-US" dirty="0"/>
              <a:t>1. Legal Survey </a:t>
            </a:r>
          </a:p>
          <a:p>
            <a:r>
              <a:rPr lang="en-US" dirty="0"/>
              <a:t>1.1.Find out about the company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D18-4B7E-4500-8484-F00A9701854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0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D18-4B7E-4500-8484-F00A9701854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0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8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6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9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1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8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90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0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75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64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4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27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51DE-92D3-4581-A041-2170B2943B92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66FE-E4F8-428F-A58E-21CA38CBF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24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c.gov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Prověření čínského partnera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Bc. Jan </a:t>
            </a:r>
            <a:r>
              <a:rPr lang="cs-CZ" dirty="0" err="1"/>
              <a:t>Hebnar</a:t>
            </a:r>
            <a:r>
              <a:rPr lang="cs-CZ" dirty="0"/>
              <a:t>, MBA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94958"/>
            <a:ext cx="3935482" cy="12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9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má razítko vypadat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3200" dirty="0"/>
              <a:t>Kulaté, pouze čínské znaky, červené: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377508" cy="405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3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povolení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Určité aktivity vyžadují speciální povolení (najdete v business </a:t>
            </a:r>
            <a:r>
              <a:rPr lang="cs-CZ" dirty="0" err="1"/>
              <a:t>scope</a:t>
            </a:r>
            <a:r>
              <a:rPr lang="cs-CZ" dirty="0"/>
              <a:t>):</a:t>
            </a:r>
            <a:endParaRPr lang="cs-CZ" b="1" dirty="0"/>
          </a:p>
          <a:p>
            <a:r>
              <a:rPr lang="cs-CZ" b="1" dirty="0"/>
              <a:t>Například:</a:t>
            </a:r>
          </a:p>
          <a:p>
            <a:pPr lvl="1"/>
            <a:r>
              <a:rPr lang="cs-CZ" b="1" dirty="0"/>
              <a:t>Importér</a:t>
            </a:r>
            <a:r>
              <a:rPr lang="cs-CZ" dirty="0"/>
              <a:t> musí mít importní licenci,</a:t>
            </a:r>
          </a:p>
          <a:p>
            <a:pPr lvl="1"/>
            <a:r>
              <a:rPr lang="cs-CZ" b="1" dirty="0"/>
              <a:t>Výrobce</a:t>
            </a:r>
            <a:r>
              <a:rPr lang="cs-CZ" dirty="0"/>
              <a:t> musí mít speciální povolení (např. ekologicky citlivé produkty – baterie atd.),</a:t>
            </a:r>
            <a:endParaRPr lang="en-US" dirty="0"/>
          </a:p>
          <a:p>
            <a:pPr lvl="1"/>
            <a:r>
              <a:rPr lang="cs-CZ" b="1" dirty="0"/>
              <a:t>Distributor</a:t>
            </a:r>
            <a:r>
              <a:rPr lang="cs-CZ" dirty="0"/>
              <a:t> distribuční licenci (léky), </a:t>
            </a:r>
          </a:p>
          <a:p>
            <a:pPr lvl="1"/>
            <a:r>
              <a:rPr lang="cs-CZ" dirty="0"/>
              <a:t>Poskytovatel </a:t>
            </a:r>
            <a:r>
              <a:rPr lang="cs-CZ" b="1" dirty="0"/>
              <a:t>specifických služeb </a:t>
            </a:r>
            <a:r>
              <a:rPr lang="cs-CZ" dirty="0"/>
              <a:t>(zdravotnictví).</a:t>
            </a:r>
          </a:p>
        </p:txBody>
      </p:sp>
    </p:spTree>
    <p:extLst>
      <p:ext uri="{BB962C8B-B14F-4D97-AF65-F5344CB8AC3E}">
        <p14:creationId xmlns:p14="http://schemas.microsoft.com/office/powerpoint/2010/main" val="298685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 případě dlouhodobé spolupráce (</a:t>
            </a:r>
            <a:r>
              <a:rPr lang="cs-CZ" dirty="0" err="1"/>
              <a:t>join</a:t>
            </a:r>
            <a:r>
              <a:rPr lang="cs-CZ" dirty="0"/>
              <a:t>-venture)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Má partner právo k užívání pozemku ?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Jakého typu (nájem, nebo </a:t>
            </a:r>
            <a:r>
              <a:rPr lang="cs-CZ" sz="2800" dirty="0" err="1"/>
              <a:t>pseudo</a:t>
            </a:r>
            <a:r>
              <a:rPr lang="cs-CZ" sz="2800" dirty="0"/>
              <a:t>-vlastnictví)?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Může užívat pozemek k výrobě</a:t>
            </a:r>
            <a:r>
              <a:rPr lang="en-US" sz="2800" dirty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302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Finanční audit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čínských společností vede dvojí, nebo trojí účetní knihy (placení daní).</a:t>
            </a:r>
          </a:p>
          <a:p>
            <a:r>
              <a:rPr lang="cs-CZ" b="1" dirty="0"/>
              <a:t>Dvě otázky:</a:t>
            </a:r>
            <a:endParaRPr lang="en-US" b="1" dirty="0"/>
          </a:p>
          <a:p>
            <a:pPr marL="788670" lvl="1" indent="-514350">
              <a:buFont typeface="+mj-lt"/>
              <a:buAutoNum type="arabicPeriod"/>
            </a:pPr>
            <a:r>
              <a:rPr lang="cs-CZ" dirty="0"/>
              <a:t>Odpovídá výše základního kapitálu tvrzenému rozsahu činnosti</a:t>
            </a:r>
            <a:r>
              <a:rPr lang="en-US" dirty="0"/>
              <a:t>?</a:t>
            </a:r>
          </a:p>
          <a:p>
            <a:pPr marL="788670" lvl="1" indent="-514350">
              <a:buFont typeface="+mj-lt"/>
              <a:buAutoNum type="arabicPeriod"/>
            </a:pPr>
            <a:r>
              <a:rPr lang="cs-CZ" dirty="0"/>
              <a:t>Jaká je jejich současné finanční situace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72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Operační prověření dodavatele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Je potřeba se soustředit na to, zda:</a:t>
            </a:r>
            <a:endParaRPr lang="en-US" b="1" dirty="0"/>
          </a:p>
          <a:p>
            <a:r>
              <a:rPr lang="cs-CZ" dirty="0"/>
              <a:t>Má dodavatel mobil nebo pevnou linku?</a:t>
            </a:r>
          </a:p>
          <a:p>
            <a:r>
              <a:rPr lang="cs-CZ" dirty="0"/>
              <a:t>Má webové stránky (AJ, ČJ)?</a:t>
            </a:r>
          </a:p>
          <a:p>
            <a:r>
              <a:rPr lang="cs-CZ" dirty="0"/>
              <a:t>Jsou všechny adresy stejné?</a:t>
            </a:r>
          </a:p>
          <a:p>
            <a:r>
              <a:rPr lang="cs-CZ" dirty="0"/>
              <a:t>Provozovna odpovídá tvrzeným aktivitám (z hlediska čistoty, QC, stáří strojů, pracovním podmínkám)?</a:t>
            </a:r>
          </a:p>
          <a:p>
            <a:r>
              <a:rPr lang="cs-CZ" dirty="0"/>
              <a:t>Jaké jsou reference na dodavatele (od zaměstnanců, sousedů, konkurence, dodavatelů, zákazníků, úřadů, médií) 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52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Nejběžnější podvody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Varovné signály:</a:t>
            </a:r>
            <a:endParaRPr lang="en-US" sz="3200" b="1" dirty="0"/>
          </a:p>
          <a:p>
            <a:r>
              <a:rPr lang="cs-CZ" sz="3200" dirty="0"/>
              <a:t>Nevyžádaná poptávka.</a:t>
            </a:r>
          </a:p>
          <a:p>
            <a:r>
              <a:rPr lang="cs-CZ" sz="3200" dirty="0"/>
              <a:t>Zboží prodávané pod cenou.</a:t>
            </a:r>
          </a:p>
          <a:p>
            <a:r>
              <a:rPr lang="cs-CZ" sz="3200" dirty="0"/>
              <a:t>Platba na soukromý nebo neodpovídající účet.</a:t>
            </a:r>
          </a:p>
          <a:p>
            <a:r>
              <a:rPr lang="cs-CZ" sz="3200" dirty="0"/>
              <a:t>Vyžadování speciálních poplatků (na notáře, na úplatky, na exportní daně).</a:t>
            </a:r>
          </a:p>
        </p:txBody>
      </p:sp>
    </p:spTree>
    <p:extLst>
      <p:ext uri="{BB962C8B-B14F-4D97-AF65-F5344CB8AC3E}">
        <p14:creationId xmlns:p14="http://schemas.microsoft.com/office/powerpoint/2010/main" val="224863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možné prověřit partnera?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Možnost kombinovat:</a:t>
            </a:r>
            <a:endParaRPr lang="en-US" sz="3600" b="1" dirty="0"/>
          </a:p>
          <a:p>
            <a:pPr lvl="1"/>
            <a:r>
              <a:rPr lang="cs-CZ" sz="3600" dirty="0"/>
              <a:t> administrativní prověření,   </a:t>
            </a:r>
          </a:p>
          <a:p>
            <a:pPr lvl="1"/>
            <a:r>
              <a:rPr lang="cs-CZ" sz="3600" dirty="0"/>
              <a:t> finanční</a:t>
            </a:r>
            <a:r>
              <a:rPr lang="en-US" sz="3600" dirty="0"/>
              <a:t>, </a:t>
            </a:r>
            <a:endParaRPr lang="cs-CZ" sz="3600" dirty="0"/>
          </a:p>
          <a:p>
            <a:pPr lvl="1"/>
            <a:r>
              <a:rPr lang="cs-CZ" sz="3600" dirty="0"/>
              <a:t> operační,</a:t>
            </a:r>
          </a:p>
          <a:p>
            <a:pPr lvl="1"/>
            <a:r>
              <a:rPr lang="cs-CZ" sz="3600" dirty="0"/>
              <a:t> a pověst.</a:t>
            </a:r>
          </a:p>
        </p:txBody>
      </p:sp>
    </p:spTree>
    <p:extLst>
      <p:ext uri="{BB962C8B-B14F-4D97-AF65-F5344CB8AC3E}">
        <p14:creationId xmlns:p14="http://schemas.microsoft.com/office/powerpoint/2010/main" val="20409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 čím se můžete setkat: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Reálně neexistující společnosti, </a:t>
            </a:r>
          </a:p>
          <a:p>
            <a:r>
              <a:rPr lang="cs-CZ" sz="3600" dirty="0"/>
              <a:t>Papíroví tygři, </a:t>
            </a:r>
          </a:p>
          <a:p>
            <a:r>
              <a:rPr lang="cs-CZ" sz="3600" dirty="0"/>
              <a:t>Skořápkové společnosti,</a:t>
            </a:r>
          </a:p>
          <a:p>
            <a:r>
              <a:rPr lang="cs-CZ" sz="3600" dirty="0"/>
              <a:t>Společnosti bez povolení. </a:t>
            </a:r>
          </a:p>
        </p:txBody>
      </p:sp>
    </p:spTree>
    <p:extLst>
      <p:ext uri="{BB962C8B-B14F-4D97-AF65-F5344CB8AC3E}">
        <p14:creationId xmlns:p14="http://schemas.microsoft.com/office/powerpoint/2010/main" val="238809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Administrativní prověření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/>
              <a:t>Nejdůležitější otázky:</a:t>
            </a:r>
          </a:p>
          <a:p>
            <a:r>
              <a:rPr lang="cs-CZ" sz="3200" dirty="0"/>
              <a:t>Je společnost zaregistrovaná</a:t>
            </a:r>
            <a:r>
              <a:rPr lang="en-US" sz="3200" dirty="0"/>
              <a:t>?</a:t>
            </a:r>
          </a:p>
          <a:p>
            <a:r>
              <a:rPr lang="cs-CZ" sz="3200" dirty="0"/>
              <a:t>Je ten s kým jednám oprávněn za společnost vystupovat</a:t>
            </a:r>
            <a:r>
              <a:rPr lang="en-US" sz="3200" dirty="0"/>
              <a:t>? </a:t>
            </a:r>
          </a:p>
          <a:p>
            <a:r>
              <a:rPr lang="cs-CZ" sz="3200" dirty="0"/>
              <a:t>Má společnost všechny licence, které má mít</a:t>
            </a:r>
            <a:r>
              <a:rPr lang="en-US" sz="3200" dirty="0"/>
              <a:t>?</a:t>
            </a:r>
            <a:endParaRPr lang="cs-CZ" sz="3200" dirty="0"/>
          </a:p>
          <a:p>
            <a:r>
              <a:rPr lang="cs-CZ" sz="3200" dirty="0"/>
              <a:t>Užívá legálně pozemek, na kterém stojí</a:t>
            </a:r>
            <a:r>
              <a:rPr lang="en-US" sz="3200" dirty="0"/>
              <a:t>?</a:t>
            </a:r>
          </a:p>
          <a:p>
            <a:r>
              <a:rPr lang="cs-CZ" sz="3200" dirty="0"/>
              <a:t>Vlastní ty IPR, která tvrdí, že má</a:t>
            </a:r>
            <a:r>
              <a:rPr lang="en-US" sz="3200" dirty="0"/>
              <a:t>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8684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Podnikatelské oprávnění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Může být prověřena online (</a:t>
            </a:r>
            <a:r>
              <a:rPr lang="cs-CZ" dirty="0">
                <a:hlinkClick r:id="rId3"/>
              </a:rPr>
              <a:t>www.saic.gov.cn</a:t>
            </a:r>
            <a:r>
              <a:rPr lang="cs-CZ" dirty="0"/>
              <a:t>) nebo </a:t>
            </a:r>
            <a:r>
              <a:rPr lang="cs-CZ" dirty="0" err="1"/>
              <a:t>offline</a:t>
            </a:r>
            <a:r>
              <a:rPr lang="cs-CZ" dirty="0"/>
              <a:t> (</a:t>
            </a:r>
            <a:r>
              <a:rPr lang="cs-CZ" dirty="0" err="1"/>
              <a:t>scan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764554"/>
            <a:ext cx="73818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09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Podnikatelské oprávnění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Co se z něj dozvíte:</a:t>
            </a:r>
          </a:p>
          <a:p>
            <a:r>
              <a:rPr lang="cs-CZ" sz="3200" dirty="0"/>
              <a:t>Obchodní jméno</a:t>
            </a:r>
          </a:p>
          <a:p>
            <a:r>
              <a:rPr lang="cs-CZ" sz="3200" dirty="0"/>
              <a:t>Adresu společnosti </a:t>
            </a:r>
          </a:p>
          <a:p>
            <a:r>
              <a:rPr lang="cs-CZ" sz="3200" dirty="0"/>
              <a:t>Jednatele</a:t>
            </a:r>
          </a:p>
          <a:p>
            <a:r>
              <a:rPr lang="cs-CZ" sz="3200" dirty="0"/>
              <a:t>Základní kapitál </a:t>
            </a:r>
          </a:p>
          <a:p>
            <a:r>
              <a:rPr lang="cs-CZ" sz="3200" dirty="0"/>
              <a:t>Rozsah podnikání</a:t>
            </a:r>
          </a:p>
          <a:p>
            <a:r>
              <a:rPr lang="cs-CZ" sz="3200" dirty="0"/>
              <a:t>Podílníky</a:t>
            </a:r>
          </a:p>
          <a:p>
            <a:r>
              <a:rPr lang="cs-CZ" sz="3200" dirty="0"/>
              <a:t>Rok založení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5039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/>
          <a:lstStyle/>
          <a:p>
            <a:r>
              <a:rPr lang="cs-CZ" dirty="0"/>
              <a:t>Podnikatelské oprávnění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14510" cy="55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0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Razítko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Razítko je „oficiální podpis“ společnosti.</a:t>
            </a:r>
          </a:p>
          <a:p>
            <a:r>
              <a:rPr lang="cs-CZ" sz="3600" b="1" dirty="0"/>
              <a:t> Hlavní otázka - je razítko pravé </a:t>
            </a:r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4836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991</Words>
  <Application>Microsoft Office PowerPoint</Application>
  <PresentationFormat>Předvádění na obrazovce (4:3)</PresentationFormat>
  <Paragraphs>119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Prověření čínského partnera</vt:lpstr>
      <vt:lpstr>Nejběžnější podvody</vt:lpstr>
      <vt:lpstr>Jak je možné prověřit partnera?</vt:lpstr>
      <vt:lpstr>S čím se můžete setkat:</vt:lpstr>
      <vt:lpstr>Administrativní prověření</vt:lpstr>
      <vt:lpstr>Podnikatelské oprávnění</vt:lpstr>
      <vt:lpstr>Podnikatelské oprávnění</vt:lpstr>
      <vt:lpstr>Podnikatelské oprávnění</vt:lpstr>
      <vt:lpstr>Razítko</vt:lpstr>
      <vt:lpstr>Jak má razítko vypadat</vt:lpstr>
      <vt:lpstr>Další povolení </vt:lpstr>
      <vt:lpstr>V případě dlouhodobé spolupráce (join-venture)</vt:lpstr>
      <vt:lpstr>Finanční audit</vt:lpstr>
      <vt:lpstr>Operační prověření dodavatele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 Dilligence of a Chinese partner</dc:title>
  <dc:creator>Jenik</dc:creator>
  <cp:lastModifiedBy>Jan Hebnar</cp:lastModifiedBy>
  <cp:revision>28</cp:revision>
  <dcterms:created xsi:type="dcterms:W3CDTF">2012-11-12T15:16:33Z</dcterms:created>
  <dcterms:modified xsi:type="dcterms:W3CDTF">2016-11-07T19:38:34Z</dcterms:modified>
</cp:coreProperties>
</file>