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43" r:id="rId2"/>
    <p:sldId id="374" r:id="rId3"/>
    <p:sldId id="422" r:id="rId4"/>
    <p:sldId id="423" r:id="rId5"/>
    <p:sldId id="424" r:id="rId6"/>
    <p:sldId id="425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375" r:id="rId20"/>
    <p:sldId id="352" r:id="rId21"/>
    <p:sldId id="392" r:id="rId22"/>
    <p:sldId id="357" r:id="rId23"/>
    <p:sldId id="376" r:id="rId24"/>
    <p:sldId id="377" r:id="rId25"/>
    <p:sldId id="378" r:id="rId26"/>
    <p:sldId id="379" r:id="rId27"/>
    <p:sldId id="381" r:id="rId28"/>
    <p:sldId id="380" r:id="rId29"/>
    <p:sldId id="383" r:id="rId30"/>
    <p:sldId id="382" r:id="rId31"/>
    <p:sldId id="361" r:id="rId32"/>
    <p:sldId id="373" r:id="rId33"/>
    <p:sldId id="358" r:id="rId34"/>
    <p:sldId id="438" r:id="rId35"/>
    <p:sldId id="439" r:id="rId36"/>
    <p:sldId id="440" r:id="rId37"/>
    <p:sldId id="441" r:id="rId38"/>
    <p:sldId id="384" r:id="rId39"/>
    <p:sldId id="295" r:id="rId40"/>
    <p:sldId id="297" r:id="rId41"/>
    <p:sldId id="300" r:id="rId42"/>
    <p:sldId id="301" r:id="rId43"/>
    <p:sldId id="308" r:id="rId44"/>
    <p:sldId id="302" r:id="rId45"/>
    <p:sldId id="303" r:id="rId46"/>
    <p:sldId id="304" r:id="rId47"/>
    <p:sldId id="305" r:id="rId48"/>
    <p:sldId id="307" r:id="rId49"/>
    <p:sldId id="309" r:id="rId50"/>
    <p:sldId id="363" r:id="rId51"/>
    <p:sldId id="394" r:id="rId52"/>
    <p:sldId id="365" r:id="rId53"/>
    <p:sldId id="364" r:id="rId54"/>
    <p:sldId id="367" r:id="rId55"/>
    <p:sldId id="385" r:id="rId56"/>
    <p:sldId id="396" r:id="rId57"/>
    <p:sldId id="397" r:id="rId58"/>
    <p:sldId id="398" r:id="rId59"/>
    <p:sldId id="391" r:id="rId60"/>
    <p:sldId id="415" r:id="rId61"/>
    <p:sldId id="416" r:id="rId62"/>
    <p:sldId id="417" r:id="rId63"/>
    <p:sldId id="418" r:id="rId64"/>
    <p:sldId id="419" r:id="rId65"/>
    <p:sldId id="420" r:id="rId66"/>
    <p:sldId id="421" r:id="rId67"/>
  </p:sldIdLst>
  <p:sldSz cx="9144000" cy="6858000" type="screen4x3"/>
  <p:notesSz cx="6858000" cy="99472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101" d="100"/>
          <a:sy n="101" d="100"/>
        </p:scale>
        <p:origin x="41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29473-397F-41D7-89BE-7C3654010C96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C7A4F-4EE5-479B-9476-D2977A4CD6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720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4423E-EA06-4DF5-AE2B-AB5DD5679188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91BC8-1A42-477D-9E2F-207CBB9A56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06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 frame furnished with hooks to hang up meats over the hearth for smoking</a:t>
            </a:r>
            <a:r>
              <a:rPr lang="en-US" dirty="0"/>
              <a:t> or </a:t>
            </a:r>
            <a:r>
              <a:rPr lang="en-US" i="1" dirty="0"/>
              <a:t>drying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469F7-B16A-438F-8F44-864B18928D7E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3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58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56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29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42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65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45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72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28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03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59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73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E95B5-BD21-4398-8F24-52FAD390DB69}" type="datetimeFigureOut">
              <a:rPr lang="cs-CZ" smtClean="0"/>
              <a:t>28.09.2017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19CE-1E93-4384-8BAE-BC3536A9C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00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0444"/>
            <a:ext cx="6624736" cy="6560276"/>
          </a:xfrm>
          <a:noFill/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8610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Documents\INDIV\Plautus\elfeliška\102522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88518"/>
            <a:ext cx="1764821" cy="19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INDIV\Plautus\elfeliška\comicmask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9" y="4486139"/>
            <a:ext cx="2255093" cy="2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INDIV\Plautus\elfeliška\hb_1999.316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16665" r="4333" b="24065"/>
          <a:stretch/>
        </p:blipFill>
        <p:spPr bwMode="auto">
          <a:xfrm>
            <a:off x="7034413" y="4952050"/>
            <a:ext cx="176482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283807"/>
            <a:ext cx="6470277" cy="4027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cs-CZ" sz="3600" dirty="0">
              <a:latin typeface="Book Antiqua" panose="02040602050305030304" pitchFamily="18" charset="0"/>
            </a:endParaRPr>
          </a:p>
          <a:p>
            <a:pPr algn="ctr"/>
            <a:r>
              <a:rPr lang="cs-CZ" sz="3600" b="1" dirty="0">
                <a:latin typeface="Book Antiqua" panose="02040602050305030304" pitchFamily="18" charset="0"/>
              </a:rPr>
              <a:t>Inscenace římské komedie </a:t>
            </a:r>
            <a:br>
              <a:rPr lang="cs-CZ" sz="3600" b="1" dirty="0">
                <a:latin typeface="Book Antiqua" panose="02040602050305030304" pitchFamily="18" charset="0"/>
              </a:rPr>
            </a:br>
            <a:r>
              <a:rPr lang="cs-CZ" sz="3600" b="1" dirty="0">
                <a:latin typeface="Book Antiqua" panose="02040602050305030304" pitchFamily="18" charset="0"/>
              </a:rPr>
              <a:t>– workshop</a:t>
            </a:r>
            <a:endParaRPr lang="cs-CZ" sz="2400" b="1" dirty="0">
              <a:latin typeface="Book Antiqua" panose="02040602050305030304" pitchFamily="18" charset="0"/>
            </a:endParaRP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  <a:p>
            <a:pPr algn="ctr"/>
            <a:r>
              <a:rPr lang="cs-CZ" sz="2800" dirty="0">
                <a:latin typeface="Book Antiqua" panose="02040602050305030304" pitchFamily="18" charset="0"/>
              </a:rPr>
              <a:t>LJBcB29</a:t>
            </a: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2055" name="Picture 7" descr="C:\Users\user\Documents\INDIV\Plautus\elfeliška\5660786938_c08770c3a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4" y="4498018"/>
            <a:ext cx="1649978" cy="20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cuments\INDIV\Plautus\elfeliška\580487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25"/>
          <a:stretch/>
        </p:blipFill>
        <p:spPr bwMode="auto">
          <a:xfrm>
            <a:off x="4421731" y="4486139"/>
            <a:ext cx="2372074" cy="2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cuments\INDIV\Plautus\elfeliška\claycomicma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369738"/>
            <a:ext cx="1764821" cy="24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6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993300"/>
                </a:solidFill>
                <a:latin typeface="Constantia" panose="02030602050306030303" pitchFamily="18" charset="0"/>
              </a:rPr>
              <a:t>Masky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02652"/>
            <a:ext cx="393094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756025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0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8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r="14303"/>
          <a:stretch/>
        </p:blipFill>
        <p:spPr bwMode="auto">
          <a:xfrm>
            <a:off x="5029200" y="1340768"/>
            <a:ext cx="41148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96136" y="836712"/>
            <a:ext cx="318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Zlatá hetéra, 4. stol. př. n. l.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7518"/>
          <a:stretch/>
        </p:blipFill>
        <p:spPr bwMode="auto">
          <a:xfrm>
            <a:off x="1" y="1"/>
            <a:ext cx="3275856" cy="358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8770" y="15560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Otrok, 1. stol. př. n. l./n. l.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r="14606"/>
          <a:stretch/>
        </p:blipFill>
        <p:spPr bwMode="auto">
          <a:xfrm>
            <a:off x="1616819" y="3315365"/>
            <a:ext cx="3412381" cy="354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36127" y="634997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Křehký mladík, 1. stol. n. l.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8" y="5529263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8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352"/>
            <a:ext cx="9144000" cy="69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-105352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8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92912"/>
            <a:ext cx="2352876" cy="40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13808"/>
            <a:ext cx="237807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07059"/>
            <a:ext cx="2009651" cy="408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27584" y="620688"/>
            <a:ext cx="7643192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Kostýmy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0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12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>
            <a:solidFill>
              <a:srgbClr val="99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>
                <a:ln w="19050">
                  <a:noFill/>
                  <a:prstDash val="solid"/>
                </a:ln>
                <a:solidFill>
                  <a:srgbClr val="993300"/>
                </a:solidFill>
                <a:latin typeface="Constantia" panose="02030602050306030303" pitchFamily="18" charset="0"/>
              </a:rPr>
              <a:t>Titus </a:t>
            </a:r>
            <a:r>
              <a:rPr lang="cs-CZ" dirty="0" err="1">
                <a:ln w="19050">
                  <a:noFill/>
                  <a:prstDash val="solid"/>
                </a:ln>
                <a:solidFill>
                  <a:srgbClr val="993300"/>
                </a:solidFill>
                <a:latin typeface="Constantia" panose="02030602050306030303" pitchFamily="18" charset="0"/>
              </a:rPr>
              <a:t>Maccius</a:t>
            </a:r>
            <a:r>
              <a:rPr lang="cs-CZ" dirty="0">
                <a:ln w="19050">
                  <a:noFill/>
                  <a:prstDash val="solid"/>
                </a:ln>
                <a:solidFill>
                  <a:srgbClr val="993300"/>
                </a:solidFill>
                <a:latin typeface="Constantia" panose="02030602050306030303" pitchFamily="18" charset="0"/>
              </a:rPr>
              <a:t> PLAUTUS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254</a:t>
            </a:r>
            <a:r>
              <a:rPr lang="cs-CZ" sz="2800" dirty="0">
                <a:solidFill>
                  <a:srgbClr val="993300"/>
                </a:solidFill>
                <a:latin typeface="Calibri"/>
                <a:cs typeface="Calibri"/>
              </a:rPr>
              <a:t>‒184</a:t>
            </a:r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 př. n. l.</a:t>
            </a:r>
          </a:p>
          <a:p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21 dochovaných komedií – </a:t>
            </a:r>
            <a:r>
              <a:rPr lang="cs-CZ" sz="2800" dirty="0" err="1">
                <a:solidFill>
                  <a:srgbClr val="993300"/>
                </a:solidFill>
                <a:latin typeface="Constantia" panose="02030602050306030303" pitchFamily="18" charset="0"/>
              </a:rPr>
              <a:t>palliat</a:t>
            </a:r>
            <a:endParaRPr lang="cs-CZ" sz="2800" dirty="0">
              <a:solidFill>
                <a:srgbClr val="993300"/>
              </a:solidFill>
              <a:latin typeface="Constantia" panose="02030602050306030303" pitchFamily="18" charset="0"/>
            </a:endParaRPr>
          </a:p>
          <a:p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postavy: mladík, otrok, otec, kuplíř, voják,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    dívka, stařec</a:t>
            </a:r>
          </a:p>
          <a:p>
            <a:r>
              <a:rPr lang="cs-CZ" sz="2800" dirty="0" err="1">
                <a:solidFill>
                  <a:srgbClr val="993300"/>
                </a:solidFill>
                <a:latin typeface="Constantia" panose="02030602050306030303" pitchFamily="18" charset="0"/>
              </a:rPr>
              <a:t>Plautinopolis</a:t>
            </a:r>
            <a:endParaRPr lang="cs-CZ" sz="2800" dirty="0">
              <a:solidFill>
                <a:srgbClr val="993300"/>
              </a:solidFill>
              <a:latin typeface="Constantia" panose="02030602050306030303" pitchFamily="18" charset="0"/>
            </a:endParaRPr>
          </a:p>
          <a:p>
            <a:r>
              <a:rPr lang="cs-CZ" sz="2800" i="1" dirty="0" err="1">
                <a:solidFill>
                  <a:srgbClr val="993300"/>
                </a:solidFill>
                <a:latin typeface="Constantia" panose="02030602050306030303" pitchFamily="18" charset="0"/>
              </a:rPr>
              <a:t>contaminatio</a:t>
            </a:r>
            <a:endParaRPr lang="cs-CZ" sz="2800" i="1" dirty="0">
              <a:solidFill>
                <a:srgbClr val="993300"/>
              </a:solidFill>
              <a:latin typeface="Constantia" panose="02030602050306030303" pitchFamily="18" charset="0"/>
            </a:endParaRPr>
          </a:p>
          <a:p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divadlo na divadle</a:t>
            </a:r>
          </a:p>
          <a:p>
            <a:r>
              <a:rPr lang="cs-CZ" sz="2800" dirty="0">
                <a:solidFill>
                  <a:srgbClr val="993300"/>
                </a:solidFill>
                <a:latin typeface="Constantia" panose="02030602050306030303" pitchFamily="18" charset="0"/>
              </a:rPr>
              <a:t>všechny vrstvy jazyka, hříčky</a:t>
            </a:r>
          </a:p>
          <a:p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5"/>
            <a:ext cx="1905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0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3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err="1">
                <a:solidFill>
                  <a:srgbClr val="993300"/>
                </a:solidFill>
                <a:latin typeface="Constantia" panose="02030602050306030303" pitchFamily="18" charset="0"/>
              </a:rPr>
              <a:t>Fabula</a:t>
            </a:r>
            <a:r>
              <a:rPr lang="cs-CZ" dirty="0">
                <a:solidFill>
                  <a:srgbClr val="993300"/>
                </a:solidFill>
                <a:latin typeface="Constantia" panose="02030602050306030303" pitchFamily="18" charset="0"/>
              </a:rPr>
              <a:t> </a:t>
            </a:r>
            <a:r>
              <a:rPr lang="cs-CZ" dirty="0" err="1">
                <a:solidFill>
                  <a:srgbClr val="993300"/>
                </a:solidFill>
                <a:latin typeface="Constantia" panose="02030602050306030303" pitchFamily="18" charset="0"/>
              </a:rPr>
              <a:t>palliata</a:t>
            </a:r>
            <a:endParaRPr lang="cs-CZ" dirty="0">
              <a:solidFill>
                <a:srgbClr val="9933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427" y="1268760"/>
            <a:ext cx="5400600" cy="54006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400" dirty="0" err="1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Palliata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je římskou adaptací tzv. </a:t>
            </a:r>
            <a:r>
              <a:rPr lang="cs-CZ" sz="2400" b="1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nové </a:t>
            </a:r>
            <a:r>
              <a:rPr lang="cs-CZ" sz="2400" b="1" dirty="0" err="1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attické</a:t>
            </a:r>
            <a:r>
              <a:rPr lang="cs-CZ" sz="2400" b="1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komedie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Termín </a:t>
            </a:r>
            <a:r>
              <a:rPr lang="cs-CZ" sz="2400" i="1" dirty="0" err="1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palliata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- odvozený od slova </a:t>
            </a:r>
            <a:r>
              <a:rPr lang="cs-CZ" sz="2400" i="1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pallium 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latinské označení pro řecký plášť himation), který zároveň naznačuje, že hra se odehrává v Řecku, představuje specifický divadelní žánr, spojovaný s </a:t>
            </a:r>
            <a:r>
              <a:rPr lang="cs-CZ" sz="2400" u="sng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Plautem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a </a:t>
            </a:r>
            <a:r>
              <a:rPr lang="cs-CZ" sz="2400" u="sng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Terentiem</a:t>
            </a:r>
          </a:p>
          <a:p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Obsah těchto komedií je převzat z tzv. nové řecké komedie, kterou pěstovali v Athénách </a:t>
            </a:r>
            <a:r>
              <a:rPr lang="cs-CZ" sz="2400" u="sng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Menandros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Difilos, Philemon, zhruba 100 let před </a:t>
            </a:r>
            <a:r>
              <a:rPr lang="cs-CZ" sz="2400" dirty="0" err="1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Plautem</a:t>
            </a:r>
            <a:r>
              <a:rPr lang="cs-CZ" sz="2400" dirty="0">
                <a:solidFill>
                  <a:srgbClr val="9933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11773"/>
            <a:ext cx="3635896" cy="383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83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925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274706"/>
            <a:ext cx="8064896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99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ŘECKÁ NOVÁ KOMEDIE → PALLIATA: POSTAVY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965684" y="1988840"/>
          <a:ext cx="721263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2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NOVÁ KOMEDIE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PALLIATA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Typy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Geron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Senex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Stařec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Gyne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Matrona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Matka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ČLENOVÉ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Kore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Puella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Dcera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RODINY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Neos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Adulescens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Mladík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Leno/Lena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Kuplíř/Kuplířka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Stratiotes</a:t>
                      </a:r>
                      <a:endParaRPr lang="cs-CZ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Miles</a:t>
                      </a:r>
                      <a:endParaRPr lang="cs-CZ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Voják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NEPŘÁTELÉ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Hetera</a:t>
                      </a:r>
                      <a:endParaRPr lang="cs-CZ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Meretrix</a:t>
                      </a:r>
                      <a:endParaRPr lang="cs-CZ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Nevěstka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Doulos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Servus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Otrok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KOMICKÉ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Iatros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Medicus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Doktor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POSTAVY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Mageiros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Coquus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Kuchař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0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89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2276872"/>
            <a:ext cx="676875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harakterov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á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komedi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Aulularia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),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sentimentální komedi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Casina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),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mytologick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á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travesti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Amphitruo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),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komedi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dvojníků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Menaechmi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), 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intrikov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á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komedi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Bacchides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), 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frašk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Asinaria</a:t>
            </a: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Oslovská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komedie),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romantick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á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komedi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Rudens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 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zcela vážné hry (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Captivi</a:t>
            </a: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cs-CZ" alt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Trinummus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)</a:t>
            </a: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83568" y="404664"/>
            <a:ext cx="7344816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99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Tematická pestrost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plautových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her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0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509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930442"/>
            <a:ext cx="475252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tenze mezi </a:t>
            </a:r>
            <a:r>
              <a:rPr kumimoji="0" lang="cs-CZ" sz="21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spontaneitou</a:t>
            </a: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a </a:t>
            </a:r>
            <a:r>
              <a:rPr kumimoji="0" lang="cs-CZ" sz="21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literární textem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důležitá role </a:t>
            </a:r>
            <a:r>
              <a:rPr kumimoji="0" lang="cs-CZ" sz="21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hudby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1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stylizovanost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1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mnohovrstevnatost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- zajímavý a neznámý příběh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- groteska/gagy/fyzická komedie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- jazyková bohatost a slovní hříčky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- intelektuálně zajímavá témata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- intertextualita a </a:t>
            </a:r>
            <a:r>
              <a:rPr kumimoji="0" lang="cs-CZ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metadivadelnost</a:t>
            </a:r>
            <a:endParaRPr kumimoji="0" lang="cs-CZ" sz="21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- zvuková bohatost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36437"/>
            <a:ext cx="40100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051720" y="548679"/>
            <a:ext cx="5156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Určující rysy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palliaty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-10617"/>
            <a:ext cx="9699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7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0444"/>
            <a:ext cx="6624736" cy="6560276"/>
          </a:xfrm>
          <a:noFill/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8610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Documents\INDIV\Plautus\elfeliška\102522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88518"/>
            <a:ext cx="1764821" cy="19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INDIV\Plautus\elfeliška\comicmask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9" y="4486139"/>
            <a:ext cx="2255093" cy="2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INDIV\Plautus\elfeliška\hb_1999.316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16665" r="4333" b="24065"/>
          <a:stretch/>
        </p:blipFill>
        <p:spPr bwMode="auto">
          <a:xfrm>
            <a:off x="7034413" y="4952050"/>
            <a:ext cx="176482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283807"/>
            <a:ext cx="6470277" cy="4027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cs-CZ" sz="3600" dirty="0">
              <a:latin typeface="Book Antiqua" panose="02040602050305030304" pitchFamily="18" charset="0"/>
            </a:endParaRPr>
          </a:p>
          <a:p>
            <a:pPr algn="ctr"/>
            <a:r>
              <a:rPr lang="cs-CZ" sz="3600" b="1" i="1" dirty="0" err="1">
                <a:latin typeface="Book Antiqua" panose="02040602050305030304" pitchFamily="18" charset="0"/>
              </a:rPr>
              <a:t>Curculio</a:t>
            </a:r>
            <a:br>
              <a:rPr lang="cs-CZ" sz="3600" b="1" dirty="0">
                <a:latin typeface="Book Antiqua" panose="02040602050305030304" pitchFamily="18" charset="0"/>
              </a:rPr>
            </a:br>
            <a:r>
              <a:rPr lang="cs-CZ" sz="3600" b="1" dirty="0">
                <a:latin typeface="Book Antiqua" panose="02040602050305030304" pitchFamily="18" charset="0"/>
              </a:rPr>
              <a:t>Představení hry a postav</a:t>
            </a:r>
            <a:endParaRPr lang="cs-CZ" sz="2400" b="1" dirty="0">
              <a:latin typeface="Book Antiqua" panose="02040602050305030304" pitchFamily="18" charset="0"/>
            </a:endParaRP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  <a:p>
            <a:pPr algn="ctr"/>
            <a:r>
              <a:rPr lang="cs-CZ" sz="2800" dirty="0">
                <a:latin typeface="Book Antiqua" panose="02040602050305030304" pitchFamily="18" charset="0"/>
              </a:rPr>
              <a:t>Tomáš Weissar</a:t>
            </a: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2055" name="Picture 7" descr="C:\Users\user\Documents\INDIV\Plautus\elfeliška\5660786938_c08770c3a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4" y="4498018"/>
            <a:ext cx="1649978" cy="20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cuments\INDIV\Plautus\elfeliška\580487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25"/>
          <a:stretch/>
        </p:blipFill>
        <p:spPr bwMode="auto">
          <a:xfrm>
            <a:off x="4421731" y="4486139"/>
            <a:ext cx="2372074" cy="2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cuments\INDIV\Plautus\elfeliška\claycomicma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369738"/>
            <a:ext cx="1764821" cy="24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0444"/>
            <a:ext cx="6624736" cy="6560276"/>
          </a:xfrm>
          <a:noFill/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8610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Documents\INDIV\Plautus\elfeliška\102522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88518"/>
            <a:ext cx="1764821" cy="19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INDIV\Plautus\elfeliška\comicmask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9" y="4486139"/>
            <a:ext cx="2255093" cy="2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INDIV\Plautus\elfeliška\hb_1999.316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16665" r="4333" b="24065"/>
          <a:stretch/>
        </p:blipFill>
        <p:spPr bwMode="auto">
          <a:xfrm>
            <a:off x="7034413" y="4952050"/>
            <a:ext cx="176482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283807"/>
            <a:ext cx="6470277" cy="4027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cs-CZ" sz="3600" dirty="0">
              <a:latin typeface="Book Antiqua" panose="02040602050305030304" pitchFamily="18" charset="0"/>
            </a:endParaRPr>
          </a:p>
          <a:p>
            <a:pPr algn="ctr"/>
            <a:r>
              <a:rPr lang="cs-CZ" sz="3600" b="1" dirty="0">
                <a:latin typeface="Book Antiqua" panose="02040602050305030304" pitchFamily="18" charset="0"/>
              </a:rPr>
              <a:t>Římská </a:t>
            </a:r>
            <a:r>
              <a:rPr lang="cs-CZ" sz="3600" b="1" dirty="0" err="1">
                <a:latin typeface="Book Antiqua" panose="02040602050305030304" pitchFamily="18" charset="0"/>
              </a:rPr>
              <a:t>palliata</a:t>
            </a:r>
            <a:r>
              <a:rPr lang="cs-CZ" sz="3600" b="1" dirty="0">
                <a:latin typeface="Book Antiqua" panose="02040602050305030304" pitchFamily="18" charset="0"/>
              </a:rPr>
              <a:t> a její inscenační konvence</a:t>
            </a:r>
            <a:endParaRPr lang="cs-CZ" sz="2400" b="1" dirty="0">
              <a:latin typeface="Book Antiqua" panose="02040602050305030304" pitchFamily="18" charset="0"/>
            </a:endParaRP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  <a:p>
            <a:pPr algn="ctr"/>
            <a:r>
              <a:rPr lang="cs-CZ" sz="2800" dirty="0">
                <a:latin typeface="Book Antiqua" panose="02040602050305030304" pitchFamily="18" charset="0"/>
              </a:rPr>
              <a:t>Eliška Poláčková</a:t>
            </a: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2055" name="Picture 7" descr="C:\Users\user\Documents\INDIV\Plautus\elfeliška\5660786938_c08770c3a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4" y="4498018"/>
            <a:ext cx="1649978" cy="20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cuments\INDIV\Plautus\elfeliška\580487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25"/>
          <a:stretch/>
        </p:blipFill>
        <p:spPr bwMode="auto">
          <a:xfrm>
            <a:off x="4421731" y="4486139"/>
            <a:ext cx="2372074" cy="2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cuments\INDIV\Plautus\elfeliška\claycomicma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369738"/>
            <a:ext cx="1764821" cy="24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25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00200"/>
            <a:ext cx="8668033" cy="514116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Phaedromus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(zamilovaný mladík)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posílá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Curculiona (parazita)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Kárie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opatřit peníze, aby mohl vykoupit svou milou od kuplíře.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Curculionovi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tam podaří připravit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Phaedromova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soka (vojáka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Therapontigona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pečetní prsten, kterým pak zapečetí dopis pro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bankéře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Lycona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Jakmile bankéř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Lyco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uvidí dopis, pozná vojákovu pečeť a zaplatí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kuplíři,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aby propustil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Phaedromovu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dívku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Planesium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Podvedený voják žene bankéře i kuplíře k soudu. Pak ale vyjde najevo, že dívka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Planesium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(k níž zmírá láskou), je jeho vlastní ztracená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sestra.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Nakonec tedy podlehne jejím prosbám a dá ji za ženu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Phaedromovi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83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600200"/>
            <a:ext cx="8784976" cy="5141168"/>
          </a:xfrm>
        </p:spPr>
        <p:txBody>
          <a:bodyPr>
            <a:normAutofit fontScale="925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Vojáci: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Pyrgopolinices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(„Bořitel bran“, Mil.);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Polymachairoplagides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(„Ten, kdo rozsévá nesčetně ran mečem“);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Bumbomachides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(„Ten, kdo bojuje hlučně“,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Bitvobombasta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Mil.)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Nevěstky a milenky: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Philematium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(„Pusinka“, Most.)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Acroteleutium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(„Vrcholné vyvrcholení“, Mil.)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Starci: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Euklio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(„Ten, kdo to má dobře schované“, Aul.);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Mysargyrides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(„Kdo nenávidí stříbro“, Most.)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Otroci: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Pseudolus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(„Lišák“ „Podfukář“,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Mladík: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Callidamates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(„Krasavec“, Most.)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47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Phaedromus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(„zářivý“ –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φαιδρός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zamilovaný mladík</a:t>
            </a:r>
          </a:p>
          <a:p>
            <a:pPr marL="400050" lvl="1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quo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Cupidoque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imperat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suadetque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Amor: si media nox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prima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vespera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 status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condictus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hoste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intercedit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eundum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quo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imperant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ingratiis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3–6)</a:t>
            </a:r>
          </a:p>
          <a:p>
            <a:pPr marL="400050" lvl="1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Tam, kam Venuše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Cupido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velí, sama Láska káže. Ať už je hluboká noc, nebo časné ráno, ať si mám mít třeba ten den stání u soudu, já prostě musím jít chtě nechtě tam, kam srdce mě táhne.</a:t>
            </a:r>
          </a:p>
          <a:p>
            <a:pPr marL="5472113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Palinurus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(Aeneův kormidelník /„ten, který močí dozadu“–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πάλιν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οὐρεῖν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chytrý otrok, „mentor“</a:t>
            </a:r>
          </a:p>
          <a:p>
            <a:pPr marL="400050" lvl="1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scito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flamma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fumo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proxuma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fumo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comburi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nil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flamma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qui e nuce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nuculeum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volt,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frangit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nucem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qui volt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saltum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saviis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53–56)</a:t>
            </a:r>
          </a:p>
          <a:p>
            <a:pPr marL="400050" lvl="1" indent="0">
              <a:buNone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Pamatuj si! Kde je kouř, tam bývá i oheň. Od kouře se nespálíš, ale s ohněm si není radno zahrávat. Kdo si chce smlsnout na mandličce, počítá s louskáním. No a kdo chce do postele, začíná líbáním.</a:t>
            </a:r>
          </a:p>
          <a:p>
            <a:pPr marL="5472113" indent="0">
              <a:buNone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Sofistikus</a:t>
            </a:r>
            <a:endParaRPr lang="cs-CZ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Leaena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(„lvice“ –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λέαινα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stará otrokyně, vrátná kuplířova bordelu, silná alkoholička</a:t>
            </a:r>
          </a:p>
          <a:p>
            <a:pPr marL="442913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ubiubi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salve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anime mi,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lepos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cupida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97–99)</a:t>
            </a:r>
          </a:p>
          <a:p>
            <a:pPr marL="4429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Kdepak tě, vínečko, rozmilé mám?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Tady jsi! Zdráv mi buď, Bakchu, můj pane.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Jsem zralá jako ty – krásný jsme pár!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50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dirty="0">
                <a:latin typeface="Book Antiqua" panose="02040602050305030304" pitchFamily="18" charset="0"/>
                <a:cs typeface="Times New Roman" panose="02020603050405020304" pitchFamily="18" charset="0"/>
              </a:rPr>
              <a:t>×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lagoena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džbán na víno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indent="0">
              <a:spcAft>
                <a:spcPts val="1200"/>
              </a:spcAft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PHAE.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anus hic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custos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ianitrix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nomen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Leaenae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multibiba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merobiba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PAL. quasi tu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lagoenam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75–79)</a:t>
            </a:r>
          </a:p>
          <a:p>
            <a:pPr marL="2651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Uvidíš. Za těmi dveřmi pospává na stráži stará vrátná, co si moc ráda přihne vína – a nejradši neředěného. Jmenuje se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Castoria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 Cože,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Chlastoria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95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Planesium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(„malá tulačka“ –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πλανάω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Romantikova milá, něžná dívka, stále panna</a:t>
            </a:r>
          </a:p>
          <a:p>
            <a:pPr marL="400050" lvl="1" indent="0">
              <a:spcAft>
                <a:spcPts val="600"/>
              </a:spcAft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PHAE.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pudica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necdum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cupitat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credam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pudor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quoiquam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lenoni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PHAE.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censes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occasio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surrupere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ad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oppegit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fugit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56–60)</a:t>
            </a:r>
          </a:p>
          <a:p>
            <a:pPr marL="400050" lvl="1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Ale ona je ještě panna, s nikým nic nemá!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 No jasně, jako každá holka v bordelu.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Co si to o ní myslíš? Vždycky, když se potajmu setkáme, sotva mě políbí, hned zase uteče.</a:t>
            </a:r>
          </a:p>
          <a:p>
            <a:pPr marL="5472113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Errotium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Lyco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(„vlk“ –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λύκος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penězchtivý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bankéř</a:t>
            </a:r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2913" indent="0">
              <a:spcAft>
                <a:spcPts val="6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beatus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subduxi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ratiunculam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alieni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sum, si non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reddo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eis,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quibus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debeo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371–373)</a:t>
            </a:r>
          </a:p>
          <a:p>
            <a:pPr marL="4429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Řekl bych, že jsem za vodou. Právě jsem provedl průběžné vyúčtování – má dáti, dal, sečteno podtrženo – jsem boháč, pokud ovšem nevrátím, co dlužím.</a:t>
            </a:r>
          </a:p>
          <a:p>
            <a:pPr marL="54721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Hypotékus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Cappadox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Kapadočan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“) – kuplíř, hrubián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hypochondr, majitel bordelu</a:t>
            </a:r>
          </a:p>
          <a:p>
            <a:pPr marL="442913" indent="0">
              <a:spcAft>
                <a:spcPts val="6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enicat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dolent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distrahuntur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cruciatur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iecur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pereunt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hirae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dolent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236–238)</a:t>
            </a:r>
          </a:p>
          <a:p>
            <a:pPr marL="4429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slezina mě asi brzo zabije. Berou mě ledviny, plíce se mi můžou rozervat, játra mám 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sakrech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srdce na dranc a do střev mě berou křeče.</a:t>
            </a:r>
          </a:p>
          <a:p>
            <a:pPr marL="54721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Pornotékus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556792"/>
            <a:ext cx="8668034" cy="522920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Therapontigonus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Platagidorus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(„narozený služce“ –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θεραποντίς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γόνος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Antigonus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?; „po ulici přesunující dar“ –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πλάτη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ἄγειν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δῶρον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 – chlubný voják</a:t>
            </a:r>
          </a:p>
          <a:p>
            <a:pPr marL="442913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machaera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clupeus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iuvent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pugnantem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nisi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virgo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redditur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ego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formicae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frustillatim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differant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574–576)</a:t>
            </a:r>
          </a:p>
          <a:p>
            <a:pPr marL="442913" indent="0">
              <a:spcAft>
                <a:spcPts val="6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Tenhle meč a štít už pomohly rozprášit nejeden šik. Nevydáš-li mi tu dívku, postarám se o tebe tak, že tě z bojiště budou muset odnést mravenci – po kousíčkách!</a:t>
            </a:r>
          </a:p>
          <a:p>
            <a:pPr marL="4429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Paco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řečený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Poclusemclus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9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643192" cy="778098"/>
          </a:xfrm>
        </p:spPr>
        <p:txBody>
          <a:bodyPr/>
          <a:lstStyle/>
          <a:p>
            <a:r>
              <a:rPr lang="cs-CZ" dirty="0">
                <a:solidFill>
                  <a:srgbClr val="993300"/>
                </a:solidFill>
                <a:latin typeface="Constantia" panose="02030602050306030303" pitchFamily="18" charset="0"/>
              </a:rPr>
              <a:t>Řím za Republiky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/>
          <a:stretch/>
        </p:blipFill>
        <p:spPr bwMode="auto">
          <a:xfrm>
            <a:off x="457257" y="1703540"/>
            <a:ext cx="8199059" cy="402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66" y="0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952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28800"/>
            <a:ext cx="8668034" cy="511256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Curculio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parazit, miluje jídlo</a:t>
            </a:r>
          </a:p>
          <a:p>
            <a:pPr marL="442913" indent="0">
              <a:spcAft>
                <a:spcPts val="6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prospicio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grammarum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dentes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plenos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lippiunt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fauces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vacuitate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venio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lassis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lactibus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317–319)</a:t>
            </a:r>
          </a:p>
          <a:p>
            <a:pPr marL="442913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Zrak se mi kalí, na jazyku mám kopřivku a hroznou žaludeční migrénu k tomu. Po cestě mě postihl akutní nedostatek potravy, následkem čehož mám teď úplně prázdné břicho.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61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8540109" cy="1162050"/>
          </a:xfrm>
        </p:spPr>
        <p:txBody>
          <a:bodyPr>
            <a:normAutofit/>
          </a:bodyPr>
          <a:lstStyle/>
          <a:p>
            <a:pPr algn="ctr"/>
            <a:endParaRPr lang="cs-CZ" sz="3200" b="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33285"/>
            <a:ext cx="2232248" cy="3132979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1700808"/>
            <a:ext cx="3141985" cy="4874964"/>
          </a:xfrm>
        </p:spPr>
        <p:txBody>
          <a:bodyPr>
            <a:normAutofit/>
          </a:bodyPr>
          <a:lstStyle/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Curculionidae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nosatcovití – největší čeleď brouků (60 000 druhů), mají dlouhý nos a kyjovitá tykadla, škůdci stromů a obilí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„pilous klikoroh“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[Novotný], škůdce obilních sýpek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86" y="1916832"/>
            <a:ext cx="2998984" cy="19993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69" y="4149080"/>
            <a:ext cx="2961924" cy="217788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801494" y="533361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pilous černý</a:t>
            </a:r>
          </a:p>
        </p:txBody>
      </p:sp>
      <p:pic>
        <p:nvPicPr>
          <p:cNvPr id="9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67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700808"/>
            <a:ext cx="8561795" cy="48245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Možné adaptace: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Pilous, Klikoroh, Nosatec; Mandelinka, Štěnice, Škrkavka, Tasemnice… (hmyz)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Lehkoživ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Darmopil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Darmovzal (tj. zadarmo), Darmožrout (stará česká jména)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Vyžíral, dolož. Vyžral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Vyžrálek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(umělá jména)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expresivní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Vyžírka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Vyjídák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13438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Darmojed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4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700808"/>
            <a:ext cx="8561795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postavy: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kuchař</a:t>
            </a:r>
            <a:r>
              <a:rPr 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epizodní role, vykládá sen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chorégos</a:t>
            </a:r>
            <a:r>
              <a:rPr 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vstupuje s „intermezzem“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mlčící otroci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Referencie</a:t>
            </a:r>
            <a:r>
              <a:rPr 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Podčarová</a:t>
            </a:r>
            <a:r>
              <a:rPr 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personifikovaná poznámka pod čarou, nový prvek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3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0444"/>
            <a:ext cx="6624736" cy="6560276"/>
          </a:xfrm>
          <a:noFill/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8610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Documents\INDIV\Plautus\elfeliška\102522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88518"/>
            <a:ext cx="1764821" cy="19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INDIV\Plautus\elfeliška\comicmask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9" y="4486139"/>
            <a:ext cx="2255093" cy="2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INDIV\Plautus\elfeliška\hb_1999.316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16665" r="4333" b="24065"/>
          <a:stretch/>
        </p:blipFill>
        <p:spPr bwMode="auto">
          <a:xfrm>
            <a:off x="7034413" y="4952050"/>
            <a:ext cx="176482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283807"/>
            <a:ext cx="6470277" cy="4027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Strategie dramatického překladu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Eliška Poláčková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2055" name="Picture 7" descr="C:\Users\user\Documents\INDIV\Plautus\elfeliška\5660786938_c08770c3a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4" y="4498018"/>
            <a:ext cx="1649978" cy="20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cuments\INDIV\Plautus\elfeliška\580487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25"/>
          <a:stretch/>
        </p:blipFill>
        <p:spPr bwMode="auto">
          <a:xfrm>
            <a:off x="4421731" y="4486139"/>
            <a:ext cx="2372074" cy="2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cuments\INDIV\Plautus\elfeliška\claycomicma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369738"/>
            <a:ext cx="1764821" cy="24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67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455" y="1600200"/>
            <a:ext cx="8668033" cy="218884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2400" dirty="0"/>
              <a:t>„Překládá-li se dramaticky text, nejde jen o slova, ale také o divadelní akci, která je slovní i mimoslovní, a o herce, kteří budou děni na jevišti zobrazovat. Součásti dramatického překladu je tedy jista předpokládaná </a:t>
            </a:r>
            <a:r>
              <a:rPr lang="cs-CZ" sz="2400" i="1" dirty="0"/>
              <a:t>anticipovaná </a:t>
            </a:r>
            <a:r>
              <a:rPr lang="cs-CZ" sz="2400" i="1" dirty="0" err="1"/>
              <a:t>ostenze</a:t>
            </a:r>
            <a:r>
              <a:rPr lang="cs-CZ" sz="2400" dirty="0"/>
              <a:t>.“</a:t>
            </a:r>
          </a:p>
          <a:p>
            <a:pPr marL="0" indent="0" algn="r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2000" dirty="0"/>
              <a:t>Pavel Drábek, </a:t>
            </a:r>
            <a:r>
              <a:rPr lang="cs-CZ" sz="2000" i="1" dirty="0"/>
              <a:t>České pokusy a Shakespeara </a:t>
            </a:r>
            <a:r>
              <a:rPr lang="cs-CZ" sz="2000" dirty="0"/>
              <a:t>(2012)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414908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Palinurus</a:t>
            </a:r>
            <a:r>
              <a:rPr lang="cs-CZ" b="1" i="1" dirty="0"/>
              <a:t>: </a:t>
            </a:r>
            <a:r>
              <a:rPr lang="cs-CZ" i="1" dirty="0"/>
              <a:t>Ostium </a:t>
            </a:r>
            <a:r>
              <a:rPr lang="cs-CZ" i="1" dirty="0" err="1"/>
              <a:t>occlusissimum</a:t>
            </a:r>
            <a:r>
              <a:rPr lang="cs-CZ" i="1" dirty="0"/>
              <a:t>, </a:t>
            </a:r>
            <a:r>
              <a:rPr lang="cs-CZ" i="1" dirty="0" err="1"/>
              <a:t>caruitne</a:t>
            </a:r>
            <a:r>
              <a:rPr lang="cs-CZ" i="1" dirty="0"/>
              <a:t> </a:t>
            </a:r>
            <a:r>
              <a:rPr lang="cs-CZ" i="1" dirty="0" err="1"/>
              <a:t>febris</a:t>
            </a:r>
            <a:r>
              <a:rPr lang="cs-CZ" i="1" dirty="0"/>
              <a:t> </a:t>
            </a:r>
            <a:r>
              <a:rPr lang="cs-CZ" i="1" dirty="0" err="1"/>
              <a:t>te</a:t>
            </a:r>
            <a:r>
              <a:rPr lang="cs-CZ" i="1" dirty="0"/>
              <a:t> </a:t>
            </a:r>
            <a:r>
              <a:rPr lang="cs-CZ" i="1" dirty="0" err="1"/>
              <a:t>heri</a:t>
            </a:r>
            <a:r>
              <a:rPr lang="cs-CZ" i="1" dirty="0"/>
              <a:t> vel </a:t>
            </a:r>
            <a:r>
              <a:rPr lang="cs-CZ" i="1" dirty="0" err="1"/>
              <a:t>nudiustertius</a:t>
            </a:r>
            <a:r>
              <a:rPr lang="cs-CZ" i="1" dirty="0"/>
              <a:t> et </a:t>
            </a:r>
            <a:r>
              <a:rPr lang="cs-CZ" i="1" dirty="0" err="1"/>
              <a:t>heri</a:t>
            </a:r>
            <a:r>
              <a:rPr lang="cs-CZ" i="1" dirty="0"/>
              <a:t> </a:t>
            </a:r>
            <a:r>
              <a:rPr lang="cs-CZ" i="1" dirty="0" err="1"/>
              <a:t>cenavistine</a:t>
            </a:r>
            <a:r>
              <a:rPr lang="cs-CZ" i="1" dirty="0"/>
              <a:t>?</a:t>
            </a:r>
          </a:p>
          <a:p>
            <a:endParaRPr lang="cs-CZ" dirty="0"/>
          </a:p>
          <a:p>
            <a:r>
              <a:rPr lang="cs-CZ" b="1" dirty="0" err="1"/>
              <a:t>Sofistikus</a:t>
            </a:r>
            <a:r>
              <a:rPr lang="cs-CZ" dirty="0"/>
              <a:t>: Buďte zdrávy, ó dveře </a:t>
            </a:r>
            <a:r>
              <a:rPr lang="cs-CZ" dirty="0" err="1"/>
              <a:t>nejzavřenější</a:t>
            </a:r>
            <a:r>
              <a:rPr lang="cs-CZ" dirty="0"/>
              <a:t>, doufám, že vás včera neofouklo a že teď nemáte </a:t>
            </a:r>
            <a:r>
              <a:rPr lang="cs-CZ" dirty="0" err="1"/>
              <a:t>rýmečku</a:t>
            </a:r>
            <a:r>
              <a:rPr lang="cs-CZ" dirty="0"/>
              <a:t>. A copak dobrého jste měly včera k večeři?</a:t>
            </a:r>
          </a:p>
        </p:txBody>
      </p:sp>
    </p:spTree>
    <p:extLst>
      <p:ext uri="{BB962C8B-B14F-4D97-AF65-F5344CB8AC3E}">
        <p14:creationId xmlns:p14="http://schemas.microsoft.com/office/powerpoint/2010/main" val="23194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581535" cy="489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95936" y="6059512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Pavel Drábek, </a:t>
            </a:r>
            <a:r>
              <a:rPr lang="cs-CZ" sz="1600" i="1" dirty="0"/>
              <a:t>České pokusy a Shakespeara </a:t>
            </a:r>
            <a:r>
              <a:rPr lang="cs-CZ" sz="1600" dirty="0"/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435846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2866" y="1628800"/>
            <a:ext cx="84520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SUBSTITUCE</a:t>
            </a:r>
          </a:p>
          <a:p>
            <a:endParaRPr lang="cs-CZ" dirty="0"/>
          </a:p>
          <a:p>
            <a:r>
              <a:rPr lang="cs-CZ" dirty="0"/>
              <a:t>Postup, kdy je určitý prvek překládaného textu – ať už se jedna o jednotlivý vyraz,</a:t>
            </a:r>
          </a:p>
          <a:p>
            <a:r>
              <a:rPr lang="cs-CZ" dirty="0"/>
              <a:t>frazém, kulturně-historicky koncept, typ verše apod. – převeden do cílového jazyka pomoci recipientovi známe/blízké/srozumitelné </a:t>
            </a:r>
            <a:r>
              <a:rPr lang="cs-CZ" u="sng" dirty="0"/>
              <a:t>analogie.</a:t>
            </a:r>
          </a:p>
          <a:p>
            <a:endParaRPr lang="cs-CZ" dirty="0"/>
          </a:p>
          <a:p>
            <a:pPr algn="r"/>
            <a:r>
              <a:rPr lang="cs-CZ" sz="1600" dirty="0"/>
              <a:t>ANDERMAN, G. 2005, „Drama </a:t>
            </a:r>
            <a:r>
              <a:rPr lang="cs-CZ" sz="1600" dirty="0" err="1"/>
              <a:t>Translation</a:t>
            </a:r>
            <a:r>
              <a:rPr lang="cs-CZ" sz="1600" dirty="0"/>
              <a:t>“, in: M. BAKER (</a:t>
            </a:r>
            <a:r>
              <a:rPr lang="cs-CZ" sz="1600" dirty="0" err="1"/>
              <a:t>ed</a:t>
            </a:r>
            <a:r>
              <a:rPr lang="cs-CZ" sz="1600" dirty="0"/>
              <a:t>.), </a:t>
            </a:r>
            <a:r>
              <a:rPr lang="cs-CZ" sz="1600" i="1" dirty="0" err="1"/>
              <a:t>Routledge</a:t>
            </a:r>
            <a:endParaRPr lang="cs-CZ" sz="1600" dirty="0"/>
          </a:p>
          <a:p>
            <a:pPr algn="r"/>
            <a:r>
              <a:rPr lang="cs-CZ" sz="1600" i="1" dirty="0" err="1"/>
              <a:t>Encyclopaedia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Translation</a:t>
            </a:r>
            <a:r>
              <a:rPr lang="cs-CZ" sz="1600" i="1" dirty="0"/>
              <a:t> </a:t>
            </a:r>
            <a:r>
              <a:rPr lang="cs-CZ" sz="1600" i="1" dirty="0" err="1"/>
              <a:t>Studies</a:t>
            </a:r>
            <a:r>
              <a:rPr lang="cs-CZ" sz="1600" dirty="0"/>
              <a:t>, </a:t>
            </a:r>
            <a:r>
              <a:rPr lang="cs-CZ" sz="1600" dirty="0" err="1"/>
              <a:t>Routledge</a:t>
            </a:r>
            <a:r>
              <a:rPr lang="cs-CZ" sz="1600" dirty="0"/>
              <a:t>, London – New York,</a:t>
            </a:r>
          </a:p>
          <a:p>
            <a:pPr algn="r"/>
            <a:r>
              <a:rPr lang="cs-CZ" sz="1600" dirty="0"/>
              <a:t>s. 71–74.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7544" y="4293096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Ph</a:t>
            </a:r>
            <a:r>
              <a:rPr lang="cs-CZ" b="1" i="1" dirty="0"/>
              <a:t>.</a:t>
            </a:r>
            <a:r>
              <a:rPr lang="cs-CZ" i="1" dirty="0"/>
              <a:t> </a:t>
            </a:r>
            <a:r>
              <a:rPr lang="cs-CZ" i="1" dirty="0" err="1"/>
              <a:t>Pernam</a:t>
            </a:r>
            <a:r>
              <a:rPr lang="cs-CZ" i="1" dirty="0"/>
              <a:t>, abdomen, </a:t>
            </a:r>
            <a:r>
              <a:rPr lang="cs-CZ" i="1" dirty="0" err="1"/>
              <a:t>sumen</a:t>
            </a:r>
            <a:r>
              <a:rPr lang="cs-CZ" i="1" dirty="0"/>
              <a:t> </a:t>
            </a:r>
            <a:r>
              <a:rPr lang="cs-CZ" i="1" dirty="0" err="1"/>
              <a:t>sueris</a:t>
            </a:r>
            <a:r>
              <a:rPr lang="cs-CZ" i="1" dirty="0"/>
              <a:t>, </a:t>
            </a:r>
            <a:r>
              <a:rPr lang="cs-CZ" i="1" dirty="0" err="1"/>
              <a:t>glandium</a:t>
            </a:r>
            <a:r>
              <a:rPr lang="cs-CZ" i="1" dirty="0"/>
              <a:t>++ </a:t>
            </a:r>
            <a:r>
              <a:rPr lang="cs-CZ" b="1" i="1" dirty="0" err="1"/>
              <a:t>Cv</a:t>
            </a:r>
            <a:r>
              <a:rPr lang="cs-CZ" b="1" i="1" dirty="0"/>
              <a:t>.</a:t>
            </a:r>
            <a:r>
              <a:rPr lang="cs-CZ" i="1" dirty="0"/>
              <a:t> </a:t>
            </a:r>
            <a:r>
              <a:rPr lang="cs-CZ" i="1" dirty="0" err="1"/>
              <a:t>Ain</a:t>
            </a:r>
            <a:r>
              <a:rPr lang="cs-CZ" i="1" dirty="0"/>
              <a:t> tu omnia </a:t>
            </a:r>
            <a:r>
              <a:rPr lang="cs-CZ" i="1" dirty="0" err="1"/>
              <a:t>haec</a:t>
            </a:r>
            <a:r>
              <a:rPr lang="cs-CZ" i="1" dirty="0"/>
              <a:t>?</a:t>
            </a:r>
            <a:br>
              <a:rPr lang="cs-CZ" i="1" dirty="0"/>
            </a:br>
            <a:r>
              <a:rPr lang="cs-CZ" i="1" dirty="0"/>
              <a:t>in </a:t>
            </a:r>
            <a:r>
              <a:rPr lang="cs-CZ" i="1" dirty="0" err="1"/>
              <a:t>carnario</a:t>
            </a:r>
            <a:r>
              <a:rPr lang="cs-CZ" i="1" dirty="0"/>
              <a:t> </a:t>
            </a:r>
            <a:r>
              <a:rPr lang="cs-CZ" i="1" dirty="0" err="1"/>
              <a:t>fortasse</a:t>
            </a:r>
            <a:r>
              <a:rPr lang="cs-CZ" i="1" dirty="0"/>
              <a:t> </a:t>
            </a:r>
            <a:r>
              <a:rPr lang="cs-CZ" i="1" dirty="0" err="1"/>
              <a:t>dicis</a:t>
            </a:r>
            <a:r>
              <a:rPr lang="cs-CZ" i="1" dirty="0"/>
              <a:t>.</a:t>
            </a:r>
          </a:p>
          <a:p>
            <a:endParaRPr lang="cs-CZ" dirty="0"/>
          </a:p>
          <a:p>
            <a:r>
              <a:rPr lang="cs-CZ" b="1" dirty="0"/>
              <a:t>ROM</a:t>
            </a:r>
            <a:r>
              <a:rPr lang="cs-CZ" dirty="0"/>
              <a:t>.	Kýta, pajšl, </a:t>
            </a:r>
            <a:r>
              <a:rPr lang="cs-CZ" dirty="0" err="1"/>
              <a:t>vemínko</a:t>
            </a:r>
            <a:r>
              <a:rPr lang="cs-CZ" dirty="0"/>
              <a:t>, brzlík…</a:t>
            </a:r>
          </a:p>
          <a:p>
            <a:r>
              <a:rPr lang="cs-CZ" b="1" dirty="0"/>
              <a:t>DAR</a:t>
            </a:r>
            <a:r>
              <a:rPr lang="cs-CZ" dirty="0"/>
              <a:t>.	Všechno tohle, říkáš? To možná tak pod zámkem někde ve špajzu.</a:t>
            </a:r>
          </a:p>
        </p:txBody>
      </p:sp>
    </p:spTree>
    <p:extLst>
      <p:ext uri="{BB962C8B-B14F-4D97-AF65-F5344CB8AC3E}">
        <p14:creationId xmlns:p14="http://schemas.microsoft.com/office/powerpoint/2010/main" val="61469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0444"/>
            <a:ext cx="6624736" cy="6560276"/>
          </a:xfrm>
          <a:noFill/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8610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Documents\INDIV\Plautus\elfeliška\102522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88518"/>
            <a:ext cx="1764821" cy="19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INDIV\Plautus\elfeliška\comicmask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9" y="4486139"/>
            <a:ext cx="2255093" cy="2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283807"/>
            <a:ext cx="6470277" cy="4027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cs-CZ" sz="3600" dirty="0">
              <a:latin typeface="Book Antiqua" panose="02040602050305030304" pitchFamily="18" charset="0"/>
            </a:endParaRPr>
          </a:p>
          <a:p>
            <a:pPr algn="ctr"/>
            <a:r>
              <a:rPr lang="cs-CZ" sz="3600" b="1" dirty="0">
                <a:latin typeface="Book Antiqua" panose="02040602050305030304" pitchFamily="18" charset="0"/>
              </a:rPr>
              <a:t>Plautův jazyk - </a:t>
            </a:r>
            <a:br>
              <a:rPr lang="cs-CZ" sz="3600" b="1" dirty="0">
                <a:latin typeface="Book Antiqua" panose="02040602050305030304" pitchFamily="18" charset="0"/>
              </a:rPr>
            </a:br>
            <a:r>
              <a:rPr lang="cs-CZ" sz="3600" b="1" dirty="0">
                <a:latin typeface="Book Antiqua" panose="02040602050305030304" pitchFamily="18" charset="0"/>
              </a:rPr>
              <a:t>verbální komika</a:t>
            </a:r>
            <a:endParaRPr lang="cs-CZ" sz="2400" b="1" dirty="0">
              <a:latin typeface="Book Antiqua" panose="02040602050305030304" pitchFamily="18" charset="0"/>
            </a:endParaRP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  <a:p>
            <a:pPr algn="ctr"/>
            <a:r>
              <a:rPr lang="cs-CZ" sz="2800" dirty="0">
                <a:latin typeface="Book Antiqua" panose="02040602050305030304" pitchFamily="18" charset="0"/>
              </a:rPr>
              <a:t>Daniela Urbanová</a:t>
            </a: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2055" name="Picture 7" descr="C:\Users\user\Documents\INDIV\Plautus\elfeliška\5660786938_c08770c3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4" y="4498018"/>
            <a:ext cx="1649978" cy="20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cuments\INDIV\Plautus\elfeliška\5804870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25"/>
          <a:stretch/>
        </p:blipFill>
        <p:spPr bwMode="auto">
          <a:xfrm>
            <a:off x="4421731" y="4486139"/>
            <a:ext cx="2372074" cy="2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cuments\INDIV\Plautus\elfeliška\claycomicmas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369738"/>
            <a:ext cx="1764821" cy="24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4941169"/>
            <a:ext cx="2088502" cy="15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74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4853136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Základem Plautova jazyka je tzv.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sermo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familiaris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běžný hovorový jazyk vzdělaných římských vrstev – oproti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sermo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jazyka nižších či prostých vrstev obyvatelstva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Tvrzení, že v jazyce římské komedie se setkáváme s mluvenou latinou je nespolehlivé.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Plautův, dialog nese určité rysy hovorového stylu, ale Plautus své komedie „napsal u stolu“ - stylizace. 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88224" y="2573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59562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6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1012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827584" y="404664"/>
            <a:ext cx="7643192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Circus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maximus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4720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13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83840" cy="4896544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Plautova komedie stojí a padá s verbální komikou.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Plautus vytváří spíše svou vlastní vtipnou a přemrštěnou karikaturu hovorového stylu s mnoha vlastními novotvary, umělé složeniny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používá nadávky, libuje si v barvitých výrazech, hovorový styl -  spontánnost a emocionalita,  (citoslovce, souřadná souvětí, anakolut, pleonastická vyjádření x elipsa, zkratkovitost, náznaky (scénická akce)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deminutiva, frekventativa, prefixace, intenzifikace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grécismy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715124" y="26064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59562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3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499715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Citoslovce, kletby, zvolání: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eheu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„ach běda“;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„hej, hola“;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„běda, jejda“;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„aj, hej“ (radostný obdiv);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„běda“;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„To je můj konec!“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„nádhera“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Fufae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oboluisti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„Fuj, smrdíš česnekem!“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Facetum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puerum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„Půvabný chlapec!“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miserum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„Ach já ubožák!“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 po mně“;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edepol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ecastor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hercle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(„proboha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sakra, dosl. 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Poluka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Castora“)</a:t>
            </a: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Amabo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sis (si vis),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quaeso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„prosím“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88224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59562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48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4997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Pleonastická vyjádření: opakování, nadužívání stupňování:</a:t>
            </a: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inquam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„Vypadni, povídám, dělej, vypadni!“ (Aul.)</a:t>
            </a: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interii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occidi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po mně, je se mnou konec, umírám!“ (Aul.)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maiores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nugas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„děláš hlouposti nad hlouposti“ (děláš víc větší hlouposti)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perditissimus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ego sum omnium in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„jsem nejztracenější ze všech (lidí) na zemi (Aul.)</a:t>
            </a: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nihil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invenies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hoc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„nenajdeš nic, co by bylo jistojistě ještě víc jistější“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 </a:t>
            </a: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88224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59562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54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9183" y="1592979"/>
            <a:ext cx="858384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Opakování, hromadění synonym:</a:t>
            </a: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Quicumque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fuerunt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futuri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posthac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stulti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stolidi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fatui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fungi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bardi,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blenni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buccones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ego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antideo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stultitia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moribus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indoctis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1088)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„Ať jsou kde jsou ti všichni, 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blbci, tupci, hlupci, zpozdilci a omezenci, troubové a pitomci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jsou, co kdy byli a budou, já je lehce všechny sám svou blbostí a tupostí překonám.“ </a:t>
            </a: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88224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59562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36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4997152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Deminutiva:</a:t>
            </a:r>
          </a:p>
          <a:p>
            <a:pPr marL="174625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Muliercula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„ženuška“;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animula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„dušinka“;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corculum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„srdíčko“;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vetulus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„stařičký“;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plusculum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„maloučko víc“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Intenzifikace pomocí prefixů: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desubito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„znenadání“;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consilesco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„mlčím“;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adformido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přibát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zabát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se“ (viz čes.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připosrat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Grécismy: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sycophanta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„darebák“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parasitus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„příživník“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moechus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„kurevník“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danista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„lichvář“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Složeniny: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Circumspectatrix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 která se stále rozhlíží kolem sebe“;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deludifico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„ošidit, podvést“;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merobiba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 co pije neředěné víno“,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multibiba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88224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393405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961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514116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Aliterace a figura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etymologica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non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otuit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aucis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lura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lane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roloqui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Maen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„nemohl 	pár slovy jasně tolik věcí vylíčit“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haud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decorum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acinus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tuis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Aul.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„svými 	činy nepěkný čin činíš“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tibi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ego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randibo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radum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Aul.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„já ti zrychlím krok“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apides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oqueris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Aul.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„mluvíš kameny“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etymologica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(žít život):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facinus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„činiti čin“;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prandium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prandere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„snídat snídani“;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vomitum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vomere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„zvracet zvratky“</a:t>
            </a:r>
          </a:p>
          <a:p>
            <a:pPr marL="0" indent="0"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16216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96675" y="27208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51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  <a:br>
              <a:rPr lang="cs-CZ" dirty="0">
                <a:latin typeface="Book Antiqua" panose="0204060205030503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mistrovské kousky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5141168"/>
          </a:xfrm>
        </p:spPr>
        <p:txBody>
          <a:bodyPr>
            <a:normAutofit fontScale="92500"/>
          </a:bodyPr>
          <a:lstStyle/>
          <a:p>
            <a:pPr>
              <a:spcBef>
                <a:spcPts val="300"/>
              </a:spcBef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typ: Lucie postrach ulice, běs žháře (nov. titulek), kus chlapa, div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Kolossea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(E. Krásnohorská), číselné příšery slova (K. Erban); </a:t>
            </a:r>
          </a:p>
          <a:p>
            <a:pPr>
              <a:spcBef>
                <a:spcPts val="300"/>
              </a:spcBef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fr.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fripon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valet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(„ten darebák sluhy“) 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Paris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něm.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Koloss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einem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Menschen</a:t>
            </a:r>
            <a:r>
              <a:rPr lang="cs-CZ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(„kolos chlapa“);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quel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mostro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mia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moglie</a:t>
            </a:r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scelus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614) „zločinný chlap, zločin sám“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monstrum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mulieris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en monstrum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mulieris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tantilla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tanta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verba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funditat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273) ta 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ženská obluda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ze sebe pořád chrlí vodopády slov“ </a:t>
            </a: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16216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395536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17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  <a:br>
              <a:rPr lang="cs-CZ" dirty="0">
                <a:latin typeface="Book Antiqua" panose="0204060205030503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mistrovské kousky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83840" cy="5141168"/>
          </a:xfrm>
        </p:spPr>
        <p:txBody>
          <a:bodyPr>
            <a:normAutofit lnSpcReduction="10000"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macula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(Poen.198) „hanba, skvrna lásky“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fraus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131)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arcipodvodník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hotová pohroma pro všechny lidi“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flagitium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hominis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473) „ztělesnění chlípnosti, arci ničemník, mrzkost sama“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(Aul. 285)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pudicum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vero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prostibulum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popli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krasaveček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stydlivej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výlupek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bordelu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Aul. 703)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ceteros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nolo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hominum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mendicabula</a:t>
            </a:r>
            <a:r>
              <a:rPr lang="cs-CZ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ostatní krále jmenovat nebudu, takový 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trapný žebráky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60232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467544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88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080120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Variace na Plauta - J. Novák: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Oratio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philipica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3888432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perdant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commingant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Latrator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impurissime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Trifurcifer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spurcissime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Amoenitas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porcorum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Festivitas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luporum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Margarita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latrinarum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cloacarum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sterquilinii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flagitii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Lumen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stultitiae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39952" y="1052736"/>
            <a:ext cx="4824536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Šlak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aby tě trefil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pes pochcal,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špíno všech podvraťáků,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nulo zlodějská,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prasečí nádhero,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chloubo všech dobytků,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perlo mezi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kanálníky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elito z hnojiště,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ozdobo smetiště.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Stojíš v čele hanebností,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máš svatozáři debilnosti…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6651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Plautův jazyk</a:t>
            </a:r>
            <a:br>
              <a:rPr lang="cs-CZ" dirty="0">
                <a:latin typeface="Book Antiqua" panose="0204060205030503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mistrovské kousky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727856" cy="5141168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Plautův styl je neuvěřitelně bohatý a mnohotvárný a těží ze všech vrstev latinského jazyka (proslulá Plautova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ubertas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sermonis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pestré směsici tu vedle sebe stojí výrazy z 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-různějších vrstev jazyka, od parodie vznešené tragické mluvy, přes právnickou a vojenskou terminologii, až po jazyk ulice a vulgární nadávky nejhrubšího zrna.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Plautův jadrný jazyk, plný barvitých výrazů, a slovních hříček, musel vyvolávat u publika záchvaty smíchu. 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732240" y="272088"/>
            <a:ext cx="21431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INDIV\Plautus\elfeliška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50000"/>
          <a:stretch/>
        </p:blipFill>
        <p:spPr bwMode="auto">
          <a:xfrm>
            <a:off x="393405" y="260648"/>
            <a:ext cx="20461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6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5626968" cy="562074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993300"/>
                </a:solidFill>
                <a:latin typeface="Constantia" panose="02030602050306030303" pitchFamily="18" charset="0"/>
              </a:rPr>
              <a:t>Forum</a:t>
            </a:r>
            <a:r>
              <a:rPr lang="cs-CZ" dirty="0">
                <a:solidFill>
                  <a:srgbClr val="993300"/>
                </a:solidFill>
                <a:latin typeface="Constantia" panose="02030602050306030303" pitchFamily="18" charset="0"/>
              </a:rPr>
              <a:t> </a:t>
            </a:r>
            <a:r>
              <a:rPr lang="cs-CZ" dirty="0" err="1">
                <a:solidFill>
                  <a:srgbClr val="993300"/>
                </a:solidFill>
                <a:latin typeface="Constantia" panose="02030602050306030303" pitchFamily="18" charset="0"/>
              </a:rPr>
              <a:t>Romanum</a:t>
            </a:r>
            <a:endParaRPr lang="cs-CZ" dirty="0">
              <a:solidFill>
                <a:srgbClr val="993300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" y="917825"/>
            <a:ext cx="56959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36" y="3648075"/>
            <a:ext cx="57054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741563" y="948238"/>
            <a:ext cx="204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cca 200 př. Kr.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83332" y="620043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http://www.digitales-forum-romanum.de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0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726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Curculio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příklady slovních hříček: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Stařena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Laena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lagoena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„džbán na víno“);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75</a:t>
            </a: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hic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custos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ianitrix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nomen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Laenae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multibiba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atque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merobiba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Sofistikus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 tu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lagoenam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opus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Vinosissuma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452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Stará otrokyně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multibiba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merobiba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vinosissuma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Reichlichtrinkerin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Melo: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drinker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undiluted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česky: „ráda se napije“; „pije jako duha“; „je to alkoholička“; „notorička“; „kamarádka z mokré čtvrti“; „holka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alkoholka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 „pije první ligu“;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pařička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pařmenka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 „násoska“;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chlastometr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 „ochmelka“;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glgna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spíťa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opilka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ožralkyně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“;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Laena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lagoena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Aurora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amfora; 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Castoria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Chlastória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51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412776"/>
            <a:ext cx="8784976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77-83</a:t>
            </a:r>
          </a:p>
          <a:p>
            <a:pPr marL="363538" indent="-363538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ROM.: Za těmi dveřmi pospává na stráži stará vrátná, co si moc ráda přihne vína – a nejradši neředěného. Jmenuje se </a:t>
            </a:r>
            <a:r>
              <a:rPr lang="cs-CZ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Castoria</a:t>
            </a: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SOF.:	</a:t>
            </a:r>
            <a:r>
              <a:rPr lang="cs-CZ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Chlastória</a:t>
            </a: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říkáš?</a:t>
            </a:r>
          </a:p>
          <a:p>
            <a:pPr marL="363538" indent="-363538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ROM.: Máš pravdu, to by sedělo víc. No prostě je to opravdu veliká milovnice vína. Stačí jen lehce pokropit dveře a ona hned zavětří, že jsem tady, a přijde mi otevřít.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SOF.:	Takže ten džbán vína, co neseme, je pro ni?!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ROM.: Máš snad něco proti?</a:t>
            </a:r>
          </a:p>
          <a:p>
            <a:pPr marL="363538" indent="-363538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SOF.:	No to teda mám! To jsme ho rovnou mohli vylít do kanálu! Já myslel, že je to pro nás.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97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556792"/>
            <a:ext cx="8784976" cy="51845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Voják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Therapontigonus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clupeatus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elephantum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machaera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discissit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„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voják se štítem, jak půlí mečem slona“)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438: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Paphlagonas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Sinopas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Cretanos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Syros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Rhodiam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Perediam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Perbibosiam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Centauramachiam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Classiam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Unomammiam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Libyamque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omnem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Conterebromniam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dimidiam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partem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usque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omnium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subegit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viginti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24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556792"/>
            <a:ext cx="8784976" cy="518457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Voják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řečený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Poclusemclus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438:</a:t>
            </a:r>
            <a:r>
              <a:rPr lang="cs-CZ" dirty="0"/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dvaceti dní si úplně sám podmanil Peršany,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Paflagoňany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taky Kartágo, Araby,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Galatské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Kretény…totiž Kréťany, Sýrii, Rhodos i Američany,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Nenažránii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Nenapítii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Kentaurii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Flotilii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Amazónii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celé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Pobřeží Kocoviny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zkrátka odhadem asi tak polovinu všech národů světa…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22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15–16: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proxumum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illud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ostium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oculissumum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Salve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valuistin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Sofistikus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Ostium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occlusissumum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A tady, hned vedle jsou dveře mé nejmilejší… Buďte zdrávy, ó dveře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nejnádhernější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jak se vám daří?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 Buďte zdrávy, ó dveře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nejzavřenější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doufám, že vás včera neofouklo a že teď nemáte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rýmečku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copak dobrého jste měly včera k večeři?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057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41–42:</a:t>
            </a: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Obloquere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Sofistikus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Fiat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maxume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Etiam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Nempe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obloqui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iusseras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44–45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Minus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formidabo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excidat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Jasně,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 mi pořád skákej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řeči!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 Beze všeho, jak je libo.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Tak budeš už zticha!?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	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Vždyťs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říkal, pane, že ti mám skákat do řeči.</a:t>
            </a: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 Teď jsi na to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kápl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SOF. Tak to abych to utřel.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9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4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608512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r>
              <a:rPr lang="cs-CZ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(147-156):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Pessuli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heus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pessuli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vos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saluto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lubens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vos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vos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vos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atque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obsecro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gerite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amanti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morem,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amoenissumi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fite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causa mea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ludii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barbari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sussulite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opsecro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mittite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istanc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foras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misero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amanti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ebibit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sanguinem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hoc vide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dormiunt</a:t>
            </a:r>
            <a:r>
              <a:rPr lang="cs-CZ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pessuli</a:t>
            </a:r>
            <a:r>
              <a:rPr lang="cs-CZ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pessumi</a:t>
            </a:r>
            <a:r>
              <a:rPr lang="cs-CZ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cs-CZ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2448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Závoro, závoro, zdravím tě uctivě, 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rád tě vidím, rád tě mám! 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Prosím tě, žádám tě, zapřísahám: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Závoro ty nekrásnější 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láskou mojí soucit měj, 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kvůli mně se rozhoupej,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vyskoč z pantů, hned teď povol,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mojí milé ke mně dovol.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 bez ní nemůžu být…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 se podívej, jak tvrdě spí, </a:t>
            </a:r>
            <a:r>
              <a:rPr lang="cs-CZ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závora zatracená…</a:t>
            </a:r>
          </a:p>
          <a:p>
            <a:endParaRPr lang="cs-CZ" dirty="0"/>
          </a:p>
        </p:txBody>
      </p:sp>
      <p:pic>
        <p:nvPicPr>
          <p:cNvPr id="5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54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400–403: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Dar.: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Quaeso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incomities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„Takže tohle mi prosím nedělej.“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incomitiare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(„veřejně urážet“)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Licetne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incomitiare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„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 ti mám udělat něco úplně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jinýho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Dar.: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inforabis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quidem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placet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tuom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profecto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comitium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„Nech si ty svoje fóra, teda fóry…“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incomitiare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inforare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(„proniknout“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(„náměstí“)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(„otvor, díra“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21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0444"/>
            <a:ext cx="6624736" cy="6560276"/>
          </a:xfrm>
          <a:noFill/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8610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Documents\INDIV\Plautus\elfeliška\102522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88518"/>
            <a:ext cx="1764821" cy="19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INDIV\Plautus\elfeliška\comicmask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9" y="4486139"/>
            <a:ext cx="2255093" cy="2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INDIV\Plautus\elfeliška\hb_1999.316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16665" r="4333" b="24065"/>
          <a:stretch/>
        </p:blipFill>
        <p:spPr bwMode="auto">
          <a:xfrm>
            <a:off x="7034413" y="4952050"/>
            <a:ext cx="176482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283807"/>
            <a:ext cx="6470277" cy="4027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cs-CZ" sz="3600" dirty="0">
              <a:latin typeface="Book Antiqua" panose="02040602050305030304" pitchFamily="18" charset="0"/>
            </a:endParaRPr>
          </a:p>
          <a:p>
            <a:pPr algn="ctr"/>
            <a:r>
              <a:rPr lang="cs-CZ" sz="3600" b="1" dirty="0">
                <a:latin typeface="Book Antiqua" panose="02040602050305030304" pitchFamily="18" charset="0"/>
              </a:rPr>
              <a:t>Všudypřítomný právní diskurz a </a:t>
            </a:r>
            <a:r>
              <a:rPr lang="cs-CZ" sz="3600" b="1" dirty="0" err="1">
                <a:latin typeface="Book Antiqua" panose="02040602050305030304" pitchFamily="18" charset="0"/>
              </a:rPr>
              <a:t>Plautova</a:t>
            </a:r>
            <a:r>
              <a:rPr lang="cs-CZ" sz="3600" b="1" dirty="0">
                <a:latin typeface="Book Antiqua" panose="02040602050305030304" pitchFamily="18" charset="0"/>
              </a:rPr>
              <a:t> práce s reáliemi</a:t>
            </a:r>
            <a:endParaRPr lang="cs-CZ" sz="2400" b="1" dirty="0">
              <a:latin typeface="Book Antiqua" panose="02040602050305030304" pitchFamily="18" charset="0"/>
            </a:endParaRP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  <a:p>
            <a:pPr algn="ctr"/>
            <a:r>
              <a:rPr lang="cs-CZ" sz="2800" dirty="0">
                <a:latin typeface="Book Antiqua" panose="02040602050305030304" pitchFamily="18" charset="0"/>
              </a:rPr>
              <a:t>Radek Černoch</a:t>
            </a:r>
          </a:p>
          <a:p>
            <a:pPr algn="ctr"/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2055" name="Picture 7" descr="C:\Users\user\Documents\INDIV\Plautus\elfeliška\5660786938_c08770c3a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4" y="4498018"/>
            <a:ext cx="1649978" cy="20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ocuments\INDIV\Plautus\elfeliška\580487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25"/>
          <a:stretch/>
        </p:blipFill>
        <p:spPr bwMode="auto">
          <a:xfrm>
            <a:off x="4421731" y="4486139"/>
            <a:ext cx="2372074" cy="2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cuments\INDIV\Plautus\elfeliška\claycomicma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3" y="2369738"/>
            <a:ext cx="1764821" cy="24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0444" y="404664"/>
            <a:ext cx="6923112" cy="6340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993300"/>
                </a:solidFill>
                <a:latin typeface="Constantia" panose="02030602050306030303" pitchFamily="18" charset="0"/>
              </a:rPr>
              <a:t>Palatin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716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983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851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rmAutofit fontScale="92500" lnSpcReduction="10000"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37–38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apstineas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nupta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vidua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virgine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iuventute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pueris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quidlubet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30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curato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sis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intestabilis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stets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Zeugen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nicht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verlierst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„dává si vždycky pozor, aby mu někdo neuřízl… Totiž aby si neuřízl ostudu.“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13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Intestabilis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qui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testari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potest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-od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,-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m./f.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ter+stare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Sám nemůže svědčit (za odmítnutí svědectví o úkonu, jemuž byl přítomen)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Nemůže mu být svědčeno (nemůže úkon provést, nemůže tedy testovat, nemá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testamenti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factionem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=je tedy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improbus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intestabilisque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má špatnou pověst,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infamiam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turpitudinem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 bezectný, uřízl si ostudu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AutoNum type="arabicParenR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09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83" y="1432851"/>
            <a:ext cx="3310033" cy="5171926"/>
          </a:xfrm>
        </p:spPr>
      </p:pic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0" y="6544657"/>
            <a:ext cx="1421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obrázku: https://upload.wikimedia.org/wikipedia/commons/9/9d/Edmund_Blair_Leighton_-_Abaelard_Und_Seine_Sch%C3%BClerin_Heloisa.jpg</a:t>
            </a:r>
          </a:p>
        </p:txBody>
      </p:sp>
    </p:spTree>
    <p:extLst>
      <p:ext uri="{BB962C8B-B14F-4D97-AF65-F5344CB8AC3E}">
        <p14:creationId xmlns:p14="http://schemas.microsoft.com/office/powerpoint/2010/main" val="19708179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916832"/>
            <a:ext cx="8784976" cy="48245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Intestabilis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quibus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adempti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testes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,-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(zpravidla 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testes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,-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adulterium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stuprum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lenocinium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incestum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-trest zvl. pro ženu, ovšem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pater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familias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i v pozdější době v oprávněném rozrušení zabít dceru i cizoložníka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též v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1417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41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700808"/>
            <a:ext cx="8784976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Vadimonium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Veneris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162-165)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Errotium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es, qui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convadatu's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Veneriis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vadimoniis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ego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itidem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sistas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suadeo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Romantikus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absim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haud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recusem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male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mel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Errotium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procul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&lt;a me&gt; 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amantem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abesse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haud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consentaneumst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 kdepak jsi, kdož jsi mě dal </a:t>
            </a:r>
            <a:r>
              <a:rPr lang="cs-CZ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předvolat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tomu dnešnímu </a:t>
            </a:r>
            <a:r>
              <a:rPr lang="cs-CZ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stání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Že prý když se nedostavím, sama Venuše mě </a:t>
            </a:r>
            <a:r>
              <a:rPr lang="cs-CZ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odsoudí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Tak jsem se tedy dostavila, a kde jsi ty? </a:t>
            </a:r>
            <a:r>
              <a:rPr lang="cs-CZ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Proč se pěkně nepostavíš proti mně?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Proč se také </a:t>
            </a:r>
            <a:r>
              <a:rPr lang="cs-CZ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</a:t>
            </a:r>
            <a:r>
              <a:rPr lang="cs-CZ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nedostavíš?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Rom.: Už stojím, má drahá, a kdybych nestál, bylo by to </a:t>
            </a:r>
            <a:r>
              <a:rPr lang="cs-CZ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trestuhodné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Ale to je nepřípustné, abys stál… tak daleko ode mě, můj milý. Jen pojď blíž.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219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484784"/>
            <a:ext cx="8784976" cy="5184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Hypothecus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371–376)</a:t>
            </a:r>
          </a:p>
          <a:p>
            <a:pPr marL="0" indent="0"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Beatus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videor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subduxi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ratiunculam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aeris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quantumque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alieni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sum, si non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reddo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eis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quibus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debeo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[si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reddo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illis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quibus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debeo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plus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alieni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hercle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vero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belle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recogito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magis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instabunt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cs-CZ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praetorem</a:t>
            </a:r>
            <a:r>
              <a:rPr lang="cs-CZ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sufferam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Řekl bych, že jsem za vodou. Právě jsem provedl průběžné vyúčtování – má dáti, dal, sečteno podtrženo – jsem boháč. Tedy pokud nevrátím, co dlužím. Jestliže vrátím, co dlužím, tak jsem ovšem v mínusu. Hrom aby do toho! Ale když nad tím tak uvažuju, jestli na mě budou ti dotěrové dotírat, půjdu za prétorem.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933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1484784"/>
            <a:ext cx="8784976" cy="518457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Hypothecus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683–68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ius</a:t>
            </a:r>
            <a:r>
              <a:rPr lang="it-IT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it-IT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pessume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metui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hodie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apud</a:t>
            </a:r>
            <a:r>
              <a:rPr lang="it-IT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praetorem</a:t>
            </a:r>
            <a:r>
              <a:rPr lang="it-IT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solveret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verum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amici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compulerunt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reddit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argentum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domo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on, že půjdeme k soudu. Měl jsem pěkně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nahnáno, aby náhodou před prétorem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nevyhlásil bankrot – z toho bych pak moc neměl. Ale kamarádi ho zmáčkli, takže mi nakonec zaplatil pěkně ze svého. </a:t>
            </a:r>
          </a:p>
        </p:txBody>
      </p:sp>
      <p:pic>
        <p:nvPicPr>
          <p:cNvPr id="1026" name="Picture 2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INDIV\Plautus\elfeliš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8625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7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6" y="843996"/>
            <a:ext cx="41243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36924"/>
            <a:ext cx="4305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0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86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315"/>
            <a:ext cx="9143999" cy="588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7" y="0"/>
            <a:ext cx="17621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14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1484784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Pompeiovo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divadlo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0"/>
            <a:ext cx="26336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71600" cy="133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2262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3187</Words>
  <Application>Microsoft Office PowerPoint</Application>
  <PresentationFormat>Předvádění na obrazovce (4:3)</PresentationFormat>
  <Paragraphs>427</Paragraphs>
  <Slides>66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Arial</vt:lpstr>
      <vt:lpstr>Book Antiqua</vt:lpstr>
      <vt:lpstr>Calibri</vt:lpstr>
      <vt:lpstr>Constantia</vt:lpstr>
      <vt:lpstr>Times New Roman</vt:lpstr>
      <vt:lpstr>Motiv systému Office</vt:lpstr>
      <vt:lpstr>  </vt:lpstr>
      <vt:lpstr>  </vt:lpstr>
      <vt:lpstr>Řím za Republiky</vt:lpstr>
      <vt:lpstr>Prezentace aplikace PowerPoint</vt:lpstr>
      <vt:lpstr>Forum Romanum</vt:lpstr>
      <vt:lpstr>Palatin</vt:lpstr>
      <vt:lpstr>Prezentace aplikace PowerPoint</vt:lpstr>
      <vt:lpstr>Prezentace aplikace PowerPoint</vt:lpstr>
      <vt:lpstr>Prezentace aplikace PowerPoint</vt:lpstr>
      <vt:lpstr>Masky</vt:lpstr>
      <vt:lpstr>Prezentace aplikace PowerPoint</vt:lpstr>
      <vt:lpstr>Prezentace aplikace PowerPoint</vt:lpstr>
      <vt:lpstr>Prezentace aplikace PowerPoint</vt:lpstr>
      <vt:lpstr>Titus Maccius PLAUTUS</vt:lpstr>
      <vt:lpstr>Fabula palliata</vt:lpstr>
      <vt:lpstr>Prezentace aplikace PowerPoint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Prezentace aplikace PowerPoint</vt:lpstr>
      <vt:lpstr>  </vt:lpstr>
      <vt:lpstr>Plautův jazyk</vt:lpstr>
      <vt:lpstr>Plautův jazyk</vt:lpstr>
      <vt:lpstr>Plautův jazyk</vt:lpstr>
      <vt:lpstr>Plautův jazyk</vt:lpstr>
      <vt:lpstr>Plautův jazyk</vt:lpstr>
      <vt:lpstr>Plautův jazyk</vt:lpstr>
      <vt:lpstr>Plautův jazyk</vt:lpstr>
      <vt:lpstr>Plautův jazyk mistrovské kousky</vt:lpstr>
      <vt:lpstr>Plautův jazyk mistrovské kousky</vt:lpstr>
      <vt:lpstr>Variace na Plauta - J. Novák: Oratio philipica</vt:lpstr>
      <vt:lpstr>Plautův jazyk mistrovské kousky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TITUS MACCIUS PLAUTUS</dc:title>
  <dc:creator>user</dc:creator>
  <cp:lastModifiedBy>Tomáš Weissar</cp:lastModifiedBy>
  <cp:revision>248</cp:revision>
  <cp:lastPrinted>2017-09-25T12:11:10Z</cp:lastPrinted>
  <dcterms:created xsi:type="dcterms:W3CDTF">2016-10-13T17:04:47Z</dcterms:created>
  <dcterms:modified xsi:type="dcterms:W3CDTF">2017-09-28T07:05:46Z</dcterms:modified>
</cp:coreProperties>
</file>