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5" r:id="rId3"/>
    <p:sldId id="339" r:id="rId4"/>
    <p:sldId id="258" r:id="rId5"/>
    <p:sldId id="259" r:id="rId6"/>
    <p:sldId id="260" r:id="rId7"/>
    <p:sldId id="274" r:id="rId8"/>
    <p:sldId id="275" r:id="rId9"/>
    <p:sldId id="276" r:id="rId10"/>
    <p:sldId id="362" r:id="rId11"/>
    <p:sldId id="363" r:id="rId12"/>
    <p:sldId id="364" r:id="rId13"/>
    <p:sldId id="365" r:id="rId14"/>
    <p:sldId id="367" r:id="rId15"/>
    <p:sldId id="366" r:id="rId16"/>
    <p:sldId id="368" r:id="rId17"/>
    <p:sldId id="522" r:id="rId18"/>
    <p:sldId id="369" r:id="rId19"/>
    <p:sldId id="492" r:id="rId20"/>
    <p:sldId id="493" r:id="rId21"/>
    <p:sldId id="494" r:id="rId22"/>
    <p:sldId id="495" r:id="rId23"/>
    <p:sldId id="496" r:id="rId24"/>
    <p:sldId id="527" r:id="rId25"/>
    <p:sldId id="528" r:id="rId26"/>
    <p:sldId id="529" r:id="rId27"/>
    <p:sldId id="530" r:id="rId28"/>
    <p:sldId id="532" r:id="rId29"/>
    <p:sldId id="573" r:id="rId30"/>
    <p:sldId id="381" r:id="rId31"/>
    <p:sldId id="382" r:id="rId32"/>
    <p:sldId id="383" r:id="rId33"/>
    <p:sldId id="384" r:id="rId34"/>
    <p:sldId id="385" r:id="rId35"/>
    <p:sldId id="386" r:id="rId36"/>
    <p:sldId id="387" r:id="rId37"/>
    <p:sldId id="388" r:id="rId38"/>
    <p:sldId id="389" r:id="rId39"/>
    <p:sldId id="390" r:id="rId40"/>
    <p:sldId id="391" r:id="rId41"/>
    <p:sldId id="392" r:id="rId42"/>
    <p:sldId id="393" r:id="rId43"/>
    <p:sldId id="523" r:id="rId44"/>
    <p:sldId id="394" r:id="rId45"/>
    <p:sldId id="533" r:id="rId46"/>
    <p:sldId id="534" r:id="rId47"/>
    <p:sldId id="535" r:id="rId48"/>
    <p:sldId id="536" r:id="rId49"/>
    <p:sldId id="537" r:id="rId50"/>
    <p:sldId id="507" r:id="rId51"/>
    <p:sldId id="508" r:id="rId52"/>
    <p:sldId id="509" r:id="rId53"/>
    <p:sldId id="538" r:id="rId54"/>
    <p:sldId id="539" r:id="rId55"/>
    <p:sldId id="540" r:id="rId56"/>
    <p:sldId id="406" r:id="rId57"/>
    <p:sldId id="407" r:id="rId58"/>
    <p:sldId id="408" r:id="rId59"/>
    <p:sldId id="409" r:id="rId60"/>
    <p:sldId id="410" r:id="rId61"/>
    <p:sldId id="574" r:id="rId62"/>
    <p:sldId id="412" r:id="rId63"/>
    <p:sldId id="517" r:id="rId64"/>
    <p:sldId id="518" r:id="rId65"/>
    <p:sldId id="519" r:id="rId66"/>
    <p:sldId id="520" r:id="rId67"/>
    <p:sldId id="572" r:id="rId68"/>
    <p:sldId id="418" r:id="rId69"/>
    <p:sldId id="524" r:id="rId70"/>
    <p:sldId id="419" r:id="rId71"/>
    <p:sldId id="541" r:id="rId72"/>
    <p:sldId id="542" r:id="rId73"/>
    <p:sldId id="543" r:id="rId74"/>
    <p:sldId id="544" r:id="rId75"/>
    <p:sldId id="571" r:id="rId76"/>
    <p:sldId id="563" r:id="rId77"/>
    <p:sldId id="564" r:id="rId78"/>
    <p:sldId id="565" r:id="rId79"/>
    <p:sldId id="566" r:id="rId80"/>
    <p:sldId id="575" r:id="rId81"/>
    <p:sldId id="546" r:id="rId82"/>
    <p:sldId id="434" r:id="rId83"/>
    <p:sldId id="497" r:id="rId84"/>
    <p:sldId id="498" r:id="rId85"/>
    <p:sldId id="499" r:id="rId86"/>
    <p:sldId id="500" r:id="rId87"/>
    <p:sldId id="501" r:id="rId88"/>
    <p:sldId id="435" r:id="rId89"/>
    <p:sldId id="436" r:id="rId90"/>
    <p:sldId id="437" r:id="rId91"/>
    <p:sldId id="438" r:id="rId92"/>
    <p:sldId id="439" r:id="rId93"/>
    <p:sldId id="440" r:id="rId94"/>
    <p:sldId id="441" r:id="rId95"/>
    <p:sldId id="525" r:id="rId96"/>
    <p:sldId id="352" r:id="rId97"/>
    <p:sldId id="502" r:id="rId98"/>
    <p:sldId id="503" r:id="rId99"/>
    <p:sldId id="504" r:id="rId100"/>
    <p:sldId id="505" r:id="rId101"/>
    <p:sldId id="506" r:id="rId102"/>
    <p:sldId id="447" r:id="rId103"/>
    <p:sldId id="547" r:id="rId104"/>
    <p:sldId id="453" r:id="rId105"/>
    <p:sldId id="454" r:id="rId106"/>
    <p:sldId id="455" r:id="rId107"/>
    <p:sldId id="456" r:id="rId108"/>
    <p:sldId id="549" r:id="rId109"/>
    <p:sldId id="458" r:id="rId110"/>
    <p:sldId id="459" r:id="rId111"/>
    <p:sldId id="460" r:id="rId112"/>
    <p:sldId id="461" r:id="rId113"/>
    <p:sldId id="462" r:id="rId114"/>
    <p:sldId id="463" r:id="rId115"/>
    <p:sldId id="464" r:id="rId116"/>
    <p:sldId id="465" r:id="rId117"/>
    <p:sldId id="526" r:id="rId118"/>
    <p:sldId id="467" r:id="rId119"/>
    <p:sldId id="512" r:id="rId120"/>
    <p:sldId id="561" r:id="rId121"/>
    <p:sldId id="514" r:id="rId122"/>
    <p:sldId id="548" r:id="rId123"/>
    <p:sldId id="516" r:id="rId124"/>
    <p:sldId id="555" r:id="rId125"/>
    <p:sldId id="568" r:id="rId126"/>
    <p:sldId id="557" r:id="rId127"/>
    <p:sldId id="558" r:id="rId128"/>
    <p:sldId id="569" r:id="rId129"/>
    <p:sldId id="562" r:id="rId130"/>
    <p:sldId id="481" r:id="rId131"/>
    <p:sldId id="479" r:id="rId132"/>
    <p:sldId id="482" r:id="rId1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7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62" d="100"/>
          <a:sy n="62" d="100"/>
        </p:scale>
        <p:origin x="68" y="1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GB"/>
          </a:p>
        </p:txBody>
      </p:sp>
      <p:sp>
        <p:nvSpPr>
          <p:cNvPr id="4" name="Zástupný symbol pro datum 3"/>
          <p:cNvSpPr>
            <a:spLocks noGrp="1"/>
          </p:cNvSpPr>
          <p:nvPr>
            <p:ph type="dt" sz="half" idx="10"/>
          </p:nvPr>
        </p:nvSpPr>
        <p:spPr/>
        <p:txBody>
          <a:bodyPr/>
          <a:lstStyle/>
          <a:p>
            <a:fld id="{E55A4FE3-C4E8-47E6-BB05-8929D98BF4B4}" type="datetimeFigureOut">
              <a:rPr lang="en-GB" smtClean="0"/>
              <a:t>08/05/2017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E446217-D5B6-4EB2-8D11-34BB72D54B7A}" type="slidenum">
              <a:rPr lang="en-GB" smtClean="0"/>
              <a:t>‹#›</a:t>
            </a:fld>
            <a:endParaRPr lang="en-GB"/>
          </a:p>
        </p:txBody>
      </p:sp>
    </p:spTree>
    <p:extLst>
      <p:ext uri="{BB962C8B-B14F-4D97-AF65-F5344CB8AC3E}">
        <p14:creationId xmlns:p14="http://schemas.microsoft.com/office/powerpoint/2010/main" val="135686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E55A4FE3-C4E8-47E6-BB05-8929D98BF4B4}" type="datetimeFigureOut">
              <a:rPr lang="en-GB" smtClean="0"/>
              <a:t>08/05/2017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E446217-D5B6-4EB2-8D11-34BB72D54B7A}" type="slidenum">
              <a:rPr lang="en-GB" smtClean="0"/>
              <a:t>‹#›</a:t>
            </a:fld>
            <a:endParaRPr lang="en-GB"/>
          </a:p>
        </p:txBody>
      </p:sp>
    </p:spTree>
    <p:extLst>
      <p:ext uri="{BB962C8B-B14F-4D97-AF65-F5344CB8AC3E}">
        <p14:creationId xmlns:p14="http://schemas.microsoft.com/office/powerpoint/2010/main" val="247067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E55A4FE3-C4E8-47E6-BB05-8929D98BF4B4}" type="datetimeFigureOut">
              <a:rPr lang="en-GB" smtClean="0"/>
              <a:t>08/05/2017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E446217-D5B6-4EB2-8D11-34BB72D54B7A}" type="slidenum">
              <a:rPr lang="en-GB" smtClean="0"/>
              <a:t>‹#›</a:t>
            </a:fld>
            <a:endParaRPr lang="en-GB"/>
          </a:p>
        </p:txBody>
      </p:sp>
    </p:spTree>
    <p:extLst>
      <p:ext uri="{BB962C8B-B14F-4D97-AF65-F5344CB8AC3E}">
        <p14:creationId xmlns:p14="http://schemas.microsoft.com/office/powerpoint/2010/main" val="96537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E55A4FE3-C4E8-47E6-BB05-8929D98BF4B4}" type="datetimeFigureOut">
              <a:rPr lang="en-GB" smtClean="0"/>
              <a:t>08/05/2017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E446217-D5B6-4EB2-8D11-34BB72D54B7A}" type="slidenum">
              <a:rPr lang="en-GB" smtClean="0"/>
              <a:t>‹#›</a:t>
            </a:fld>
            <a:endParaRPr lang="en-GB"/>
          </a:p>
        </p:txBody>
      </p:sp>
    </p:spTree>
    <p:extLst>
      <p:ext uri="{BB962C8B-B14F-4D97-AF65-F5344CB8AC3E}">
        <p14:creationId xmlns:p14="http://schemas.microsoft.com/office/powerpoint/2010/main" val="389571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E55A4FE3-C4E8-47E6-BB05-8929D98BF4B4}" type="datetimeFigureOut">
              <a:rPr lang="en-GB" smtClean="0"/>
              <a:t>08/05/2017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E446217-D5B6-4EB2-8D11-34BB72D54B7A}" type="slidenum">
              <a:rPr lang="en-GB" smtClean="0"/>
              <a:t>‹#›</a:t>
            </a:fld>
            <a:endParaRPr lang="en-GB"/>
          </a:p>
        </p:txBody>
      </p:sp>
    </p:spTree>
    <p:extLst>
      <p:ext uri="{BB962C8B-B14F-4D97-AF65-F5344CB8AC3E}">
        <p14:creationId xmlns:p14="http://schemas.microsoft.com/office/powerpoint/2010/main" val="311961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E55A4FE3-C4E8-47E6-BB05-8929D98BF4B4}" type="datetimeFigureOut">
              <a:rPr lang="en-GB" smtClean="0"/>
              <a:t>08/05/2017</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E446217-D5B6-4EB2-8D11-34BB72D54B7A}" type="slidenum">
              <a:rPr lang="en-GB" smtClean="0"/>
              <a:t>‹#›</a:t>
            </a:fld>
            <a:endParaRPr lang="en-GB"/>
          </a:p>
        </p:txBody>
      </p:sp>
    </p:spTree>
    <p:extLst>
      <p:ext uri="{BB962C8B-B14F-4D97-AF65-F5344CB8AC3E}">
        <p14:creationId xmlns:p14="http://schemas.microsoft.com/office/powerpoint/2010/main" val="107046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E55A4FE3-C4E8-47E6-BB05-8929D98BF4B4}" type="datetimeFigureOut">
              <a:rPr lang="en-GB" smtClean="0"/>
              <a:t>08/05/2017</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6E446217-D5B6-4EB2-8D11-34BB72D54B7A}" type="slidenum">
              <a:rPr lang="en-GB" smtClean="0"/>
              <a:t>‹#›</a:t>
            </a:fld>
            <a:endParaRPr lang="en-GB"/>
          </a:p>
        </p:txBody>
      </p:sp>
    </p:spTree>
    <p:extLst>
      <p:ext uri="{BB962C8B-B14F-4D97-AF65-F5344CB8AC3E}">
        <p14:creationId xmlns:p14="http://schemas.microsoft.com/office/powerpoint/2010/main" val="417120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E55A4FE3-C4E8-47E6-BB05-8929D98BF4B4}" type="datetimeFigureOut">
              <a:rPr lang="en-GB" smtClean="0"/>
              <a:t>08/05/2017</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E446217-D5B6-4EB2-8D11-34BB72D54B7A}" type="slidenum">
              <a:rPr lang="en-GB" smtClean="0"/>
              <a:t>‹#›</a:t>
            </a:fld>
            <a:endParaRPr lang="en-GB"/>
          </a:p>
        </p:txBody>
      </p:sp>
    </p:spTree>
    <p:extLst>
      <p:ext uri="{BB962C8B-B14F-4D97-AF65-F5344CB8AC3E}">
        <p14:creationId xmlns:p14="http://schemas.microsoft.com/office/powerpoint/2010/main" val="140118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55A4FE3-C4E8-47E6-BB05-8929D98BF4B4}" type="datetimeFigureOut">
              <a:rPr lang="en-GB" smtClean="0"/>
              <a:t>08/05/2017</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6E446217-D5B6-4EB2-8D11-34BB72D54B7A}" type="slidenum">
              <a:rPr lang="en-GB" smtClean="0"/>
              <a:t>‹#›</a:t>
            </a:fld>
            <a:endParaRPr lang="en-GB"/>
          </a:p>
        </p:txBody>
      </p:sp>
    </p:spTree>
    <p:extLst>
      <p:ext uri="{BB962C8B-B14F-4D97-AF65-F5344CB8AC3E}">
        <p14:creationId xmlns:p14="http://schemas.microsoft.com/office/powerpoint/2010/main" val="242107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E55A4FE3-C4E8-47E6-BB05-8929D98BF4B4}" type="datetimeFigureOut">
              <a:rPr lang="en-GB" smtClean="0"/>
              <a:t>08/05/2017</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E446217-D5B6-4EB2-8D11-34BB72D54B7A}" type="slidenum">
              <a:rPr lang="en-GB" smtClean="0"/>
              <a:t>‹#›</a:t>
            </a:fld>
            <a:endParaRPr lang="en-GB"/>
          </a:p>
        </p:txBody>
      </p:sp>
    </p:spTree>
    <p:extLst>
      <p:ext uri="{BB962C8B-B14F-4D97-AF65-F5344CB8AC3E}">
        <p14:creationId xmlns:p14="http://schemas.microsoft.com/office/powerpoint/2010/main" val="318924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obráz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E55A4FE3-C4E8-47E6-BB05-8929D98BF4B4}" type="datetimeFigureOut">
              <a:rPr lang="en-GB" smtClean="0"/>
              <a:t>08/05/2017</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E446217-D5B6-4EB2-8D11-34BB72D54B7A}" type="slidenum">
              <a:rPr lang="en-GB" smtClean="0"/>
              <a:t>‹#›</a:t>
            </a:fld>
            <a:endParaRPr lang="en-GB"/>
          </a:p>
        </p:txBody>
      </p:sp>
    </p:spTree>
    <p:extLst>
      <p:ext uri="{BB962C8B-B14F-4D97-AF65-F5344CB8AC3E}">
        <p14:creationId xmlns:p14="http://schemas.microsoft.com/office/powerpoint/2010/main" val="385703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4FE3-C4E8-47E6-BB05-8929D98BF4B4}" type="datetimeFigureOut">
              <a:rPr lang="en-GB" smtClean="0"/>
              <a:t>08/05/2017</a:t>
            </a:fld>
            <a:endParaRPr lang="en-GB"/>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46217-D5B6-4EB2-8D11-34BB72D54B7A}" type="slidenum">
              <a:rPr lang="en-GB" smtClean="0"/>
              <a:t>‹#›</a:t>
            </a:fld>
            <a:endParaRPr lang="en-GB"/>
          </a:p>
        </p:txBody>
      </p:sp>
    </p:spTree>
    <p:extLst>
      <p:ext uri="{BB962C8B-B14F-4D97-AF65-F5344CB8AC3E}">
        <p14:creationId xmlns:p14="http://schemas.microsoft.com/office/powerpoint/2010/main" val="254844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0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g"/></Relationships>
</file>

<file path=ppt/slides/_rels/slide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g"/></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g"/></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871223" y="3818435"/>
            <a:ext cx="10464800" cy="2387600"/>
          </a:xfrm>
        </p:spPr>
        <p:txBody>
          <a:bodyPr>
            <a:noAutofit/>
          </a:bodyPr>
          <a:lstStyle/>
          <a:p>
            <a:r>
              <a:rPr lang="de-DE" sz="7200" dirty="0">
                <a:latin typeface="Arial Rounded MT Bold" panose="020F0704030504030204" pitchFamily="34" charset="0"/>
              </a:rPr>
              <a:t>Deutschsprachiges</a:t>
            </a:r>
            <a:br>
              <a:rPr lang="de-DE" sz="7200" dirty="0">
                <a:latin typeface="Arial Rounded MT Bold" panose="020F0704030504030204" pitchFamily="34" charset="0"/>
              </a:rPr>
            </a:br>
            <a:r>
              <a:rPr lang="de-DE" sz="13800" dirty="0">
                <a:latin typeface="Arial Rounded MT Bold" panose="020F0704030504030204" pitchFamily="34" charset="0"/>
              </a:rPr>
              <a:t>Pubquiz</a:t>
            </a:r>
            <a:endParaRPr lang="de-DE" sz="7200" dirty="0">
              <a:latin typeface="Arial Rounded MT Bold" panose="020F0704030504030204" pitchFamily="34" charset="0"/>
            </a:endParaRPr>
          </a:p>
        </p:txBody>
      </p:sp>
      <p:pic>
        <p:nvPicPr>
          <p:cNvPr id="17" name="Obráze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655" y="691173"/>
            <a:ext cx="3938691" cy="1306519"/>
          </a:xfrm>
          <a:prstGeom prst="rect">
            <a:avLst/>
          </a:prstGeom>
        </p:spPr>
      </p:pic>
      <p:sp>
        <p:nvSpPr>
          <p:cNvPr id="18" name="TextovéPole 17"/>
          <p:cNvSpPr txBox="1"/>
          <p:nvPr/>
        </p:nvSpPr>
        <p:spPr>
          <a:xfrm>
            <a:off x="2551522" y="2475701"/>
            <a:ext cx="7088956" cy="584775"/>
          </a:xfrm>
          <a:prstGeom prst="rect">
            <a:avLst/>
          </a:prstGeom>
          <a:noFill/>
        </p:spPr>
        <p:txBody>
          <a:bodyPr wrap="square" rtlCol="0">
            <a:spAutoFit/>
          </a:bodyPr>
          <a:lstStyle/>
          <a:p>
            <a:pPr algn="ctr"/>
            <a:r>
              <a:rPr lang="de-DE" sz="3200" b="1" spc="600" dirty="0">
                <a:latin typeface="Arial Rounded MT Bold" panose="020F0704030504030204" pitchFamily="34" charset="0"/>
              </a:rPr>
              <a:t>präsentiert:</a:t>
            </a:r>
            <a:endParaRPr lang="en-GB" sz="3600" b="1" spc="600" dirty="0">
              <a:latin typeface="Arial Rounded MT Bold" panose="020F0704030504030204" pitchFamily="34" charset="0"/>
            </a:endParaRPr>
          </a:p>
        </p:txBody>
      </p:sp>
    </p:spTree>
    <p:extLst>
      <p:ext uri="{BB962C8B-B14F-4D97-AF65-F5344CB8AC3E}">
        <p14:creationId xmlns:p14="http://schemas.microsoft.com/office/powerpoint/2010/main" val="2480818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845" y="2080909"/>
            <a:ext cx="10515600" cy="1325563"/>
          </a:xfrm>
        </p:spPr>
        <p:txBody>
          <a:bodyPr>
            <a:noAutofit/>
          </a:bodyPr>
          <a:lstStyle/>
          <a:p>
            <a:pPr algn="ctr"/>
            <a:r>
              <a:rPr lang="de-DE" sz="5400" dirty="0">
                <a:latin typeface="Arial Black" panose="020B0A04020102020204" pitchFamily="34" charset="0"/>
                <a:cs typeface="Arial" panose="020B0604020202020204" pitchFamily="34" charset="0"/>
              </a:rPr>
              <a:t>Thema</a:t>
            </a:r>
            <a:r>
              <a:rPr lang="de-DE" sz="4800" dirty="0">
                <a:latin typeface="Arial Black" panose="020B0A04020102020204" pitchFamily="34" charset="0"/>
                <a:cs typeface="Arial" panose="020B0604020202020204" pitchFamily="34" charset="0"/>
              </a:rPr>
              <a:t>:</a:t>
            </a:r>
            <a:br>
              <a:rPr lang="de-DE" sz="54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Geographie </a:t>
            </a:r>
            <a:endParaRPr lang="de-DE" sz="6600" dirty="0">
              <a:latin typeface="Arial Black" panose="020B0A04020102020204" pitchFamily="34" charset="0"/>
              <a:cs typeface="Arial" panose="020B0604020202020204" pitchFamily="34" charset="0"/>
            </a:endParaRPr>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38399709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8" name="TextovéPole 7"/>
          <p:cNvSpPr txBox="1"/>
          <p:nvPr/>
        </p:nvSpPr>
        <p:spPr>
          <a:xfrm>
            <a:off x="1118683" y="1923098"/>
            <a:ext cx="9954634" cy="2739211"/>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In welchem Jahr hat Deutschland den letzten Teil der </a:t>
            </a:r>
            <a:r>
              <a:rPr lang="de-DE" sz="2800" dirty="0" err="1">
                <a:latin typeface="Arial" panose="020B0604020202020204" pitchFamily="34" charset="0"/>
                <a:cs typeface="Arial" panose="020B0604020202020204" pitchFamily="34" charset="0"/>
              </a:rPr>
              <a:t>Reparatio</a:t>
            </a:r>
            <a:r>
              <a:rPr lang="sk-SK" sz="2800" dirty="0" err="1">
                <a:latin typeface="Arial" panose="020B0604020202020204" pitchFamily="34" charset="0"/>
                <a:cs typeface="Arial" panose="020B0604020202020204" pitchFamily="34" charset="0"/>
              </a:rPr>
              <a:t>nen</a:t>
            </a:r>
            <a:r>
              <a:rPr lang="de-DE" sz="2800" dirty="0">
                <a:latin typeface="Arial" panose="020B0604020202020204" pitchFamily="34" charset="0"/>
                <a:cs typeface="Arial" panose="020B0604020202020204" pitchFamily="34" charset="0"/>
              </a:rPr>
              <a:t> aus dem Ersten Weltkrieg gezahlt?</a:t>
            </a:r>
          </a:p>
          <a:p>
            <a:pPr lvl="0" algn="just"/>
            <a:r>
              <a:rPr lang="de-DE" sz="2800" dirty="0">
                <a:latin typeface="Arial" panose="020B0604020202020204" pitchFamily="34" charset="0"/>
                <a:cs typeface="Arial" panose="020B0604020202020204" pitchFamily="34" charset="0"/>
              </a:rPr>
              <a:t>Toleranz 5 Jahre.</a:t>
            </a:r>
          </a:p>
          <a:p>
            <a:pPr lvl="0" algn="just"/>
            <a:endParaRPr lang="de-DE" sz="2800" dirty="0">
              <a:latin typeface="Arial" panose="020B0604020202020204" pitchFamily="34" charset="0"/>
              <a:cs typeface="Arial" panose="020B0604020202020204" pitchFamily="34" charset="0"/>
            </a:endParaRPr>
          </a:p>
          <a:p>
            <a:pPr lvl="0" algn="just"/>
            <a:endParaRPr lang="de-DE" sz="2800" dirty="0">
              <a:latin typeface="Arial" panose="020B0604020202020204" pitchFamily="34" charset="0"/>
              <a:cs typeface="Arial" panose="020B0604020202020204" pitchFamily="34" charset="0"/>
            </a:endParaRPr>
          </a:p>
          <a:p>
            <a:pPr lvl="0" algn="ctr"/>
            <a:r>
              <a:rPr lang="de-DE" sz="3200" dirty="0">
                <a:latin typeface="Arial" panose="020B0604020202020204" pitchFamily="34" charset="0"/>
                <a:cs typeface="Arial" panose="020B0604020202020204" pitchFamily="34" charset="0"/>
              </a:rPr>
              <a:t>Im Jahre 2010</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9836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1118683" y="1923098"/>
            <a:ext cx="9954634" cy="2369880"/>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Welches berühmte Getränk entstand in Deutschland im Zweiten Weltkrieg als Folge vom Coca-Cola-Embargo?</a:t>
            </a:r>
          </a:p>
          <a:p>
            <a:pPr lvl="0" algn="just"/>
            <a:endParaRPr lang="de-DE" sz="2800" dirty="0">
              <a:latin typeface="Arial" panose="020B0604020202020204" pitchFamily="34" charset="0"/>
              <a:cs typeface="Arial" panose="020B0604020202020204" pitchFamily="34" charset="0"/>
            </a:endParaRPr>
          </a:p>
          <a:p>
            <a:pPr lvl="0" algn="just"/>
            <a:endParaRPr lang="de-DE" sz="2800" dirty="0">
              <a:latin typeface="Arial" panose="020B0604020202020204" pitchFamily="34" charset="0"/>
              <a:cs typeface="Arial" panose="020B0604020202020204" pitchFamily="34" charset="0"/>
            </a:endParaRPr>
          </a:p>
          <a:p>
            <a:pPr lvl="0" algn="ctr"/>
            <a:r>
              <a:rPr lang="de-DE" sz="3200" dirty="0">
                <a:latin typeface="Arial" panose="020B0604020202020204" pitchFamily="34" charset="0"/>
                <a:cs typeface="Arial" panose="020B0604020202020204" pitchFamily="34" charset="0"/>
              </a:rPr>
              <a:t>Fanta</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028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Ich bin…</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416" y="2429839"/>
            <a:ext cx="7089168" cy="3987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ovéPole 2"/>
          <p:cNvSpPr txBox="1"/>
          <p:nvPr/>
        </p:nvSpPr>
        <p:spPr>
          <a:xfrm>
            <a:off x="2099353" y="1639130"/>
            <a:ext cx="7993294" cy="584775"/>
          </a:xfrm>
          <a:prstGeom prst="rect">
            <a:avLst/>
          </a:prstGeom>
          <a:noFill/>
        </p:spPr>
        <p:txBody>
          <a:bodyPr wrap="square" rtlCol="0">
            <a:spAutoFit/>
          </a:bodyPr>
          <a:lstStyle/>
          <a:p>
            <a:pPr algn="ctr"/>
            <a:r>
              <a:rPr lang="sk-SK" sz="3200" dirty="0">
                <a:latin typeface="Arial" panose="020B0604020202020204" pitchFamily="34" charset="0"/>
                <a:cs typeface="Arial" panose="020B0604020202020204" pitchFamily="34" charset="0"/>
              </a:rPr>
              <a:t>Johann Wolfgang von Goethe </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1670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918732"/>
            <a:ext cx="9954634" cy="2739211"/>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Goethe war zweifellos einer der größten deutschen Schriftsteller aller Zeiten. War er aber auch </a:t>
            </a:r>
            <a:r>
              <a:rPr lang="de-DE" sz="2800" i="1" dirty="0">
                <a:latin typeface="Arial" panose="020B0604020202020204" pitchFamily="34" charset="0"/>
                <a:cs typeface="Arial" panose="020B0604020202020204" pitchFamily="34" charset="0"/>
              </a:rPr>
              <a:t>körperlich</a:t>
            </a:r>
            <a:r>
              <a:rPr lang="de-DE" sz="2800" dirty="0">
                <a:latin typeface="Arial" panose="020B0604020202020204" pitchFamily="34" charset="0"/>
                <a:cs typeface="Arial" panose="020B0604020202020204" pitchFamily="34" charset="0"/>
              </a:rPr>
              <a:t> groß? Gebt seine Körpergröße in Zentimetern an!</a:t>
            </a:r>
            <a:endParaRPr lang="sk-SK" sz="2800" dirty="0">
              <a:latin typeface="Arial" panose="020B0604020202020204" pitchFamily="34" charset="0"/>
              <a:cs typeface="Arial" panose="020B0604020202020204" pitchFamily="34" charset="0"/>
            </a:endParaRPr>
          </a:p>
          <a:p>
            <a:pPr lvl="0" algn="just"/>
            <a:endParaRPr lang="sk-SK" sz="2800" dirty="0">
              <a:latin typeface="Arial" panose="020B0604020202020204" pitchFamily="34" charset="0"/>
              <a:cs typeface="Arial" panose="020B0604020202020204" pitchFamily="34" charset="0"/>
            </a:endParaRPr>
          </a:p>
          <a:p>
            <a:pPr lvl="0" algn="just"/>
            <a:r>
              <a:rPr lang="sk-SK" sz="2800" dirty="0">
                <a:latin typeface="Arial" panose="020B0604020202020204" pitchFamily="34" charset="0"/>
                <a:cs typeface="Arial" panose="020B0604020202020204" pitchFamily="34" charset="0"/>
              </a:rPr>
              <a:t>	</a:t>
            </a:r>
            <a:r>
              <a:rPr lang="sk-SK" sz="3200" dirty="0">
                <a:latin typeface="Arial" panose="020B0604020202020204" pitchFamily="34" charset="0"/>
                <a:cs typeface="Arial" panose="020B0604020202020204" pitchFamily="34" charset="0"/>
              </a:rPr>
              <a:t>169 cm</a:t>
            </a:r>
            <a:endParaRPr lang="en-GB" sz="3200" dirty="0">
              <a:latin typeface="Arial" panose="020B0604020202020204" pitchFamily="34" charset="0"/>
              <a:cs typeface="Arial" panose="020B0604020202020204" pitchFamily="34" charset="0"/>
            </a:endParaRPr>
          </a:p>
          <a:p>
            <a:pPr algn="just"/>
            <a:endParaRPr lang="en-GB" sz="2800" dirty="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935" y="3429000"/>
            <a:ext cx="5732980" cy="322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00685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813781"/>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V.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Thema:</a:t>
            </a:r>
            <a:br>
              <a:rPr lang="de-DE" sz="6000" dirty="0">
                <a:latin typeface="Arial Black" panose="020B0A04020102020204" pitchFamily="34" charset="0"/>
                <a:cs typeface="Arial" panose="020B0604020202020204" pitchFamily="34" charset="0"/>
              </a:rPr>
            </a:br>
            <a:r>
              <a:rPr lang="de-DE" sz="6600" dirty="0">
                <a:latin typeface="Arial Black" panose="020B0A04020102020204" pitchFamily="34" charset="0"/>
                <a:cs typeface="Arial" panose="020B0604020202020204" pitchFamily="34" charset="0"/>
              </a:rPr>
              <a:t>Buchstabenspiel </a:t>
            </a: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37090826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27199" y="2029497"/>
            <a:ext cx="10338492" cy="954107"/>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Für welches Bundesland sind </a:t>
            </a:r>
            <a:r>
              <a:rPr lang="de-DE" sz="2800" i="1" dirty="0">
                <a:latin typeface="Arial" panose="020B0604020202020204" pitchFamily="34" charset="0"/>
                <a:cs typeface="Arial" panose="020B0604020202020204" pitchFamily="34" charset="0"/>
              </a:rPr>
              <a:t>Kloße </a:t>
            </a:r>
            <a:r>
              <a:rPr lang="de-DE" sz="2800" dirty="0">
                <a:latin typeface="Arial" panose="020B0604020202020204" pitchFamily="34" charset="0"/>
                <a:cs typeface="Arial" panose="020B0604020202020204" pitchFamily="34" charset="0"/>
              </a:rPr>
              <a:t>und </a:t>
            </a:r>
            <a:r>
              <a:rPr lang="de-DE" sz="2800" i="1" dirty="0">
                <a:latin typeface="Arial" panose="020B0604020202020204" pitchFamily="34" charset="0"/>
                <a:cs typeface="Arial" panose="020B0604020202020204" pitchFamily="34" charset="0"/>
              </a:rPr>
              <a:t>Rostbrätel </a:t>
            </a:r>
            <a:r>
              <a:rPr lang="de-DE" sz="2800" dirty="0">
                <a:latin typeface="Arial" panose="020B0604020202020204" pitchFamily="34" charset="0"/>
                <a:cs typeface="Arial" panose="020B0604020202020204" pitchFamily="34" charset="0"/>
              </a:rPr>
              <a:t>typisch?  </a:t>
            </a:r>
            <a:endParaRPr lang="en-GB" sz="2800" dirty="0">
              <a:latin typeface="Arial" panose="020B0604020202020204" pitchFamily="34" charset="0"/>
              <a:cs typeface="Arial" panose="020B0604020202020204" pitchFamily="34" charset="0"/>
            </a:endParaRPr>
          </a:p>
          <a:p>
            <a:pPr algn="just"/>
            <a:endParaRPr lang="en-GB" sz="2800" dirty="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38" y="2866397"/>
            <a:ext cx="4480051" cy="28659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271" y="3277456"/>
            <a:ext cx="4363157" cy="2917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3800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27199" y="2029497"/>
            <a:ext cx="10338492" cy="1384995"/>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In welcher Stadt befindet sich der zweitpünktlichste Flughafen der Welt?</a:t>
            </a:r>
            <a:endParaRPr lang="en-GB" sz="2800" dirty="0">
              <a:latin typeface="Arial" panose="020B0604020202020204" pitchFamily="34" charset="0"/>
              <a:cs typeface="Arial" panose="020B0604020202020204" pitchFamily="34" charset="0"/>
            </a:endParaRPr>
          </a:p>
          <a:p>
            <a:pPr algn="just"/>
            <a:endParaRPr lang="en-GB" sz="2800"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594" y="3064322"/>
            <a:ext cx="5404811" cy="3599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49512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927199" y="2029497"/>
            <a:ext cx="10338492" cy="2246769"/>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Wie bezeichnet man die – meist unbewusste und ungewollte – Übertragung von Aussprachegewohnheiten der Erst- bzw. Muttersprache oder der vorrangig gebrauchten Sprache auf eine später erlernte oder weniger gebrauchte Sprache?</a:t>
            </a:r>
            <a:endParaRPr lang="en-GB" sz="2800" dirty="0">
              <a:latin typeface="Arial" panose="020B0604020202020204" pitchFamily="34" charset="0"/>
              <a:cs typeface="Arial" panose="020B0604020202020204" pitchFamily="34" charset="0"/>
            </a:endParaRPr>
          </a:p>
          <a:p>
            <a:pPr algn="just"/>
            <a:endParaRPr lang="en-GB" sz="2800" dirty="0"/>
          </a:p>
        </p:txBody>
      </p:sp>
    </p:spTree>
    <p:extLst>
      <p:ext uri="{BB962C8B-B14F-4D97-AF65-F5344CB8AC3E}">
        <p14:creationId xmlns:p14="http://schemas.microsoft.com/office/powerpoint/2010/main" val="38794336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27199" y="2029497"/>
            <a:ext cx="10338492" cy="1384995"/>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Wie heißt </a:t>
            </a:r>
            <a:r>
              <a:rPr lang="sk-SK" sz="2800" dirty="0">
                <a:latin typeface="Arial" panose="020B0604020202020204" pitchFamily="34" charset="0"/>
                <a:cs typeface="Arial" panose="020B0604020202020204" pitchFamily="34" charset="0"/>
              </a:rPr>
              <a:t>der </a:t>
            </a:r>
            <a:r>
              <a:rPr lang="de-DE" sz="2800" dirty="0">
                <a:latin typeface="Arial" panose="020B0604020202020204" pitchFamily="34" charset="0"/>
                <a:cs typeface="Arial" panose="020B0604020202020204" pitchFamily="34" charset="0"/>
              </a:rPr>
              <a:t>Boulevard in Berlin, dessen Name den Namen von Bäumen enthält, die diesen Boulevard umgeben?</a:t>
            </a:r>
            <a:endParaRPr lang="en-GB" sz="2800" dirty="0">
              <a:latin typeface="Arial" panose="020B0604020202020204" pitchFamily="34" charset="0"/>
              <a:cs typeface="Arial" panose="020B0604020202020204" pitchFamily="34" charset="0"/>
            </a:endParaRPr>
          </a:p>
          <a:p>
            <a:pPr algn="just"/>
            <a:endParaRPr lang="en-GB"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892" y="3010328"/>
            <a:ext cx="6314040" cy="3722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19824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3" name="TextovéPole 2"/>
          <p:cNvSpPr txBox="1"/>
          <p:nvPr/>
        </p:nvSpPr>
        <p:spPr>
          <a:xfrm>
            <a:off x="1168563" y="1811239"/>
            <a:ext cx="10266575" cy="954107"/>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Frank </a:t>
            </a:r>
            <a:r>
              <a:rPr lang="de-DE" sz="2800" dirty="0" err="1">
                <a:latin typeface="Arial" panose="020B0604020202020204" pitchFamily="34" charset="0"/>
                <a:cs typeface="Arial" panose="020B0604020202020204" pitchFamily="34" charset="0"/>
              </a:rPr>
              <a:t>Lindermann</a:t>
            </a:r>
            <a:r>
              <a:rPr lang="de-DE" sz="2800" dirty="0">
                <a:latin typeface="Arial" panose="020B0604020202020204" pitchFamily="34" charset="0"/>
                <a:cs typeface="Arial" panose="020B0604020202020204" pitchFamily="34" charset="0"/>
              </a:rPr>
              <a:t> ist der Frontsänger und Textdichter einer berühmten deutschen Musikband. Wie heißt die Band? </a:t>
            </a:r>
          </a:p>
        </p:txBody>
      </p:sp>
    </p:spTree>
    <p:extLst>
      <p:ext uri="{BB962C8B-B14F-4D97-AF65-F5344CB8AC3E}">
        <p14:creationId xmlns:p14="http://schemas.microsoft.com/office/powerpoint/2010/main" val="3911185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620" y="2465335"/>
            <a:ext cx="9441031" cy="3919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ovéPole 2"/>
          <p:cNvSpPr txBox="1"/>
          <p:nvPr/>
        </p:nvSpPr>
        <p:spPr>
          <a:xfrm>
            <a:off x="2630184" y="1785827"/>
            <a:ext cx="7191910" cy="523220"/>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Nennt die auf dem Foto abgebildete Stadt!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8441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845" y="2080909"/>
            <a:ext cx="10515600" cy="1325563"/>
          </a:xfrm>
        </p:spPr>
        <p:txBody>
          <a:bodyPr>
            <a:noAutofit/>
          </a:bodyPr>
          <a:lstStyle/>
          <a:p>
            <a:pPr algn="ctr"/>
            <a:r>
              <a:rPr lang="de-DE" sz="5400" dirty="0">
                <a:latin typeface="Arial Black" panose="020B0A04020102020204" pitchFamily="34" charset="0"/>
                <a:cs typeface="Arial" panose="020B0604020202020204" pitchFamily="34" charset="0"/>
              </a:rPr>
              <a:t>Thema</a:t>
            </a:r>
            <a:r>
              <a:rPr lang="de-DE" sz="4800" dirty="0">
                <a:latin typeface="Arial Black" panose="020B0A04020102020204" pitchFamily="34" charset="0"/>
                <a:cs typeface="Arial" panose="020B0604020202020204" pitchFamily="34" charset="0"/>
              </a:rPr>
              <a:t>:</a:t>
            </a:r>
            <a:br>
              <a:rPr lang="de-DE" sz="54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Verschiedenes</a:t>
            </a:r>
            <a:endParaRPr lang="de-DE" sz="6600" dirty="0">
              <a:latin typeface="Arial Black" panose="020B0A04020102020204" pitchFamily="34" charset="0"/>
              <a:cs typeface="Arial" panose="020B0604020202020204" pitchFamily="34" charset="0"/>
            </a:endParaRPr>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10986048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096646" y="2152225"/>
            <a:ext cx="10338492" cy="954107"/>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Welches Verkehrsmittel wurde 1817 in Deutschland erfunden?</a:t>
            </a:r>
            <a:endParaRPr lang="en-GB" sz="2800" dirty="0">
              <a:latin typeface="Arial" panose="020B0604020202020204" pitchFamily="34" charset="0"/>
              <a:cs typeface="Arial" panose="020B0604020202020204" pitchFamily="34" charset="0"/>
            </a:endParaRPr>
          </a:p>
          <a:p>
            <a:pPr algn="just"/>
            <a:endParaRPr lang="en-GB" sz="2800" dirty="0"/>
          </a:p>
        </p:txBody>
      </p:sp>
    </p:spTree>
    <p:extLst>
      <p:ext uri="{BB962C8B-B14F-4D97-AF65-F5344CB8AC3E}">
        <p14:creationId xmlns:p14="http://schemas.microsoft.com/office/powerpoint/2010/main" val="42268281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58117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301823"/>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14" name="TextovéPole 13"/>
          <p:cNvSpPr txBox="1"/>
          <p:nvPr/>
        </p:nvSpPr>
        <p:spPr>
          <a:xfrm>
            <a:off x="927199" y="1569169"/>
            <a:ext cx="10338492" cy="1384995"/>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Welche Telefonnummer hat der polizeiliche Notruf in Deutschland? </a:t>
            </a:r>
            <a:endParaRPr lang="en-GB" sz="2800" dirty="0">
              <a:latin typeface="Arial" panose="020B0604020202020204" pitchFamily="34" charset="0"/>
              <a:cs typeface="Arial" panose="020B0604020202020204" pitchFamily="34" charset="0"/>
            </a:endParaRPr>
          </a:p>
          <a:p>
            <a:pPr algn="just"/>
            <a:endParaRPr lang="en-GB" sz="2800" dirty="0"/>
          </a:p>
        </p:txBody>
      </p:sp>
      <p:pic>
        <p:nvPicPr>
          <p:cNvPr id="15" name="Obráze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010" y="2805707"/>
            <a:ext cx="5821132" cy="3495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71391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926754" y="2152225"/>
            <a:ext cx="10338492" cy="954107"/>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Wie heißt die Nationalhymne Österreichs? </a:t>
            </a:r>
            <a:endParaRPr lang="en-GB" sz="2800" dirty="0">
              <a:latin typeface="Arial" panose="020B0604020202020204" pitchFamily="34" charset="0"/>
              <a:cs typeface="Arial" panose="020B0604020202020204" pitchFamily="34" charset="0"/>
            </a:endParaRPr>
          </a:p>
          <a:p>
            <a:pPr algn="ctr"/>
            <a:endParaRPr lang="en-GB"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17" y="2922506"/>
            <a:ext cx="5306165" cy="3496163"/>
          </a:xfrm>
          <a:prstGeom prst="rect">
            <a:avLst/>
          </a:prstGeom>
        </p:spPr>
      </p:pic>
    </p:spTree>
    <p:extLst>
      <p:ext uri="{BB962C8B-B14F-4D97-AF65-F5344CB8AC3E}">
        <p14:creationId xmlns:p14="http://schemas.microsoft.com/office/powerpoint/2010/main" val="11560301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9:</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5859924" y="2289186"/>
            <a:ext cx="4934561" cy="1384995"/>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Welches Ereignis ist auf diesem Foto abgebildet?</a:t>
            </a:r>
            <a:endParaRPr lang="en-GB" sz="2800" dirty="0">
              <a:latin typeface="Arial" panose="020B0604020202020204" pitchFamily="34" charset="0"/>
              <a:cs typeface="Arial" panose="020B0604020202020204" pitchFamily="34" charset="0"/>
            </a:endParaRPr>
          </a:p>
          <a:p>
            <a:pPr algn="ctr"/>
            <a:endParaRPr lang="en-GB"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205" y="1664733"/>
            <a:ext cx="3784582" cy="5013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74698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10:</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34948" y="1765966"/>
            <a:ext cx="10500190" cy="2246769"/>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Diese besondere Spezialität für null Euro findet man meist auf Karten in kinderfreundlichen Restaurants. Sie stellen Kindern einen leeren Teller und Besteck zur Verfügung. Die lieben Kleinen können dann mit den Eltern mitessen. Wie heißt diese leckere Spezialität?</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4606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917772" y="1515473"/>
            <a:ext cx="10338492" cy="1384995"/>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Wie viele Currywürste werden pro Jahr in Deutschland gegessen?	</a:t>
            </a:r>
            <a:endParaRPr lang="en-GB" sz="2800" dirty="0">
              <a:latin typeface="Arial" panose="020B0604020202020204" pitchFamily="34" charset="0"/>
              <a:cs typeface="Arial" panose="020B0604020202020204" pitchFamily="34" charset="0"/>
            </a:endParaRPr>
          </a:p>
          <a:p>
            <a:pPr algn="just"/>
            <a:endParaRPr lang="en-GB"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411" y="2692729"/>
            <a:ext cx="7167477" cy="4031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81056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88375" y="2438400"/>
            <a:ext cx="11415251" cy="422787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Nadpis 1"/>
          <p:cNvSpPr>
            <a:spLocks noGrp="1"/>
          </p:cNvSpPr>
          <p:nvPr>
            <p:ph type="title"/>
          </p:nvPr>
        </p:nvSpPr>
        <p:spPr>
          <a:xfrm>
            <a:off x="838200" y="365125"/>
            <a:ext cx="10515600" cy="1897308"/>
          </a:xfrm>
          <a:noFill/>
        </p:spPr>
        <p:txBody>
          <a:bodyPr>
            <a:noAutofit/>
          </a:bodyPr>
          <a:lstStyle/>
          <a:p>
            <a:pPr algn="ctr"/>
            <a:r>
              <a:rPr lang="de-DE" sz="5400" dirty="0">
                <a:latin typeface="Arial Black" panose="020B0A04020102020204" pitchFamily="34" charset="0"/>
              </a:rPr>
              <a:t>Herzlichen Dank an unsere Sponsoren!</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7265" y="3141516"/>
            <a:ext cx="2857700" cy="2783562"/>
          </a:xfrm>
        </p:spPr>
      </p:pic>
      <p:cxnSp>
        <p:nvCxnSpPr>
          <p:cNvPr id="7" name="Přímá spojnice 6"/>
          <p:cNvCxnSpPr/>
          <p:nvPr/>
        </p:nvCxnSpPr>
        <p:spPr>
          <a:xfrm flipH="1">
            <a:off x="1922288" y="2173447"/>
            <a:ext cx="8347424" cy="0"/>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76" y="2876564"/>
            <a:ext cx="3333108" cy="124493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286" y="5179079"/>
            <a:ext cx="2838517" cy="745999"/>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1844" y="4661469"/>
            <a:ext cx="1595120" cy="1781217"/>
          </a:xfrm>
          <a:prstGeom prst="rect">
            <a:avLst/>
          </a:prstGeom>
        </p:spPr>
      </p:pic>
      <p:pic>
        <p:nvPicPr>
          <p:cNvPr id="6" name="Obráze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7673" y="2774022"/>
            <a:ext cx="4686235" cy="1295210"/>
          </a:xfrm>
          <a:prstGeom prst="rect">
            <a:avLst/>
          </a:prstGeom>
        </p:spPr>
      </p:pic>
    </p:spTree>
    <p:extLst>
      <p:ext uri="{BB962C8B-B14F-4D97-AF65-F5344CB8AC3E}">
        <p14:creationId xmlns:p14="http://schemas.microsoft.com/office/powerpoint/2010/main" val="13797220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36803"/>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V.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7200" dirty="0">
                <a:latin typeface="Arial Black" panose="020B0A04020102020204" pitchFamily="34" charset="0"/>
                <a:cs typeface="Arial" panose="020B0604020202020204" pitchFamily="34" charset="0"/>
              </a:rPr>
              <a:t>Antworten</a:t>
            </a:r>
            <a:endParaRPr lang="de-DE" sz="6600" dirty="0">
              <a:latin typeface="Arial Black" panose="020B0A04020102020204" pitchFamily="34" charset="0"/>
              <a:cs typeface="Arial" panose="020B0604020202020204" pitchFamily="34" charset="0"/>
            </a:endParaRP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28785450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27199" y="2029497"/>
            <a:ext cx="10338492" cy="2308324"/>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Für welches Bundesland sind die Gerichte </a:t>
            </a:r>
            <a:r>
              <a:rPr lang="de-DE" sz="2800" i="1" dirty="0">
                <a:latin typeface="Arial" panose="020B0604020202020204" pitchFamily="34" charset="0"/>
                <a:cs typeface="Arial" panose="020B0604020202020204" pitchFamily="34" charset="0"/>
              </a:rPr>
              <a:t>Kloße </a:t>
            </a:r>
            <a:r>
              <a:rPr lang="de-DE" sz="2800" dirty="0">
                <a:latin typeface="Arial" panose="020B0604020202020204" pitchFamily="34" charset="0"/>
                <a:cs typeface="Arial" panose="020B0604020202020204" pitchFamily="34" charset="0"/>
              </a:rPr>
              <a:t>und </a:t>
            </a:r>
            <a:r>
              <a:rPr lang="de-DE" sz="2800" i="1" dirty="0">
                <a:latin typeface="Arial" panose="020B0604020202020204" pitchFamily="34" charset="0"/>
                <a:cs typeface="Arial" panose="020B0604020202020204" pitchFamily="34" charset="0"/>
              </a:rPr>
              <a:t>Rostbrätel </a:t>
            </a:r>
            <a:r>
              <a:rPr lang="de-DE" sz="2800" dirty="0">
                <a:latin typeface="Arial" panose="020B0604020202020204" pitchFamily="34" charset="0"/>
                <a:cs typeface="Arial" panose="020B0604020202020204" pitchFamily="34" charset="0"/>
              </a:rPr>
              <a:t>typisch? </a:t>
            </a:r>
          </a:p>
          <a:p>
            <a:pPr lvl="0" algn="ctr"/>
            <a:endParaRPr lang="de-DE" sz="2800" dirty="0">
              <a:latin typeface="Arial" panose="020B0604020202020204" pitchFamily="34" charset="0"/>
              <a:cs typeface="Arial" panose="020B0604020202020204" pitchFamily="34" charset="0"/>
            </a:endParaRPr>
          </a:p>
          <a:p>
            <a:pPr lvl="0" algn="ctr"/>
            <a:r>
              <a:rPr lang="de-DE" sz="3200" dirty="0">
                <a:latin typeface="Arial" panose="020B0604020202020204" pitchFamily="34" charset="0"/>
                <a:cs typeface="Arial" panose="020B0604020202020204" pitchFamily="34" charset="0"/>
              </a:rPr>
              <a:t>Thüringen</a:t>
            </a:r>
            <a:r>
              <a:rPr lang="de-DE" sz="2800" dirty="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a:p>
            <a:pPr algn="just"/>
            <a:endParaRPr lang="en-GB" sz="2800" dirty="0"/>
          </a:p>
        </p:txBody>
      </p:sp>
    </p:spTree>
    <p:extLst>
      <p:ext uri="{BB962C8B-B14F-4D97-AF65-F5344CB8AC3E}">
        <p14:creationId xmlns:p14="http://schemas.microsoft.com/office/powerpoint/2010/main" val="297090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Obdélník 1"/>
          <p:cNvSpPr/>
          <p:nvPr/>
        </p:nvSpPr>
        <p:spPr>
          <a:xfrm>
            <a:off x="1329251" y="2289186"/>
            <a:ext cx="9794237" cy="954107"/>
          </a:xfrm>
          <a:prstGeom prst="rect">
            <a:avLst/>
          </a:prstGeom>
        </p:spPr>
        <p:txBody>
          <a:bodyPr wrap="square">
            <a:spAutoFit/>
          </a:bodyPr>
          <a:lstStyle/>
          <a:p>
            <a:pPr algn="ctr"/>
            <a:r>
              <a:rPr lang="de-DE" sz="2800" dirty="0">
                <a:latin typeface="Arial" panose="020B0604020202020204" pitchFamily="34" charset="0"/>
              </a:rPr>
              <a:t>Welches deutsche Bundesland grenzt an die meisten anderen Bundesländer? </a:t>
            </a:r>
            <a:endParaRPr lang="en-GB" sz="2800" dirty="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82" y="3020858"/>
            <a:ext cx="2699240" cy="3691268"/>
          </a:xfrm>
          <a:prstGeom prst="rect">
            <a:avLst/>
          </a:prstGeom>
        </p:spPr>
      </p:pic>
      <p:sp>
        <p:nvSpPr>
          <p:cNvPr id="6" name="TextovéPole 5"/>
          <p:cNvSpPr txBox="1"/>
          <p:nvPr/>
        </p:nvSpPr>
        <p:spPr>
          <a:xfrm>
            <a:off x="1681256" y="3809625"/>
            <a:ext cx="1119883" cy="2215991"/>
          </a:xfrm>
          <a:prstGeom prst="rect">
            <a:avLst/>
          </a:prstGeom>
          <a:noFill/>
        </p:spPr>
        <p:txBody>
          <a:bodyPr wrap="square" rtlCol="0">
            <a:spAutoFit/>
          </a:bodyPr>
          <a:lstStyle/>
          <a:p>
            <a:r>
              <a:rPr lang="sk-SK" sz="13800" b="1" dirty="0">
                <a:latin typeface="Arial" panose="020B0604020202020204" pitchFamily="34" charset="0"/>
                <a:cs typeface="Arial" panose="020B0604020202020204" pitchFamily="34" charset="0"/>
              </a:rPr>
              <a:t>?</a:t>
            </a:r>
            <a:endParaRPr lang="en-GB" sz="13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2909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27199" y="2029497"/>
            <a:ext cx="10338492" cy="1384995"/>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In welcher Stadt befindet sich der zweitpünktlichste Flughafen der Welt?</a:t>
            </a:r>
            <a:endParaRPr lang="en-GB" sz="2800" dirty="0">
              <a:latin typeface="Arial" panose="020B0604020202020204" pitchFamily="34" charset="0"/>
              <a:cs typeface="Arial" panose="020B0604020202020204" pitchFamily="34" charset="0"/>
            </a:endParaRPr>
          </a:p>
          <a:p>
            <a:pPr algn="just"/>
            <a:endParaRPr lang="en-GB" sz="2800"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491" y="3064322"/>
            <a:ext cx="5404811" cy="3599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ovéPole 1"/>
          <p:cNvSpPr txBox="1"/>
          <p:nvPr/>
        </p:nvSpPr>
        <p:spPr>
          <a:xfrm>
            <a:off x="2276236" y="3381794"/>
            <a:ext cx="2987255" cy="584775"/>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München</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1169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927199" y="1916373"/>
            <a:ext cx="10338492" cy="3170099"/>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Wie bezeichnet man die – meist unbewusste und ungewollte – Übertragung von Aussprachegewohnheiten der Erst- bzw. Muttersprache oder der vorrangig gebrauchten Sprache auf eine später erlernte oder weniger gebrauchte Sprache?</a:t>
            </a:r>
          </a:p>
          <a:p>
            <a:pPr lvl="0" algn="just"/>
            <a:endParaRPr lang="de-DE" sz="2800" dirty="0">
              <a:latin typeface="Arial" panose="020B0604020202020204" pitchFamily="34" charset="0"/>
              <a:cs typeface="Arial" panose="020B0604020202020204" pitchFamily="34" charset="0"/>
            </a:endParaRPr>
          </a:p>
          <a:p>
            <a:pPr lvl="0" algn="ctr"/>
            <a:r>
              <a:rPr lang="de-DE" sz="3200" dirty="0">
                <a:latin typeface="Arial" panose="020B0604020202020204" pitchFamily="34" charset="0"/>
                <a:cs typeface="Arial" panose="020B0604020202020204" pitchFamily="34" charset="0"/>
              </a:rPr>
              <a:t>Akzent</a:t>
            </a:r>
            <a:endParaRPr lang="en-GB" sz="3200" dirty="0">
              <a:latin typeface="Arial" panose="020B0604020202020204" pitchFamily="34" charset="0"/>
              <a:cs typeface="Arial" panose="020B0604020202020204" pitchFamily="34" charset="0"/>
            </a:endParaRPr>
          </a:p>
          <a:p>
            <a:pPr algn="just"/>
            <a:endParaRPr lang="en-GB" sz="2800" dirty="0"/>
          </a:p>
        </p:txBody>
      </p:sp>
    </p:spTree>
    <p:extLst>
      <p:ext uri="{BB962C8B-B14F-4D97-AF65-F5344CB8AC3E}">
        <p14:creationId xmlns:p14="http://schemas.microsoft.com/office/powerpoint/2010/main" val="220801641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27199" y="2029497"/>
            <a:ext cx="10338492" cy="2369880"/>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Wie heißt </a:t>
            </a:r>
            <a:r>
              <a:rPr lang="sk-SK" sz="2800" dirty="0">
                <a:latin typeface="Arial" panose="020B0604020202020204" pitchFamily="34" charset="0"/>
                <a:cs typeface="Arial" panose="020B0604020202020204" pitchFamily="34" charset="0"/>
              </a:rPr>
              <a:t>der </a:t>
            </a:r>
            <a:r>
              <a:rPr lang="de-DE" sz="2800" dirty="0">
                <a:latin typeface="Arial" panose="020B0604020202020204" pitchFamily="34" charset="0"/>
                <a:cs typeface="Arial" panose="020B0604020202020204" pitchFamily="34" charset="0"/>
              </a:rPr>
              <a:t>Boulevard in Berlin, dessen Name den Namen von Bäumen enthält, die diesen Boulevard umgeben?</a:t>
            </a:r>
          </a:p>
          <a:p>
            <a:pPr lvl="0"/>
            <a:endParaRPr lang="de-DE" sz="3200" dirty="0">
              <a:latin typeface="Arial" panose="020B0604020202020204" pitchFamily="34" charset="0"/>
              <a:cs typeface="Arial" panose="020B0604020202020204" pitchFamily="34" charset="0"/>
            </a:endParaRPr>
          </a:p>
          <a:p>
            <a:pPr lvl="0"/>
            <a:r>
              <a:rPr lang="de-DE" sz="3200" dirty="0">
                <a:latin typeface="Arial" panose="020B0604020202020204" pitchFamily="34" charset="0"/>
                <a:cs typeface="Arial" panose="020B0604020202020204" pitchFamily="34" charset="0"/>
              </a:rPr>
              <a:t>Unter den Linden</a:t>
            </a:r>
            <a:endParaRPr lang="en-GB" sz="3200" dirty="0">
              <a:latin typeface="Arial" panose="020B0604020202020204" pitchFamily="34" charset="0"/>
              <a:cs typeface="Arial" panose="020B0604020202020204" pitchFamily="34" charset="0"/>
            </a:endParaRPr>
          </a:p>
          <a:p>
            <a:pPr algn="just"/>
            <a:endParaRPr lang="en-GB"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869" y="3010328"/>
            <a:ext cx="6314040" cy="3722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64495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3" name="TextovéPole 2"/>
          <p:cNvSpPr txBox="1"/>
          <p:nvPr/>
        </p:nvSpPr>
        <p:spPr>
          <a:xfrm>
            <a:off x="1168563" y="1811239"/>
            <a:ext cx="10266575" cy="1877437"/>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Frank </a:t>
            </a:r>
            <a:r>
              <a:rPr lang="de-DE" sz="2800" dirty="0" err="1">
                <a:latin typeface="Arial" panose="020B0604020202020204" pitchFamily="34" charset="0"/>
                <a:cs typeface="Arial" panose="020B0604020202020204" pitchFamily="34" charset="0"/>
              </a:rPr>
              <a:t>Lindermann</a:t>
            </a:r>
            <a:r>
              <a:rPr lang="de-DE" sz="2800" dirty="0">
                <a:latin typeface="Arial" panose="020B0604020202020204" pitchFamily="34" charset="0"/>
                <a:cs typeface="Arial" panose="020B0604020202020204" pitchFamily="34" charset="0"/>
              </a:rPr>
              <a:t> ist der Frontsänger und Textdichter einer berühmten deutschen Musikband. Wie heißt die Band? </a:t>
            </a:r>
          </a:p>
          <a:p>
            <a:endParaRPr lang="de-DE" sz="2800" dirty="0">
              <a:latin typeface="Arial" panose="020B0604020202020204" pitchFamily="34" charset="0"/>
              <a:cs typeface="Arial" panose="020B0604020202020204" pitchFamily="34" charset="0"/>
            </a:endParaRPr>
          </a:p>
          <a:p>
            <a:pPr algn="ctr"/>
            <a:r>
              <a:rPr lang="de-DE" sz="3200" dirty="0">
                <a:latin typeface="Arial" panose="020B0604020202020204" pitchFamily="34" charset="0"/>
                <a:cs typeface="Arial" panose="020B0604020202020204" pitchFamily="34" charset="0"/>
              </a:rPr>
              <a:t>Rammstein</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2046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096646" y="2152225"/>
            <a:ext cx="10338492" cy="954107"/>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Welches Verkehrsmittel wurde 1817 in Deutschland erfunden?</a:t>
            </a:r>
            <a:endParaRPr lang="en-GB" sz="2800" dirty="0">
              <a:latin typeface="Arial" panose="020B0604020202020204" pitchFamily="34" charset="0"/>
              <a:cs typeface="Arial" panose="020B0604020202020204" pitchFamily="34" charset="0"/>
            </a:endParaRPr>
          </a:p>
          <a:p>
            <a:pPr algn="just"/>
            <a:endParaRPr lang="en-GB"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878" y="2758799"/>
            <a:ext cx="5930244" cy="3942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592485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58117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301823"/>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14" name="TextovéPole 13"/>
          <p:cNvSpPr txBox="1"/>
          <p:nvPr/>
        </p:nvSpPr>
        <p:spPr>
          <a:xfrm>
            <a:off x="927199" y="1569169"/>
            <a:ext cx="10338492" cy="1384995"/>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Welche Telefonnummer hat der polizeiliche Notruf in Deutschland? </a:t>
            </a:r>
            <a:endParaRPr lang="en-GB" sz="2800" dirty="0">
              <a:latin typeface="Arial" panose="020B0604020202020204" pitchFamily="34" charset="0"/>
              <a:cs typeface="Arial" panose="020B0604020202020204" pitchFamily="34" charset="0"/>
            </a:endParaRPr>
          </a:p>
          <a:p>
            <a:pPr algn="just"/>
            <a:endParaRPr lang="en-GB" sz="2800" dirty="0"/>
          </a:p>
        </p:txBody>
      </p:sp>
      <p:pic>
        <p:nvPicPr>
          <p:cNvPr id="15" name="Obráze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855" y="2756846"/>
            <a:ext cx="5821132" cy="3495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ovéPole 1"/>
          <p:cNvSpPr txBox="1"/>
          <p:nvPr/>
        </p:nvSpPr>
        <p:spPr>
          <a:xfrm>
            <a:off x="7911519" y="2844225"/>
            <a:ext cx="2763748" cy="584775"/>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110</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8823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926754" y="1861543"/>
            <a:ext cx="10338492" cy="1446550"/>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Wie heißt die Nationalhymne Österreichs?</a:t>
            </a:r>
          </a:p>
          <a:p>
            <a:pPr lvl="0" algn="ctr"/>
            <a:r>
              <a:rPr lang="de-DE" sz="3200" dirty="0">
                <a:latin typeface="Arial" panose="020B0604020202020204" pitchFamily="34" charset="0"/>
                <a:cs typeface="Arial" panose="020B0604020202020204" pitchFamily="34" charset="0"/>
              </a:rPr>
              <a:t>Land der Berge, Land am Strome </a:t>
            </a:r>
            <a:endParaRPr lang="en-GB" sz="3200" dirty="0">
              <a:latin typeface="Arial" panose="020B0604020202020204" pitchFamily="34" charset="0"/>
              <a:cs typeface="Arial" panose="020B0604020202020204" pitchFamily="34" charset="0"/>
            </a:endParaRPr>
          </a:p>
          <a:p>
            <a:pPr algn="ctr"/>
            <a:endParaRPr lang="en-GB"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463" y="3017674"/>
            <a:ext cx="5306165" cy="3496163"/>
          </a:xfrm>
          <a:prstGeom prst="rect">
            <a:avLst/>
          </a:prstGeom>
        </p:spPr>
      </p:pic>
    </p:spTree>
    <p:extLst>
      <p:ext uri="{BB962C8B-B14F-4D97-AF65-F5344CB8AC3E}">
        <p14:creationId xmlns:p14="http://schemas.microsoft.com/office/powerpoint/2010/main" val="152098461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9:</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5859924" y="2289186"/>
            <a:ext cx="4934561" cy="3785652"/>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Welches Ereignis ist auf diesem Foto abgebildet?</a:t>
            </a:r>
          </a:p>
          <a:p>
            <a:pPr lvl="0" algn="ctr"/>
            <a:endParaRPr lang="de-DE" sz="2800" dirty="0">
              <a:latin typeface="Arial" panose="020B0604020202020204" pitchFamily="34" charset="0"/>
              <a:cs typeface="Arial" panose="020B0604020202020204" pitchFamily="34" charset="0"/>
            </a:endParaRPr>
          </a:p>
          <a:p>
            <a:pPr lvl="0" algn="ctr"/>
            <a:r>
              <a:rPr lang="de-DE" sz="3200" dirty="0">
                <a:latin typeface="Arial" panose="020B0604020202020204" pitchFamily="34" charset="0"/>
                <a:cs typeface="Arial" panose="020B0604020202020204" pitchFamily="34" charset="0"/>
              </a:rPr>
              <a:t>Der millionste Gastarbeiter bekommt ein Moped geschenkt. </a:t>
            </a:r>
          </a:p>
          <a:p>
            <a:pPr lvl="0" algn="ctr"/>
            <a:r>
              <a:rPr lang="de-DE" sz="3200" dirty="0">
                <a:latin typeface="Arial" panose="020B0604020202020204" pitchFamily="34" charset="0"/>
                <a:cs typeface="Arial" panose="020B0604020202020204" pitchFamily="34" charset="0"/>
              </a:rPr>
              <a:t>(1964)</a:t>
            </a:r>
            <a:endParaRPr lang="en-GB" sz="3200" dirty="0">
              <a:latin typeface="Arial" panose="020B0604020202020204" pitchFamily="34" charset="0"/>
              <a:cs typeface="Arial" panose="020B0604020202020204" pitchFamily="34" charset="0"/>
            </a:endParaRPr>
          </a:p>
          <a:p>
            <a:pPr algn="ctr"/>
            <a:endParaRPr lang="en-GB"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205" y="1664733"/>
            <a:ext cx="3784582" cy="5013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41723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10:</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34948" y="1765966"/>
            <a:ext cx="10500190" cy="3231654"/>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Diese besondere Spezialität für null Euro findet man meist auf Karten in kinderfreundlichen Restaurants. Sie stellen Kindern einen leeren Teller und Besteck zur Verfügung. Die lieben Kleinen können dann mit den Eltern mitessen. Wie heißt diese leckere Spezialität?</a:t>
            </a:r>
          </a:p>
          <a:p>
            <a:pPr algn="just"/>
            <a:endParaRPr lang="de-DE" sz="3200" dirty="0">
              <a:latin typeface="Arial" panose="020B0604020202020204" pitchFamily="34" charset="0"/>
              <a:cs typeface="Arial" panose="020B0604020202020204" pitchFamily="34" charset="0"/>
            </a:endParaRPr>
          </a:p>
          <a:p>
            <a:pPr algn="just"/>
            <a:r>
              <a:rPr lang="de-DE" sz="3200" dirty="0">
                <a:latin typeface="Arial" panose="020B0604020202020204" pitchFamily="34" charset="0"/>
                <a:cs typeface="Arial" panose="020B0604020202020204" pitchFamily="34" charset="0"/>
              </a:rPr>
              <a:t>	Räuberteller</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7158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917772" y="1515473"/>
            <a:ext cx="10338492" cy="954107"/>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Wie viele Currywürste werden pro Jahr in Deutschland 	gegessen?	 	</a:t>
            </a:r>
            <a:endParaRPr lang="en-GB"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411" y="2692729"/>
            <a:ext cx="7167477" cy="4031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ovéPole 2"/>
          <p:cNvSpPr txBox="1"/>
          <p:nvPr/>
        </p:nvSpPr>
        <p:spPr>
          <a:xfrm>
            <a:off x="9298112" y="2969231"/>
            <a:ext cx="1958152" cy="1600438"/>
          </a:xfrm>
          <a:prstGeom prst="rect">
            <a:avLst/>
          </a:prstGeom>
          <a:noFill/>
        </p:spPr>
        <p:txBody>
          <a:bodyPr wrap="square" rtlCol="0">
            <a:spAutoFit/>
          </a:bodyPr>
          <a:lstStyle/>
          <a:p>
            <a:pPr algn="ctr"/>
            <a:r>
              <a:rPr lang="de-DE" sz="3200" dirty="0">
                <a:latin typeface="Arial" panose="020B0604020202020204" pitchFamily="34" charset="0"/>
                <a:cs typeface="Arial" panose="020B0604020202020204" pitchFamily="34" charset="0"/>
              </a:rPr>
              <a:t>800 Millionen</a:t>
            </a:r>
            <a:r>
              <a:rPr lang="de-DE" sz="160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19842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841" y="2703656"/>
            <a:ext cx="7988318" cy="3994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ovéPole 2"/>
          <p:cNvSpPr txBox="1"/>
          <p:nvPr/>
        </p:nvSpPr>
        <p:spPr>
          <a:xfrm>
            <a:off x="1756881" y="1900719"/>
            <a:ext cx="8630292" cy="523220"/>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Was steht auf dem folgenden Foto?</a:t>
            </a:r>
          </a:p>
        </p:txBody>
      </p:sp>
    </p:spTree>
    <p:extLst>
      <p:ext uri="{BB962C8B-B14F-4D97-AF65-F5344CB8AC3E}">
        <p14:creationId xmlns:p14="http://schemas.microsoft.com/office/powerpoint/2010/main" val="11854335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36803"/>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Auswertung</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endParaRPr lang="de-DE" sz="6600" dirty="0">
              <a:latin typeface="Arial Black" panose="020B0A04020102020204" pitchFamily="34" charset="0"/>
              <a:cs typeface="Arial" panose="020B0604020202020204" pitchFamily="34" charset="0"/>
            </a:endParaRP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709" y="2092027"/>
            <a:ext cx="4372583" cy="4177481"/>
          </a:xfrm>
          <a:prstGeom prst="rect">
            <a:avLst/>
          </a:prstGeom>
        </p:spPr>
      </p:pic>
    </p:spTree>
    <p:extLst>
      <p:ext uri="{BB962C8B-B14F-4D97-AF65-F5344CB8AC3E}">
        <p14:creationId xmlns:p14="http://schemas.microsoft.com/office/powerpoint/2010/main" val="15344140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4920"/>
            <a:ext cx="12192000" cy="4143080"/>
          </a:xfrm>
          <a:prstGeom prst="rect">
            <a:avLst/>
          </a:prstGeom>
        </p:spPr>
      </p:pic>
      <p:sp>
        <p:nvSpPr>
          <p:cNvPr id="2" name="Nadpis 1"/>
          <p:cNvSpPr>
            <a:spLocks noGrp="1"/>
          </p:cNvSpPr>
          <p:nvPr>
            <p:ph type="title"/>
          </p:nvPr>
        </p:nvSpPr>
        <p:spPr>
          <a:xfrm>
            <a:off x="838200" y="1174884"/>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56. Frage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endParaRPr lang="de-DE" sz="6600" dirty="0">
              <a:latin typeface="Arial Black" panose="020B0A04020102020204" pitchFamily="34" charset="0"/>
              <a:cs typeface="Arial" panose="020B0604020202020204" pitchFamily="34" charset="0"/>
            </a:endParaRPr>
          </a:p>
        </p:txBody>
      </p:sp>
      <p:cxnSp>
        <p:nvCxnSpPr>
          <p:cNvPr id="14" name="Přímá spojnice 13"/>
          <p:cNvCxnSpPr/>
          <p:nvPr/>
        </p:nvCxnSpPr>
        <p:spPr>
          <a:xfrm>
            <a:off x="1339065" y="1521547"/>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3">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3" name="TextovéPole 2"/>
          <p:cNvSpPr txBox="1"/>
          <p:nvPr/>
        </p:nvSpPr>
        <p:spPr>
          <a:xfrm>
            <a:off x="1159498" y="1517702"/>
            <a:ext cx="9919541" cy="2677656"/>
          </a:xfrm>
          <a:prstGeom prst="rect">
            <a:avLst/>
          </a:prstGeom>
          <a:noFill/>
        </p:spPr>
        <p:txBody>
          <a:bodyPr wrap="square" rtlCol="0">
            <a:spAutoFit/>
          </a:bodyPr>
          <a:lstStyle/>
          <a:p>
            <a:pPr algn="just"/>
            <a:r>
              <a:rPr lang="de-DE" sz="2800" b="1" dirty="0">
                <a:latin typeface="Arial" panose="020B0604020202020204" pitchFamily="34" charset="0"/>
                <a:cs typeface="Arial" panose="020B0604020202020204" pitchFamily="34" charset="0"/>
              </a:rPr>
              <a:t>Mit stolzen 144 Litern pro Einwohner pro Jahr wird in Tschechien weltweit das meiste Bier getrunken. Deutschland mit seinen 107 Litern liegt auf dem zweiten Platz, knapp vor Österreich mit 104 Litern. Aber wie viele Liter Bier wurden während dieses Pubquiz bis jetzt bestellt?</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1919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36803"/>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56. Antwort</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endParaRPr lang="de-DE" sz="6600" dirty="0">
              <a:latin typeface="Arial Black" panose="020B0A04020102020204" pitchFamily="34" charset="0"/>
              <a:cs typeface="Arial" panose="020B0604020202020204" pitchFamily="34" charset="0"/>
            </a:endParaRP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817903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9</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Obdélník 5"/>
          <p:cNvSpPr/>
          <p:nvPr/>
        </p:nvSpPr>
        <p:spPr>
          <a:xfrm>
            <a:off x="1178333" y="2165898"/>
            <a:ext cx="9794237" cy="1384995"/>
          </a:xfrm>
          <a:prstGeom prst="rect">
            <a:avLst/>
          </a:prstGeom>
        </p:spPr>
        <p:txBody>
          <a:bodyPr wrap="square">
            <a:spAutoFit/>
          </a:bodyPr>
          <a:lstStyle/>
          <a:p>
            <a:pPr algn="ctr"/>
            <a:r>
              <a:rPr lang="sk-SK" sz="2800" dirty="0" err="1">
                <a:latin typeface="Arial" panose="020B0604020202020204" pitchFamily="34" charset="0"/>
              </a:rPr>
              <a:t>Wie</a:t>
            </a:r>
            <a:r>
              <a:rPr lang="sk-SK" sz="2800" dirty="0">
                <a:latin typeface="Arial" panose="020B0604020202020204" pitchFamily="34" charset="0"/>
              </a:rPr>
              <a:t> </a:t>
            </a:r>
            <a:r>
              <a:rPr lang="sk-SK" sz="2800" dirty="0" err="1">
                <a:latin typeface="Arial" panose="020B0604020202020204" pitchFamily="34" charset="0"/>
              </a:rPr>
              <a:t>hei</a:t>
            </a:r>
            <a:r>
              <a:rPr lang="de-DE" sz="2800" dirty="0" err="1">
                <a:latin typeface="Arial" panose="020B0604020202020204" pitchFamily="34" charset="0"/>
              </a:rPr>
              <a:t>ßt</a:t>
            </a:r>
            <a:r>
              <a:rPr lang="de-DE" sz="2800" dirty="0">
                <a:latin typeface="Arial" panose="020B0604020202020204" pitchFamily="34" charset="0"/>
              </a:rPr>
              <a:t> einer der Flüsse, an denen Berlin liegt und dessen Name unter den berühmtesten Persönlichkeiten Tschechiens zu finden ist? </a:t>
            </a:r>
            <a:endParaRPr lang="de-DE"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298" y="3774457"/>
            <a:ext cx="9380306" cy="2742779"/>
          </a:xfrm>
          <a:prstGeom prst="rect">
            <a:avLst/>
          </a:prstGeom>
        </p:spPr>
      </p:pic>
    </p:spTree>
    <p:extLst>
      <p:ext uri="{BB962C8B-B14F-4D97-AF65-F5344CB8AC3E}">
        <p14:creationId xmlns:p14="http://schemas.microsoft.com/office/powerpoint/2010/main" val="347149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10</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685" y="2688989"/>
            <a:ext cx="6298058" cy="3860786"/>
          </a:xfrm>
          <a:prstGeom prst="rect">
            <a:avLst/>
          </a:prstGeom>
        </p:spPr>
      </p:pic>
      <p:sp>
        <p:nvSpPr>
          <p:cNvPr id="6" name="TextovéPole 5"/>
          <p:cNvSpPr txBox="1"/>
          <p:nvPr/>
        </p:nvSpPr>
        <p:spPr>
          <a:xfrm>
            <a:off x="1756881" y="1900719"/>
            <a:ext cx="8630292" cy="523220"/>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Was steht auf diesem Foto?</a:t>
            </a:r>
          </a:p>
        </p:txBody>
      </p:sp>
    </p:spTree>
    <p:extLst>
      <p:ext uri="{BB962C8B-B14F-4D97-AF65-F5344CB8AC3E}">
        <p14:creationId xmlns:p14="http://schemas.microsoft.com/office/powerpoint/2010/main" val="629779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TextovéPole 1"/>
          <p:cNvSpPr txBox="1"/>
          <p:nvPr/>
        </p:nvSpPr>
        <p:spPr>
          <a:xfrm>
            <a:off x="1695238" y="2553174"/>
            <a:ext cx="8712486" cy="954107"/>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Wie viele Einwohner hat die drittgrößte Stadt der Schweiz?</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841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88375" y="2438400"/>
            <a:ext cx="11415251" cy="422787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Nadpis 1"/>
          <p:cNvSpPr>
            <a:spLocks noGrp="1"/>
          </p:cNvSpPr>
          <p:nvPr>
            <p:ph type="title"/>
          </p:nvPr>
        </p:nvSpPr>
        <p:spPr>
          <a:xfrm>
            <a:off x="838200" y="365125"/>
            <a:ext cx="10515600" cy="1897308"/>
          </a:xfrm>
          <a:noFill/>
        </p:spPr>
        <p:txBody>
          <a:bodyPr>
            <a:noAutofit/>
          </a:bodyPr>
          <a:lstStyle/>
          <a:p>
            <a:pPr algn="ctr"/>
            <a:r>
              <a:rPr lang="de-DE" sz="5400" dirty="0">
                <a:latin typeface="Arial Black" panose="020B0A04020102020204" pitchFamily="34" charset="0"/>
              </a:rPr>
              <a:t>Herzlichen Dank an unsere Sponsoren!</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7265" y="3141516"/>
            <a:ext cx="2857700" cy="2783562"/>
          </a:xfrm>
        </p:spPr>
      </p:pic>
      <p:cxnSp>
        <p:nvCxnSpPr>
          <p:cNvPr id="7" name="Přímá spojnice 6"/>
          <p:cNvCxnSpPr/>
          <p:nvPr/>
        </p:nvCxnSpPr>
        <p:spPr>
          <a:xfrm flipH="1">
            <a:off x="1922288" y="2173447"/>
            <a:ext cx="8347424" cy="0"/>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76" y="2876564"/>
            <a:ext cx="3333108" cy="124493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286" y="5179079"/>
            <a:ext cx="2838517" cy="745999"/>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1844" y="4661469"/>
            <a:ext cx="1595120" cy="1781217"/>
          </a:xfrm>
          <a:prstGeom prst="rect">
            <a:avLst/>
          </a:prstGeom>
        </p:spPr>
      </p:pic>
      <p:pic>
        <p:nvPicPr>
          <p:cNvPr id="6" name="Obráze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7673" y="2774022"/>
            <a:ext cx="4686235" cy="1295210"/>
          </a:xfrm>
          <a:prstGeom prst="rect">
            <a:avLst/>
          </a:prstGeom>
        </p:spPr>
      </p:pic>
    </p:spTree>
    <p:extLst>
      <p:ext uri="{BB962C8B-B14F-4D97-AF65-F5344CB8AC3E}">
        <p14:creationId xmlns:p14="http://schemas.microsoft.com/office/powerpoint/2010/main" val="382137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36803"/>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I.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7200" dirty="0">
                <a:latin typeface="Arial Black" panose="020B0A04020102020204" pitchFamily="34" charset="0"/>
                <a:cs typeface="Arial" panose="020B0604020202020204" pitchFamily="34" charset="0"/>
              </a:rPr>
              <a:t>Antworten</a:t>
            </a:r>
            <a:endParaRPr lang="de-DE" sz="6600" dirty="0">
              <a:latin typeface="Arial Black" panose="020B0A04020102020204" pitchFamily="34" charset="0"/>
              <a:cs typeface="Arial" panose="020B0604020202020204" pitchFamily="34" charset="0"/>
            </a:endParaRP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2390887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774" y="1601338"/>
            <a:ext cx="4090453" cy="5072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ovéPole 1"/>
          <p:cNvSpPr txBox="1"/>
          <p:nvPr/>
        </p:nvSpPr>
        <p:spPr>
          <a:xfrm>
            <a:off x="1188378" y="2422747"/>
            <a:ext cx="2677212" cy="523220"/>
          </a:xfrm>
          <a:prstGeom prst="rect">
            <a:avLst/>
          </a:prstGeom>
          <a:noFill/>
        </p:spPr>
        <p:txBody>
          <a:bodyPr wrap="square" rtlCol="0">
            <a:spAutoFit/>
          </a:bodyPr>
          <a:lstStyle/>
          <a:p>
            <a:r>
              <a:rPr lang="de-DE" sz="2800" b="1" dirty="0">
                <a:latin typeface="Arial" panose="020B0604020202020204" pitchFamily="34" charset="0"/>
                <a:cs typeface="Arial" panose="020B0604020202020204" pitchFamily="34" charset="0"/>
              </a:rPr>
              <a:t>Gustav Klimt</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89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70000"/>
          </a:blip>
          <a:tile tx="0" ty="0" sx="100000" sy="100000" flip="none" algn="tl"/>
        </a:blipFill>
        <a:effectLst/>
      </p:bgPr>
    </p:bg>
    <p:spTree>
      <p:nvGrpSpPr>
        <p:cNvPr id="1" name=""/>
        <p:cNvGrpSpPr/>
        <p:nvPr/>
      </p:nvGrpSpPr>
      <p:grpSpPr>
        <a:xfrm>
          <a:off x="0" y="0"/>
          <a:ext cx="0" cy="0"/>
          <a:chOff x="0" y="0"/>
          <a:chExt cx="0" cy="0"/>
        </a:xfrm>
      </p:grpSpPr>
      <p:sp>
        <p:nvSpPr>
          <p:cNvPr id="3" name="Obdélník 2"/>
          <p:cNvSpPr/>
          <p:nvPr/>
        </p:nvSpPr>
        <p:spPr>
          <a:xfrm>
            <a:off x="388375" y="2438400"/>
            <a:ext cx="11415251" cy="422787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Nadpis 1"/>
          <p:cNvSpPr>
            <a:spLocks noGrp="1"/>
          </p:cNvSpPr>
          <p:nvPr>
            <p:ph type="title"/>
          </p:nvPr>
        </p:nvSpPr>
        <p:spPr>
          <a:xfrm>
            <a:off x="838200" y="365125"/>
            <a:ext cx="10515600" cy="1897308"/>
          </a:xfrm>
          <a:noFill/>
        </p:spPr>
        <p:txBody>
          <a:bodyPr>
            <a:noAutofit/>
          </a:bodyPr>
          <a:lstStyle/>
          <a:p>
            <a:pPr algn="ctr"/>
            <a:r>
              <a:rPr lang="de-DE" sz="5400" dirty="0">
                <a:latin typeface="Arial Black" panose="020B0A04020102020204" pitchFamily="34" charset="0"/>
              </a:rPr>
              <a:t>Herzlichen Dank an unsere Sponsoren!</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7265" y="3141516"/>
            <a:ext cx="2857700" cy="2783562"/>
          </a:xfrm>
        </p:spPr>
      </p:pic>
      <p:cxnSp>
        <p:nvCxnSpPr>
          <p:cNvPr id="7" name="Přímá spojnice 6"/>
          <p:cNvCxnSpPr/>
          <p:nvPr/>
        </p:nvCxnSpPr>
        <p:spPr>
          <a:xfrm flipH="1">
            <a:off x="1922288" y="2173447"/>
            <a:ext cx="8347424" cy="0"/>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876" y="2876564"/>
            <a:ext cx="3333108" cy="1244935"/>
          </a:xfrm>
          <a:prstGeom prst="rect">
            <a:avLst/>
          </a:prstGeom>
        </p:spPr>
      </p:pic>
      <p:pic>
        <p:nvPicPr>
          <p:cNvPr id="10" name="Obráze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6286" y="5179079"/>
            <a:ext cx="2838517" cy="745999"/>
          </a:xfrm>
          <a:prstGeom prst="rect">
            <a:avLst/>
          </a:prstGeom>
        </p:spPr>
      </p:pic>
      <p:pic>
        <p:nvPicPr>
          <p:cNvPr id="11" name="Obráze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1844" y="4661469"/>
            <a:ext cx="1595120" cy="1781217"/>
          </a:xfrm>
          <a:prstGeom prst="rect">
            <a:avLst/>
          </a:prstGeom>
        </p:spPr>
      </p:pic>
      <p:pic>
        <p:nvPicPr>
          <p:cNvPr id="6" name="Obráze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7673" y="2774022"/>
            <a:ext cx="4686235" cy="1295210"/>
          </a:xfrm>
          <a:prstGeom prst="rect">
            <a:avLst/>
          </a:prstGeom>
        </p:spPr>
      </p:pic>
    </p:spTree>
    <p:extLst>
      <p:ext uri="{BB962C8B-B14F-4D97-AF65-F5344CB8AC3E}">
        <p14:creationId xmlns:p14="http://schemas.microsoft.com/office/powerpoint/2010/main" val="3415115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546" y="2289186"/>
            <a:ext cx="7367512" cy="3979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ovéPole 5"/>
          <p:cNvSpPr txBox="1"/>
          <p:nvPr/>
        </p:nvSpPr>
        <p:spPr>
          <a:xfrm>
            <a:off x="2676545" y="1654973"/>
            <a:ext cx="3714827" cy="523220"/>
          </a:xfrm>
          <a:prstGeom prst="rect">
            <a:avLst/>
          </a:prstGeom>
          <a:noFill/>
        </p:spPr>
        <p:txBody>
          <a:bodyPr wrap="square" rtlCol="0">
            <a:spAutoFit/>
          </a:bodyPr>
          <a:lstStyle/>
          <a:p>
            <a:r>
              <a:rPr lang="de-DE" sz="2800" b="1" dirty="0">
                <a:latin typeface="Arial" panose="020B0604020202020204" pitchFamily="34" charset="0"/>
                <a:cs typeface="Arial" panose="020B0604020202020204" pitchFamily="34" charset="0"/>
              </a:rPr>
              <a:t>Carl Gustav Jung</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02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356" y="2424316"/>
            <a:ext cx="4259288" cy="4259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ovéPole 5"/>
          <p:cNvSpPr txBox="1"/>
          <p:nvPr/>
        </p:nvSpPr>
        <p:spPr>
          <a:xfrm>
            <a:off x="8477173" y="2905780"/>
            <a:ext cx="3714827" cy="523220"/>
          </a:xfrm>
          <a:prstGeom prst="rect">
            <a:avLst/>
          </a:prstGeom>
          <a:noFill/>
        </p:spPr>
        <p:txBody>
          <a:bodyPr wrap="square" rtlCol="0">
            <a:spAutoFit/>
          </a:bodyPr>
          <a:lstStyle/>
          <a:p>
            <a:r>
              <a:rPr lang="de-DE" sz="2800" b="1" dirty="0">
                <a:latin typeface="Arial" panose="020B0604020202020204" pitchFamily="34" charset="0"/>
                <a:cs typeface="Arial" panose="020B0604020202020204" pitchFamily="34" charset="0"/>
              </a:rPr>
              <a:t>Sophie Scholl</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25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422" y="2313253"/>
            <a:ext cx="7589157" cy="4266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ovéPole 5"/>
          <p:cNvSpPr txBox="1"/>
          <p:nvPr/>
        </p:nvSpPr>
        <p:spPr>
          <a:xfrm>
            <a:off x="2274337" y="1654022"/>
            <a:ext cx="3714827" cy="523220"/>
          </a:xfrm>
          <a:prstGeom prst="rect">
            <a:avLst/>
          </a:prstGeom>
          <a:noFill/>
        </p:spPr>
        <p:txBody>
          <a:bodyPr wrap="square" rtlCol="0">
            <a:spAutoFit/>
          </a:bodyPr>
          <a:lstStyle/>
          <a:p>
            <a:r>
              <a:rPr lang="de-DE" sz="2800" b="1" dirty="0">
                <a:latin typeface="Arial" panose="020B0604020202020204" pitchFamily="34" charset="0"/>
                <a:cs typeface="Arial" panose="020B0604020202020204" pitchFamily="34" charset="0"/>
              </a:rPr>
              <a:t>Bjarne Mädel</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284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Obdélník 5"/>
          <p:cNvSpPr/>
          <p:nvPr/>
        </p:nvSpPr>
        <p:spPr>
          <a:xfrm>
            <a:off x="1260049" y="1857083"/>
            <a:ext cx="9671901" cy="954107"/>
          </a:xfrm>
          <a:prstGeom prst="rect">
            <a:avLst/>
          </a:prstGeom>
        </p:spPr>
        <p:txBody>
          <a:bodyPr wrap="square">
            <a:spAutoFit/>
          </a:bodyPr>
          <a:lstStyle/>
          <a:p>
            <a:pPr algn="just"/>
            <a:endParaRPr lang="de-DE" sz="2800" dirty="0">
              <a:latin typeface="Arial" panose="020B0604020202020204" pitchFamily="34" charset="0"/>
              <a:cs typeface="Arial" panose="020B0604020202020204" pitchFamily="34" charset="0"/>
            </a:endParaRPr>
          </a:p>
          <a:p>
            <a:pPr algn="just"/>
            <a:r>
              <a:rPr lang="de-DE" sz="2800" dirty="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332" y="2393217"/>
            <a:ext cx="7599337" cy="4280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ovéPole 6"/>
          <p:cNvSpPr txBox="1"/>
          <p:nvPr/>
        </p:nvSpPr>
        <p:spPr>
          <a:xfrm>
            <a:off x="1168924" y="1654022"/>
            <a:ext cx="9834699" cy="523220"/>
          </a:xfrm>
          <a:prstGeom prst="rect">
            <a:avLst/>
          </a:prstGeom>
          <a:noFill/>
        </p:spPr>
        <p:txBody>
          <a:bodyPr wrap="square" rtlCol="0">
            <a:spAutoFit/>
          </a:bodyPr>
          <a:lstStyle/>
          <a:p>
            <a:pPr algn="ctr"/>
            <a:r>
              <a:rPr lang="de-DE" sz="2800" b="1" dirty="0">
                <a:latin typeface="Arial" panose="020B0604020202020204" pitchFamily="34" charset="0"/>
                <a:cs typeface="Arial" panose="020B0604020202020204" pitchFamily="34" charset="0"/>
              </a:rPr>
              <a:t>Elisabeth Amalie Eugenie, Herzogin in Bayern (</a:t>
            </a:r>
            <a:r>
              <a:rPr lang="de-DE" sz="2800" b="1" dirty="0" err="1">
                <a:latin typeface="Arial" panose="020B0604020202020204" pitchFamily="34" charset="0"/>
                <a:cs typeface="Arial" panose="020B0604020202020204" pitchFamily="34" charset="0"/>
              </a:rPr>
              <a:t>Sisi</a:t>
            </a:r>
            <a:r>
              <a:rPr lang="de-DE" sz="2800" b="1" dirty="0">
                <a:latin typeface="Arial" panose="020B0604020202020204" pitchFamily="34" charset="0"/>
                <a:cs typeface="Arial" panose="020B0604020202020204" pitchFamily="34" charset="0"/>
              </a:rPr>
              <a:t>)</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647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620" y="2465335"/>
            <a:ext cx="9441031" cy="3919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ovéPole 2"/>
          <p:cNvSpPr txBox="1"/>
          <p:nvPr/>
        </p:nvSpPr>
        <p:spPr>
          <a:xfrm>
            <a:off x="2630184" y="1785827"/>
            <a:ext cx="7191910" cy="523220"/>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Frankfurt am Main</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356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Obdélník 1"/>
          <p:cNvSpPr/>
          <p:nvPr/>
        </p:nvSpPr>
        <p:spPr>
          <a:xfrm>
            <a:off x="1329251" y="2289186"/>
            <a:ext cx="9794237" cy="1877437"/>
          </a:xfrm>
          <a:prstGeom prst="rect">
            <a:avLst/>
          </a:prstGeom>
        </p:spPr>
        <p:txBody>
          <a:bodyPr wrap="square">
            <a:spAutoFit/>
          </a:bodyPr>
          <a:lstStyle/>
          <a:p>
            <a:pPr algn="ctr"/>
            <a:r>
              <a:rPr lang="de-DE" sz="2800" dirty="0">
                <a:latin typeface="Arial" panose="020B0604020202020204" pitchFamily="34" charset="0"/>
              </a:rPr>
              <a:t>Welches deutsche Bundesland grenzt an die meisten anderen Bundesländer? </a:t>
            </a:r>
          </a:p>
          <a:p>
            <a:pPr algn="ctr"/>
            <a:endParaRPr lang="de-DE" sz="2800" dirty="0">
              <a:latin typeface="Arial" panose="020B0604020202020204" pitchFamily="34" charset="0"/>
            </a:endParaRPr>
          </a:p>
          <a:p>
            <a:pPr algn="ctr"/>
            <a:r>
              <a:rPr lang="de-DE" sz="3200" dirty="0">
                <a:latin typeface="Arial" panose="020B0604020202020204" pitchFamily="34" charset="0"/>
              </a:rPr>
              <a:t>Niedersachsen</a:t>
            </a:r>
            <a:endParaRPr lang="en-GB" sz="3200" dirty="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82" y="3020858"/>
            <a:ext cx="2699240" cy="3691268"/>
          </a:xfrm>
          <a:prstGeom prst="rect">
            <a:avLst/>
          </a:prstGeom>
        </p:spPr>
      </p:pic>
      <p:sp>
        <p:nvSpPr>
          <p:cNvPr id="6" name="TextovéPole 5"/>
          <p:cNvSpPr txBox="1"/>
          <p:nvPr/>
        </p:nvSpPr>
        <p:spPr>
          <a:xfrm>
            <a:off x="1681256" y="3809625"/>
            <a:ext cx="1119883" cy="2215991"/>
          </a:xfrm>
          <a:prstGeom prst="rect">
            <a:avLst/>
          </a:prstGeom>
          <a:noFill/>
        </p:spPr>
        <p:txBody>
          <a:bodyPr wrap="square" rtlCol="0">
            <a:spAutoFit/>
          </a:bodyPr>
          <a:lstStyle/>
          <a:p>
            <a:r>
              <a:rPr lang="sk-SK" sz="13800" b="1" dirty="0">
                <a:latin typeface="Arial" panose="020B0604020202020204" pitchFamily="34" charset="0"/>
                <a:cs typeface="Arial" panose="020B0604020202020204" pitchFamily="34" charset="0"/>
              </a:rPr>
              <a:t>?</a:t>
            </a:r>
            <a:endParaRPr lang="en-GB" sz="13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011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841" y="2580368"/>
            <a:ext cx="7988318" cy="3994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ovéPole 2"/>
          <p:cNvSpPr txBox="1"/>
          <p:nvPr/>
        </p:nvSpPr>
        <p:spPr>
          <a:xfrm>
            <a:off x="1756881" y="1900719"/>
            <a:ext cx="8630292" cy="584775"/>
          </a:xfrm>
          <a:prstGeom prst="rect">
            <a:avLst/>
          </a:prstGeom>
          <a:noFill/>
        </p:spPr>
        <p:txBody>
          <a:bodyPr wrap="square" rtlCol="0">
            <a:spAutoFit/>
          </a:bodyPr>
          <a:lstStyle/>
          <a:p>
            <a:pPr algn="ctr"/>
            <a:r>
              <a:rPr lang="de-DE" sz="3200" dirty="0">
                <a:latin typeface="Arial" panose="020B0604020202020204" pitchFamily="34" charset="0"/>
                <a:cs typeface="Arial" panose="020B0604020202020204" pitchFamily="34" charset="0"/>
              </a:rPr>
              <a:t>Flughafen Tempelhof, Berlin</a:t>
            </a:r>
          </a:p>
        </p:txBody>
      </p:sp>
    </p:spTree>
    <p:extLst>
      <p:ext uri="{BB962C8B-B14F-4D97-AF65-F5344CB8AC3E}">
        <p14:creationId xmlns:p14="http://schemas.microsoft.com/office/powerpoint/2010/main" val="1796105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9</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Obdélník 5"/>
          <p:cNvSpPr/>
          <p:nvPr/>
        </p:nvSpPr>
        <p:spPr>
          <a:xfrm>
            <a:off x="1178333" y="2165898"/>
            <a:ext cx="9794237" cy="1446550"/>
          </a:xfrm>
          <a:prstGeom prst="rect">
            <a:avLst/>
          </a:prstGeom>
        </p:spPr>
        <p:txBody>
          <a:bodyPr wrap="square">
            <a:spAutoFit/>
          </a:bodyPr>
          <a:lstStyle/>
          <a:p>
            <a:pPr algn="ctr"/>
            <a:r>
              <a:rPr lang="sk-SK" sz="2800" dirty="0" err="1">
                <a:latin typeface="Arial" panose="020B0604020202020204" pitchFamily="34" charset="0"/>
              </a:rPr>
              <a:t>Wie</a:t>
            </a:r>
            <a:r>
              <a:rPr lang="sk-SK" sz="2800" dirty="0">
                <a:latin typeface="Arial" panose="020B0604020202020204" pitchFamily="34" charset="0"/>
              </a:rPr>
              <a:t> </a:t>
            </a:r>
            <a:r>
              <a:rPr lang="sk-SK" sz="2800" dirty="0" err="1">
                <a:latin typeface="Arial" panose="020B0604020202020204" pitchFamily="34" charset="0"/>
              </a:rPr>
              <a:t>hei</a:t>
            </a:r>
            <a:r>
              <a:rPr lang="de-DE" sz="2800" dirty="0" err="1">
                <a:latin typeface="Arial" panose="020B0604020202020204" pitchFamily="34" charset="0"/>
              </a:rPr>
              <a:t>ßt</a:t>
            </a:r>
            <a:r>
              <a:rPr lang="de-DE" sz="2800" dirty="0">
                <a:latin typeface="Arial" panose="020B0604020202020204" pitchFamily="34" charset="0"/>
              </a:rPr>
              <a:t> einer der Flüsse, an denen Berlin liegt und dessen Name unter den berühmtesten Persönlichkeiten Tschechien zu finden ist?  </a:t>
            </a:r>
            <a:r>
              <a:rPr lang="de-DE" sz="3200" b="1" dirty="0">
                <a:latin typeface="Arial" panose="020B0604020202020204" pitchFamily="34" charset="0"/>
              </a:rPr>
              <a:t>Havel</a:t>
            </a:r>
            <a:endParaRPr lang="de-DE" sz="2800" b="1"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298" y="3774457"/>
            <a:ext cx="9380306" cy="2742779"/>
          </a:xfrm>
          <a:prstGeom prst="rect">
            <a:avLst/>
          </a:prstGeom>
        </p:spPr>
      </p:pic>
    </p:spTree>
    <p:extLst>
      <p:ext uri="{BB962C8B-B14F-4D97-AF65-F5344CB8AC3E}">
        <p14:creationId xmlns:p14="http://schemas.microsoft.com/office/powerpoint/2010/main" val="1112065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10</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685" y="2688989"/>
            <a:ext cx="6298058" cy="3860786"/>
          </a:xfrm>
          <a:prstGeom prst="rect">
            <a:avLst/>
          </a:prstGeom>
        </p:spPr>
      </p:pic>
      <p:sp>
        <p:nvSpPr>
          <p:cNvPr id="6" name="TextovéPole 5"/>
          <p:cNvSpPr txBox="1"/>
          <p:nvPr/>
        </p:nvSpPr>
        <p:spPr>
          <a:xfrm>
            <a:off x="1756881" y="1900719"/>
            <a:ext cx="8630292" cy="523220"/>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Jüdisches Museum Berlin </a:t>
            </a:r>
          </a:p>
        </p:txBody>
      </p:sp>
    </p:spTree>
    <p:extLst>
      <p:ext uri="{BB962C8B-B14F-4D97-AF65-F5344CB8AC3E}">
        <p14:creationId xmlns:p14="http://schemas.microsoft.com/office/powerpoint/2010/main" val="2582604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TextovéPole 1"/>
          <p:cNvSpPr txBox="1"/>
          <p:nvPr/>
        </p:nvSpPr>
        <p:spPr>
          <a:xfrm>
            <a:off x="1695238" y="2553174"/>
            <a:ext cx="8712486" cy="1877437"/>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Wie viele Einwohner hat die drittgrößte Stadt der Schweiz?</a:t>
            </a:r>
          </a:p>
          <a:p>
            <a:pPr algn="ctr"/>
            <a:endParaRPr lang="de-DE" sz="2800" dirty="0">
              <a:latin typeface="Arial" panose="020B0604020202020204" pitchFamily="34" charset="0"/>
              <a:cs typeface="Arial" panose="020B0604020202020204" pitchFamily="34" charset="0"/>
            </a:endParaRPr>
          </a:p>
          <a:p>
            <a:pPr algn="ctr"/>
            <a:r>
              <a:rPr lang="de-DE" sz="3200" dirty="0">
                <a:latin typeface="Arial" panose="020B0604020202020204" pitchFamily="34" charset="0"/>
                <a:cs typeface="Arial" panose="020B0604020202020204" pitchFamily="34" charset="0"/>
              </a:rPr>
              <a:t>Basel,168 620</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548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de-DE" sz="5400" dirty="0">
                <a:latin typeface="Arial Black" panose="020B0A04020102020204" pitchFamily="34" charset="0"/>
              </a:rPr>
              <a:t>Regeln</a:t>
            </a:r>
            <a:endParaRPr lang="en-GB" sz="5400" dirty="0">
              <a:latin typeface="Arial Black" panose="020B0A04020102020204" pitchFamily="34" charset="0"/>
            </a:endParaRPr>
          </a:p>
        </p:txBody>
      </p:sp>
      <p:sp>
        <p:nvSpPr>
          <p:cNvPr id="3" name="Zástupný symbol pro obsah 2"/>
          <p:cNvSpPr>
            <a:spLocks noGrp="1"/>
          </p:cNvSpPr>
          <p:nvPr>
            <p:ph idx="1"/>
          </p:nvPr>
        </p:nvSpPr>
        <p:spPr/>
        <p:txBody>
          <a:bodyPr>
            <a:normAutofit lnSpcReduction="10000"/>
          </a:bodyPr>
          <a:lstStyle/>
          <a:p>
            <a:pPr algn="just">
              <a:buFont typeface="Wingdings" panose="05000000000000000000" pitchFamily="2" charset="2"/>
              <a:buChar char="§"/>
            </a:pPr>
            <a:r>
              <a:rPr lang="de-DE" dirty="0">
                <a:latin typeface="Arial" panose="020B0604020202020204" pitchFamily="34" charset="0"/>
                <a:cs typeface="Arial" panose="020B0604020202020204" pitchFamily="34" charset="0"/>
              </a:rPr>
              <a:t>5 Runden; eine Runde </a:t>
            </a:r>
            <a:r>
              <a:rPr lang="en-GB"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10 Fragen in zwei Themenbereiche geteilt </a:t>
            </a:r>
            <a:r>
              <a:rPr lang="sk-SK"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eine Bonusfrage; nach diesen 55 Fragen kommt noch eine selbstständige Bonusfrage</a:t>
            </a:r>
          </a:p>
          <a:p>
            <a:pPr algn="just">
              <a:buFont typeface="Wingdings" panose="05000000000000000000" pitchFamily="2" charset="2"/>
              <a:buChar char="§"/>
            </a:pPr>
            <a:r>
              <a:rPr lang="de-DE" dirty="0">
                <a:latin typeface="Arial" panose="020B0604020202020204" pitchFamily="34" charset="0"/>
                <a:cs typeface="Arial" panose="020B0604020202020204" pitchFamily="34" charset="0"/>
              </a:rPr>
              <a:t>Eine richtig beantwortete Frage </a:t>
            </a:r>
            <a:r>
              <a:rPr lang="en-GB" dirty="0">
                <a:latin typeface="Arial" panose="020B0604020202020204" pitchFamily="34" charset="0"/>
                <a:cs typeface="Arial" panose="020B0604020202020204" pitchFamily="34" charset="0"/>
              </a:rPr>
              <a:t>= 1 </a:t>
            </a:r>
            <a:r>
              <a:rPr lang="de-DE" dirty="0">
                <a:latin typeface="Arial" panose="020B0604020202020204" pitchFamily="34" charset="0"/>
                <a:cs typeface="Arial" panose="020B0604020202020204" pitchFamily="34" charset="0"/>
              </a:rPr>
              <a:t>Punkt</a:t>
            </a:r>
          </a:p>
          <a:p>
            <a:pPr algn="just">
              <a:buFont typeface="Wingdings" panose="05000000000000000000" pitchFamily="2" charset="2"/>
              <a:buChar char="§"/>
            </a:pPr>
            <a:r>
              <a:rPr lang="de-DE" dirty="0">
                <a:latin typeface="Arial" panose="020B0604020202020204" pitchFamily="34" charset="0"/>
                <a:cs typeface="Arial" panose="020B0604020202020204" pitchFamily="34" charset="0"/>
              </a:rPr>
              <a:t>Die 56. Frage wird selbständig gewertet, sie wird nicht zum Hauptwettbewerb gezählt (außer </a:t>
            </a:r>
            <a:r>
              <a:rPr lang="sk-SK" dirty="0">
                <a:latin typeface="Arial" panose="020B0604020202020204" pitchFamily="34" charset="0"/>
                <a:cs typeface="Arial" panose="020B0604020202020204" pitchFamily="34" charset="0"/>
              </a:rPr>
              <a:t>im </a:t>
            </a:r>
            <a:r>
              <a:rPr lang="de-DE" dirty="0">
                <a:latin typeface="Arial" panose="020B0604020202020204" pitchFamily="34" charset="0"/>
                <a:cs typeface="Arial" panose="020B0604020202020204" pitchFamily="34" charset="0"/>
              </a:rPr>
              <a:t>Fall </a:t>
            </a:r>
            <a:r>
              <a:rPr lang="de-DE" dirty="0" err="1">
                <a:latin typeface="Arial" panose="020B0604020202020204" pitchFamily="34" charset="0"/>
                <a:cs typeface="Arial" panose="020B0604020202020204" pitchFamily="34" charset="0"/>
              </a:rPr>
              <a:t>vo</a:t>
            </a:r>
            <a:r>
              <a:rPr lang="sk-SK" dirty="0">
                <a:latin typeface="Arial" panose="020B0604020202020204" pitchFamily="34" charset="0"/>
                <a:cs typeface="Arial" panose="020B0604020202020204" pitchFamily="34" charset="0"/>
              </a:rPr>
              <a:t>n</a:t>
            </a:r>
            <a:r>
              <a:rPr lang="de-DE" dirty="0">
                <a:latin typeface="Arial" panose="020B0604020202020204" pitchFamily="34" charset="0"/>
                <a:cs typeface="Arial" panose="020B0604020202020204" pitchFamily="34" charset="0"/>
              </a:rPr>
              <a:t> Gleichstand)</a:t>
            </a:r>
          </a:p>
          <a:p>
            <a:pPr algn="just">
              <a:buFont typeface="Wingdings" panose="05000000000000000000" pitchFamily="2" charset="2"/>
              <a:buChar char="§"/>
            </a:pPr>
            <a:r>
              <a:rPr lang="de-DE" dirty="0">
                <a:latin typeface="Arial" panose="020B0604020202020204" pitchFamily="34" charset="0"/>
                <a:cs typeface="Arial" panose="020B0604020202020204" pitchFamily="34" charset="0"/>
              </a:rPr>
              <a:t>Im Fall </a:t>
            </a:r>
            <a:r>
              <a:rPr lang="de-DE" dirty="0" err="1">
                <a:latin typeface="Arial" panose="020B0604020202020204" pitchFamily="34" charset="0"/>
                <a:cs typeface="Arial" panose="020B0604020202020204" pitchFamily="34" charset="0"/>
              </a:rPr>
              <a:t>vo</a:t>
            </a:r>
            <a:r>
              <a:rPr lang="sk-SK" dirty="0">
                <a:latin typeface="Arial" panose="020B0604020202020204" pitchFamily="34" charset="0"/>
                <a:cs typeface="Arial" panose="020B0604020202020204" pitchFamily="34" charset="0"/>
              </a:rPr>
              <a:t>n</a:t>
            </a:r>
            <a:r>
              <a:rPr lang="de-DE" dirty="0">
                <a:latin typeface="Arial" panose="020B0604020202020204" pitchFamily="34" charset="0"/>
                <a:cs typeface="Arial" panose="020B0604020202020204" pitchFamily="34" charset="0"/>
              </a:rPr>
              <a:t> Gleichstand gewinnt das Team mit </a:t>
            </a:r>
            <a:r>
              <a:rPr lang="de-DE" b="1" dirty="0">
                <a:latin typeface="Arial" panose="020B0604020202020204" pitchFamily="34" charset="0"/>
                <a:cs typeface="Arial" panose="020B0604020202020204" pitchFamily="34" charset="0"/>
              </a:rPr>
              <a:t>weniger Mitglieder</a:t>
            </a:r>
            <a:r>
              <a:rPr lang="sk-SK" b="1" dirty="0">
                <a:latin typeface="Arial" panose="020B0604020202020204" pitchFamily="34" charset="0"/>
                <a:cs typeface="Arial" panose="020B0604020202020204" pitchFamily="34" charset="0"/>
              </a:rPr>
              <a:t>n</a:t>
            </a:r>
            <a:r>
              <a:rPr lang="de-DE" dirty="0">
                <a:latin typeface="Arial" panose="020B0604020202020204" pitchFamily="34" charset="0"/>
                <a:cs typeface="Arial" panose="020B0604020202020204" pitchFamily="34" charset="0"/>
              </a:rPr>
              <a:t> oder das Team mit </a:t>
            </a:r>
            <a:r>
              <a:rPr lang="de-DE" b="1" dirty="0">
                <a:latin typeface="Arial" panose="020B0604020202020204" pitchFamily="34" charset="0"/>
                <a:cs typeface="Arial" panose="020B0604020202020204" pitchFamily="34" charset="0"/>
              </a:rPr>
              <a:t>weniger Bonusfragenpunkten</a:t>
            </a:r>
            <a:r>
              <a:rPr lang="de-DE" dirty="0">
                <a:latin typeface="Arial" panose="020B0604020202020204" pitchFamily="34" charset="0"/>
                <a:cs typeface="Arial" panose="020B0604020202020204" pitchFamily="34" charset="0"/>
              </a:rPr>
              <a:t> oder das Team mit der </a:t>
            </a:r>
            <a:r>
              <a:rPr lang="de-DE" b="1" dirty="0">
                <a:latin typeface="Arial" panose="020B0604020202020204" pitchFamily="34" charset="0"/>
                <a:cs typeface="Arial" panose="020B0604020202020204" pitchFamily="34" charset="0"/>
              </a:rPr>
              <a:t>genaueren Schätzung der 56. Frage</a:t>
            </a:r>
            <a:endParaRPr lang="de-DE"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de-DE" dirty="0">
                <a:latin typeface="Arial" panose="020B0604020202020204" pitchFamily="34" charset="0"/>
                <a:cs typeface="Arial" panose="020B0604020202020204" pitchFamily="34" charset="0"/>
              </a:rPr>
              <a:t>Keine Handys oder andere Hilfsmittel! </a:t>
            </a:r>
          </a:p>
          <a:p>
            <a:pPr algn="just">
              <a:buFont typeface="Wingdings" panose="05000000000000000000" pitchFamily="2" charset="2"/>
              <a:buChar char="§"/>
            </a:pPr>
            <a:endParaRPr lang="en-GB" dirty="0">
              <a:latin typeface="Arial" panose="020B0604020202020204" pitchFamily="34" charset="0"/>
              <a:cs typeface="Arial" panose="020B0604020202020204" pitchFamily="34" charset="0"/>
            </a:endParaRPr>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cxnSp>
        <p:nvCxnSpPr>
          <p:cNvPr id="6" name="Přímá spojnice 5"/>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8545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813781"/>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II.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Thema:</a:t>
            </a:r>
            <a:br>
              <a:rPr lang="de-DE" sz="6000" dirty="0">
                <a:latin typeface="Arial Black" panose="020B0A04020102020204" pitchFamily="34" charset="0"/>
                <a:cs typeface="Arial" panose="020B0604020202020204" pitchFamily="34" charset="0"/>
              </a:rPr>
            </a:br>
            <a:r>
              <a:rPr lang="de-DE" sz="6600" dirty="0">
                <a:latin typeface="Arial Black" panose="020B0A04020102020204" pitchFamily="34" charset="0"/>
                <a:cs typeface="Arial" panose="020B0604020202020204" pitchFamily="34" charset="0"/>
              </a:rPr>
              <a:t>Literatur </a:t>
            </a: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273358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TextovéPole 1"/>
          <p:cNvSpPr txBox="1"/>
          <p:nvPr/>
        </p:nvSpPr>
        <p:spPr>
          <a:xfrm>
            <a:off x="1118683" y="1651574"/>
            <a:ext cx="9954634" cy="3970318"/>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„Nicht lange danach war wieder Not in allen Ecken, und die Kinder hörten, wie die Mutter nachts im Bette zu dem Vater sprach: "Alles ist wieder aufgezehrt, wir haben noch einen halben Laib Brot, hernach hat das Lied ein Ende. Die Kinder müssen fort, wir wollen sie tiefer in den Wald hineinführen, damit sie den Weg nicht wieder herausfinden; es ist sonst keine Rettung für uns.“</a:t>
            </a:r>
          </a:p>
          <a:p>
            <a:pPr algn="just"/>
            <a:endParaRPr lang="de-DE" sz="2800" dirty="0">
              <a:latin typeface="Arial" panose="020B0604020202020204" pitchFamily="34" charset="0"/>
              <a:cs typeface="Arial" panose="020B0604020202020204" pitchFamily="34" charset="0"/>
            </a:endParaRPr>
          </a:p>
          <a:p>
            <a:pPr algn="just"/>
            <a:r>
              <a:rPr lang="de-DE" sz="2800" dirty="0">
                <a:latin typeface="Arial" panose="020B0604020202020204" pitchFamily="34" charset="0"/>
                <a:cs typeface="Arial" panose="020B0604020202020204" pitchFamily="34" charset="0"/>
              </a:rPr>
              <a:t>Nennt den Autor (0,5 Punkt) und das Werk (0,5 Punkt) </a:t>
            </a:r>
          </a:p>
        </p:txBody>
      </p:sp>
    </p:spTree>
    <p:extLst>
      <p:ext uri="{BB962C8B-B14F-4D97-AF65-F5344CB8AC3E}">
        <p14:creationId xmlns:p14="http://schemas.microsoft.com/office/powerpoint/2010/main" val="2069694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2083324"/>
            <a:ext cx="9954634" cy="369332"/>
          </a:xfrm>
          <a:prstGeom prst="rect">
            <a:avLst/>
          </a:prstGeom>
          <a:noFill/>
        </p:spPr>
        <p:txBody>
          <a:bodyPr wrap="square" rtlCol="0">
            <a:spAutoFit/>
          </a:bodyPr>
          <a:lstStyle/>
          <a:p>
            <a:endParaRPr lang="en-GB"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346" y="1665036"/>
            <a:ext cx="3410913" cy="5125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ovéPole 2"/>
          <p:cNvSpPr txBox="1"/>
          <p:nvPr/>
        </p:nvSpPr>
        <p:spPr>
          <a:xfrm>
            <a:off x="6295834" y="2736502"/>
            <a:ext cx="4777483" cy="1384995"/>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Diese Statue von Jaroslav </a:t>
            </a:r>
            <a:r>
              <a:rPr lang="de-DE" sz="2800" dirty="0" err="1">
                <a:latin typeface="Arial" panose="020B0604020202020204" pitchFamily="34" charset="0"/>
                <a:cs typeface="Arial" panose="020B0604020202020204" pitchFamily="34" charset="0"/>
              </a:rPr>
              <a:t>Róna</a:t>
            </a:r>
            <a:r>
              <a:rPr lang="de-DE" sz="2800" dirty="0">
                <a:latin typeface="Arial" panose="020B0604020202020204" pitchFamily="34" charset="0"/>
                <a:cs typeface="Arial" panose="020B0604020202020204" pitchFamily="34" charset="0"/>
              </a:rPr>
              <a:t> ist in Prag zu finden. Wem ist sie gewidmet?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375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2083324"/>
            <a:ext cx="9954634" cy="954107"/>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Welchen Fluss beschrieb Heinrich Heine im Gedicht “Loreley”?</a:t>
            </a:r>
            <a:endParaRPr lang="en-GB" sz="2800" dirty="0">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172" y="2922506"/>
            <a:ext cx="3034729" cy="3672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7166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2083324"/>
            <a:ext cx="5559519" cy="3539430"/>
          </a:xfrm>
          <a:prstGeom prst="rect">
            <a:avLst/>
          </a:prstGeom>
          <a:noFill/>
        </p:spPr>
        <p:txBody>
          <a:bodyPr wrap="square" rtlCol="0">
            <a:spAutoFit/>
          </a:bodyPr>
          <a:lstStyle/>
          <a:p>
            <a:pPr lvl="0" algn="just"/>
            <a:r>
              <a:rPr lang="de-DE" sz="2800" i="1" dirty="0">
                <a:latin typeface="Arial" panose="020B0604020202020204" pitchFamily="34" charset="0"/>
                <a:cs typeface="Arial" panose="020B0604020202020204" pitchFamily="34" charset="0"/>
              </a:rPr>
              <a:t>Drei Kameraden </a:t>
            </a:r>
            <a:r>
              <a:rPr lang="de-DE" sz="2800" dirty="0">
                <a:latin typeface="Arial" panose="020B0604020202020204" pitchFamily="34" charset="0"/>
                <a:cs typeface="Arial" panose="020B0604020202020204" pitchFamily="34" charset="0"/>
              </a:rPr>
              <a:t>ist eines der berühmtesten Werke von Erich Maria Remarque. In der Geschichte spielt ein Wagen eine wichtige Rolle - er ist ein Symbol für sozialen Status der Helden. Wie hieß der Wagen?</a:t>
            </a:r>
            <a:endParaRPr lang="en-GB" sz="2800" dirty="0">
              <a:latin typeface="Arial" panose="020B0604020202020204" pitchFamily="34" charset="0"/>
              <a:cs typeface="Arial" panose="020B0604020202020204" pitchFamily="34" charset="0"/>
            </a:endParaRPr>
          </a:p>
          <a:p>
            <a:pPr algn="just"/>
            <a:endParaRPr lang="en-GB"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685" y="1964398"/>
            <a:ext cx="3086100" cy="4305110"/>
          </a:xfrm>
          <a:prstGeom prst="rect">
            <a:avLst/>
          </a:prstGeom>
        </p:spPr>
      </p:pic>
    </p:spTree>
    <p:extLst>
      <p:ext uri="{BB962C8B-B14F-4D97-AF65-F5344CB8AC3E}">
        <p14:creationId xmlns:p14="http://schemas.microsoft.com/office/powerpoint/2010/main" val="4083020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582392"/>
            <a:ext cx="9954634" cy="2677656"/>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1999 wurde unter der Regie von Stanley Kubrick, dem berühmten amerikanischen Direktor, der Film </a:t>
            </a:r>
            <a:r>
              <a:rPr lang="de-DE" sz="2800" i="1" dirty="0">
                <a:latin typeface="Arial" panose="020B0604020202020204" pitchFamily="34" charset="0"/>
                <a:cs typeface="Arial" panose="020B0604020202020204" pitchFamily="34" charset="0"/>
              </a:rPr>
              <a:t>Eyes Wide </a:t>
            </a:r>
            <a:r>
              <a:rPr lang="de-DE" sz="2800" i="1" dirty="0" err="1">
                <a:latin typeface="Arial" panose="020B0604020202020204" pitchFamily="34" charset="0"/>
                <a:cs typeface="Arial" panose="020B0604020202020204" pitchFamily="34" charset="0"/>
              </a:rPr>
              <a:t>Shut</a:t>
            </a:r>
            <a:r>
              <a:rPr lang="de-DE" sz="2800" i="1" dirty="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rPr>
              <a:t>gedreht, der eigentlich Kubricks letztes kinematographisches Werk war. Inspiration für den Film fand Stanley in einem Buch von einem berühmten Autor österreichischer Herkunft. Wie heißt der Autor und das Buch?</a:t>
            </a:r>
            <a:endParaRPr lang="en-GB" sz="2800" dirty="0">
              <a:latin typeface="Arial" panose="020B0604020202020204" pitchFamily="34" charset="0"/>
              <a:cs typeface="Arial" panose="020B0604020202020204" pitchFamily="34" charset="0"/>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325" y="4314306"/>
            <a:ext cx="5648689" cy="2353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49194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845" y="2080909"/>
            <a:ext cx="10515600" cy="1325563"/>
          </a:xfrm>
        </p:spPr>
        <p:txBody>
          <a:bodyPr>
            <a:noAutofit/>
          </a:bodyPr>
          <a:lstStyle/>
          <a:p>
            <a:pPr algn="ctr"/>
            <a:r>
              <a:rPr lang="de-DE" sz="5400" dirty="0">
                <a:latin typeface="Arial Black" panose="020B0A04020102020204" pitchFamily="34" charset="0"/>
                <a:cs typeface="Arial" panose="020B0604020202020204" pitchFamily="34" charset="0"/>
              </a:rPr>
              <a:t>Thema</a:t>
            </a:r>
            <a:r>
              <a:rPr lang="de-DE" sz="4800" dirty="0">
                <a:latin typeface="Arial Black" panose="020B0A04020102020204" pitchFamily="34" charset="0"/>
                <a:cs typeface="Arial" panose="020B0604020202020204" pitchFamily="34" charset="0"/>
              </a:rPr>
              <a:t>:</a:t>
            </a:r>
            <a:br>
              <a:rPr lang="de-DE" sz="54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Rätsel</a:t>
            </a:r>
            <a:endParaRPr lang="de-DE" sz="6600" dirty="0">
              <a:latin typeface="Arial Black" panose="020B0A04020102020204" pitchFamily="34" charset="0"/>
              <a:cs typeface="Arial" panose="020B0604020202020204" pitchFamily="34" charset="0"/>
            </a:endParaRPr>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391082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3305700" y="1649688"/>
            <a:ext cx="6441614" cy="5878532"/>
          </a:xfrm>
          <a:prstGeom prst="rect">
            <a:avLst/>
          </a:prstGeom>
          <a:noFill/>
        </p:spPr>
        <p:txBody>
          <a:bodyPr wrap="square" rtlCol="0">
            <a:spAutoFit/>
          </a:bodyPr>
          <a:lstStyle/>
          <a:p>
            <a:pPr algn="just" fontAlgn="base"/>
            <a:r>
              <a:rPr lang="de-DE" sz="2800" dirty="0">
                <a:latin typeface="Arial" panose="020B0604020202020204" pitchFamily="34" charset="0"/>
                <a:cs typeface="Arial" panose="020B0604020202020204" pitchFamily="34" charset="0"/>
              </a:rPr>
              <a:t>Wie bin ich doch so eigner Art:</a:t>
            </a:r>
          </a:p>
          <a:p>
            <a:pPr algn="just"/>
            <a:r>
              <a:rPr lang="de-DE" sz="2800" dirty="0">
                <a:latin typeface="Arial" panose="020B0604020202020204" pitchFamily="34" charset="0"/>
                <a:cs typeface="Arial" panose="020B0604020202020204" pitchFamily="34" charset="0"/>
              </a:rPr>
              <a:t>Ich bin eine Frau und hab einen Bart;</a:t>
            </a:r>
          </a:p>
          <a:p>
            <a:pPr algn="just"/>
            <a:r>
              <a:rPr lang="de-DE" sz="2800" dirty="0">
                <a:latin typeface="Arial" panose="020B0604020202020204" pitchFamily="34" charset="0"/>
                <a:cs typeface="Arial" panose="020B0604020202020204" pitchFamily="34" charset="0"/>
              </a:rPr>
              <a:t>Hab weißes Haar, so jung ich bin.</a:t>
            </a:r>
          </a:p>
          <a:p>
            <a:pPr algn="just"/>
            <a:r>
              <a:rPr lang="de-DE" sz="2800" dirty="0">
                <a:latin typeface="Arial" panose="020B0604020202020204" pitchFamily="34" charset="0"/>
                <a:cs typeface="Arial" panose="020B0604020202020204" pitchFamily="34" charset="0"/>
              </a:rPr>
              <a:t>In meinem Kopf ist wenig drin. </a:t>
            </a:r>
          </a:p>
          <a:p>
            <a:pPr algn="just"/>
            <a:r>
              <a:rPr lang="de-DE" sz="2800" dirty="0">
                <a:latin typeface="Arial" panose="020B0604020202020204" pitchFamily="34" charset="0"/>
                <a:cs typeface="Arial" panose="020B0604020202020204" pitchFamily="34" charset="0"/>
              </a:rPr>
              <a:t>Doch auf dem Kopf ist desto mehr,</a:t>
            </a:r>
          </a:p>
          <a:p>
            <a:pPr algn="just"/>
            <a:r>
              <a:rPr lang="de-DE" sz="2800" dirty="0">
                <a:latin typeface="Arial" panose="020B0604020202020204" pitchFamily="34" charset="0"/>
                <a:cs typeface="Arial" panose="020B0604020202020204" pitchFamily="34" charset="0"/>
              </a:rPr>
              <a:t>das dienet mir zu Schutz und wehr.</a:t>
            </a:r>
          </a:p>
          <a:p>
            <a:pPr algn="just"/>
            <a:r>
              <a:rPr lang="de-DE" sz="2800" dirty="0">
                <a:latin typeface="Arial" panose="020B0604020202020204" pitchFamily="34" charset="0"/>
                <a:cs typeface="Arial" panose="020B0604020202020204" pitchFamily="34" charset="0"/>
              </a:rPr>
              <a:t>Und machst du mich zur Gärtnerin,</a:t>
            </a:r>
          </a:p>
          <a:p>
            <a:pPr algn="just"/>
            <a:r>
              <a:rPr lang="de-DE" sz="2800" dirty="0">
                <a:latin typeface="Arial" panose="020B0604020202020204" pitchFamily="34" charset="0"/>
                <a:cs typeface="Arial" panose="020B0604020202020204" pitchFamily="34" charset="0"/>
              </a:rPr>
              <a:t>bleibt wenig Kohl im Garten drin.</a:t>
            </a:r>
          </a:p>
          <a:p>
            <a:pPr algn="just"/>
            <a:r>
              <a:rPr lang="de-DE" sz="2800" dirty="0">
                <a:latin typeface="Arial" panose="020B0604020202020204" pitchFamily="34" charset="0"/>
                <a:cs typeface="Arial" panose="020B0604020202020204" pitchFamily="34" charset="0"/>
              </a:rPr>
              <a:t>Und schlägst du mich, so hüte dich!</a:t>
            </a:r>
          </a:p>
          <a:p>
            <a:pPr algn="just"/>
            <a:r>
              <a:rPr lang="de-DE" sz="2800" dirty="0">
                <a:latin typeface="Arial" panose="020B0604020202020204" pitchFamily="34" charset="0"/>
                <a:cs typeface="Arial" panose="020B0604020202020204" pitchFamily="34" charset="0"/>
              </a:rPr>
              <a:t>Ich wehre mich und stoße dich.</a:t>
            </a:r>
          </a:p>
          <a:p>
            <a:pPr algn="just"/>
            <a:r>
              <a:rPr lang="de-DE" sz="2800" dirty="0">
                <a:latin typeface="Arial" panose="020B0604020202020204" pitchFamily="34" charset="0"/>
                <a:cs typeface="Arial" panose="020B0604020202020204" pitchFamily="34" charset="0"/>
              </a:rPr>
              <a:t>Wer bin ich?</a:t>
            </a:r>
          </a:p>
          <a:p>
            <a:br>
              <a:rPr lang="de-DE" sz="2800" dirty="0"/>
            </a:b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532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3995136" y="2133369"/>
            <a:ext cx="5182128" cy="2246769"/>
          </a:xfrm>
          <a:prstGeom prst="rect">
            <a:avLst/>
          </a:prstGeom>
          <a:noFill/>
        </p:spPr>
        <p:txBody>
          <a:bodyPr wrap="square" rtlCol="0">
            <a:spAutoFit/>
          </a:bodyPr>
          <a:lstStyle/>
          <a:p>
            <a:pPr algn="just" fontAlgn="base"/>
            <a:r>
              <a:rPr lang="de-DE" sz="2800" dirty="0">
                <a:latin typeface="Arial" panose="020B0604020202020204" pitchFamily="34" charset="0"/>
                <a:cs typeface="Arial" panose="020B0604020202020204" pitchFamily="34" charset="0"/>
              </a:rPr>
              <a:t>Vor mir fährt die Polizei,</a:t>
            </a:r>
          </a:p>
          <a:p>
            <a:pPr algn="just"/>
            <a:r>
              <a:rPr lang="de-DE" sz="2800" dirty="0">
                <a:latin typeface="Arial" panose="020B0604020202020204" pitchFamily="34" charset="0"/>
                <a:cs typeface="Arial" panose="020B0604020202020204" pitchFamily="34" charset="0"/>
              </a:rPr>
              <a:t>hinter mir eine Kutsche.</a:t>
            </a:r>
            <a:endParaRPr lang="de-DE" sz="4000" dirty="0">
              <a:latin typeface="Arial" panose="020B0604020202020204" pitchFamily="34" charset="0"/>
              <a:cs typeface="Arial" panose="020B0604020202020204" pitchFamily="34" charset="0"/>
            </a:endParaRPr>
          </a:p>
          <a:p>
            <a:pPr algn="just"/>
            <a:r>
              <a:rPr lang="de-DE" sz="2800" dirty="0">
                <a:latin typeface="Arial" panose="020B0604020202020204" pitchFamily="34" charset="0"/>
                <a:cs typeface="Arial" panose="020B0604020202020204" pitchFamily="34" charset="0"/>
              </a:rPr>
              <a:t>Rechts von mir ein Flugzeug,</a:t>
            </a:r>
            <a:endParaRPr lang="de-DE" sz="4000" dirty="0">
              <a:latin typeface="Arial" panose="020B0604020202020204" pitchFamily="34" charset="0"/>
              <a:cs typeface="Arial" panose="020B0604020202020204" pitchFamily="34" charset="0"/>
            </a:endParaRPr>
          </a:p>
          <a:p>
            <a:pPr algn="just"/>
            <a:r>
              <a:rPr lang="de-DE" sz="2800" dirty="0">
                <a:latin typeface="Arial" panose="020B0604020202020204" pitchFamily="34" charset="0"/>
                <a:cs typeface="Arial" panose="020B0604020202020204" pitchFamily="34" charset="0"/>
              </a:rPr>
              <a:t>links von mir die Eisenbahn.</a:t>
            </a:r>
            <a:endParaRPr lang="de-DE" sz="4000" dirty="0">
              <a:latin typeface="Arial" panose="020B0604020202020204" pitchFamily="34" charset="0"/>
              <a:cs typeface="Arial" panose="020B0604020202020204" pitchFamily="34" charset="0"/>
            </a:endParaRPr>
          </a:p>
          <a:p>
            <a:pPr algn="just"/>
            <a:r>
              <a:rPr lang="de-DE" sz="2800" dirty="0">
                <a:latin typeface="Arial" panose="020B0604020202020204" pitchFamily="34" charset="0"/>
                <a:cs typeface="Arial" panose="020B0604020202020204" pitchFamily="34" charset="0"/>
              </a:rPr>
              <a:t>Wo bin ich?</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799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2473615" y="2133369"/>
            <a:ext cx="7282476" cy="523220"/>
          </a:xfrm>
          <a:prstGeom prst="rect">
            <a:avLst/>
          </a:prstGeom>
          <a:noFill/>
        </p:spPr>
        <p:txBody>
          <a:bodyPr wrap="square" rtlCol="0">
            <a:spAutoFit/>
          </a:bodyPr>
          <a:lstStyle/>
          <a:p>
            <a:pPr algn="just" fontAlgn="base"/>
            <a:r>
              <a:rPr lang="de-DE" sz="2800" dirty="0">
                <a:latin typeface="Arial" panose="020B0604020202020204" pitchFamily="34" charset="0"/>
                <a:cs typeface="Arial" panose="020B0604020202020204" pitchFamily="34" charset="0"/>
              </a:rPr>
              <a:t>Welche Brille trägt man nicht auf der Nase?</a:t>
            </a: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09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813781"/>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I.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Thema:</a:t>
            </a:r>
            <a:br>
              <a:rPr lang="de-DE" sz="6000" dirty="0">
                <a:latin typeface="Arial Black" panose="020B0A04020102020204" pitchFamily="34" charset="0"/>
                <a:cs typeface="Arial" panose="020B0604020202020204" pitchFamily="34" charset="0"/>
              </a:rPr>
            </a:br>
            <a:r>
              <a:rPr lang="sk-SK" sz="6600" dirty="0">
                <a:latin typeface="Arial Black" panose="020B0A04020102020204" pitchFamily="34" charset="0"/>
                <a:cs typeface="Arial" panose="020B0604020202020204" pitchFamily="34" charset="0"/>
              </a:rPr>
              <a:t>B</a:t>
            </a:r>
            <a:r>
              <a:rPr lang="de-DE" sz="6600" dirty="0" err="1">
                <a:latin typeface="Arial Black" panose="020B0A04020102020204" pitchFamily="34" charset="0"/>
                <a:cs typeface="Arial" panose="020B0604020202020204" pitchFamily="34" charset="0"/>
              </a:rPr>
              <a:t>erühmte</a:t>
            </a:r>
            <a:r>
              <a:rPr lang="de-DE" sz="6600" dirty="0">
                <a:latin typeface="Arial Black" panose="020B0A04020102020204" pitchFamily="34" charset="0"/>
                <a:cs typeface="Arial" panose="020B0604020202020204" pitchFamily="34" charset="0"/>
              </a:rPr>
              <a:t> Gesichter </a:t>
            </a: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818558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9:</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2751020" y="2205288"/>
            <a:ext cx="7282476" cy="954107"/>
          </a:xfrm>
          <a:prstGeom prst="rect">
            <a:avLst/>
          </a:prstGeom>
          <a:noFill/>
        </p:spPr>
        <p:txBody>
          <a:bodyPr wrap="square" rtlCol="0">
            <a:spAutoFit/>
          </a:bodyPr>
          <a:lstStyle/>
          <a:p>
            <a:pPr algn="just" fontAlgn="base"/>
            <a:r>
              <a:rPr lang="de-DE" sz="2800" dirty="0">
                <a:latin typeface="Arial" panose="020B0604020202020204" pitchFamily="34" charset="0"/>
                <a:cs typeface="Arial" panose="020B0604020202020204" pitchFamily="34" charset="0"/>
              </a:rPr>
              <a:t>Wenn die Schwester deines Onkels nicht deine Tante ist, wer ist sie dann?</a:t>
            </a: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511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10:</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3744657" y="2153918"/>
            <a:ext cx="7282476" cy="1815882"/>
          </a:xfrm>
          <a:prstGeom prst="rect">
            <a:avLst/>
          </a:prstGeom>
          <a:noFill/>
        </p:spPr>
        <p:txBody>
          <a:bodyPr wrap="square" rtlCol="0">
            <a:spAutoFit/>
          </a:bodyPr>
          <a:lstStyle/>
          <a:p>
            <a:pPr algn="just" fontAlgn="base"/>
            <a:r>
              <a:rPr lang="de-DE" sz="2800" dirty="0">
                <a:latin typeface="Arial" panose="020B0604020202020204" pitchFamily="34" charset="0"/>
                <a:cs typeface="Arial" panose="020B0604020202020204" pitchFamily="34" charset="0"/>
              </a:rPr>
              <a:t>Der es macht, der will es nicht</a:t>
            </a:r>
          </a:p>
          <a:p>
            <a:pPr algn="just" fontAlgn="base"/>
            <a:r>
              <a:rPr lang="de-DE" sz="2800" dirty="0">
                <a:latin typeface="Arial" panose="020B0604020202020204" pitchFamily="34" charset="0"/>
                <a:cs typeface="Arial" panose="020B0604020202020204" pitchFamily="34" charset="0"/>
              </a:rPr>
              <a:t>der es trägt, behält es nicht</a:t>
            </a:r>
          </a:p>
          <a:p>
            <a:pPr algn="just" fontAlgn="base"/>
            <a:r>
              <a:rPr lang="de-DE" sz="2800" dirty="0">
                <a:latin typeface="Arial" panose="020B0604020202020204" pitchFamily="34" charset="0"/>
                <a:cs typeface="Arial" panose="020B0604020202020204" pitchFamily="34" charset="0"/>
              </a:rPr>
              <a:t>der es kauft, der braucht es nicht</a:t>
            </a:r>
          </a:p>
          <a:p>
            <a:pPr algn="just" fontAlgn="base"/>
            <a:r>
              <a:rPr lang="de-DE" sz="2800" dirty="0">
                <a:latin typeface="Arial" panose="020B0604020202020204" pitchFamily="34" charset="0"/>
                <a:cs typeface="Arial" panose="020B0604020202020204" pitchFamily="34" charset="0"/>
              </a:rPr>
              <a:t>der es hat, der weiß es nicht. </a:t>
            </a:r>
          </a:p>
        </p:txBody>
      </p:sp>
    </p:spTree>
    <p:extLst>
      <p:ext uri="{BB962C8B-B14F-4D97-AF65-F5344CB8AC3E}">
        <p14:creationId xmlns:p14="http://schemas.microsoft.com/office/powerpoint/2010/main" val="1761561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345911" y="1522138"/>
            <a:ext cx="9455651" cy="2677656"/>
          </a:xfrm>
          <a:prstGeom prst="rect">
            <a:avLst/>
          </a:prstGeom>
          <a:noFill/>
        </p:spPr>
        <p:txBody>
          <a:bodyPr wrap="square" rtlCol="0">
            <a:spAutoFit/>
          </a:bodyPr>
          <a:lstStyle/>
          <a:p>
            <a:pPr algn="just" fontAlgn="base"/>
            <a:r>
              <a:rPr lang="de-DE" sz="2800" dirty="0">
                <a:latin typeface="Arial" panose="020B0604020202020204" pitchFamily="34" charset="0"/>
                <a:cs typeface="Arial" panose="020B0604020202020204" pitchFamily="34" charset="0"/>
              </a:rPr>
              <a:t>Robert Musil, der österreichische Schriftsteller und Kritiker verbrachte einen wesentlichen Teil seines Lebens in Brünn. Sein Meisterwerk </a:t>
            </a:r>
            <a:r>
              <a:rPr lang="de-DE" sz="2800" i="1" dirty="0">
                <a:latin typeface="Arial" panose="020B0604020202020204" pitchFamily="34" charset="0"/>
                <a:cs typeface="Arial" panose="020B0604020202020204" pitchFamily="34" charset="0"/>
              </a:rPr>
              <a:t>Der Mann ohne Eigenschaften </a:t>
            </a:r>
            <a:r>
              <a:rPr lang="de-DE" sz="2800" dirty="0">
                <a:latin typeface="Arial" panose="020B0604020202020204" pitchFamily="34" charset="0"/>
                <a:cs typeface="Arial" panose="020B0604020202020204" pitchFamily="34" charset="0"/>
              </a:rPr>
              <a:t>zählt zu den gewaltigsten </a:t>
            </a:r>
            <a:r>
              <a:rPr lang="de-DE" sz="2800" i="1" dirty="0">
                <a:latin typeface="Arial" panose="020B0604020202020204" pitchFamily="34" charset="0"/>
                <a:cs typeface="Arial" panose="020B0604020202020204" pitchFamily="34" charset="0"/>
              </a:rPr>
              <a:t>Werken </a:t>
            </a:r>
            <a:r>
              <a:rPr lang="de-DE" sz="2800" dirty="0">
                <a:latin typeface="Arial" panose="020B0604020202020204" pitchFamily="34" charset="0"/>
                <a:cs typeface="Arial" panose="020B0604020202020204" pitchFamily="34" charset="0"/>
              </a:rPr>
              <a:t>deutscher Literatur. Wie viele Seiten umfasst es insgesamt (in Ausgabe von Rowohlt Verlag)?</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235" y="3834676"/>
            <a:ext cx="3582429" cy="2840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6069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88375" y="2438400"/>
            <a:ext cx="11415251" cy="422787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Nadpis 1"/>
          <p:cNvSpPr>
            <a:spLocks noGrp="1"/>
          </p:cNvSpPr>
          <p:nvPr>
            <p:ph type="title"/>
          </p:nvPr>
        </p:nvSpPr>
        <p:spPr>
          <a:xfrm>
            <a:off x="838200" y="365125"/>
            <a:ext cx="10515600" cy="1897308"/>
          </a:xfrm>
          <a:noFill/>
        </p:spPr>
        <p:txBody>
          <a:bodyPr>
            <a:noAutofit/>
          </a:bodyPr>
          <a:lstStyle/>
          <a:p>
            <a:pPr algn="ctr"/>
            <a:r>
              <a:rPr lang="de-DE" sz="5400" dirty="0">
                <a:latin typeface="Arial Black" panose="020B0A04020102020204" pitchFamily="34" charset="0"/>
              </a:rPr>
              <a:t>Herzlichen Dank an unsere Sponsoren!</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7265" y="3141516"/>
            <a:ext cx="2857700" cy="2783562"/>
          </a:xfrm>
        </p:spPr>
      </p:pic>
      <p:cxnSp>
        <p:nvCxnSpPr>
          <p:cNvPr id="7" name="Přímá spojnice 6"/>
          <p:cNvCxnSpPr/>
          <p:nvPr/>
        </p:nvCxnSpPr>
        <p:spPr>
          <a:xfrm flipH="1">
            <a:off x="1922288" y="2173447"/>
            <a:ext cx="8347424" cy="0"/>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76" y="2876564"/>
            <a:ext cx="3333108" cy="124493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286" y="5179079"/>
            <a:ext cx="2838517" cy="745999"/>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1844" y="4661469"/>
            <a:ext cx="1595120" cy="1781217"/>
          </a:xfrm>
          <a:prstGeom prst="rect">
            <a:avLst/>
          </a:prstGeom>
        </p:spPr>
      </p:pic>
      <p:pic>
        <p:nvPicPr>
          <p:cNvPr id="6" name="Obráze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7673" y="2774022"/>
            <a:ext cx="4686235" cy="1295210"/>
          </a:xfrm>
          <a:prstGeom prst="rect">
            <a:avLst/>
          </a:prstGeom>
        </p:spPr>
      </p:pic>
    </p:spTree>
    <p:extLst>
      <p:ext uri="{BB962C8B-B14F-4D97-AF65-F5344CB8AC3E}">
        <p14:creationId xmlns:p14="http://schemas.microsoft.com/office/powerpoint/2010/main" val="1428937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36803"/>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II.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7200" dirty="0">
                <a:latin typeface="Arial Black" panose="020B0A04020102020204" pitchFamily="34" charset="0"/>
                <a:cs typeface="Arial" panose="020B0604020202020204" pitchFamily="34" charset="0"/>
              </a:rPr>
              <a:t>Antworten</a:t>
            </a:r>
            <a:endParaRPr lang="de-DE" sz="6600" dirty="0">
              <a:latin typeface="Arial Black" panose="020B0A04020102020204" pitchFamily="34" charset="0"/>
              <a:cs typeface="Arial" panose="020B0604020202020204" pitchFamily="34" charset="0"/>
            </a:endParaRP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2124430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TextovéPole 1"/>
          <p:cNvSpPr txBox="1"/>
          <p:nvPr/>
        </p:nvSpPr>
        <p:spPr>
          <a:xfrm>
            <a:off x="1118683" y="1651574"/>
            <a:ext cx="9954634" cy="4031873"/>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„Nicht lange danach war wieder Not in allen Ecken, und die Kinder hörten, wie die Mutter nachts im Bette zu dem Vater sprach: "Alles ist wieder aufgezehrt, wir haben noch einen halben Laib Brot, hernach hat das Lied ein Ende. Die Kinder müssen fort, wir wollen sie tiefer in den Wald hineinführen, damit sie den Weg nicht wieder herausfinden; es ist sonst keine Rettung für uns.“</a:t>
            </a:r>
          </a:p>
          <a:p>
            <a:pPr algn="just"/>
            <a:endParaRPr lang="de-DE" sz="2800" dirty="0">
              <a:latin typeface="Arial" panose="020B0604020202020204" pitchFamily="34" charset="0"/>
              <a:cs typeface="Arial" panose="020B0604020202020204" pitchFamily="34" charset="0"/>
            </a:endParaRPr>
          </a:p>
          <a:p>
            <a:pPr algn="just"/>
            <a:r>
              <a:rPr lang="de-DE" sz="3200" dirty="0">
                <a:latin typeface="Arial" panose="020B0604020202020204" pitchFamily="34" charset="0"/>
                <a:cs typeface="Arial" panose="020B0604020202020204" pitchFamily="34" charset="0"/>
              </a:rPr>
              <a:t>Brüder Grimm; </a:t>
            </a:r>
            <a:r>
              <a:rPr lang="de-DE" sz="3200" i="1" dirty="0">
                <a:latin typeface="Arial" panose="020B0604020202020204" pitchFamily="34" charset="0"/>
                <a:cs typeface="Arial" panose="020B0604020202020204" pitchFamily="34" charset="0"/>
              </a:rPr>
              <a:t>Hänsel und Gretel</a:t>
            </a:r>
            <a:endParaRPr lang="de-DE"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161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2083324"/>
            <a:ext cx="9954634" cy="369332"/>
          </a:xfrm>
          <a:prstGeom prst="rect">
            <a:avLst/>
          </a:prstGeom>
          <a:noFill/>
        </p:spPr>
        <p:txBody>
          <a:bodyPr wrap="square" rtlCol="0">
            <a:spAutoFit/>
          </a:bodyPr>
          <a:lstStyle/>
          <a:p>
            <a:endParaRPr lang="en-GB"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346" y="1665036"/>
            <a:ext cx="3410913" cy="5125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ovéPole 2"/>
          <p:cNvSpPr txBox="1"/>
          <p:nvPr/>
        </p:nvSpPr>
        <p:spPr>
          <a:xfrm>
            <a:off x="6295834" y="2736502"/>
            <a:ext cx="4777483" cy="2308324"/>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Diese Statue von Jaroslav </a:t>
            </a:r>
            <a:r>
              <a:rPr lang="de-DE" sz="2800" dirty="0" err="1">
                <a:latin typeface="Arial" panose="020B0604020202020204" pitchFamily="34" charset="0"/>
                <a:cs typeface="Arial" panose="020B0604020202020204" pitchFamily="34" charset="0"/>
              </a:rPr>
              <a:t>Róna</a:t>
            </a:r>
            <a:r>
              <a:rPr lang="de-DE" sz="2800" dirty="0">
                <a:latin typeface="Arial" panose="020B0604020202020204" pitchFamily="34" charset="0"/>
                <a:cs typeface="Arial" panose="020B0604020202020204" pitchFamily="34" charset="0"/>
              </a:rPr>
              <a:t> ist in Prag zu finden. Wem ist sie gewidmet?</a:t>
            </a:r>
          </a:p>
          <a:p>
            <a:endParaRPr lang="de-DE" sz="2800" dirty="0">
              <a:latin typeface="Arial" panose="020B0604020202020204" pitchFamily="34" charset="0"/>
              <a:cs typeface="Arial" panose="020B0604020202020204" pitchFamily="34" charset="0"/>
            </a:endParaRPr>
          </a:p>
          <a:p>
            <a:r>
              <a:rPr lang="de-DE" sz="3200" dirty="0">
                <a:latin typeface="Arial" panose="020B0604020202020204" pitchFamily="34" charset="0"/>
                <a:cs typeface="Arial" panose="020B0604020202020204" pitchFamily="34" charset="0"/>
              </a:rPr>
              <a:t>Franz Kafka</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001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2083324"/>
            <a:ext cx="9954634" cy="1938992"/>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Welchen Fluss beschrieb Heinrich Heine im Gedicht “Loreley”?</a:t>
            </a:r>
          </a:p>
          <a:p>
            <a:pPr algn="ctr"/>
            <a:r>
              <a:rPr lang="de-DE" sz="2800" dirty="0">
                <a:latin typeface="Arial" panose="020B0604020202020204" pitchFamily="34" charset="0"/>
                <a:cs typeface="Arial" panose="020B0604020202020204" pitchFamily="34" charset="0"/>
              </a:rPr>
              <a:t>	</a:t>
            </a:r>
          </a:p>
          <a:p>
            <a:pPr algn="ctr"/>
            <a:r>
              <a:rPr lang="de-DE" sz="2800" dirty="0">
                <a:latin typeface="Arial" panose="020B0604020202020204" pitchFamily="34" charset="0"/>
                <a:cs typeface="Arial" panose="020B0604020202020204" pitchFamily="34" charset="0"/>
              </a:rPr>
              <a:t>	</a:t>
            </a:r>
            <a:r>
              <a:rPr lang="de-DE" sz="3200" dirty="0">
                <a:latin typeface="Arial" panose="020B0604020202020204" pitchFamily="34" charset="0"/>
                <a:cs typeface="Arial" panose="020B0604020202020204" pitchFamily="34" charset="0"/>
              </a:rPr>
              <a:t>Rhein</a:t>
            </a:r>
            <a:endParaRPr lang="en-GB" sz="2800" dirty="0">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172" y="2922506"/>
            <a:ext cx="3034729" cy="3672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3359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2083324"/>
            <a:ext cx="5559519" cy="4462760"/>
          </a:xfrm>
          <a:prstGeom prst="rect">
            <a:avLst/>
          </a:prstGeom>
          <a:noFill/>
        </p:spPr>
        <p:txBody>
          <a:bodyPr wrap="square" rtlCol="0">
            <a:spAutoFit/>
          </a:bodyPr>
          <a:lstStyle/>
          <a:p>
            <a:pPr lvl="0" algn="just"/>
            <a:r>
              <a:rPr lang="de-DE" sz="2800" i="1" dirty="0">
                <a:latin typeface="Arial" panose="020B0604020202020204" pitchFamily="34" charset="0"/>
                <a:cs typeface="Arial" panose="020B0604020202020204" pitchFamily="34" charset="0"/>
              </a:rPr>
              <a:t>Drei Kameraden </a:t>
            </a:r>
            <a:r>
              <a:rPr lang="de-DE" sz="2800" dirty="0">
                <a:latin typeface="Arial" panose="020B0604020202020204" pitchFamily="34" charset="0"/>
                <a:cs typeface="Arial" panose="020B0604020202020204" pitchFamily="34" charset="0"/>
              </a:rPr>
              <a:t>ist eines der berühmtesten Werke von Erich Maria Remarque. In der Geschichte spielt ein Wagen eine wichtige Rolle - er ist ein Symbol für sozialen Status der Helden. Wie hieß der Wagen?</a:t>
            </a:r>
          </a:p>
          <a:p>
            <a:pPr lvl="0" algn="just"/>
            <a:endParaRPr lang="de-DE" sz="2800" dirty="0">
              <a:latin typeface="Arial" panose="020B0604020202020204" pitchFamily="34" charset="0"/>
              <a:cs typeface="Arial" panose="020B0604020202020204" pitchFamily="34" charset="0"/>
            </a:endParaRPr>
          </a:p>
          <a:p>
            <a:pPr lvl="0" algn="just"/>
            <a:r>
              <a:rPr lang="de-DE" sz="2800" dirty="0">
                <a:latin typeface="Arial" panose="020B0604020202020204" pitchFamily="34" charset="0"/>
                <a:cs typeface="Arial" panose="020B0604020202020204" pitchFamily="34" charset="0"/>
              </a:rPr>
              <a:t>		</a:t>
            </a:r>
            <a:r>
              <a:rPr lang="de-DE" sz="3200" dirty="0">
                <a:latin typeface="Arial" panose="020B0604020202020204" pitchFamily="34" charset="0"/>
                <a:cs typeface="Arial" panose="020B0604020202020204" pitchFamily="34" charset="0"/>
              </a:rPr>
              <a:t>Karl</a:t>
            </a:r>
            <a:endParaRPr lang="en-GB" sz="2800" dirty="0">
              <a:latin typeface="Arial" panose="020B0604020202020204" pitchFamily="34" charset="0"/>
              <a:cs typeface="Arial" panose="020B0604020202020204" pitchFamily="34" charset="0"/>
            </a:endParaRPr>
          </a:p>
          <a:p>
            <a:pPr algn="just"/>
            <a:endParaRPr lang="en-GB"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685" y="1964398"/>
            <a:ext cx="3086100" cy="4305110"/>
          </a:xfrm>
          <a:prstGeom prst="rect">
            <a:avLst/>
          </a:prstGeom>
        </p:spPr>
      </p:pic>
    </p:spTree>
    <p:extLst>
      <p:ext uri="{BB962C8B-B14F-4D97-AF65-F5344CB8AC3E}">
        <p14:creationId xmlns:p14="http://schemas.microsoft.com/office/powerpoint/2010/main" val="48986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582392"/>
            <a:ext cx="9954634" cy="4093428"/>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1999 wurde unter der Regie von Stanley Kubrick, dem berühmten amerikanischen Direktor, der Film </a:t>
            </a:r>
            <a:r>
              <a:rPr lang="de-DE" sz="2800" i="1" dirty="0">
                <a:latin typeface="Arial" panose="020B0604020202020204" pitchFamily="34" charset="0"/>
                <a:cs typeface="Arial" panose="020B0604020202020204" pitchFamily="34" charset="0"/>
              </a:rPr>
              <a:t>Eyes Wide </a:t>
            </a:r>
            <a:r>
              <a:rPr lang="de-DE" sz="2800" i="1" dirty="0" err="1">
                <a:latin typeface="Arial" panose="020B0604020202020204" pitchFamily="34" charset="0"/>
                <a:cs typeface="Arial" panose="020B0604020202020204" pitchFamily="34" charset="0"/>
              </a:rPr>
              <a:t>Shut</a:t>
            </a:r>
            <a:r>
              <a:rPr lang="de-DE" sz="2800" i="1" dirty="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rPr>
              <a:t>gedreht, der eigentlich Kubricks letztes kinematographisches Werk war. Inspiration für den Film fand Stanley in einem Buch von einem berühmten Autor österreichischer Herkunft. Wie heißt der Autor und das Buch?</a:t>
            </a:r>
          </a:p>
          <a:p>
            <a:pPr algn="just"/>
            <a:endParaRPr lang="de-DE" sz="2800" dirty="0">
              <a:latin typeface="Arial" panose="020B0604020202020204" pitchFamily="34" charset="0"/>
              <a:cs typeface="Arial" panose="020B0604020202020204" pitchFamily="34" charset="0"/>
            </a:endParaRPr>
          </a:p>
          <a:p>
            <a:pPr algn="just"/>
            <a:r>
              <a:rPr lang="de-DE" sz="3200" dirty="0">
                <a:latin typeface="Arial" panose="020B0604020202020204" pitchFamily="34" charset="0"/>
                <a:cs typeface="Arial" panose="020B0604020202020204" pitchFamily="34" charset="0"/>
              </a:rPr>
              <a:t>Arthur Schnitzler </a:t>
            </a:r>
          </a:p>
          <a:p>
            <a:pPr algn="just"/>
            <a:r>
              <a:rPr lang="de-DE" sz="3200" i="1" dirty="0">
                <a:latin typeface="Arial" panose="020B0604020202020204" pitchFamily="34" charset="0"/>
                <a:cs typeface="Arial" panose="020B0604020202020204" pitchFamily="34" charset="0"/>
              </a:rPr>
              <a:t>Traumnovelle</a:t>
            </a:r>
            <a:endParaRPr lang="en-GB" sz="3200" i="1" dirty="0">
              <a:latin typeface="Arial" panose="020B0604020202020204" pitchFamily="34" charset="0"/>
              <a:cs typeface="Arial" panose="020B0604020202020204" pitchFamily="34" charset="0"/>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384" y="4321692"/>
            <a:ext cx="5648689" cy="2353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58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000" y="1711789"/>
            <a:ext cx="3918548" cy="4859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13383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3965582" y="1649688"/>
            <a:ext cx="6441614" cy="5693866"/>
          </a:xfrm>
          <a:prstGeom prst="rect">
            <a:avLst/>
          </a:prstGeom>
          <a:noFill/>
        </p:spPr>
        <p:txBody>
          <a:bodyPr wrap="square" rtlCol="0">
            <a:spAutoFit/>
          </a:bodyPr>
          <a:lstStyle/>
          <a:p>
            <a:pPr algn="just" fontAlgn="base"/>
            <a:r>
              <a:rPr lang="de-DE" sz="2400" dirty="0">
                <a:latin typeface="Arial" panose="020B0604020202020204" pitchFamily="34" charset="0"/>
                <a:cs typeface="Arial" panose="020B0604020202020204" pitchFamily="34" charset="0"/>
              </a:rPr>
              <a:t>Wie bin ich doch so eigner Art:</a:t>
            </a:r>
          </a:p>
          <a:p>
            <a:pPr algn="just"/>
            <a:r>
              <a:rPr lang="de-DE" sz="2400" dirty="0">
                <a:latin typeface="Arial" panose="020B0604020202020204" pitchFamily="34" charset="0"/>
                <a:cs typeface="Arial" panose="020B0604020202020204" pitchFamily="34" charset="0"/>
              </a:rPr>
              <a:t>Ich bin eine Frau und hab einen Bart;</a:t>
            </a:r>
          </a:p>
          <a:p>
            <a:pPr algn="just"/>
            <a:r>
              <a:rPr lang="de-DE" sz="2400" dirty="0">
                <a:latin typeface="Arial" panose="020B0604020202020204" pitchFamily="34" charset="0"/>
                <a:cs typeface="Arial" panose="020B0604020202020204" pitchFamily="34" charset="0"/>
              </a:rPr>
              <a:t>Hab weißes Haar, so jung ich bin.</a:t>
            </a:r>
          </a:p>
          <a:p>
            <a:pPr algn="just"/>
            <a:r>
              <a:rPr lang="de-DE" sz="2400" dirty="0">
                <a:latin typeface="Arial" panose="020B0604020202020204" pitchFamily="34" charset="0"/>
                <a:cs typeface="Arial" panose="020B0604020202020204" pitchFamily="34" charset="0"/>
              </a:rPr>
              <a:t>In meinem Kopf ist wenig drin. </a:t>
            </a:r>
          </a:p>
          <a:p>
            <a:pPr algn="just"/>
            <a:r>
              <a:rPr lang="de-DE" sz="2400" dirty="0">
                <a:latin typeface="Arial" panose="020B0604020202020204" pitchFamily="34" charset="0"/>
                <a:cs typeface="Arial" panose="020B0604020202020204" pitchFamily="34" charset="0"/>
              </a:rPr>
              <a:t>Doch auf dem Kopf ist desto mehr,</a:t>
            </a:r>
          </a:p>
          <a:p>
            <a:pPr algn="just"/>
            <a:r>
              <a:rPr lang="de-DE" sz="2400" dirty="0">
                <a:latin typeface="Arial" panose="020B0604020202020204" pitchFamily="34" charset="0"/>
                <a:cs typeface="Arial" panose="020B0604020202020204" pitchFamily="34" charset="0"/>
              </a:rPr>
              <a:t>das dienet mir zu Schutz und wehr.</a:t>
            </a:r>
          </a:p>
          <a:p>
            <a:pPr algn="just"/>
            <a:r>
              <a:rPr lang="de-DE" sz="2400" dirty="0">
                <a:latin typeface="Arial" panose="020B0604020202020204" pitchFamily="34" charset="0"/>
                <a:cs typeface="Arial" panose="020B0604020202020204" pitchFamily="34" charset="0"/>
              </a:rPr>
              <a:t>Und machst du mich zur Gärtnerin,</a:t>
            </a:r>
          </a:p>
          <a:p>
            <a:pPr algn="just"/>
            <a:r>
              <a:rPr lang="de-DE" sz="2400" dirty="0">
                <a:latin typeface="Arial" panose="020B0604020202020204" pitchFamily="34" charset="0"/>
                <a:cs typeface="Arial" panose="020B0604020202020204" pitchFamily="34" charset="0"/>
              </a:rPr>
              <a:t>bleibt wenig Kohl im Garten drin.</a:t>
            </a:r>
          </a:p>
          <a:p>
            <a:pPr algn="just"/>
            <a:r>
              <a:rPr lang="de-DE" sz="2400" dirty="0">
                <a:latin typeface="Arial" panose="020B0604020202020204" pitchFamily="34" charset="0"/>
                <a:cs typeface="Arial" panose="020B0604020202020204" pitchFamily="34" charset="0"/>
              </a:rPr>
              <a:t>Und schlägst du mich, so hüte dich!</a:t>
            </a:r>
          </a:p>
          <a:p>
            <a:pPr algn="just"/>
            <a:r>
              <a:rPr lang="de-DE" sz="2400" dirty="0">
                <a:latin typeface="Arial" panose="020B0604020202020204" pitchFamily="34" charset="0"/>
                <a:cs typeface="Arial" panose="020B0604020202020204" pitchFamily="34" charset="0"/>
              </a:rPr>
              <a:t>Ich wehre mich und stoße dich.</a:t>
            </a:r>
          </a:p>
          <a:p>
            <a:pPr algn="just"/>
            <a:r>
              <a:rPr lang="de-DE" sz="2400" dirty="0">
                <a:latin typeface="Arial" panose="020B0604020202020204" pitchFamily="34" charset="0"/>
                <a:cs typeface="Arial" panose="020B0604020202020204" pitchFamily="34" charset="0"/>
              </a:rPr>
              <a:t>Wer bin ich?</a:t>
            </a:r>
          </a:p>
          <a:p>
            <a:pPr algn="just"/>
            <a:r>
              <a:rPr lang="de-DE" sz="2400" dirty="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rPr>
              <a:t>Die</a:t>
            </a:r>
            <a:r>
              <a:rPr lang="de-DE" sz="2400" dirty="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rPr>
              <a:t>Ziege</a:t>
            </a:r>
          </a:p>
          <a:p>
            <a:br>
              <a:rPr lang="de-DE" sz="2800" dirty="0"/>
            </a:b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7354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3995135" y="2133369"/>
            <a:ext cx="5676765" cy="3170099"/>
          </a:xfrm>
          <a:prstGeom prst="rect">
            <a:avLst/>
          </a:prstGeom>
          <a:noFill/>
        </p:spPr>
        <p:txBody>
          <a:bodyPr wrap="square" rtlCol="0">
            <a:spAutoFit/>
          </a:bodyPr>
          <a:lstStyle/>
          <a:p>
            <a:pPr algn="just" fontAlgn="base"/>
            <a:r>
              <a:rPr lang="de-DE" sz="2800" dirty="0">
                <a:latin typeface="Arial" panose="020B0604020202020204" pitchFamily="34" charset="0"/>
                <a:cs typeface="Arial" panose="020B0604020202020204" pitchFamily="34" charset="0"/>
              </a:rPr>
              <a:t>Vor mir fährt die Polizei,</a:t>
            </a:r>
          </a:p>
          <a:p>
            <a:pPr algn="just"/>
            <a:r>
              <a:rPr lang="de-DE" sz="2800" dirty="0">
                <a:latin typeface="Arial" panose="020B0604020202020204" pitchFamily="34" charset="0"/>
                <a:cs typeface="Arial" panose="020B0604020202020204" pitchFamily="34" charset="0"/>
              </a:rPr>
              <a:t>hinter mir eine Kutsche.</a:t>
            </a:r>
            <a:endParaRPr lang="de-DE" sz="4000" dirty="0">
              <a:latin typeface="Arial" panose="020B0604020202020204" pitchFamily="34" charset="0"/>
              <a:cs typeface="Arial" panose="020B0604020202020204" pitchFamily="34" charset="0"/>
            </a:endParaRPr>
          </a:p>
          <a:p>
            <a:pPr algn="just"/>
            <a:r>
              <a:rPr lang="de-DE" sz="2800" dirty="0">
                <a:latin typeface="Arial" panose="020B0604020202020204" pitchFamily="34" charset="0"/>
                <a:cs typeface="Arial" panose="020B0604020202020204" pitchFamily="34" charset="0"/>
              </a:rPr>
              <a:t>Rechts von mir ein Flugzeug,</a:t>
            </a:r>
            <a:endParaRPr lang="de-DE" sz="4000" dirty="0">
              <a:latin typeface="Arial" panose="020B0604020202020204" pitchFamily="34" charset="0"/>
              <a:cs typeface="Arial" panose="020B0604020202020204" pitchFamily="34" charset="0"/>
            </a:endParaRPr>
          </a:p>
          <a:p>
            <a:pPr algn="just"/>
            <a:r>
              <a:rPr lang="de-DE" sz="2800" dirty="0">
                <a:latin typeface="Arial" panose="020B0604020202020204" pitchFamily="34" charset="0"/>
                <a:cs typeface="Arial" panose="020B0604020202020204" pitchFamily="34" charset="0"/>
              </a:rPr>
              <a:t>links von mir die Eisenbahn.</a:t>
            </a:r>
            <a:endParaRPr lang="de-DE" sz="4000" dirty="0">
              <a:latin typeface="Arial" panose="020B0604020202020204" pitchFamily="34" charset="0"/>
              <a:cs typeface="Arial" panose="020B0604020202020204" pitchFamily="34" charset="0"/>
            </a:endParaRPr>
          </a:p>
          <a:p>
            <a:pPr algn="just"/>
            <a:r>
              <a:rPr lang="de-DE" sz="2800" dirty="0">
                <a:latin typeface="Arial" panose="020B0604020202020204" pitchFamily="34" charset="0"/>
                <a:cs typeface="Arial" panose="020B0604020202020204" pitchFamily="34" charset="0"/>
              </a:rPr>
              <a:t>Wo bin ich?</a:t>
            </a:r>
          </a:p>
          <a:p>
            <a:pPr algn="just"/>
            <a:endParaRPr lang="de-DE" sz="2800" dirty="0">
              <a:latin typeface="Arial" panose="020B0604020202020204" pitchFamily="34" charset="0"/>
              <a:cs typeface="Arial" panose="020B0604020202020204" pitchFamily="34" charset="0"/>
            </a:endParaRPr>
          </a:p>
          <a:p>
            <a:pPr algn="just"/>
            <a:r>
              <a:rPr lang="de-DE" sz="2800" dirty="0">
                <a:latin typeface="Arial" panose="020B0604020202020204" pitchFamily="34" charset="0"/>
                <a:cs typeface="Arial" panose="020B0604020202020204" pitchFamily="34" charset="0"/>
              </a:rPr>
              <a:t>	</a:t>
            </a:r>
            <a:r>
              <a:rPr lang="de-DE" sz="3200" dirty="0">
                <a:latin typeface="Arial" panose="020B0604020202020204" pitchFamily="34" charset="0"/>
                <a:cs typeface="Arial" panose="020B0604020202020204" pitchFamily="34" charset="0"/>
              </a:rPr>
              <a:t>Auf dem Kinderkarussel </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979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2473615" y="2133369"/>
            <a:ext cx="7282476" cy="1446550"/>
          </a:xfrm>
          <a:prstGeom prst="rect">
            <a:avLst/>
          </a:prstGeom>
          <a:noFill/>
        </p:spPr>
        <p:txBody>
          <a:bodyPr wrap="square" rtlCol="0">
            <a:spAutoFit/>
          </a:bodyPr>
          <a:lstStyle/>
          <a:p>
            <a:pPr algn="just" fontAlgn="base"/>
            <a:r>
              <a:rPr lang="de-DE" sz="2800" dirty="0">
                <a:latin typeface="Arial" panose="020B0604020202020204" pitchFamily="34" charset="0"/>
                <a:cs typeface="Arial" panose="020B0604020202020204" pitchFamily="34" charset="0"/>
              </a:rPr>
              <a:t>Welche Brille trägt man nicht auf der Nase?</a:t>
            </a:r>
          </a:p>
          <a:p>
            <a:pPr algn="just" fontAlgn="base"/>
            <a:r>
              <a:rPr lang="de-DE" sz="2800" dirty="0">
                <a:latin typeface="Arial" panose="020B0604020202020204" pitchFamily="34" charset="0"/>
                <a:cs typeface="Arial" panose="020B0604020202020204" pitchFamily="34" charset="0"/>
              </a:rPr>
              <a:t>	</a:t>
            </a:r>
          </a:p>
          <a:p>
            <a:pPr algn="just" fontAlgn="base"/>
            <a:r>
              <a:rPr lang="de-DE" sz="2800" dirty="0">
                <a:latin typeface="Arial" panose="020B0604020202020204" pitchFamily="34" charset="0"/>
                <a:cs typeface="Arial" panose="020B0604020202020204" pitchFamily="34" charset="0"/>
              </a:rPr>
              <a:t>	</a:t>
            </a:r>
            <a:r>
              <a:rPr lang="de-DE" sz="3200" dirty="0">
                <a:latin typeface="Arial" panose="020B0604020202020204" pitchFamily="34" charset="0"/>
                <a:cs typeface="Arial" panose="020B0604020202020204" pitchFamily="34" charset="0"/>
              </a:rPr>
              <a:t>Die Klobrille</a:t>
            </a: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871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9:</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2751020" y="2205288"/>
            <a:ext cx="7282476" cy="1877437"/>
          </a:xfrm>
          <a:prstGeom prst="rect">
            <a:avLst/>
          </a:prstGeom>
          <a:noFill/>
        </p:spPr>
        <p:txBody>
          <a:bodyPr wrap="square" rtlCol="0">
            <a:spAutoFit/>
          </a:bodyPr>
          <a:lstStyle/>
          <a:p>
            <a:pPr algn="just" fontAlgn="base"/>
            <a:r>
              <a:rPr lang="de-DE" sz="2800" dirty="0">
                <a:latin typeface="Arial" panose="020B0604020202020204" pitchFamily="34" charset="0"/>
                <a:cs typeface="Arial" panose="020B0604020202020204" pitchFamily="34" charset="0"/>
              </a:rPr>
              <a:t>Wenn die Schwester deines Onkels nicht deine Tante ist, wer ist sie dann?</a:t>
            </a:r>
          </a:p>
          <a:p>
            <a:pPr algn="just" fontAlgn="base"/>
            <a:endParaRPr lang="de-DE" sz="2800" dirty="0">
              <a:latin typeface="Arial" panose="020B0604020202020204" pitchFamily="34" charset="0"/>
              <a:cs typeface="Arial" panose="020B0604020202020204" pitchFamily="34" charset="0"/>
            </a:endParaRPr>
          </a:p>
          <a:p>
            <a:pPr algn="just" fontAlgn="base"/>
            <a:r>
              <a:rPr lang="de-DE" sz="2800" dirty="0">
                <a:latin typeface="Arial" panose="020B0604020202020204" pitchFamily="34" charset="0"/>
                <a:cs typeface="Arial" panose="020B0604020202020204" pitchFamily="34" charset="0"/>
              </a:rPr>
              <a:t>	</a:t>
            </a:r>
            <a:r>
              <a:rPr lang="de-DE" sz="3200" dirty="0">
                <a:latin typeface="Arial" panose="020B0604020202020204" pitchFamily="34" charset="0"/>
                <a:cs typeface="Arial" panose="020B0604020202020204" pitchFamily="34" charset="0"/>
              </a:rPr>
              <a:t>Deine Mutter</a:t>
            </a: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913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10:</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3744657" y="2153918"/>
            <a:ext cx="7282476" cy="2739211"/>
          </a:xfrm>
          <a:prstGeom prst="rect">
            <a:avLst/>
          </a:prstGeom>
          <a:noFill/>
        </p:spPr>
        <p:txBody>
          <a:bodyPr wrap="square" rtlCol="0">
            <a:spAutoFit/>
          </a:bodyPr>
          <a:lstStyle/>
          <a:p>
            <a:pPr algn="just" fontAlgn="base"/>
            <a:r>
              <a:rPr lang="de-DE" sz="2800" dirty="0">
                <a:latin typeface="Arial" panose="020B0604020202020204" pitchFamily="34" charset="0"/>
                <a:cs typeface="Arial" panose="020B0604020202020204" pitchFamily="34" charset="0"/>
              </a:rPr>
              <a:t>Der es macht, der will es nicht</a:t>
            </a:r>
          </a:p>
          <a:p>
            <a:pPr algn="just" fontAlgn="base"/>
            <a:r>
              <a:rPr lang="de-DE" sz="2800" dirty="0">
                <a:latin typeface="Arial" panose="020B0604020202020204" pitchFamily="34" charset="0"/>
                <a:cs typeface="Arial" panose="020B0604020202020204" pitchFamily="34" charset="0"/>
              </a:rPr>
              <a:t>der es trägt, behält es nicht</a:t>
            </a:r>
          </a:p>
          <a:p>
            <a:pPr algn="just" fontAlgn="base"/>
            <a:r>
              <a:rPr lang="de-DE" sz="2800" dirty="0">
                <a:latin typeface="Arial" panose="020B0604020202020204" pitchFamily="34" charset="0"/>
                <a:cs typeface="Arial" panose="020B0604020202020204" pitchFamily="34" charset="0"/>
              </a:rPr>
              <a:t>der es kauft, der braucht es nicht</a:t>
            </a:r>
          </a:p>
          <a:p>
            <a:pPr algn="just" fontAlgn="base"/>
            <a:r>
              <a:rPr lang="de-DE" sz="2800" dirty="0">
                <a:latin typeface="Arial" panose="020B0604020202020204" pitchFamily="34" charset="0"/>
                <a:cs typeface="Arial" panose="020B0604020202020204" pitchFamily="34" charset="0"/>
              </a:rPr>
              <a:t>der es hat, der weiß es nicht. </a:t>
            </a:r>
          </a:p>
          <a:p>
            <a:pPr algn="just" fontAlgn="base"/>
            <a:endParaRPr lang="de-DE" sz="2800" dirty="0">
              <a:latin typeface="Arial" panose="020B0604020202020204" pitchFamily="34" charset="0"/>
              <a:cs typeface="Arial" panose="020B0604020202020204" pitchFamily="34" charset="0"/>
            </a:endParaRPr>
          </a:p>
          <a:p>
            <a:pPr algn="just" fontAlgn="base"/>
            <a:r>
              <a:rPr lang="de-DE" sz="2800" dirty="0">
                <a:latin typeface="Arial" panose="020B0604020202020204" pitchFamily="34" charset="0"/>
                <a:cs typeface="Arial" panose="020B0604020202020204" pitchFamily="34" charset="0"/>
              </a:rPr>
              <a:t>	</a:t>
            </a:r>
            <a:r>
              <a:rPr lang="de-DE" sz="3200" dirty="0">
                <a:latin typeface="Arial" panose="020B0604020202020204" pitchFamily="34" charset="0"/>
                <a:cs typeface="Arial" panose="020B0604020202020204" pitchFamily="34" charset="0"/>
              </a:rPr>
              <a:t>Ein Sarg</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195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345911" y="1522138"/>
            <a:ext cx="9455651" cy="3600986"/>
          </a:xfrm>
          <a:prstGeom prst="rect">
            <a:avLst/>
          </a:prstGeom>
          <a:noFill/>
        </p:spPr>
        <p:txBody>
          <a:bodyPr wrap="square" rtlCol="0">
            <a:spAutoFit/>
          </a:bodyPr>
          <a:lstStyle/>
          <a:p>
            <a:pPr algn="just" fontAlgn="base"/>
            <a:r>
              <a:rPr lang="de-DE" sz="2800" dirty="0">
                <a:latin typeface="Arial" panose="020B0604020202020204" pitchFamily="34" charset="0"/>
                <a:cs typeface="Arial" panose="020B0604020202020204" pitchFamily="34" charset="0"/>
              </a:rPr>
              <a:t>Robert Musil, der österreichische Schriftsteller und Kritiker verbrachte einen wesentlichen Teil seines Lebens in Brünn. Sein Meisterwerk </a:t>
            </a:r>
            <a:r>
              <a:rPr lang="de-DE" sz="2800" i="1" dirty="0">
                <a:latin typeface="Arial" panose="020B0604020202020204" pitchFamily="34" charset="0"/>
                <a:cs typeface="Arial" panose="020B0604020202020204" pitchFamily="34" charset="0"/>
              </a:rPr>
              <a:t>Der Mann ohne Eigenschaften </a:t>
            </a:r>
            <a:r>
              <a:rPr lang="de-DE" sz="2800" dirty="0">
                <a:latin typeface="Arial" panose="020B0604020202020204" pitchFamily="34" charset="0"/>
                <a:cs typeface="Arial" panose="020B0604020202020204" pitchFamily="34" charset="0"/>
              </a:rPr>
              <a:t>zählt zu den gewaltigsten </a:t>
            </a:r>
            <a:r>
              <a:rPr lang="de-DE" sz="2800" i="1" dirty="0">
                <a:latin typeface="Arial" panose="020B0604020202020204" pitchFamily="34" charset="0"/>
                <a:cs typeface="Arial" panose="020B0604020202020204" pitchFamily="34" charset="0"/>
              </a:rPr>
              <a:t>Werken </a:t>
            </a:r>
            <a:r>
              <a:rPr lang="de-DE" sz="2800" dirty="0">
                <a:latin typeface="Arial" panose="020B0604020202020204" pitchFamily="34" charset="0"/>
                <a:cs typeface="Arial" panose="020B0604020202020204" pitchFamily="34" charset="0"/>
              </a:rPr>
              <a:t>deutscher Literatur. Wie viele Seiten umfasst es insgesamt (in Ausgabe von Rowohlt Verlag)?</a:t>
            </a:r>
          </a:p>
          <a:p>
            <a:pPr algn="just" fontAlgn="base"/>
            <a:endParaRPr lang="de-DE" sz="2800" dirty="0">
              <a:latin typeface="Arial" panose="020B0604020202020204" pitchFamily="34" charset="0"/>
              <a:cs typeface="Arial" panose="020B0604020202020204" pitchFamily="34" charset="0"/>
            </a:endParaRPr>
          </a:p>
          <a:p>
            <a:pPr algn="just" fontAlgn="base"/>
            <a:r>
              <a:rPr lang="de-DE" sz="3200" dirty="0">
                <a:latin typeface="Arial" panose="020B0604020202020204" pitchFamily="34" charset="0"/>
                <a:cs typeface="Arial" panose="020B0604020202020204" pitchFamily="34" charset="0"/>
              </a:rPr>
              <a:t>       1056 Seiten </a:t>
            </a:r>
            <a:endParaRPr lang="de-DE" sz="2800" dirty="0">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235" y="3834676"/>
            <a:ext cx="3582429" cy="2840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50758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813781"/>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III.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Thema:</a:t>
            </a:r>
            <a:br>
              <a:rPr lang="de-DE" sz="6000" dirty="0">
                <a:latin typeface="Arial Black" panose="020B0A04020102020204" pitchFamily="34" charset="0"/>
                <a:cs typeface="Arial" panose="020B0604020202020204" pitchFamily="34" charset="0"/>
              </a:rPr>
            </a:br>
            <a:r>
              <a:rPr lang="de-DE" sz="6600" dirty="0">
                <a:latin typeface="Arial Black" panose="020B0A04020102020204" pitchFamily="34" charset="0"/>
                <a:cs typeface="Arial" panose="020B0604020202020204" pitchFamily="34" charset="0"/>
              </a:rPr>
              <a:t>Sprache </a:t>
            </a: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42565009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923098"/>
            <a:ext cx="9954634" cy="1384995"/>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Wie lautet dem Duden nach standardsprachlich der Plural von </a:t>
            </a:r>
            <a:r>
              <a:rPr lang="de-DE" sz="2800" i="1" dirty="0">
                <a:latin typeface="Arial" panose="020B0604020202020204" pitchFamily="34" charset="0"/>
                <a:cs typeface="Arial" panose="020B0604020202020204" pitchFamily="34" charset="0"/>
              </a:rPr>
              <a:t>Quiz</a:t>
            </a:r>
            <a:r>
              <a:rPr lang="de-DE" sz="2800" dirty="0">
                <a:latin typeface="Arial" panose="020B0604020202020204" pitchFamily="34" charset="0"/>
                <a:cs typeface="Arial" panose="020B0604020202020204" pitchFamily="34" charset="0"/>
              </a:rPr>
              <a:t>?</a:t>
            </a:r>
          </a:p>
          <a:p>
            <a:pPr lvl="0" algn="just"/>
            <a:endParaRPr lang="en-GB" sz="2800" dirty="0">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553" y="3791164"/>
            <a:ext cx="5745681" cy="2152350"/>
          </a:xfrm>
          <a:prstGeom prst="rect">
            <a:avLst/>
          </a:prstGeom>
        </p:spPr>
      </p:pic>
    </p:spTree>
    <p:extLst>
      <p:ext uri="{BB962C8B-B14F-4D97-AF65-F5344CB8AC3E}">
        <p14:creationId xmlns:p14="http://schemas.microsoft.com/office/powerpoint/2010/main" val="3956196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923098"/>
            <a:ext cx="9954634" cy="3539430"/>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Mit der Aktion „Wörter des Jahres“ kürt die </a:t>
            </a:r>
            <a:r>
              <a:rPr lang="de-DE" sz="2800" dirty="0" err="1">
                <a:latin typeface="Arial" panose="020B0604020202020204" pitchFamily="34" charset="0"/>
                <a:cs typeface="Arial" panose="020B0604020202020204" pitchFamily="34" charset="0"/>
              </a:rPr>
              <a:t>GfdS</a:t>
            </a:r>
            <a:r>
              <a:rPr lang="de-DE" sz="2800" dirty="0">
                <a:latin typeface="Arial" panose="020B0604020202020204" pitchFamily="34" charset="0"/>
                <a:cs typeface="Arial" panose="020B0604020202020204" pitchFamily="34" charset="0"/>
              </a:rPr>
              <a:t> seit 1977 regelmäßig Wörter und Wendungen, die das politische, wirtschaftliche und gesellschaftliche Leben eines Jahres sprachlich in besonderer Weise bestimmt haben. Das Wort des Jahres 2016 verweist darauf, dass es in politischen und gesellschaftlichen Diskussionen heute zunehmend um Emotionen anstelle von Tatsachen geht. </a:t>
            </a:r>
          </a:p>
          <a:p>
            <a:pPr lvl="0" algn="just"/>
            <a:r>
              <a:rPr lang="de-DE" sz="2800" dirty="0">
                <a:latin typeface="Arial" panose="020B0604020202020204" pitchFamily="34" charset="0"/>
                <a:cs typeface="Arial" panose="020B0604020202020204" pitchFamily="34" charset="0"/>
              </a:rPr>
              <a:t>Wie heißt dieses Wort?</a:t>
            </a:r>
          </a:p>
        </p:txBody>
      </p:sp>
    </p:spTree>
    <p:extLst>
      <p:ext uri="{BB962C8B-B14F-4D97-AF65-F5344CB8AC3E}">
        <p14:creationId xmlns:p14="http://schemas.microsoft.com/office/powerpoint/2010/main" val="2546769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923098"/>
            <a:ext cx="5241020" cy="3108543"/>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Wie heißt die tschechische Entsprechung des deutschen männlichen Namens Adalbert, dessen Wurzeln bis ins Althochdeutsche zurückreichen und dessen verkürzte Form </a:t>
            </a:r>
            <a:r>
              <a:rPr lang="de-DE" sz="2800" i="1" dirty="0">
                <a:latin typeface="Arial" panose="020B0604020202020204" pitchFamily="34" charset="0"/>
                <a:cs typeface="Arial" panose="020B0604020202020204" pitchFamily="34" charset="0"/>
              </a:rPr>
              <a:t>Albert</a:t>
            </a:r>
            <a:r>
              <a:rPr lang="de-DE" sz="2800" dirty="0">
                <a:latin typeface="Arial" panose="020B0604020202020204" pitchFamily="34" charset="0"/>
                <a:cs typeface="Arial" panose="020B0604020202020204" pitchFamily="34" charset="0"/>
              </a:rPr>
              <a:t> ist?</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186" y="1779259"/>
            <a:ext cx="3589395" cy="4883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6101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942" y="2003655"/>
            <a:ext cx="7896116" cy="4265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0770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606651" y="2014565"/>
            <a:ext cx="8934632" cy="1815882"/>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Mundart kann sehr charmant sein – aber auch ziemlich abschreckend</a:t>
            </a:r>
            <a:r>
              <a:rPr lang="de-DE" dirty="0"/>
              <a:t>. </a:t>
            </a:r>
            <a:r>
              <a:rPr lang="de-DE" sz="2800" dirty="0">
                <a:latin typeface="Arial" panose="020B0604020202020204" pitchFamily="34" charset="0"/>
                <a:cs typeface="Arial" panose="020B0604020202020204" pitchFamily="34" charset="0"/>
              </a:rPr>
              <a:t>Welcher ist der unbeliebtester Dialekt des Deutschen (nach einer Umfrage vom Meinungsforschungsinstitut </a:t>
            </a:r>
            <a:r>
              <a:rPr lang="de-DE" sz="2800" i="1" dirty="0" err="1">
                <a:latin typeface="Arial" panose="020B0604020202020204" pitchFamily="34" charset="0"/>
                <a:cs typeface="Arial" panose="020B0604020202020204" pitchFamily="34" charset="0"/>
              </a:rPr>
              <a:t>YouGov</a:t>
            </a:r>
            <a:r>
              <a:rPr lang="de-DE" sz="2800" dirty="0">
                <a:latin typeface="Arial" panose="020B0604020202020204" pitchFamily="34" charset="0"/>
                <a:cs typeface="Arial" panose="020B0604020202020204" pitchFamily="34" charset="0"/>
              </a:rPr>
              <a:t>)?</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440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34948" y="1765966"/>
            <a:ext cx="10500190" cy="3231654"/>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Diese besondere Spezialität für null Euro findet man meist auf Karten in kinderfreundlichen Restaurants. Sie stellen Kindern einen leeren Teller und Besteck zur Verfügung. Die lieben Kleinen können dann mit den Eltern mitessen. Wie heißt diese leckere Spezialität?</a:t>
            </a:r>
          </a:p>
          <a:p>
            <a:pPr algn="just"/>
            <a:endParaRPr lang="de-DE" sz="3200" dirty="0">
              <a:latin typeface="Arial" panose="020B0604020202020204" pitchFamily="34" charset="0"/>
              <a:cs typeface="Arial" panose="020B0604020202020204" pitchFamily="34" charset="0"/>
            </a:endParaRPr>
          </a:p>
          <a:p>
            <a:pPr algn="just"/>
            <a:r>
              <a:rPr lang="de-DE" sz="3200" dirty="0">
                <a:latin typeface="Arial" panose="020B0604020202020204" pitchFamily="34" charset="0"/>
                <a:cs typeface="Arial" panose="020B0604020202020204" pitchFamily="34" charset="0"/>
              </a:rPr>
              <a:t>	</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699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845" y="2080909"/>
            <a:ext cx="10515600" cy="1325563"/>
          </a:xfrm>
        </p:spPr>
        <p:txBody>
          <a:bodyPr>
            <a:noAutofit/>
          </a:bodyPr>
          <a:lstStyle/>
          <a:p>
            <a:pPr algn="ctr"/>
            <a:r>
              <a:rPr lang="de-DE" sz="5400" dirty="0">
                <a:latin typeface="Arial Black" panose="020B0A04020102020204" pitchFamily="34" charset="0"/>
                <a:cs typeface="Arial" panose="020B0604020202020204" pitchFamily="34" charset="0"/>
              </a:rPr>
              <a:t>Thema</a:t>
            </a:r>
            <a:r>
              <a:rPr lang="de-DE" sz="4800" dirty="0">
                <a:latin typeface="Arial Black" panose="020B0A04020102020204" pitchFamily="34" charset="0"/>
                <a:cs typeface="Arial" panose="020B0604020202020204" pitchFamily="34" charset="0"/>
              </a:rPr>
              <a:t>:</a:t>
            </a:r>
            <a:br>
              <a:rPr lang="de-DE" sz="54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Musik</a:t>
            </a:r>
            <a:endParaRPr lang="de-DE" sz="6600" dirty="0">
              <a:latin typeface="Arial Black" panose="020B0A04020102020204" pitchFamily="34" charset="0"/>
              <a:cs typeface="Arial" panose="020B0604020202020204" pitchFamily="34" charset="0"/>
            </a:endParaRPr>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21772783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Obdélník 1"/>
          <p:cNvSpPr/>
          <p:nvPr/>
        </p:nvSpPr>
        <p:spPr>
          <a:xfrm>
            <a:off x="1627529" y="2216918"/>
            <a:ext cx="1762021" cy="523220"/>
          </a:xfrm>
          <a:prstGeom prst="rect">
            <a:avLst/>
          </a:prstGeom>
        </p:spPr>
        <p:txBody>
          <a:bodyPr wrap="none">
            <a:spAutoFit/>
          </a:bodyPr>
          <a:lstStyle/>
          <a:p>
            <a:r>
              <a:rPr lang="de-DE" sz="2800" b="1" dirty="0">
                <a:solidFill>
                  <a:srgbClr val="000000"/>
                </a:solidFill>
                <a:latin typeface="Arial" panose="020B0604020202020204" pitchFamily="34" charset="0"/>
                <a:cs typeface="Arial" panose="020B0604020202020204" pitchFamily="34" charset="0"/>
              </a:rPr>
              <a:t>Sample 1</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5139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TextovéPole 1"/>
          <p:cNvSpPr txBox="1"/>
          <p:nvPr/>
        </p:nvSpPr>
        <p:spPr>
          <a:xfrm>
            <a:off x="1044967" y="1764096"/>
            <a:ext cx="10102065" cy="2677656"/>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Dieses Lied von der berühmten deutschen Rockband Scorpions ist im Jahre 1985 in Frankreich besonders populär geworden (2.5 Millionen Singlekopien wurden verkauft). Es wurde behauptet, es habe dort wegen dem Lied zur großen Geburtenzunahme geführt, und viele Eltern haben seinen Kindern den Namen "</a:t>
            </a:r>
            <a:r>
              <a:rPr lang="de-DE" sz="2800" dirty="0" err="1">
                <a:latin typeface="Arial" panose="020B0604020202020204" pitchFamily="34" charset="0"/>
                <a:cs typeface="Arial" panose="020B0604020202020204" pitchFamily="34" charset="0"/>
              </a:rPr>
              <a:t>Sly</a:t>
            </a:r>
            <a:r>
              <a:rPr lang="de-DE" sz="2800" dirty="0">
                <a:latin typeface="Arial" panose="020B0604020202020204" pitchFamily="34" charset="0"/>
                <a:cs typeface="Arial" panose="020B0604020202020204" pitchFamily="34" charset="0"/>
              </a:rPr>
              <a:t>" gegeben. Um welches Lied geht es?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9790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Obdélník 5"/>
          <p:cNvSpPr/>
          <p:nvPr/>
        </p:nvSpPr>
        <p:spPr>
          <a:xfrm>
            <a:off x="1627529" y="2216918"/>
            <a:ext cx="1762021" cy="523220"/>
          </a:xfrm>
          <a:prstGeom prst="rect">
            <a:avLst/>
          </a:prstGeom>
        </p:spPr>
        <p:txBody>
          <a:bodyPr wrap="none">
            <a:spAutoFit/>
          </a:bodyPr>
          <a:lstStyle/>
          <a:p>
            <a:r>
              <a:rPr lang="de-DE" sz="2800" b="1" dirty="0">
                <a:solidFill>
                  <a:srgbClr val="000000"/>
                </a:solidFill>
                <a:latin typeface="Arial" panose="020B0604020202020204" pitchFamily="34" charset="0"/>
                <a:cs typeface="Arial" panose="020B0604020202020204" pitchFamily="34" charset="0"/>
              </a:rPr>
              <a:t>Sample 2</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1344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9:</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Obdélník 1"/>
          <p:cNvSpPr/>
          <p:nvPr/>
        </p:nvSpPr>
        <p:spPr>
          <a:xfrm>
            <a:off x="1150707" y="1777429"/>
            <a:ext cx="10203094" cy="2677656"/>
          </a:xfrm>
          <a:prstGeom prst="rect">
            <a:avLst/>
          </a:prstGeom>
        </p:spPr>
        <p:txBody>
          <a:bodyPr wrap="square">
            <a:spAutoFit/>
          </a:bodyPr>
          <a:lstStyle/>
          <a:p>
            <a:pPr algn="just"/>
            <a:r>
              <a:rPr lang="de-DE" sz="2800" dirty="0">
                <a:latin typeface="Arial" panose="020B0604020202020204" pitchFamily="34" charset="0"/>
                <a:cs typeface="Arial" panose="020B0604020202020204" pitchFamily="34" charset="0"/>
              </a:rPr>
              <a:t>Er ist ein deutscher Filmkomponist, Arrangeur und Musikproduzent, der Musik für solche Filme wie </a:t>
            </a:r>
            <a:r>
              <a:rPr lang="de-DE" sz="2800" i="1" dirty="0">
                <a:latin typeface="Arial" panose="020B0604020202020204" pitchFamily="34" charset="0"/>
                <a:cs typeface="Arial" panose="020B0604020202020204" pitchFamily="34" charset="0"/>
              </a:rPr>
              <a:t>Rain Man</a:t>
            </a:r>
            <a:r>
              <a:rPr lang="de-DE" sz="2800" dirty="0">
                <a:latin typeface="Arial" panose="020B0604020202020204" pitchFamily="34" charset="0"/>
                <a:cs typeface="Arial" panose="020B0604020202020204" pitchFamily="34" charset="0"/>
              </a:rPr>
              <a:t>, </a:t>
            </a:r>
            <a:r>
              <a:rPr lang="de-DE" sz="2800" i="1" dirty="0">
                <a:latin typeface="Arial" panose="020B0604020202020204" pitchFamily="34" charset="0"/>
                <a:cs typeface="Arial" panose="020B0604020202020204" pitchFamily="34" charset="0"/>
              </a:rPr>
              <a:t>Gladiator</a:t>
            </a:r>
            <a:r>
              <a:rPr lang="de-DE" sz="2800" dirty="0">
                <a:latin typeface="Arial" panose="020B0604020202020204" pitchFamily="34" charset="0"/>
                <a:cs typeface="Arial" panose="020B0604020202020204" pitchFamily="34" charset="0"/>
              </a:rPr>
              <a:t>, </a:t>
            </a:r>
            <a:r>
              <a:rPr lang="de-DE" sz="2800" i="1" dirty="0">
                <a:latin typeface="Arial" panose="020B0604020202020204" pitchFamily="34" charset="0"/>
                <a:cs typeface="Arial" panose="020B0604020202020204" pitchFamily="34" charset="0"/>
              </a:rPr>
              <a:t>Pearl Harbor </a:t>
            </a:r>
            <a:r>
              <a:rPr lang="de-DE" sz="2800" dirty="0">
                <a:latin typeface="Arial" panose="020B0604020202020204" pitchFamily="34" charset="0"/>
                <a:cs typeface="Arial" panose="020B0604020202020204" pitchFamily="34" charset="0"/>
              </a:rPr>
              <a:t>und </a:t>
            </a:r>
            <a:r>
              <a:rPr lang="de-DE" sz="2800" i="1" dirty="0">
                <a:latin typeface="Arial" panose="020B0604020202020204" pitchFamily="34" charset="0"/>
                <a:cs typeface="Arial" panose="020B0604020202020204" pitchFamily="34" charset="0"/>
              </a:rPr>
              <a:t>Interstellar</a:t>
            </a:r>
            <a:r>
              <a:rPr lang="de-DE" sz="2800" dirty="0">
                <a:latin typeface="Arial" panose="020B0604020202020204" pitchFamily="34" charset="0"/>
                <a:cs typeface="Arial" panose="020B0604020202020204" pitchFamily="34" charset="0"/>
              </a:rPr>
              <a:t> komponiert hat. Für die Filmmusik zu </a:t>
            </a:r>
            <a:r>
              <a:rPr lang="de-DE" sz="2800" i="1" dirty="0">
                <a:latin typeface="Arial" panose="020B0604020202020204" pitchFamily="34" charset="0"/>
                <a:cs typeface="Arial" panose="020B0604020202020204" pitchFamily="34" charset="0"/>
              </a:rPr>
              <a:t>Der König der Löwen</a:t>
            </a:r>
            <a:r>
              <a:rPr lang="de-DE" sz="2800" dirty="0">
                <a:latin typeface="Arial" panose="020B0604020202020204" pitchFamily="34" charset="0"/>
                <a:cs typeface="Arial" panose="020B0604020202020204" pitchFamily="34" charset="0"/>
              </a:rPr>
              <a:t> wurde er mit einem Oscar ausgezeichnet. </a:t>
            </a:r>
          </a:p>
          <a:p>
            <a:pPr algn="just"/>
            <a:r>
              <a:rPr lang="de-DE" sz="2800" dirty="0">
                <a:latin typeface="Arial" panose="020B0604020202020204" pitchFamily="34" charset="0"/>
                <a:cs typeface="Arial" panose="020B0604020202020204" pitchFamily="34" charset="0"/>
              </a:rPr>
              <a:t>Nennt den Namen dieser Person.</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590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10:</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34948" y="1765966"/>
            <a:ext cx="10500190" cy="2062103"/>
          </a:xfrm>
          <a:prstGeom prst="rect">
            <a:avLst/>
          </a:prstGeom>
          <a:noFill/>
        </p:spPr>
        <p:txBody>
          <a:bodyPr wrap="square" rtlCol="0">
            <a:spAutoFit/>
          </a:bodyPr>
          <a:lstStyle/>
          <a:p>
            <a:pPr algn="just"/>
            <a:r>
              <a:rPr lang="de-DE" sz="3200" dirty="0">
                <a:latin typeface="Arial" panose="020B0604020202020204" pitchFamily="34" charset="0"/>
                <a:cs typeface="Arial" panose="020B0604020202020204" pitchFamily="34" charset="0"/>
              </a:rPr>
              <a:t>Den Titel </a:t>
            </a:r>
            <a:r>
              <a:rPr lang="de-DE" sz="3200" i="1" dirty="0">
                <a:latin typeface="Arial" panose="020B0604020202020204" pitchFamily="34" charset="0"/>
                <a:cs typeface="Arial" panose="020B0604020202020204" pitchFamily="34" charset="0"/>
              </a:rPr>
              <a:t>Rock </a:t>
            </a:r>
            <a:r>
              <a:rPr lang="de-DE" sz="3200" i="1" dirty="0" err="1">
                <a:latin typeface="Arial" panose="020B0604020202020204" pitchFamily="34" charset="0"/>
                <a:cs typeface="Arial" panose="020B0604020202020204" pitchFamily="34" charset="0"/>
              </a:rPr>
              <a:t>me</a:t>
            </a:r>
            <a:r>
              <a:rPr lang="de-DE" sz="3200" i="1" dirty="0">
                <a:latin typeface="Arial" panose="020B0604020202020204" pitchFamily="34" charset="0"/>
                <a:cs typeface="Arial" panose="020B0604020202020204" pitchFamily="34" charset="0"/>
              </a:rPr>
              <a:t> Amadeus </a:t>
            </a:r>
            <a:r>
              <a:rPr lang="de-DE" sz="3200" dirty="0">
                <a:latin typeface="Arial" panose="020B0604020202020204" pitchFamily="34" charset="0"/>
                <a:cs typeface="Arial" panose="020B0604020202020204" pitchFamily="34" charset="0"/>
              </a:rPr>
              <a:t>von Falco kennt noch heute fast jeder. Doch wie heißt der österreichische Musiker mit dem bürgerlichen Namen?</a:t>
            </a:r>
          </a:p>
          <a:p>
            <a:pPr algn="just"/>
            <a:r>
              <a:rPr lang="de-DE" sz="3200" dirty="0">
                <a:latin typeface="Arial" panose="020B0604020202020204" pitchFamily="34" charset="0"/>
                <a:cs typeface="Arial" panose="020B0604020202020204" pitchFamily="34" charset="0"/>
              </a:rPr>
              <a:t>	</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29934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542956"/>
            <a:ext cx="9954634" cy="2246769"/>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1961 ist das umfangreichste deutsche Wörterbuch fertiggeschrieben worden. Seine Schaffung wurde von Brüdern Grimm angefangen aber die Fertigstellung kam erst 123 Jahre später. Wie viele Stichwörter beinhaltet dieses Wörterbuch?</a:t>
            </a:r>
            <a:endParaRPr lang="de-DE" sz="4000" dirty="0">
              <a:latin typeface="Arial" panose="020B0604020202020204" pitchFamily="34" charset="0"/>
              <a:cs typeface="Arial" panose="020B0604020202020204" pitchFamily="34" charset="0"/>
            </a:endParaRP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491" y="3388429"/>
            <a:ext cx="5046538" cy="3317210"/>
          </a:xfrm>
          <a:prstGeom prst="rect">
            <a:avLst/>
          </a:prstGeom>
        </p:spPr>
      </p:pic>
    </p:spTree>
    <p:extLst>
      <p:ext uri="{BB962C8B-B14F-4D97-AF65-F5344CB8AC3E}">
        <p14:creationId xmlns:p14="http://schemas.microsoft.com/office/powerpoint/2010/main" val="34509051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88375" y="2438400"/>
            <a:ext cx="11415251" cy="422787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Nadpis 1"/>
          <p:cNvSpPr>
            <a:spLocks noGrp="1"/>
          </p:cNvSpPr>
          <p:nvPr>
            <p:ph type="title"/>
          </p:nvPr>
        </p:nvSpPr>
        <p:spPr>
          <a:xfrm>
            <a:off x="838200" y="365125"/>
            <a:ext cx="10515600" cy="1897308"/>
          </a:xfrm>
          <a:noFill/>
        </p:spPr>
        <p:txBody>
          <a:bodyPr>
            <a:noAutofit/>
          </a:bodyPr>
          <a:lstStyle/>
          <a:p>
            <a:pPr algn="ctr"/>
            <a:r>
              <a:rPr lang="de-DE" sz="5400" dirty="0">
                <a:latin typeface="Arial Black" panose="020B0A04020102020204" pitchFamily="34" charset="0"/>
              </a:rPr>
              <a:t>Herzlichen Dank an unsere Sponsoren!</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7265" y="3141516"/>
            <a:ext cx="2857700" cy="2783562"/>
          </a:xfrm>
        </p:spPr>
      </p:pic>
      <p:cxnSp>
        <p:nvCxnSpPr>
          <p:cNvPr id="7" name="Přímá spojnice 6"/>
          <p:cNvCxnSpPr/>
          <p:nvPr/>
        </p:nvCxnSpPr>
        <p:spPr>
          <a:xfrm flipH="1">
            <a:off x="1922288" y="2173447"/>
            <a:ext cx="8347424" cy="0"/>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76" y="2876564"/>
            <a:ext cx="3333108" cy="124493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286" y="5179079"/>
            <a:ext cx="2838517" cy="745999"/>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1844" y="4661469"/>
            <a:ext cx="1595120" cy="1781217"/>
          </a:xfrm>
          <a:prstGeom prst="rect">
            <a:avLst/>
          </a:prstGeom>
        </p:spPr>
      </p:pic>
      <p:pic>
        <p:nvPicPr>
          <p:cNvPr id="6" name="Obráze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7673" y="2774022"/>
            <a:ext cx="4686235" cy="1295210"/>
          </a:xfrm>
          <a:prstGeom prst="rect">
            <a:avLst/>
          </a:prstGeom>
        </p:spPr>
      </p:pic>
    </p:spTree>
    <p:extLst>
      <p:ext uri="{BB962C8B-B14F-4D97-AF65-F5344CB8AC3E}">
        <p14:creationId xmlns:p14="http://schemas.microsoft.com/office/powerpoint/2010/main" val="199137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356" y="1934122"/>
            <a:ext cx="4259288" cy="4259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175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36803"/>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III.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7200" dirty="0">
                <a:latin typeface="Arial Black" panose="020B0A04020102020204" pitchFamily="34" charset="0"/>
                <a:cs typeface="Arial" panose="020B0604020202020204" pitchFamily="34" charset="0"/>
              </a:rPr>
              <a:t>Antworten</a:t>
            </a:r>
            <a:endParaRPr lang="de-DE" sz="6600" dirty="0">
              <a:latin typeface="Arial Black" panose="020B0A04020102020204" pitchFamily="34" charset="0"/>
              <a:cs typeface="Arial" panose="020B0604020202020204" pitchFamily="34" charset="0"/>
            </a:endParaRP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16370095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645698"/>
            <a:ext cx="9954634" cy="2369880"/>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Wie lautet dem Duden nach standardsprachlich der Plural von </a:t>
            </a:r>
            <a:r>
              <a:rPr lang="de-DE" sz="2800" i="1" dirty="0">
                <a:latin typeface="Arial" panose="020B0604020202020204" pitchFamily="34" charset="0"/>
                <a:cs typeface="Arial" panose="020B0604020202020204" pitchFamily="34" charset="0"/>
              </a:rPr>
              <a:t>Quiz</a:t>
            </a:r>
            <a:r>
              <a:rPr lang="de-DE" sz="2800" dirty="0">
                <a:latin typeface="Arial" panose="020B0604020202020204" pitchFamily="34" charset="0"/>
                <a:cs typeface="Arial" panose="020B0604020202020204" pitchFamily="34" charset="0"/>
              </a:rPr>
              <a:t>?</a:t>
            </a:r>
          </a:p>
          <a:p>
            <a:pPr lvl="0" algn="ctr"/>
            <a:endParaRPr lang="de-DE" sz="3200" i="1" dirty="0">
              <a:latin typeface="Arial" panose="020B0604020202020204" pitchFamily="34" charset="0"/>
              <a:cs typeface="Arial" panose="020B0604020202020204" pitchFamily="34" charset="0"/>
            </a:endParaRPr>
          </a:p>
          <a:p>
            <a:pPr lvl="0" algn="ctr"/>
            <a:r>
              <a:rPr lang="de-DE" sz="3200" i="1" dirty="0">
                <a:latin typeface="Arial" panose="020B0604020202020204" pitchFamily="34" charset="0"/>
                <a:cs typeface="Arial" panose="020B0604020202020204" pitchFamily="34" charset="0"/>
              </a:rPr>
              <a:t>Die Quiz</a:t>
            </a:r>
            <a:endParaRPr lang="de-DE" sz="3600" i="1" dirty="0">
              <a:latin typeface="Arial" panose="020B0604020202020204" pitchFamily="34" charset="0"/>
              <a:cs typeface="Arial" panose="020B0604020202020204" pitchFamily="34" charset="0"/>
            </a:endParaRPr>
          </a:p>
          <a:p>
            <a:pPr lvl="0" algn="just"/>
            <a:endParaRPr lang="en-GB" sz="2800" dirty="0">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553" y="3791164"/>
            <a:ext cx="5745681" cy="2152350"/>
          </a:xfrm>
          <a:prstGeom prst="rect">
            <a:avLst/>
          </a:prstGeom>
        </p:spPr>
      </p:pic>
    </p:spTree>
    <p:extLst>
      <p:ext uri="{BB962C8B-B14F-4D97-AF65-F5344CB8AC3E}">
        <p14:creationId xmlns:p14="http://schemas.microsoft.com/office/powerpoint/2010/main" val="5320441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923098"/>
            <a:ext cx="9954634" cy="4462760"/>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Mit der Aktion „Wörter des Jahres“ kürt die </a:t>
            </a:r>
            <a:r>
              <a:rPr lang="de-DE" sz="2800" dirty="0" err="1">
                <a:latin typeface="Arial" panose="020B0604020202020204" pitchFamily="34" charset="0"/>
                <a:cs typeface="Arial" panose="020B0604020202020204" pitchFamily="34" charset="0"/>
              </a:rPr>
              <a:t>GfdS</a:t>
            </a:r>
            <a:r>
              <a:rPr lang="de-DE" sz="2800" dirty="0">
                <a:latin typeface="Arial" panose="020B0604020202020204" pitchFamily="34" charset="0"/>
                <a:cs typeface="Arial" panose="020B0604020202020204" pitchFamily="34" charset="0"/>
              </a:rPr>
              <a:t> seit 1977 regelmäßig Wörter und Wendungen, die das politische, wirtschaftliche und gesellschaftliche Leben eines Jahres sprachlich in besonderer Weise bestimmt haben. Das Wort des Jahres 2016 verweist darauf, dass es in politischen und gesellschaftlichen Diskussionen heute zunehmend um Emotionen anstelle von Tatsachen geht. </a:t>
            </a:r>
          </a:p>
          <a:p>
            <a:pPr lvl="0" algn="just"/>
            <a:r>
              <a:rPr lang="de-DE" sz="2800" dirty="0">
                <a:latin typeface="Arial" panose="020B0604020202020204" pitchFamily="34" charset="0"/>
                <a:cs typeface="Arial" panose="020B0604020202020204" pitchFamily="34" charset="0"/>
              </a:rPr>
              <a:t>Wie heißt dieses Wort?</a:t>
            </a:r>
          </a:p>
          <a:p>
            <a:pPr lvl="0" algn="just"/>
            <a:endParaRPr lang="de-DE" sz="2800" dirty="0">
              <a:latin typeface="Arial" panose="020B0604020202020204" pitchFamily="34" charset="0"/>
              <a:cs typeface="Arial" panose="020B0604020202020204" pitchFamily="34" charset="0"/>
            </a:endParaRPr>
          </a:p>
          <a:p>
            <a:pPr lvl="0" algn="just"/>
            <a:r>
              <a:rPr lang="de-DE" sz="2800" dirty="0">
                <a:latin typeface="Arial" panose="020B0604020202020204" pitchFamily="34" charset="0"/>
                <a:cs typeface="Arial" panose="020B0604020202020204" pitchFamily="34" charset="0"/>
              </a:rPr>
              <a:t>	</a:t>
            </a:r>
            <a:r>
              <a:rPr lang="de-DE" sz="3200" i="1" dirty="0">
                <a:latin typeface="Arial" panose="020B0604020202020204" pitchFamily="34" charset="0"/>
                <a:cs typeface="Arial" panose="020B0604020202020204" pitchFamily="34" charset="0"/>
              </a:rPr>
              <a:t>postfaktisch </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4139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923098"/>
            <a:ext cx="5241020" cy="4031873"/>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Wie heißt die tschechische Entsprechung des deutschen männlichen Namens Adalbert, dessen Wurzeln bis ins Althochdeutsche zurückreichen und dessen verkürzte Form </a:t>
            </a:r>
            <a:r>
              <a:rPr lang="de-DE" sz="2800" i="1" dirty="0">
                <a:latin typeface="Arial" panose="020B0604020202020204" pitchFamily="34" charset="0"/>
                <a:cs typeface="Arial" panose="020B0604020202020204" pitchFamily="34" charset="0"/>
              </a:rPr>
              <a:t>Albert</a:t>
            </a:r>
            <a:r>
              <a:rPr lang="de-DE" sz="2800" dirty="0">
                <a:latin typeface="Arial" panose="020B0604020202020204" pitchFamily="34" charset="0"/>
                <a:cs typeface="Arial" panose="020B0604020202020204" pitchFamily="34" charset="0"/>
              </a:rPr>
              <a:t> ist?</a:t>
            </a:r>
          </a:p>
          <a:p>
            <a:pPr lvl="0" algn="just"/>
            <a:r>
              <a:rPr lang="de-DE" sz="2800" dirty="0">
                <a:latin typeface="Arial" panose="020B0604020202020204" pitchFamily="34" charset="0"/>
                <a:cs typeface="Arial" panose="020B0604020202020204" pitchFamily="34" charset="0"/>
              </a:rPr>
              <a:t>	</a:t>
            </a:r>
            <a:endParaRPr lang="de-DE" sz="3200" dirty="0">
              <a:latin typeface="Arial" panose="020B0604020202020204" pitchFamily="34" charset="0"/>
              <a:cs typeface="Arial" panose="020B0604020202020204" pitchFamily="34" charset="0"/>
            </a:endParaRPr>
          </a:p>
          <a:p>
            <a:pPr lvl="0" algn="just"/>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Vojt</a:t>
            </a:r>
            <a:r>
              <a:rPr lang="sk-SK" sz="3200" dirty="0" err="1">
                <a:latin typeface="Arial" panose="020B0604020202020204" pitchFamily="34" charset="0"/>
                <a:cs typeface="Arial" panose="020B0604020202020204" pitchFamily="34" charset="0"/>
              </a:rPr>
              <a:t>ěch</a:t>
            </a:r>
            <a:r>
              <a:rPr lang="sk-SK" sz="3200" dirty="0">
                <a:latin typeface="Arial" panose="020B0604020202020204" pitchFamily="34" charset="0"/>
                <a:cs typeface="Arial" panose="020B0604020202020204" pitchFamily="34" charset="0"/>
              </a:rPr>
              <a:t> </a:t>
            </a:r>
            <a:endParaRPr lang="de-DE" sz="2800" dirty="0">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186" y="1779259"/>
            <a:ext cx="3589395" cy="4883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64944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606651" y="2014565"/>
            <a:ext cx="8934632" cy="2800767"/>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Mundart kann äußert charmant sein – aber auch ziemlich abschreckend</a:t>
            </a:r>
            <a:r>
              <a:rPr lang="de-DE" dirty="0"/>
              <a:t>. </a:t>
            </a:r>
            <a:r>
              <a:rPr lang="de-DE" sz="2800" dirty="0">
                <a:latin typeface="Arial" panose="020B0604020202020204" pitchFamily="34" charset="0"/>
                <a:cs typeface="Arial" panose="020B0604020202020204" pitchFamily="34" charset="0"/>
              </a:rPr>
              <a:t>Welcher ist der unbeliebtester Dialekt des Deutschen (nach einer Umfrage vom Meinungsforschungsinstitut </a:t>
            </a:r>
            <a:r>
              <a:rPr lang="de-DE" sz="2800" i="1" dirty="0" err="1">
                <a:latin typeface="Arial" panose="020B0604020202020204" pitchFamily="34" charset="0"/>
                <a:cs typeface="Arial" panose="020B0604020202020204" pitchFamily="34" charset="0"/>
              </a:rPr>
              <a:t>YouGov</a:t>
            </a:r>
            <a:r>
              <a:rPr lang="de-DE" sz="2800" dirty="0">
                <a:latin typeface="Arial" panose="020B0604020202020204" pitchFamily="34" charset="0"/>
                <a:cs typeface="Arial" panose="020B0604020202020204" pitchFamily="34" charset="0"/>
              </a:rPr>
              <a:t>)?</a:t>
            </a:r>
            <a:endParaRPr lang="sk-SK" sz="2800" dirty="0">
              <a:latin typeface="Arial" panose="020B0604020202020204" pitchFamily="34" charset="0"/>
              <a:cs typeface="Arial" panose="020B0604020202020204" pitchFamily="34" charset="0"/>
            </a:endParaRPr>
          </a:p>
          <a:p>
            <a:pPr lvl="0" algn="just"/>
            <a:r>
              <a:rPr lang="sk-SK" sz="2800" dirty="0">
                <a:latin typeface="Arial" panose="020B0604020202020204" pitchFamily="34" charset="0"/>
                <a:cs typeface="Arial" panose="020B0604020202020204" pitchFamily="34" charset="0"/>
              </a:rPr>
              <a:t>	</a:t>
            </a:r>
          </a:p>
          <a:p>
            <a:pPr lvl="0" algn="just"/>
            <a:r>
              <a:rPr lang="sk-SK" sz="2800" dirty="0">
                <a:latin typeface="Arial" panose="020B0604020202020204" pitchFamily="34" charset="0"/>
                <a:cs typeface="Arial" panose="020B0604020202020204" pitchFamily="34" charset="0"/>
              </a:rPr>
              <a:t>	</a:t>
            </a:r>
            <a:r>
              <a:rPr lang="de-DE" sz="3200" dirty="0">
                <a:latin typeface="Arial" panose="020B0604020202020204" pitchFamily="34" charset="0"/>
                <a:cs typeface="Arial" panose="020B0604020202020204" pitchFamily="34" charset="0"/>
              </a:rPr>
              <a:t>Sächsisch </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2780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34948" y="1765966"/>
            <a:ext cx="10500190" cy="3231654"/>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Diese besondere Spezialität für null Euro findet man meist auf Karten in kinderfreundlichen Restaurants. Sie stellen Kindern einen leeren Teller und Besteck zur Verfügung. Die lieben Kleinen können dann mit den Eltern mitessen. Wie heißt diese leckere Spezialität?</a:t>
            </a:r>
          </a:p>
          <a:p>
            <a:pPr algn="just"/>
            <a:endParaRPr lang="de-DE" sz="3200" dirty="0">
              <a:latin typeface="Arial" panose="020B0604020202020204" pitchFamily="34" charset="0"/>
              <a:cs typeface="Arial" panose="020B0604020202020204" pitchFamily="34" charset="0"/>
            </a:endParaRPr>
          </a:p>
          <a:p>
            <a:pPr algn="just"/>
            <a:r>
              <a:rPr lang="de-DE" sz="3200" dirty="0">
                <a:latin typeface="Arial" panose="020B0604020202020204" pitchFamily="34" charset="0"/>
                <a:cs typeface="Arial" panose="020B0604020202020204" pitchFamily="34" charset="0"/>
              </a:rPr>
              <a:t>	Räuberteller</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6368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Obdélník 1"/>
          <p:cNvSpPr/>
          <p:nvPr/>
        </p:nvSpPr>
        <p:spPr>
          <a:xfrm>
            <a:off x="1113497" y="2152225"/>
            <a:ext cx="9358652" cy="523220"/>
          </a:xfrm>
          <a:prstGeom prst="rect">
            <a:avLst/>
          </a:prstGeom>
        </p:spPr>
        <p:txBody>
          <a:bodyPr wrap="none">
            <a:spAutoFit/>
          </a:bodyPr>
          <a:lstStyle/>
          <a:p>
            <a:r>
              <a:rPr lang="de-DE" sz="2800" dirty="0">
                <a:solidFill>
                  <a:srgbClr val="000000"/>
                </a:solidFill>
                <a:latin typeface="Arial" panose="020B0604020202020204" pitchFamily="34" charset="0"/>
                <a:cs typeface="Arial" panose="020B0604020202020204" pitchFamily="34" charset="0"/>
              </a:rPr>
              <a:t>Sample 1: </a:t>
            </a:r>
            <a:r>
              <a:rPr lang="de-DE" sz="2800" dirty="0" err="1">
                <a:solidFill>
                  <a:srgbClr val="000000"/>
                </a:solidFill>
                <a:latin typeface="Arial" panose="020B0604020202020204" pitchFamily="34" charset="0"/>
                <a:cs typeface="Arial" panose="020B0604020202020204" pitchFamily="34" charset="0"/>
              </a:rPr>
              <a:t>Revolverhead</a:t>
            </a:r>
            <a:r>
              <a:rPr lang="de-DE" sz="2800" dirty="0">
                <a:solidFill>
                  <a:srgbClr val="000000"/>
                </a:solidFill>
                <a:latin typeface="Arial" panose="020B0604020202020204" pitchFamily="34" charset="0"/>
                <a:cs typeface="Arial" panose="020B0604020202020204" pitchFamily="34" charset="0"/>
              </a:rPr>
              <a:t> </a:t>
            </a:r>
            <a:r>
              <a:rPr lang="de-DE" sz="2800" dirty="0" err="1">
                <a:solidFill>
                  <a:srgbClr val="000000"/>
                </a:solidFill>
                <a:latin typeface="Arial" panose="020B0604020202020204" pitchFamily="34" charset="0"/>
                <a:cs typeface="Arial" panose="020B0604020202020204" pitchFamily="34" charset="0"/>
              </a:rPr>
              <a:t>ft</a:t>
            </a:r>
            <a:r>
              <a:rPr lang="de-DE" sz="2800" dirty="0">
                <a:solidFill>
                  <a:srgbClr val="000000"/>
                </a:solidFill>
                <a:latin typeface="Arial" panose="020B0604020202020204" pitchFamily="34" charset="0"/>
                <a:cs typeface="Arial" panose="020B0604020202020204" pitchFamily="34" charset="0"/>
              </a:rPr>
              <a:t>. </a:t>
            </a:r>
            <a:r>
              <a:rPr lang="de-DE" sz="2800" dirty="0" err="1">
                <a:solidFill>
                  <a:srgbClr val="000000"/>
                </a:solidFill>
                <a:latin typeface="Arial" panose="020B0604020202020204" pitchFamily="34" charset="0"/>
                <a:cs typeface="Arial" panose="020B0604020202020204" pitchFamily="34" charset="0"/>
              </a:rPr>
              <a:t>Jandová</a:t>
            </a:r>
            <a:r>
              <a:rPr lang="de-DE" sz="2800" dirty="0">
                <a:solidFill>
                  <a:srgbClr val="000000"/>
                </a:solidFill>
                <a:latin typeface="Arial" panose="020B0604020202020204" pitchFamily="34" charset="0"/>
                <a:cs typeface="Arial" panose="020B0604020202020204" pitchFamily="34" charset="0"/>
              </a:rPr>
              <a:t>, </a:t>
            </a:r>
            <a:r>
              <a:rPr lang="de-DE" sz="2800" i="1" dirty="0">
                <a:solidFill>
                  <a:srgbClr val="000000"/>
                </a:solidFill>
                <a:latin typeface="Arial" panose="020B0604020202020204" pitchFamily="34" charset="0"/>
                <a:cs typeface="Arial" panose="020B0604020202020204" pitchFamily="34" charset="0"/>
              </a:rPr>
              <a:t>Halt dich an mir fest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09950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TextovéPole 1"/>
          <p:cNvSpPr txBox="1"/>
          <p:nvPr/>
        </p:nvSpPr>
        <p:spPr>
          <a:xfrm>
            <a:off x="1044967" y="1764096"/>
            <a:ext cx="10102065" cy="3539430"/>
          </a:xfrm>
          <a:prstGeom prst="rect">
            <a:avLst/>
          </a:prstGeom>
          <a:noFill/>
        </p:spPr>
        <p:txBody>
          <a:bodyPr wrap="square" rtlCol="0">
            <a:spAutoFit/>
          </a:bodyPr>
          <a:lstStyle/>
          <a:p>
            <a:pPr algn="just"/>
            <a:r>
              <a:rPr lang="de-DE" sz="2800" dirty="0">
                <a:latin typeface="Arial" panose="020B0604020202020204" pitchFamily="34" charset="0"/>
                <a:cs typeface="Arial" panose="020B0604020202020204" pitchFamily="34" charset="0"/>
              </a:rPr>
              <a:t>Dieses Lied von der berühmten deutschen Rockband Scorpions ist im Jahre 1985 in Frankreich besonders populär geworden (2.5 Millionen Singlekopien waren verkauft). Es wurde behauptet, es habe dort wegen dem Lied zur großen Geburtenzunahme geführt, und viele Eltern haben seinen Kindern den Namen "</a:t>
            </a:r>
            <a:r>
              <a:rPr lang="de-DE" sz="2800" dirty="0" err="1">
                <a:latin typeface="Arial" panose="020B0604020202020204" pitchFamily="34" charset="0"/>
                <a:cs typeface="Arial" panose="020B0604020202020204" pitchFamily="34" charset="0"/>
              </a:rPr>
              <a:t>Sly</a:t>
            </a:r>
            <a:r>
              <a:rPr lang="de-DE" sz="2800" dirty="0">
                <a:latin typeface="Arial" panose="020B0604020202020204" pitchFamily="34" charset="0"/>
                <a:cs typeface="Arial" panose="020B0604020202020204" pitchFamily="34" charset="0"/>
              </a:rPr>
              <a:t>" gegeben. Um welches Lied geht es?</a:t>
            </a:r>
          </a:p>
          <a:p>
            <a:pPr algn="just"/>
            <a:endParaRPr lang="de-DE" sz="2800" dirty="0">
              <a:latin typeface="Arial" panose="020B0604020202020204" pitchFamily="34" charset="0"/>
              <a:cs typeface="Arial" panose="020B0604020202020204" pitchFamily="34" charset="0"/>
            </a:endParaRPr>
          </a:p>
          <a:p>
            <a:pPr algn="just"/>
            <a:r>
              <a:rPr lang="de-DE" sz="2800" i="1" dirty="0">
                <a:latin typeface="Arial" panose="020B0604020202020204" pitchFamily="34" charset="0"/>
                <a:cs typeface="Arial" panose="020B0604020202020204" pitchFamily="34" charset="0"/>
              </a:rPr>
              <a:t>Still </a:t>
            </a:r>
            <a:r>
              <a:rPr lang="de-DE" sz="2800" i="1" dirty="0" err="1">
                <a:latin typeface="Arial" panose="020B0604020202020204" pitchFamily="34" charset="0"/>
                <a:cs typeface="Arial" panose="020B0604020202020204" pitchFamily="34" charset="0"/>
              </a:rPr>
              <a:t>Loving</a:t>
            </a:r>
            <a:r>
              <a:rPr lang="de-DE" sz="2800" i="1" dirty="0">
                <a:latin typeface="Arial" panose="020B0604020202020204" pitchFamily="34" charset="0"/>
                <a:cs typeface="Arial" panose="020B0604020202020204" pitchFamily="34" charset="0"/>
              </a:rPr>
              <a:t> </a:t>
            </a:r>
            <a:r>
              <a:rPr lang="de-DE" sz="2800" i="1" dirty="0" err="1">
                <a:latin typeface="Arial" panose="020B0604020202020204" pitchFamily="34" charset="0"/>
                <a:cs typeface="Arial" panose="020B0604020202020204" pitchFamily="34" charset="0"/>
              </a:rPr>
              <a:t>You</a:t>
            </a:r>
            <a:endParaRPr lang="en-GB"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4928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Obdélník 5"/>
          <p:cNvSpPr/>
          <p:nvPr/>
        </p:nvSpPr>
        <p:spPr>
          <a:xfrm>
            <a:off x="2285071" y="2027576"/>
            <a:ext cx="7608938" cy="523220"/>
          </a:xfrm>
          <a:prstGeom prst="rect">
            <a:avLst/>
          </a:prstGeom>
        </p:spPr>
        <p:txBody>
          <a:bodyPr wrap="square">
            <a:spAutoFit/>
          </a:bodyPr>
          <a:lstStyle/>
          <a:p>
            <a:pPr algn="ctr"/>
            <a:r>
              <a:rPr lang="de-DE" sz="2800" dirty="0">
                <a:solidFill>
                  <a:srgbClr val="000000"/>
                </a:solidFill>
                <a:latin typeface="Arial" panose="020B0604020202020204" pitchFamily="34" charset="0"/>
                <a:cs typeface="Arial" panose="020B0604020202020204" pitchFamily="34" charset="0"/>
              </a:rPr>
              <a:t>Sample 2: </a:t>
            </a:r>
            <a:r>
              <a:rPr lang="de-DE" sz="2800" dirty="0" err="1">
                <a:solidFill>
                  <a:srgbClr val="000000"/>
                </a:solidFill>
                <a:latin typeface="Arial" panose="020B0604020202020204" pitchFamily="34" charset="0"/>
                <a:cs typeface="Arial" panose="020B0604020202020204" pitchFamily="34" charset="0"/>
              </a:rPr>
              <a:t>Cro</a:t>
            </a:r>
            <a:r>
              <a:rPr lang="de-DE" sz="2800" dirty="0">
                <a:solidFill>
                  <a:srgbClr val="000000"/>
                </a:solidFill>
                <a:latin typeface="Arial" panose="020B0604020202020204" pitchFamily="34" charset="0"/>
                <a:cs typeface="Arial" panose="020B0604020202020204" pitchFamily="34" charset="0"/>
              </a:rPr>
              <a:t>, </a:t>
            </a:r>
            <a:r>
              <a:rPr lang="de-DE" sz="2800" i="1" dirty="0">
                <a:solidFill>
                  <a:srgbClr val="000000"/>
                </a:solidFill>
                <a:latin typeface="Arial" panose="020B0604020202020204" pitchFamily="34" charset="0"/>
                <a:cs typeface="Arial" panose="020B0604020202020204" pitchFamily="34" charset="0"/>
              </a:rPr>
              <a:t>Traum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3112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9:</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2" name="Obdélník 1"/>
          <p:cNvSpPr/>
          <p:nvPr/>
        </p:nvSpPr>
        <p:spPr>
          <a:xfrm>
            <a:off x="1150707" y="1777429"/>
            <a:ext cx="10203094" cy="3600986"/>
          </a:xfrm>
          <a:prstGeom prst="rect">
            <a:avLst/>
          </a:prstGeom>
        </p:spPr>
        <p:txBody>
          <a:bodyPr wrap="square">
            <a:spAutoFit/>
          </a:bodyPr>
          <a:lstStyle/>
          <a:p>
            <a:pPr algn="just"/>
            <a:r>
              <a:rPr lang="de-DE" sz="2800" dirty="0">
                <a:latin typeface="Arial" panose="020B0604020202020204" pitchFamily="34" charset="0"/>
                <a:cs typeface="Arial" panose="020B0604020202020204" pitchFamily="34" charset="0"/>
              </a:rPr>
              <a:t>Er ist ein deutscher Filmkomponist, Arrangeur und Musikproduzent, der Musik für solche Filme wie </a:t>
            </a:r>
            <a:r>
              <a:rPr lang="de-DE" sz="2800" i="1" dirty="0">
                <a:latin typeface="Arial" panose="020B0604020202020204" pitchFamily="34" charset="0"/>
                <a:cs typeface="Arial" panose="020B0604020202020204" pitchFamily="34" charset="0"/>
              </a:rPr>
              <a:t>Rain Man</a:t>
            </a:r>
            <a:r>
              <a:rPr lang="de-DE" sz="2800" dirty="0">
                <a:latin typeface="Arial" panose="020B0604020202020204" pitchFamily="34" charset="0"/>
                <a:cs typeface="Arial" panose="020B0604020202020204" pitchFamily="34" charset="0"/>
              </a:rPr>
              <a:t>, </a:t>
            </a:r>
            <a:r>
              <a:rPr lang="de-DE" sz="2800" i="1" dirty="0">
                <a:latin typeface="Arial" panose="020B0604020202020204" pitchFamily="34" charset="0"/>
                <a:cs typeface="Arial" panose="020B0604020202020204" pitchFamily="34" charset="0"/>
              </a:rPr>
              <a:t>Gladiator</a:t>
            </a:r>
            <a:r>
              <a:rPr lang="de-DE" sz="2800" dirty="0">
                <a:latin typeface="Arial" panose="020B0604020202020204" pitchFamily="34" charset="0"/>
                <a:cs typeface="Arial" panose="020B0604020202020204" pitchFamily="34" charset="0"/>
              </a:rPr>
              <a:t>, </a:t>
            </a:r>
            <a:r>
              <a:rPr lang="de-DE" sz="2800" i="1" dirty="0">
                <a:latin typeface="Arial" panose="020B0604020202020204" pitchFamily="34" charset="0"/>
                <a:cs typeface="Arial" panose="020B0604020202020204" pitchFamily="34" charset="0"/>
              </a:rPr>
              <a:t>Pearl Harbor </a:t>
            </a:r>
            <a:r>
              <a:rPr lang="de-DE" sz="2800" dirty="0">
                <a:latin typeface="Arial" panose="020B0604020202020204" pitchFamily="34" charset="0"/>
                <a:cs typeface="Arial" panose="020B0604020202020204" pitchFamily="34" charset="0"/>
              </a:rPr>
              <a:t>und </a:t>
            </a:r>
            <a:r>
              <a:rPr lang="de-DE" sz="2800" i="1" dirty="0">
                <a:latin typeface="Arial" panose="020B0604020202020204" pitchFamily="34" charset="0"/>
                <a:cs typeface="Arial" panose="020B0604020202020204" pitchFamily="34" charset="0"/>
              </a:rPr>
              <a:t>Interstellar</a:t>
            </a:r>
            <a:r>
              <a:rPr lang="de-DE" sz="2800" dirty="0">
                <a:latin typeface="Arial" panose="020B0604020202020204" pitchFamily="34" charset="0"/>
                <a:cs typeface="Arial" panose="020B0604020202020204" pitchFamily="34" charset="0"/>
              </a:rPr>
              <a:t> komponiert hat. Für die Filmmusik zu </a:t>
            </a:r>
            <a:r>
              <a:rPr lang="de-DE" sz="2800" i="1" dirty="0">
                <a:latin typeface="Arial" panose="020B0604020202020204" pitchFamily="34" charset="0"/>
                <a:cs typeface="Arial" panose="020B0604020202020204" pitchFamily="34" charset="0"/>
              </a:rPr>
              <a:t>Der König der Löwen</a:t>
            </a:r>
            <a:r>
              <a:rPr lang="de-DE" sz="2800" dirty="0">
                <a:latin typeface="Arial" panose="020B0604020202020204" pitchFamily="34" charset="0"/>
                <a:cs typeface="Arial" panose="020B0604020202020204" pitchFamily="34" charset="0"/>
              </a:rPr>
              <a:t> wurde er mit einem Oscar ausgezeichnet. </a:t>
            </a:r>
          </a:p>
          <a:p>
            <a:pPr algn="just"/>
            <a:r>
              <a:rPr lang="de-DE" sz="2800" dirty="0">
                <a:latin typeface="Arial" panose="020B0604020202020204" pitchFamily="34" charset="0"/>
                <a:cs typeface="Arial" panose="020B0604020202020204" pitchFamily="34" charset="0"/>
              </a:rPr>
              <a:t>Nennt den Namen dieser Person. </a:t>
            </a:r>
          </a:p>
          <a:p>
            <a:pPr algn="just"/>
            <a:endParaRPr lang="de-DE" sz="2800" dirty="0">
              <a:latin typeface="Arial" panose="020B0604020202020204" pitchFamily="34" charset="0"/>
              <a:cs typeface="Arial" panose="020B0604020202020204" pitchFamily="34" charset="0"/>
            </a:endParaRPr>
          </a:p>
          <a:p>
            <a:pPr algn="just"/>
            <a:r>
              <a:rPr lang="de-DE" sz="2800" dirty="0">
                <a:latin typeface="Arial" panose="020B0604020202020204" pitchFamily="34" charset="0"/>
                <a:cs typeface="Arial" panose="020B0604020202020204" pitchFamily="34" charset="0"/>
              </a:rPr>
              <a:t>	</a:t>
            </a:r>
            <a:r>
              <a:rPr lang="de-DE" sz="3200" dirty="0">
                <a:latin typeface="Arial" panose="020B0604020202020204" pitchFamily="34" charset="0"/>
                <a:cs typeface="Arial" panose="020B0604020202020204" pitchFamily="34" charset="0"/>
              </a:rPr>
              <a:t>Hans Zimmer</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59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422" y="2039872"/>
            <a:ext cx="7589157" cy="4266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94409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10:</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934948" y="1765966"/>
            <a:ext cx="10500190" cy="3046988"/>
          </a:xfrm>
          <a:prstGeom prst="rect">
            <a:avLst/>
          </a:prstGeom>
          <a:noFill/>
        </p:spPr>
        <p:txBody>
          <a:bodyPr wrap="square" rtlCol="0">
            <a:spAutoFit/>
          </a:bodyPr>
          <a:lstStyle/>
          <a:p>
            <a:pPr algn="just"/>
            <a:r>
              <a:rPr lang="de-DE" sz="3200" dirty="0">
                <a:latin typeface="Arial" panose="020B0604020202020204" pitchFamily="34" charset="0"/>
                <a:cs typeface="Arial" panose="020B0604020202020204" pitchFamily="34" charset="0"/>
              </a:rPr>
              <a:t>Den Titel </a:t>
            </a:r>
            <a:r>
              <a:rPr lang="de-DE" sz="3200" i="1" dirty="0">
                <a:latin typeface="Arial" panose="020B0604020202020204" pitchFamily="34" charset="0"/>
                <a:cs typeface="Arial" panose="020B0604020202020204" pitchFamily="34" charset="0"/>
              </a:rPr>
              <a:t>Rock </a:t>
            </a:r>
            <a:r>
              <a:rPr lang="de-DE" sz="3200" i="1" dirty="0" err="1">
                <a:latin typeface="Arial" panose="020B0604020202020204" pitchFamily="34" charset="0"/>
                <a:cs typeface="Arial" panose="020B0604020202020204" pitchFamily="34" charset="0"/>
              </a:rPr>
              <a:t>me</a:t>
            </a:r>
            <a:r>
              <a:rPr lang="de-DE" sz="3200" i="1" dirty="0">
                <a:latin typeface="Arial" panose="020B0604020202020204" pitchFamily="34" charset="0"/>
                <a:cs typeface="Arial" panose="020B0604020202020204" pitchFamily="34" charset="0"/>
              </a:rPr>
              <a:t> Amadeus </a:t>
            </a:r>
            <a:r>
              <a:rPr lang="de-DE" sz="3200" dirty="0">
                <a:latin typeface="Arial" panose="020B0604020202020204" pitchFamily="34" charset="0"/>
                <a:cs typeface="Arial" panose="020B0604020202020204" pitchFamily="34" charset="0"/>
              </a:rPr>
              <a:t>von Falco kennt noch heute fast jeder. Doch wie heißt der österreichische Musiker mit dem bürgerlichen Namen?</a:t>
            </a:r>
          </a:p>
          <a:p>
            <a:pPr algn="just"/>
            <a:endParaRPr lang="de-DE" sz="3200" dirty="0">
              <a:latin typeface="Arial" panose="020B0604020202020204" pitchFamily="34" charset="0"/>
              <a:cs typeface="Arial" panose="020B0604020202020204" pitchFamily="34" charset="0"/>
            </a:endParaRPr>
          </a:p>
          <a:p>
            <a:pPr algn="just"/>
            <a:r>
              <a:rPr lang="de-DE" sz="320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Johann „Hans“ </a:t>
            </a:r>
            <a:r>
              <a:rPr lang="en-GB" sz="3200" dirty="0" err="1">
                <a:latin typeface="Arial" panose="020B0604020202020204" pitchFamily="34" charset="0"/>
                <a:cs typeface="Arial" panose="020B0604020202020204" pitchFamily="34" charset="0"/>
              </a:rPr>
              <a:t>Hölzel</a:t>
            </a:r>
            <a:endParaRPr lang="de-DE" sz="3200" dirty="0">
              <a:latin typeface="Arial" panose="020B0604020202020204" pitchFamily="34" charset="0"/>
              <a:cs typeface="Arial" panose="020B0604020202020204" pitchFamily="34" charset="0"/>
            </a:endParaRPr>
          </a:p>
          <a:p>
            <a:pPr algn="just"/>
            <a:r>
              <a:rPr lang="de-DE" sz="3200" dirty="0">
                <a:latin typeface="Arial" panose="020B0604020202020204" pitchFamily="34" charset="0"/>
                <a:cs typeface="Arial" panose="020B0604020202020204" pitchFamily="34" charset="0"/>
              </a:rPr>
              <a:t>	</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5392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542956"/>
            <a:ext cx="9954634" cy="3170099"/>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1961 ist das umfangreichste deutsche Wörterbuch fertiggeschrieben worden. Seine Schaffung wurde von Brüdern Grimm angefangen aber die Fertigstellung kam erst 123 Jahre später. Wie viele Stichwörter beinhaltet dieses Wörterbuch?</a:t>
            </a:r>
          </a:p>
          <a:p>
            <a:pPr lvl="0" algn="just"/>
            <a:endParaRPr lang="de-DE" sz="2800" dirty="0">
              <a:latin typeface="Arial" panose="020B0604020202020204" pitchFamily="34" charset="0"/>
              <a:cs typeface="Arial" panose="020B0604020202020204" pitchFamily="34" charset="0"/>
            </a:endParaRPr>
          </a:p>
          <a:p>
            <a:pPr lvl="0" algn="just"/>
            <a:r>
              <a:rPr lang="de-DE" sz="2800" dirty="0">
                <a:latin typeface="Arial" panose="020B0604020202020204" pitchFamily="34" charset="0"/>
                <a:cs typeface="Arial" panose="020B0604020202020204" pitchFamily="34" charset="0"/>
              </a:rPr>
              <a:t>	</a:t>
            </a:r>
            <a:r>
              <a:rPr lang="de-DE" sz="3200" dirty="0">
                <a:latin typeface="Arial" panose="020B0604020202020204" pitchFamily="34" charset="0"/>
                <a:cs typeface="Arial" panose="020B0604020202020204" pitchFamily="34" charset="0"/>
              </a:rPr>
              <a:t>320 000 </a:t>
            </a:r>
            <a:endParaRPr lang="de-DE" sz="4000" dirty="0">
              <a:latin typeface="Arial" panose="020B0604020202020204" pitchFamily="34" charset="0"/>
              <a:cs typeface="Arial" panose="020B0604020202020204" pitchFamily="34" charset="0"/>
            </a:endParaRP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491" y="3388429"/>
            <a:ext cx="5046538" cy="3317210"/>
          </a:xfrm>
          <a:prstGeom prst="rect">
            <a:avLst/>
          </a:prstGeom>
        </p:spPr>
      </p:pic>
    </p:spTree>
    <p:extLst>
      <p:ext uri="{BB962C8B-B14F-4D97-AF65-F5344CB8AC3E}">
        <p14:creationId xmlns:p14="http://schemas.microsoft.com/office/powerpoint/2010/main" val="2679742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813781"/>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IV.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Thema:</a:t>
            </a:r>
            <a:br>
              <a:rPr lang="de-DE" sz="6000" dirty="0">
                <a:latin typeface="Arial Black" panose="020B0A04020102020204" pitchFamily="34" charset="0"/>
                <a:cs typeface="Arial" panose="020B0604020202020204" pitchFamily="34" charset="0"/>
              </a:rPr>
            </a:br>
            <a:r>
              <a:rPr lang="de-DE" sz="6600" dirty="0">
                <a:latin typeface="Arial Black" panose="020B0A04020102020204" pitchFamily="34" charset="0"/>
                <a:cs typeface="Arial" panose="020B0604020202020204" pitchFamily="34" charset="0"/>
              </a:rPr>
              <a:t>Geschichte</a:t>
            </a: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33551586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923098"/>
            <a:ext cx="9954634" cy="1815882"/>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Deutschland sowie Österreich waren die ersten Länder, wo die Zeitumstellung eingeführt wurde. In welchem Jahre ist das zuerst passiert? </a:t>
            </a:r>
          </a:p>
          <a:p>
            <a:pPr lvl="0" algn="just"/>
            <a:r>
              <a:rPr lang="de-DE" sz="2800" dirty="0">
                <a:latin typeface="Arial" panose="020B0604020202020204" pitchFamily="34" charset="0"/>
                <a:cs typeface="Arial" panose="020B0604020202020204" pitchFamily="34" charset="0"/>
              </a:rPr>
              <a:t>Toleranz 5 Jahre.</a:t>
            </a:r>
            <a:endParaRPr lang="en-GB" sz="2800" dirty="0">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145" y="2972869"/>
            <a:ext cx="3778107" cy="3778107"/>
          </a:xfrm>
          <a:prstGeom prst="rect">
            <a:avLst/>
          </a:prstGeom>
        </p:spPr>
      </p:pic>
    </p:spTree>
    <p:extLst>
      <p:ext uri="{BB962C8B-B14F-4D97-AF65-F5344CB8AC3E}">
        <p14:creationId xmlns:p14="http://schemas.microsoft.com/office/powerpoint/2010/main" val="3038631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1077270" y="1968399"/>
            <a:ext cx="9954634" cy="1446550"/>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Was haben folgende Persönlichkeiten gemeinsam?</a:t>
            </a:r>
          </a:p>
          <a:p>
            <a:pPr lvl="0" algn="just"/>
            <a:endParaRPr lang="de-DE" sz="2800" dirty="0">
              <a:latin typeface="Arial" panose="020B0604020202020204" pitchFamily="34" charset="0"/>
              <a:cs typeface="Arial" panose="020B0604020202020204" pitchFamily="34" charset="0"/>
            </a:endParaRPr>
          </a:p>
          <a:p>
            <a:pPr lvl="0" algn="just"/>
            <a:r>
              <a:rPr lang="de-DE" sz="3200" dirty="0">
                <a:latin typeface="Arial" panose="020B0604020202020204" pitchFamily="34" charset="0"/>
                <a:cs typeface="Arial" panose="020B0604020202020204" pitchFamily="34" charset="0"/>
              </a:rPr>
              <a:t>Horst Köhler, Johannes Rau, Roman Herzog</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6510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1118683" y="1563508"/>
            <a:ext cx="9954634" cy="3108543"/>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Die meisten Musikfans wissen, dass die Karriere dieser Musikband in den 1960ern im Hamburger Rotlichtviertel Reeperbahn so richtig in Fahrt kam. Hier lebten die Bandmitglieder in ihren jungen Jahren angeblich hinter einem Kinovorhang, bevor sie alle (bis auf einen) aus verschiedenen Gründen abgeschoben wurden.</a:t>
            </a:r>
          </a:p>
          <a:p>
            <a:pPr lvl="0" algn="just"/>
            <a:r>
              <a:rPr lang="de-DE" sz="2800" dirty="0">
                <a:latin typeface="Arial" panose="020B0604020202020204" pitchFamily="34" charset="0"/>
                <a:cs typeface="Arial" panose="020B0604020202020204" pitchFamily="34" charset="0"/>
              </a:rPr>
              <a:t>Um welche Musikband geht es?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7066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4:</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8" name="TextovéPole 7"/>
          <p:cNvSpPr txBox="1"/>
          <p:nvPr/>
        </p:nvSpPr>
        <p:spPr>
          <a:xfrm>
            <a:off x="1118683" y="1923098"/>
            <a:ext cx="9954634" cy="1384995"/>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In welchem Jahr hat Deutschland den letzten Teil der Reparationen aus dem Ersten Weltkrieg gezahlt?</a:t>
            </a:r>
          </a:p>
          <a:p>
            <a:pPr lvl="0" algn="just"/>
            <a:r>
              <a:rPr lang="de-DE" sz="2800" dirty="0">
                <a:latin typeface="Arial" panose="020B0604020202020204" pitchFamily="34" charset="0"/>
                <a:cs typeface="Arial" panose="020B0604020202020204" pitchFamily="34" charset="0"/>
              </a:rPr>
              <a:t>Toleranz 5 Jahre.</a:t>
            </a:r>
            <a:endParaRPr lang="en-GB" sz="2800" dirty="0">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222" y="3176213"/>
            <a:ext cx="4953000" cy="3238500"/>
          </a:xfrm>
          <a:prstGeom prst="rect">
            <a:avLst/>
          </a:prstGeom>
        </p:spPr>
      </p:pic>
    </p:spTree>
    <p:extLst>
      <p:ext uri="{BB962C8B-B14F-4D97-AF65-F5344CB8AC3E}">
        <p14:creationId xmlns:p14="http://schemas.microsoft.com/office/powerpoint/2010/main" val="2753745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1118683" y="1923098"/>
            <a:ext cx="9954634" cy="954107"/>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Welches berühmte Getränk entstand in Deutschland im Zweiten Weltkrieg als Folge vom Coca-Cola-Embargo?</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692" y="3030877"/>
            <a:ext cx="6362615" cy="3635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36189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845" y="2080909"/>
            <a:ext cx="10515600" cy="1325563"/>
          </a:xfrm>
        </p:spPr>
        <p:txBody>
          <a:bodyPr>
            <a:noAutofit/>
          </a:bodyPr>
          <a:lstStyle/>
          <a:p>
            <a:pPr algn="ctr"/>
            <a:r>
              <a:rPr lang="de-DE" sz="5400" dirty="0">
                <a:latin typeface="Arial Black" panose="020B0A04020102020204" pitchFamily="34" charset="0"/>
                <a:cs typeface="Arial" panose="020B0604020202020204" pitchFamily="34" charset="0"/>
              </a:rPr>
              <a:t>Thema</a:t>
            </a:r>
            <a:r>
              <a:rPr lang="de-DE" sz="4800" dirty="0">
                <a:latin typeface="Arial Black" panose="020B0A04020102020204" pitchFamily="34" charset="0"/>
                <a:cs typeface="Arial" panose="020B0604020202020204" pitchFamily="34" charset="0"/>
              </a:rPr>
              <a:t>:</a:t>
            </a:r>
            <a:br>
              <a:rPr lang="de-DE" sz="5400" dirty="0">
                <a:latin typeface="Arial Black" panose="020B0A04020102020204" pitchFamily="34" charset="0"/>
                <a:cs typeface="Arial" panose="020B0604020202020204" pitchFamily="34" charset="0"/>
              </a:rPr>
            </a:br>
            <a:r>
              <a:rPr lang="de-DE" sz="5400" dirty="0">
                <a:latin typeface="Arial Black" panose="020B0A04020102020204" pitchFamily="34" charset="0"/>
                <a:cs typeface="Arial" panose="020B0604020202020204" pitchFamily="34" charset="0"/>
              </a:rPr>
              <a:t>Wer bin ich?</a:t>
            </a:r>
            <a:endParaRPr lang="de-DE" sz="6600" dirty="0">
              <a:latin typeface="Arial Black" panose="020B0A04020102020204" pitchFamily="34" charset="0"/>
              <a:cs typeface="Arial" panose="020B0604020202020204" pitchFamily="34" charset="0"/>
            </a:endParaRPr>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13037165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6:</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2083324"/>
            <a:ext cx="9954634" cy="1384995"/>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Meine Eltern waren wohlhabende Leute. Ich und meine Schwester Cornelia wurden zu Hause ausgebildet.</a:t>
            </a:r>
            <a:endParaRPr lang="en-GB" sz="2800" dirty="0">
              <a:latin typeface="Arial" panose="020B0604020202020204" pitchFamily="34" charset="0"/>
              <a:cs typeface="Arial" panose="020B0604020202020204" pitchFamily="34" charset="0"/>
            </a:endParaRPr>
          </a:p>
          <a:p>
            <a:pPr algn="just"/>
            <a:endParaRPr lang="en-GB" sz="28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923" y="3215420"/>
            <a:ext cx="2823008" cy="3197626"/>
          </a:xfrm>
          <a:prstGeom prst="rect">
            <a:avLst/>
          </a:prstGeom>
        </p:spPr>
      </p:pic>
    </p:spTree>
    <p:extLst>
      <p:ext uri="{BB962C8B-B14F-4D97-AF65-F5344CB8AC3E}">
        <p14:creationId xmlns:p14="http://schemas.microsoft.com/office/powerpoint/2010/main" val="3241688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5:</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Obdélník 5"/>
          <p:cNvSpPr/>
          <p:nvPr/>
        </p:nvSpPr>
        <p:spPr>
          <a:xfrm>
            <a:off x="1260049" y="1857083"/>
            <a:ext cx="9671901" cy="954107"/>
          </a:xfrm>
          <a:prstGeom prst="rect">
            <a:avLst/>
          </a:prstGeom>
        </p:spPr>
        <p:txBody>
          <a:bodyPr wrap="square">
            <a:spAutoFit/>
          </a:bodyPr>
          <a:lstStyle/>
          <a:p>
            <a:pPr algn="just"/>
            <a:endParaRPr lang="de-DE" sz="2800" dirty="0">
              <a:latin typeface="Arial" panose="020B0604020202020204" pitchFamily="34" charset="0"/>
              <a:cs typeface="Arial" panose="020B0604020202020204" pitchFamily="34" charset="0"/>
            </a:endParaRPr>
          </a:p>
          <a:p>
            <a:pPr algn="just"/>
            <a:r>
              <a:rPr lang="de-DE" sz="2800" dirty="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723" y="1819274"/>
            <a:ext cx="8216555" cy="4628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51354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7:</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812132"/>
            <a:ext cx="9954634" cy="954107"/>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Mein Vater war Jurist, und seinem Wunsch folgend, studierte ich Rechtswissenschaft. </a:t>
            </a:r>
            <a:endParaRPr lang="en-GB" sz="2800" dirty="0">
              <a:latin typeface="Arial" panose="020B0604020202020204" pitchFamily="34" charset="0"/>
              <a:cs typeface="Arial" panose="020B0604020202020204" pitchFamily="34" charset="0"/>
            </a:endParaRPr>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923" y="3328544"/>
            <a:ext cx="2823008" cy="3197626"/>
          </a:xfrm>
          <a:prstGeom prst="rect">
            <a:avLst/>
          </a:prstGeom>
        </p:spPr>
      </p:pic>
    </p:spTree>
    <p:extLst>
      <p:ext uri="{BB962C8B-B14F-4D97-AF65-F5344CB8AC3E}">
        <p14:creationId xmlns:p14="http://schemas.microsoft.com/office/powerpoint/2010/main" val="34581397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8:</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800517"/>
            <a:ext cx="9954634" cy="1815882"/>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Mein Beruf langweilte mich und viel lieber folgte ich meiner Neigung zur Dichtkunst - schon in Leipzig hatte ich Gedichte geschrieben.</a:t>
            </a:r>
            <a:endParaRPr lang="en-GB" sz="2800" dirty="0">
              <a:latin typeface="Arial" panose="020B0604020202020204" pitchFamily="34" charset="0"/>
              <a:cs typeface="Arial" panose="020B0604020202020204" pitchFamily="34" charset="0"/>
            </a:endParaRPr>
          </a:p>
          <a:p>
            <a:pPr algn="just"/>
            <a:endParaRPr lang="en-GB" sz="2800" dirty="0"/>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923" y="3356825"/>
            <a:ext cx="2823008" cy="3197626"/>
          </a:xfrm>
          <a:prstGeom prst="rect">
            <a:avLst/>
          </a:prstGeom>
        </p:spPr>
      </p:pic>
    </p:spTree>
    <p:extLst>
      <p:ext uri="{BB962C8B-B14F-4D97-AF65-F5344CB8AC3E}">
        <p14:creationId xmlns:p14="http://schemas.microsoft.com/office/powerpoint/2010/main" val="15793409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9:</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894787"/>
            <a:ext cx="9954634" cy="1815882"/>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Ich war sogar so gut, dass sich viele junge Männer in ganz Europa wie der Held meines Werkes kleideten und manche sich sogar aus unglücklicher Liebe erschossen.</a:t>
            </a:r>
            <a:endParaRPr lang="en-GB" sz="2800" dirty="0">
              <a:latin typeface="Arial" panose="020B0604020202020204" pitchFamily="34" charset="0"/>
              <a:cs typeface="Arial" panose="020B0604020202020204" pitchFamily="34" charset="0"/>
            </a:endParaRPr>
          </a:p>
          <a:p>
            <a:pPr algn="just"/>
            <a:endParaRPr lang="en-GB" sz="2800" dirty="0"/>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923" y="3390078"/>
            <a:ext cx="2823008" cy="3197626"/>
          </a:xfrm>
          <a:prstGeom prst="rect">
            <a:avLst/>
          </a:prstGeom>
        </p:spPr>
      </p:pic>
    </p:spTree>
    <p:extLst>
      <p:ext uri="{BB962C8B-B14F-4D97-AF65-F5344CB8AC3E}">
        <p14:creationId xmlns:p14="http://schemas.microsoft.com/office/powerpoint/2010/main" val="23143254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10:</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221" y="3721687"/>
            <a:ext cx="2668411" cy="3022514"/>
          </a:xfrm>
          <a:prstGeom prst="rect">
            <a:avLst/>
          </a:prstGeom>
        </p:spPr>
      </p:pic>
      <p:sp>
        <p:nvSpPr>
          <p:cNvPr id="9" name="TextovéPole 8"/>
          <p:cNvSpPr txBox="1"/>
          <p:nvPr/>
        </p:nvSpPr>
        <p:spPr>
          <a:xfrm>
            <a:off x="1118683" y="1894787"/>
            <a:ext cx="9954634" cy="2246769"/>
          </a:xfrm>
          <a:prstGeom prst="rect">
            <a:avLst/>
          </a:prstGeom>
          <a:noFill/>
        </p:spPr>
        <p:txBody>
          <a:bodyPr wrap="square" rtlCol="0">
            <a:spAutoFit/>
          </a:bodyPr>
          <a:lstStyle/>
          <a:p>
            <a:pPr lvl="0" algn="ctr"/>
            <a:r>
              <a:rPr lang="de-DE" sz="2800" dirty="0">
                <a:latin typeface="Arial" panose="020B0604020202020204" pitchFamily="34" charset="0"/>
                <a:cs typeface="Arial" panose="020B0604020202020204" pitchFamily="34" charset="0"/>
              </a:rPr>
              <a:t>Zusammen mit Schiller, Herder und Wieland verkörperten wir die Weimarer Klassik. Bis heute zählen meine Werke zu den Meisterwerken der Weltliteratur. Auch du hast mich sicher mal gelesen!</a:t>
            </a:r>
            <a:endParaRPr lang="en-GB" sz="2800" dirty="0">
              <a:latin typeface="Arial" panose="020B0604020202020204" pitchFamily="34" charset="0"/>
              <a:cs typeface="Arial" panose="020B0604020202020204" pitchFamily="34" charset="0"/>
            </a:endParaRPr>
          </a:p>
          <a:p>
            <a:pPr algn="just"/>
            <a:endParaRPr lang="en-GB" sz="2800" dirty="0"/>
          </a:p>
        </p:txBody>
      </p:sp>
    </p:spTree>
    <p:extLst>
      <p:ext uri="{BB962C8B-B14F-4D97-AF65-F5344CB8AC3E}">
        <p14:creationId xmlns:p14="http://schemas.microsoft.com/office/powerpoint/2010/main" val="9408312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Bonusfrage:</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7" name="Obrázek 6"/>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918732"/>
            <a:ext cx="9954634" cy="1815882"/>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Goethe war zweifellos einer der größten deutschen Schriftsteller aller Zeiten. War er aber auch </a:t>
            </a:r>
            <a:r>
              <a:rPr lang="de-DE" sz="2800" i="1" dirty="0">
                <a:latin typeface="Arial" panose="020B0604020202020204" pitchFamily="34" charset="0"/>
                <a:cs typeface="Arial" panose="020B0604020202020204" pitchFamily="34" charset="0"/>
              </a:rPr>
              <a:t>körperlich</a:t>
            </a:r>
            <a:r>
              <a:rPr lang="de-DE" sz="2800" dirty="0">
                <a:latin typeface="Arial" panose="020B0604020202020204" pitchFamily="34" charset="0"/>
                <a:cs typeface="Arial" panose="020B0604020202020204" pitchFamily="34" charset="0"/>
              </a:rPr>
              <a:t> groß? Gebt seine Körpergröße in Zentimetern an!</a:t>
            </a:r>
            <a:endParaRPr lang="en-GB" sz="2800" dirty="0">
              <a:latin typeface="Arial" panose="020B0604020202020204" pitchFamily="34" charset="0"/>
              <a:cs typeface="Arial" panose="020B0604020202020204" pitchFamily="34" charset="0"/>
            </a:endParaRPr>
          </a:p>
          <a:p>
            <a:pPr algn="just"/>
            <a:endParaRPr lang="en-GB" sz="2800" dirty="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935" y="3429000"/>
            <a:ext cx="5732980" cy="322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05218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88375" y="2438400"/>
            <a:ext cx="11415251" cy="422787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Nadpis 1"/>
          <p:cNvSpPr>
            <a:spLocks noGrp="1"/>
          </p:cNvSpPr>
          <p:nvPr>
            <p:ph type="title"/>
          </p:nvPr>
        </p:nvSpPr>
        <p:spPr>
          <a:xfrm>
            <a:off x="838200" y="365125"/>
            <a:ext cx="10515600" cy="1897308"/>
          </a:xfrm>
          <a:noFill/>
        </p:spPr>
        <p:txBody>
          <a:bodyPr>
            <a:noAutofit/>
          </a:bodyPr>
          <a:lstStyle/>
          <a:p>
            <a:pPr algn="ctr"/>
            <a:r>
              <a:rPr lang="de-DE" sz="5400" dirty="0">
                <a:latin typeface="Arial Black" panose="020B0A04020102020204" pitchFamily="34" charset="0"/>
              </a:rPr>
              <a:t>Herzlichen Dank an unsere Sponsoren!</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7265" y="3141516"/>
            <a:ext cx="2857700" cy="2783562"/>
          </a:xfrm>
        </p:spPr>
      </p:pic>
      <p:cxnSp>
        <p:nvCxnSpPr>
          <p:cNvPr id="7" name="Přímá spojnice 6"/>
          <p:cNvCxnSpPr/>
          <p:nvPr/>
        </p:nvCxnSpPr>
        <p:spPr>
          <a:xfrm flipH="1">
            <a:off x="1922288" y="2173447"/>
            <a:ext cx="8347424" cy="0"/>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76" y="2876564"/>
            <a:ext cx="3333108" cy="124493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286" y="5179079"/>
            <a:ext cx="2838517" cy="745999"/>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1844" y="4661469"/>
            <a:ext cx="1595120" cy="1781217"/>
          </a:xfrm>
          <a:prstGeom prst="rect">
            <a:avLst/>
          </a:prstGeom>
        </p:spPr>
      </p:pic>
      <p:pic>
        <p:nvPicPr>
          <p:cNvPr id="6" name="Obráze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7673" y="2774022"/>
            <a:ext cx="4686235" cy="1295210"/>
          </a:xfrm>
          <a:prstGeom prst="rect">
            <a:avLst/>
          </a:prstGeom>
        </p:spPr>
      </p:pic>
    </p:spTree>
    <p:extLst>
      <p:ext uri="{BB962C8B-B14F-4D97-AF65-F5344CB8AC3E}">
        <p14:creationId xmlns:p14="http://schemas.microsoft.com/office/powerpoint/2010/main" val="6426408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36803"/>
            <a:ext cx="10515600" cy="1325563"/>
          </a:xfrm>
        </p:spPr>
        <p:txBody>
          <a:bodyPr>
            <a:noAutofit/>
          </a:bodyPr>
          <a:lstStyle/>
          <a:p>
            <a:pPr algn="ctr"/>
            <a:r>
              <a:rPr lang="de-DE" sz="7200" dirty="0">
                <a:latin typeface="Arial Black" panose="020B0A04020102020204" pitchFamily="34" charset="0"/>
                <a:cs typeface="Arial" panose="020B0604020202020204" pitchFamily="34" charset="0"/>
              </a:rPr>
              <a:t>IV. Runde</a:t>
            </a:r>
            <a:br>
              <a:rPr lang="de-DE" sz="6600" dirty="0">
                <a:latin typeface="Arial Black" panose="020B0A04020102020204" pitchFamily="34" charset="0"/>
                <a:cs typeface="Arial" panose="020B0604020202020204" pitchFamily="34" charset="0"/>
              </a:rPr>
            </a:br>
            <a:br>
              <a:rPr lang="de-DE" sz="6600" dirty="0">
                <a:latin typeface="Arial Black" panose="020B0A04020102020204" pitchFamily="34" charset="0"/>
                <a:cs typeface="Arial" panose="020B0604020202020204" pitchFamily="34" charset="0"/>
              </a:rPr>
            </a:br>
            <a:r>
              <a:rPr lang="de-DE" sz="7200" dirty="0">
                <a:latin typeface="Arial Black" panose="020B0A04020102020204" pitchFamily="34" charset="0"/>
                <a:cs typeface="Arial" panose="020B0604020202020204" pitchFamily="34" charset="0"/>
              </a:rPr>
              <a:t>Antworten</a:t>
            </a:r>
            <a:endParaRPr lang="de-DE" sz="6600" dirty="0">
              <a:latin typeface="Arial Black" panose="020B0A04020102020204" pitchFamily="34" charset="0"/>
              <a:cs typeface="Arial" panose="020B0604020202020204" pitchFamily="34" charset="0"/>
            </a:endParaRPr>
          </a:p>
        </p:txBody>
      </p:sp>
      <p:cxnSp>
        <p:nvCxnSpPr>
          <p:cNvPr id="14" name="Přímá spojnice 13"/>
          <p:cNvCxnSpPr/>
          <p:nvPr/>
        </p:nvCxnSpPr>
        <p:spPr>
          <a:xfrm>
            <a:off x="1339065" y="1813781"/>
            <a:ext cx="9513870" cy="10274"/>
          </a:xfrm>
          <a:prstGeom prst="line">
            <a:avLst/>
          </a:prstGeom>
          <a:ln w="19050"/>
        </p:spPr>
        <p:style>
          <a:lnRef idx="1">
            <a:schemeClr val="dk1"/>
          </a:lnRef>
          <a:fillRef idx="0">
            <a:schemeClr val="dk1"/>
          </a:fillRef>
          <a:effectRef idx="0">
            <a:schemeClr val="dk1"/>
          </a:effectRef>
          <a:fontRef idx="minor">
            <a:schemeClr val="tx1"/>
          </a:fontRef>
        </p:style>
      </p:cxnSp>
      <p:pic>
        <p:nvPicPr>
          <p:cNvPr id="15" name="Obrázek 14"/>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Tree>
    <p:extLst>
      <p:ext uri="{BB962C8B-B14F-4D97-AF65-F5344CB8AC3E}">
        <p14:creationId xmlns:p14="http://schemas.microsoft.com/office/powerpoint/2010/main" val="4881646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8"/>
            <a:ext cx="10515600" cy="904736"/>
          </a:xfrm>
        </p:spPr>
        <p:txBody>
          <a:bodyPr>
            <a:normAutofit/>
          </a:bodyPr>
          <a:lstStyle/>
          <a:p>
            <a:pPr marL="0" indent="0" algn="ctr">
              <a:buNone/>
            </a:pPr>
            <a:r>
              <a:rPr lang="de-DE" sz="4400" dirty="0">
                <a:latin typeface="Arial Black" panose="020B0A04020102020204" pitchFamily="34" charset="0"/>
              </a:rPr>
              <a:t>Frage 1:</a:t>
            </a:r>
          </a:p>
        </p:txBody>
      </p:sp>
      <p:cxnSp>
        <p:nvCxnSpPr>
          <p:cNvPr id="10" name="Přímá spojnice 9"/>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6" name="TextovéPole 5"/>
          <p:cNvSpPr txBox="1"/>
          <p:nvPr/>
        </p:nvSpPr>
        <p:spPr>
          <a:xfrm>
            <a:off x="1118683" y="1923098"/>
            <a:ext cx="9954634" cy="3293209"/>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Deutschland sowie Österreich waren die ersten Länder, wo die Zeitumstellung eingeführt wurde. In welchem Jahre ist das zuerst passiert? Toleranz 5 Jahre.</a:t>
            </a:r>
          </a:p>
          <a:p>
            <a:pPr lvl="0" algn="just"/>
            <a:endParaRPr lang="de-DE" sz="2800" dirty="0">
              <a:latin typeface="Arial" panose="020B0604020202020204" pitchFamily="34" charset="0"/>
              <a:cs typeface="Arial" panose="020B0604020202020204" pitchFamily="34" charset="0"/>
            </a:endParaRPr>
          </a:p>
          <a:p>
            <a:pPr lvl="0" algn="ctr"/>
            <a:r>
              <a:rPr lang="de-DE" sz="3200" dirty="0">
                <a:latin typeface="Arial" panose="020B0604020202020204" pitchFamily="34" charset="0"/>
                <a:cs typeface="Arial" panose="020B0604020202020204" pitchFamily="34" charset="0"/>
              </a:rPr>
              <a:t> </a:t>
            </a:r>
            <a:r>
              <a:rPr lang="de-DE" sz="3200" b="1" dirty="0">
                <a:latin typeface="Arial" panose="020B0604020202020204" pitchFamily="34" charset="0"/>
                <a:cs typeface="Arial" panose="020B0604020202020204" pitchFamily="34" charset="0"/>
              </a:rPr>
              <a:t>1916</a:t>
            </a:r>
            <a:r>
              <a:rPr lang="de-DE" sz="3200" dirty="0">
                <a:latin typeface="Arial" panose="020B0604020202020204" pitchFamily="34" charset="0"/>
                <a:cs typeface="Arial" panose="020B0604020202020204" pitchFamily="34" charset="0"/>
              </a:rPr>
              <a:t> – die Sommerzeit sollte die energieintensivsten „Materialschlachten“ des Ersten Weltkriegs unterstützen.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4787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2:</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1077270" y="1968399"/>
            <a:ext cx="9954634" cy="2923877"/>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Was haben folgende Persönlichkeiten gemeinsam?</a:t>
            </a:r>
          </a:p>
          <a:p>
            <a:pPr lvl="0" algn="just"/>
            <a:endParaRPr lang="de-DE" sz="2800" dirty="0">
              <a:latin typeface="Arial" panose="020B0604020202020204" pitchFamily="34" charset="0"/>
              <a:cs typeface="Arial" panose="020B0604020202020204" pitchFamily="34" charset="0"/>
            </a:endParaRPr>
          </a:p>
          <a:p>
            <a:pPr lvl="0" algn="just"/>
            <a:r>
              <a:rPr lang="de-DE" sz="3200" dirty="0">
                <a:latin typeface="Arial" panose="020B0604020202020204" pitchFamily="34" charset="0"/>
                <a:cs typeface="Arial" panose="020B0604020202020204" pitchFamily="34" charset="0"/>
              </a:rPr>
              <a:t>Horst Köhler, Johannes Rau, Roman Herzog</a:t>
            </a:r>
          </a:p>
          <a:p>
            <a:pPr lvl="0" algn="just"/>
            <a:endParaRPr lang="de-DE" sz="3200" dirty="0">
              <a:latin typeface="Arial" panose="020B0604020202020204" pitchFamily="34" charset="0"/>
              <a:cs typeface="Arial" panose="020B0604020202020204" pitchFamily="34" charset="0"/>
            </a:endParaRPr>
          </a:p>
          <a:p>
            <a:pPr lvl="0" algn="ctr"/>
            <a:endParaRPr lang="de-DE" sz="3200" dirty="0">
              <a:latin typeface="Arial" panose="020B0604020202020204" pitchFamily="34" charset="0"/>
              <a:cs typeface="Arial" panose="020B0604020202020204" pitchFamily="34" charset="0"/>
            </a:endParaRPr>
          </a:p>
          <a:p>
            <a:pPr lvl="0" algn="ctr"/>
            <a:r>
              <a:rPr lang="de-DE" sz="3200" dirty="0">
                <a:latin typeface="Arial" panose="020B0604020202020204" pitchFamily="34" charset="0"/>
                <a:cs typeface="Arial" panose="020B0604020202020204" pitchFamily="34" charset="0"/>
              </a:rPr>
              <a:t>Alle waren Bundespräsidenten.</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9264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38200" y="746837"/>
            <a:ext cx="10515600" cy="4351338"/>
          </a:xfrm>
        </p:spPr>
        <p:txBody>
          <a:bodyPr>
            <a:normAutofit/>
          </a:bodyPr>
          <a:lstStyle/>
          <a:p>
            <a:pPr marL="0" indent="0" algn="ctr">
              <a:buNone/>
            </a:pPr>
            <a:r>
              <a:rPr lang="de-DE" sz="4400" dirty="0">
                <a:latin typeface="Arial Black" panose="020B0A04020102020204" pitchFamily="34" charset="0"/>
              </a:rPr>
              <a:t>Frage </a:t>
            </a:r>
            <a:r>
              <a:rPr lang="sk-SK" sz="4400" dirty="0">
                <a:latin typeface="Arial Black" panose="020B0A04020102020204" pitchFamily="34" charset="0"/>
              </a:rPr>
              <a:t>3</a:t>
            </a:r>
            <a:r>
              <a:rPr lang="de-DE" sz="4400" dirty="0">
                <a:latin typeface="Arial Black" panose="020B0A04020102020204" pitchFamily="34" charset="0"/>
              </a:rPr>
              <a:t>:</a:t>
            </a:r>
          </a:p>
        </p:txBody>
      </p:sp>
      <p:cxnSp>
        <p:nvCxnSpPr>
          <p:cNvPr id="4" name="Přímá spojnice 3"/>
          <p:cNvCxnSpPr/>
          <p:nvPr/>
        </p:nvCxnSpPr>
        <p:spPr>
          <a:xfrm flipV="1">
            <a:off x="1329251" y="1518011"/>
            <a:ext cx="9533498" cy="1"/>
          </a:xfrm>
          <a:prstGeom prst="line">
            <a:avLst/>
          </a:prstGeom>
          <a:ln w="19050"/>
        </p:spPr>
        <p:style>
          <a:lnRef idx="1">
            <a:schemeClr val="dk1"/>
          </a:lnRef>
          <a:fillRef idx="0">
            <a:schemeClr val="dk1"/>
          </a:fillRef>
          <a:effectRef idx="0">
            <a:schemeClr val="dk1"/>
          </a:effectRef>
          <a:fontRef idx="minor">
            <a:schemeClr val="tx1"/>
          </a:fontRef>
        </p:style>
      </p:cxn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t="-2091" r="73879"/>
          <a:stretch/>
        </p:blipFill>
        <p:spPr>
          <a:xfrm>
            <a:off x="11003623" y="5732388"/>
            <a:ext cx="863030" cy="1074240"/>
          </a:xfrm>
          <a:prstGeom prst="rect">
            <a:avLst/>
          </a:prstGeom>
        </p:spPr>
      </p:pic>
      <p:sp>
        <p:nvSpPr>
          <p:cNvPr id="7" name="TextovéPole 6"/>
          <p:cNvSpPr txBox="1"/>
          <p:nvPr/>
        </p:nvSpPr>
        <p:spPr>
          <a:xfrm>
            <a:off x="1118683" y="1923098"/>
            <a:ext cx="9954634" cy="4031873"/>
          </a:xfrm>
          <a:prstGeom prst="rect">
            <a:avLst/>
          </a:prstGeom>
          <a:noFill/>
        </p:spPr>
        <p:txBody>
          <a:bodyPr wrap="square" rtlCol="0">
            <a:spAutoFit/>
          </a:bodyPr>
          <a:lstStyle/>
          <a:p>
            <a:pPr lvl="0" algn="just"/>
            <a:r>
              <a:rPr lang="de-DE" sz="2800" dirty="0">
                <a:latin typeface="Arial" panose="020B0604020202020204" pitchFamily="34" charset="0"/>
                <a:cs typeface="Arial" panose="020B0604020202020204" pitchFamily="34" charset="0"/>
              </a:rPr>
              <a:t>Die meisten Musikfans wissen, dass die Karriere dieser Musikband in den 1960ern im Hamburger Rotlichtviertel Reeperbahn so richtig in Fahrt kam. Hier lebten die Bandmitglieder in ihren jungen Jahren angeblich hinter einem Kinovorhang, bevor sie alle (bis auf einen) aus verschiedenen Gründen abgeschoben wurden.</a:t>
            </a:r>
          </a:p>
          <a:p>
            <a:pPr lvl="0" algn="just"/>
            <a:r>
              <a:rPr lang="de-DE" sz="2800" dirty="0">
                <a:latin typeface="Arial" panose="020B0604020202020204" pitchFamily="34" charset="0"/>
                <a:cs typeface="Arial" panose="020B0604020202020204" pitchFamily="34" charset="0"/>
              </a:rPr>
              <a:t>Um welche Musikband geht es?</a:t>
            </a:r>
            <a:endParaRPr lang="sk-SK" sz="2800" dirty="0">
              <a:latin typeface="Arial" panose="020B0604020202020204" pitchFamily="34" charset="0"/>
              <a:cs typeface="Arial" panose="020B0604020202020204" pitchFamily="34" charset="0"/>
            </a:endParaRPr>
          </a:p>
          <a:p>
            <a:pPr lvl="0" algn="just"/>
            <a:endParaRPr lang="sk-SK" sz="2800" dirty="0">
              <a:latin typeface="Arial" panose="020B0604020202020204" pitchFamily="34" charset="0"/>
              <a:cs typeface="Arial" panose="020B0604020202020204" pitchFamily="34" charset="0"/>
            </a:endParaRPr>
          </a:p>
          <a:p>
            <a:pPr lvl="0" algn="just"/>
            <a:r>
              <a:rPr lang="sk-SK" sz="2800" dirty="0">
                <a:latin typeface="Arial" panose="020B0604020202020204" pitchFamily="34" charset="0"/>
                <a:cs typeface="Arial" panose="020B0604020202020204" pitchFamily="34" charset="0"/>
              </a:rPr>
              <a:t>	</a:t>
            </a:r>
            <a:r>
              <a:rPr lang="sk-SK" sz="3200" i="1" dirty="0" err="1">
                <a:latin typeface="Arial" panose="020B0604020202020204" pitchFamily="34" charset="0"/>
                <a:cs typeface="Arial" panose="020B0604020202020204" pitchFamily="34" charset="0"/>
              </a:rPr>
              <a:t>The</a:t>
            </a:r>
            <a:r>
              <a:rPr lang="sk-SK" sz="3200" i="1" dirty="0">
                <a:latin typeface="Arial" panose="020B0604020202020204" pitchFamily="34" charset="0"/>
                <a:cs typeface="Arial" panose="020B0604020202020204" pitchFamily="34" charset="0"/>
              </a:rPr>
              <a:t> </a:t>
            </a:r>
            <a:r>
              <a:rPr lang="sk-SK" sz="3200" i="1" dirty="0" err="1">
                <a:latin typeface="Arial" panose="020B0604020202020204" pitchFamily="34" charset="0"/>
                <a:cs typeface="Arial" panose="020B0604020202020204" pitchFamily="34" charset="0"/>
              </a:rPr>
              <a:t>Beatles</a:t>
            </a:r>
            <a:r>
              <a:rPr lang="sk-SK" sz="3200" i="1" dirty="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29983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5193</TotalTime>
  <Words>3022</Words>
  <Application>Microsoft Office PowerPoint</Application>
  <PresentationFormat>Širokoúhlá obrazovka</PresentationFormat>
  <Paragraphs>377</Paragraphs>
  <Slides>132</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132</vt:i4>
      </vt:variant>
    </vt:vector>
  </HeadingPairs>
  <TitlesOfParts>
    <vt:vector size="139" baseType="lpstr">
      <vt:lpstr>Arial</vt:lpstr>
      <vt:lpstr>Arial Black</vt:lpstr>
      <vt:lpstr>Arial Rounded MT Bold</vt:lpstr>
      <vt:lpstr>Calibri</vt:lpstr>
      <vt:lpstr>Calibri Light</vt:lpstr>
      <vt:lpstr>Wingdings</vt:lpstr>
      <vt:lpstr>Motiv Office</vt:lpstr>
      <vt:lpstr>Deutschsprachiges Pubquiz</vt:lpstr>
      <vt:lpstr>Herzlichen Dank an unsere Sponsoren!</vt:lpstr>
      <vt:lpstr>Regeln</vt:lpstr>
      <vt:lpstr>I. Runde  Thema: Berühmte Gesichter </vt:lpstr>
      <vt:lpstr>Prezentace aplikace PowerPoint</vt:lpstr>
      <vt:lpstr>Prezentace aplikace PowerPoint</vt:lpstr>
      <vt:lpstr>Prezentace aplikace PowerPoint</vt:lpstr>
      <vt:lpstr>Prezentace aplikace PowerPoint</vt:lpstr>
      <vt:lpstr>Prezentace aplikace PowerPoint</vt:lpstr>
      <vt:lpstr>Thema: Geographie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Herzlichen Dank an unsere Sponsoren!</vt:lpstr>
      <vt:lpstr>I. Runde  Antworten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II. Runde  Thema: Literatur </vt:lpstr>
      <vt:lpstr>Prezentace aplikace PowerPoint</vt:lpstr>
      <vt:lpstr>Prezentace aplikace PowerPoint</vt:lpstr>
      <vt:lpstr>Prezentace aplikace PowerPoint</vt:lpstr>
      <vt:lpstr>Prezentace aplikace PowerPoint</vt:lpstr>
      <vt:lpstr>Prezentace aplikace PowerPoint</vt:lpstr>
      <vt:lpstr>Thema: Rätsel</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Herzlichen Dank an unsere Sponsoren!</vt:lpstr>
      <vt:lpstr>II. Runde  Antworten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III. Runde  Thema: Sprache </vt:lpstr>
      <vt:lpstr>Prezentace aplikace PowerPoint</vt:lpstr>
      <vt:lpstr>Prezentace aplikace PowerPoint</vt:lpstr>
      <vt:lpstr>Prezentace aplikace PowerPoint</vt:lpstr>
      <vt:lpstr>Prezentace aplikace PowerPoint</vt:lpstr>
      <vt:lpstr>Prezentace aplikace PowerPoint</vt:lpstr>
      <vt:lpstr>Thema: Musik</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Herzlichen Dank an unsere Sponsoren!</vt:lpstr>
      <vt:lpstr>III. Runde  Antworten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IV. Runde  Thema: Geschichte</vt:lpstr>
      <vt:lpstr>Prezentace aplikace PowerPoint</vt:lpstr>
      <vt:lpstr>Prezentace aplikace PowerPoint</vt:lpstr>
      <vt:lpstr>Prezentace aplikace PowerPoint</vt:lpstr>
      <vt:lpstr>Prezentace aplikace PowerPoint</vt:lpstr>
      <vt:lpstr>Prezentace aplikace PowerPoint</vt:lpstr>
      <vt:lpstr>Thema: Wer bin ich?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Herzlichen Dank an unsere Sponsoren!</vt:lpstr>
      <vt:lpstr>IV. Runde  Antworten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 Runde  Thema: Buchstabenspiel </vt:lpstr>
      <vt:lpstr>Prezentace aplikace PowerPoint</vt:lpstr>
      <vt:lpstr>Prezentace aplikace PowerPoint</vt:lpstr>
      <vt:lpstr>Prezentace aplikace PowerPoint</vt:lpstr>
      <vt:lpstr>Prezentace aplikace PowerPoint</vt:lpstr>
      <vt:lpstr>Prezentace aplikace PowerPoint</vt:lpstr>
      <vt:lpstr>Thema: Verschiedenes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Herzlichen Dank an unsere Sponsoren!</vt:lpstr>
      <vt:lpstr>V. Runde  Antworten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Auswertung  </vt:lpstr>
      <vt:lpstr>56. Frage  </vt:lpstr>
      <vt:lpstr>56. Antwort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Deutschsprachiges Pubquiz</dc:title>
  <dc:creator>juro</dc:creator>
  <cp:lastModifiedBy>juro</cp:lastModifiedBy>
  <cp:revision>244</cp:revision>
  <dcterms:created xsi:type="dcterms:W3CDTF">2016-10-23T12:18:00Z</dcterms:created>
  <dcterms:modified xsi:type="dcterms:W3CDTF">2017-05-10T17:46:46Z</dcterms:modified>
</cp:coreProperties>
</file>