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_rels/presentation.xml.rels" ContentType="application/vnd.openxmlformats-package.relationships+xml"/>
  <Override PartName="/ppt/media/image1.png" ContentType="image/png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2000" cy="64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1" lang="de-DE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200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4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200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4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2000" cy="64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1" lang="de-DE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4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4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4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4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2000" cy="64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1" lang="de-DE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400" spc="-1" strike="noStrike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571560" y="136800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400" spc="-1" strike="noStrike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639120" y="136800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400" spc="-1" strike="noStrike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639120" y="308556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400" spc="-1" strike="noStrike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571560" y="308556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400" spc="-1" strike="noStrike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504000" y="308556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4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2000" cy="64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1" lang="de-DE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04000" y="1368000"/>
            <a:ext cx="9072000" cy="3288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2000" cy="64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1" lang="de-DE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200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4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2000" cy="64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1" lang="de-DE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4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4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2000" cy="64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1" lang="de-DE" sz="33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504000" y="216000"/>
            <a:ext cx="9072000" cy="3004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2000" cy="64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1" lang="de-DE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4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4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4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2000" cy="64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1" lang="de-DE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4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4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4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2000" cy="64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1" lang="de-DE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4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400" spc="-1" strike="noStrike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200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4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360" y="360"/>
            <a:ext cx="10078920" cy="567324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2000" cy="64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1" lang="de-DE" sz="3300" spc="-1" strike="noStrike">
                <a:solidFill>
                  <a:srgbClr val="ffffff"/>
                </a:solidFill>
                <a:latin typeface="Arial"/>
              </a:rPr>
              <a:t>Click to edit the title text format</a:t>
            </a:r>
            <a:endParaRPr b="1" lang="de-DE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200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00"/>
              </a:buClr>
              <a:buSzPct val="45000"/>
              <a:buFont typeface="Wingdings" charset="2"/>
              <a:buChar char=""/>
            </a:pPr>
            <a:r>
              <a:rPr b="0" lang="de-DE" sz="2400" spc="-1" strike="noStrike">
                <a:latin typeface="Arial"/>
              </a:rPr>
              <a:t>Click to edit the outline text format</a:t>
            </a:r>
            <a:endParaRPr b="0" lang="de-DE" sz="240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Second Outline Level</a:t>
            </a:r>
            <a:endParaRPr b="0" lang="de-DE" sz="2090" spc="-1" strike="noStrike">
              <a:latin typeface="Arial"/>
            </a:endParaRPr>
          </a:p>
          <a:p>
            <a:pPr lvl="2" marL="1296000" indent="-288000">
              <a:spcAft>
                <a:spcPts val="632"/>
              </a:spcAft>
              <a:buClr>
                <a:srgbClr val="0066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latin typeface="Arial"/>
              </a:rPr>
              <a:t>Third Outline Level</a:t>
            </a:r>
            <a:endParaRPr b="0" lang="de-DE" sz="1800" spc="-1" strike="noStrike">
              <a:latin typeface="Arial"/>
            </a:endParaRPr>
          </a:p>
          <a:p>
            <a:pPr lvl="3" marL="1728000" indent="-216000">
              <a:spcAft>
                <a:spcPts val="422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1500" spc="-1" strike="noStrike">
                <a:latin typeface="Arial"/>
              </a:rPr>
              <a:t>Fourth Outline Level</a:t>
            </a:r>
            <a:endParaRPr b="0" lang="de-DE" sz="1500" spc="-1" strike="noStrike">
              <a:latin typeface="Arial"/>
            </a:endParaRPr>
          </a:p>
          <a:p>
            <a:pPr lvl="4" marL="2160000" indent="-216000">
              <a:spcAft>
                <a:spcPts val="210"/>
              </a:spcAft>
              <a:buClr>
                <a:srgbClr val="006600"/>
              </a:buClr>
              <a:buSzPct val="45000"/>
              <a:buFont typeface="Wingdings" charset="2"/>
              <a:buChar char=""/>
            </a:pPr>
            <a:r>
              <a:rPr b="0" lang="de-DE" sz="1500" spc="-1" strike="noStrike">
                <a:latin typeface="Arial"/>
              </a:rPr>
              <a:t>Fifth Outline Level</a:t>
            </a:r>
            <a:endParaRPr b="0" lang="de-DE" sz="1500" spc="-1" strike="noStrike">
              <a:latin typeface="Arial"/>
            </a:endParaRPr>
          </a:p>
          <a:p>
            <a:pPr lvl="5" marL="2592000" indent="-216000">
              <a:spcAft>
                <a:spcPts val="210"/>
              </a:spcAft>
              <a:buClr>
                <a:srgbClr val="006600"/>
              </a:buClr>
              <a:buSzPct val="45000"/>
              <a:buFont typeface="Wingdings" charset="2"/>
              <a:buChar char=""/>
            </a:pPr>
            <a:r>
              <a:rPr b="0" lang="de-DE" sz="1500" spc="-1" strike="noStrike">
                <a:latin typeface="Arial"/>
              </a:rPr>
              <a:t>Sixth Outline Level</a:t>
            </a:r>
            <a:endParaRPr b="0" lang="de-DE" sz="1500" spc="-1" strike="noStrike">
              <a:latin typeface="Arial"/>
            </a:endParaRPr>
          </a:p>
          <a:p>
            <a:pPr lvl="6" marL="3024000" indent="-216000">
              <a:spcAft>
                <a:spcPts val="210"/>
              </a:spcAft>
              <a:buClr>
                <a:srgbClr val="006600"/>
              </a:buClr>
              <a:buSzPct val="45000"/>
              <a:buFont typeface="Wingdings" charset="2"/>
              <a:buChar char=""/>
            </a:pPr>
            <a:r>
              <a:rPr b="0" lang="de-DE" sz="1500" spc="-1" strike="noStrike">
                <a:latin typeface="Arial"/>
              </a:rPr>
              <a:t>Seventh Outline Level</a:t>
            </a:r>
            <a:endParaRPr b="0" lang="de-DE" sz="1500" spc="-1" strike="noStrike"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504000" y="5164920"/>
            <a:ext cx="2348280" cy="390960"/>
          </a:xfrm>
          <a:prstGeom prst="rect">
            <a:avLst/>
          </a:prstGeom>
        </p:spPr>
        <p:txBody>
          <a:bodyPr lIns="0" rIns="0" tIns="0" bIns="0"/>
          <a:p>
            <a:r>
              <a:rPr b="0" lang="de-DE" sz="1400" spc="-1" strike="noStrike">
                <a:latin typeface="Arial"/>
              </a:rPr>
              <a:t>&lt;date/time&gt;</a:t>
            </a:r>
            <a:endParaRPr b="0" lang="de-DE" sz="1400" spc="-1" strike="noStrike"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447000" y="5164920"/>
            <a:ext cx="3195000" cy="39096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de-DE" sz="1400" spc="-1" strike="noStrike">
                <a:latin typeface="Arial"/>
              </a:rPr>
              <a:t>&lt;footer&gt;</a:t>
            </a:r>
            <a:endParaRPr b="0" lang="de-DE" sz="1400" spc="-1" strike="noStrike">
              <a:latin typeface="Arial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227000" y="5164920"/>
            <a:ext cx="2348280" cy="390960"/>
          </a:xfrm>
          <a:prstGeom prst="rect">
            <a:avLst/>
          </a:prstGeom>
        </p:spPr>
        <p:txBody>
          <a:bodyPr lIns="0" rIns="0" tIns="0" bIns="0"/>
          <a:p>
            <a:pPr algn="r"/>
            <a:fld id="{1438D6AB-B6B9-4B84-80D7-2F2A79089433}" type="slidenum">
              <a:rPr b="0" lang="de-DE" sz="1400" spc="-1" strike="noStrike">
                <a:latin typeface="Arial"/>
              </a:rPr>
              <a:t>&lt;number&gt;</a:t>
            </a:fld>
            <a:endParaRPr b="0" lang="de-DE" sz="1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504000" y="216000"/>
            <a:ext cx="9072000" cy="648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de-DE" sz="3300" spc="-1" strike="noStrike">
                <a:solidFill>
                  <a:srgbClr val="ffffff"/>
                </a:solidFill>
                <a:latin typeface="Arial"/>
              </a:rPr>
              <a:t>Lehr- und Lernformen im Unterricht</a:t>
            </a:r>
            <a:endParaRPr b="1" lang="de-DE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3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de-DE" sz="3200" spc="-1" strike="noStrike">
                <a:latin typeface="Arial"/>
              </a:rPr>
              <a:t>Sozialformen</a:t>
            </a:r>
            <a:endParaRPr b="0" lang="de-DE" sz="3200" spc="-1" strike="noStrike">
              <a:latin typeface="Arial"/>
            </a:endParaRPr>
          </a:p>
          <a:p>
            <a:pPr algn="ctr"/>
            <a:r>
              <a:rPr b="0" lang="de-DE" sz="3200" spc="-1" strike="noStrike">
                <a:latin typeface="Arial"/>
              </a:rPr>
              <a:t>Arbeitsformen</a:t>
            </a:r>
            <a:endParaRPr b="0" lang="de-DE" sz="3200" spc="-1" strike="noStrike">
              <a:latin typeface="Arial"/>
            </a:endParaRPr>
          </a:p>
          <a:p>
            <a:pPr algn="ctr"/>
            <a:r>
              <a:rPr b="0" lang="de-DE" sz="3200" spc="-1" strike="noStrike">
                <a:latin typeface="Arial"/>
              </a:rPr>
              <a:t>Allein und gemeinsam lernen</a:t>
            </a:r>
            <a:endParaRPr b="0" lang="de-DE" sz="3200" spc="-1" strike="noStrike">
              <a:latin typeface="Arial"/>
            </a:endParaRPr>
          </a:p>
          <a:p>
            <a:pPr algn="ctr"/>
            <a:r>
              <a:rPr b="0" lang="de-DE" sz="3200" spc="-1" strike="noStrike">
                <a:latin typeface="Arial"/>
              </a:rPr>
              <a:t>Lernstrategien und Lernerautonomie</a:t>
            </a:r>
            <a:endParaRPr b="0" lang="de-DE" sz="32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504000" y="216000"/>
            <a:ext cx="9072000" cy="648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de-DE" sz="3300" spc="-1" strike="noStrike">
                <a:solidFill>
                  <a:srgbClr val="ffffff"/>
                </a:solidFill>
                <a:latin typeface="Arial"/>
              </a:rPr>
              <a:t>Sozialformen im Unterricht</a:t>
            </a:r>
            <a:r>
              <a:rPr b="1" lang="de-DE" sz="3300" spc="-1" strike="noStrike">
                <a:solidFill>
                  <a:srgbClr val="ffffff"/>
                </a:solidFill>
                <a:latin typeface="Arial"/>
              </a:rPr>
              <a:t>	</a:t>
            </a:r>
            <a:endParaRPr b="1" lang="de-DE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00"/>
              </a:buClr>
              <a:buSzPct val="45000"/>
              <a:buFont typeface="Wingdings" charset="2"/>
              <a:buChar char=""/>
            </a:pPr>
            <a:r>
              <a:rPr b="0" lang="de-DE" sz="2400" spc="-1" strike="noStrike">
                <a:latin typeface="Arial"/>
              </a:rPr>
              <a:t>Sozialformen im Unterricht:</a:t>
            </a:r>
            <a:endParaRPr b="0" lang="de-DE" sz="240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Frontalunterricht</a:t>
            </a:r>
            <a:endParaRPr b="0" lang="de-DE" sz="209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Gruppenarbeit</a:t>
            </a:r>
            <a:endParaRPr b="0" lang="de-DE" sz="209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Partnerarbeit</a:t>
            </a:r>
            <a:endParaRPr b="0" lang="de-DE" sz="209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504000" y="216000"/>
            <a:ext cx="9072000" cy="648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de-DE" sz="3300" spc="-1" strike="noStrike">
                <a:solidFill>
                  <a:srgbClr val="ffffff"/>
                </a:solidFill>
                <a:latin typeface="Arial"/>
              </a:rPr>
              <a:t>Sozialformen im Unterricht </a:t>
            </a:r>
            <a:endParaRPr b="1" lang="de-DE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7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00"/>
              </a:buClr>
              <a:buSzPct val="45000"/>
              <a:buFont typeface="Wingdings" charset="2"/>
              <a:buChar char=""/>
            </a:pPr>
            <a:r>
              <a:rPr b="0" lang="de-DE" sz="2400" spc="-1" strike="noStrike">
                <a:latin typeface="Arial"/>
              </a:rPr>
              <a:t>Frontalunterricht</a:t>
            </a:r>
            <a:endParaRPr b="0" lang="de-DE" sz="240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Lehrer steht Gruppe von Lernenden gegenüber</a:t>
            </a:r>
            <a:endParaRPr b="0" lang="de-DE" sz="209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Häufig durch Vortrag und Präsentation begleitet</a:t>
            </a:r>
            <a:endParaRPr b="0" lang="de-DE" sz="209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Fragen und Anweisungen treiben den Lernprozess voran</a:t>
            </a:r>
            <a:endParaRPr b="0" lang="de-DE" sz="209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Lehrergesteuert: Präsentation, Nachsprechen im Chor</a:t>
            </a:r>
            <a:endParaRPr b="0" lang="de-DE" sz="209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Vorteile: Möglichkeit zielgerichteten Lernens</a:t>
            </a:r>
            <a:endParaRPr b="0" lang="de-DE" sz="209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Nachteile: Lehrer nimmt viel Redezeit ein, Kreativität wird eingeschränkt, kein „entdeckendes“ Lernen</a:t>
            </a:r>
            <a:endParaRPr b="0" lang="de-DE" sz="2090" spc="-1" strike="noStrike"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504000" y="216000"/>
            <a:ext cx="9072000" cy="648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de-DE" sz="3300" spc="-1" strike="noStrike">
                <a:solidFill>
                  <a:srgbClr val="ffffff"/>
                </a:solidFill>
                <a:latin typeface="Arial"/>
              </a:rPr>
              <a:t>Sozialformen im Unterricht</a:t>
            </a:r>
            <a:endParaRPr b="1" lang="de-DE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9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00"/>
              </a:buClr>
              <a:buSzPct val="45000"/>
              <a:buFont typeface="Wingdings" charset="2"/>
              <a:buChar char=""/>
            </a:pPr>
            <a:r>
              <a:rPr b="0" lang="de-DE" sz="2400" spc="-1" strike="noStrike">
                <a:latin typeface="Arial"/>
              </a:rPr>
              <a:t>Gruppen- Partnerarbeit/kooperatives Lernen</a:t>
            </a:r>
            <a:endParaRPr b="0" lang="de-DE" sz="240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Sprachliche und soziale Ebene wird gleichzeitig berücksichtigt (Unterrichtsklima)</a:t>
            </a:r>
            <a:endParaRPr b="0" lang="de-DE" sz="209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Miteinander lernen, voneinander lernen, soziale Verantwortung übernehmen, lernen Gruppenprozesse zu steuern</a:t>
            </a:r>
            <a:endParaRPr b="0" lang="de-DE" sz="209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Lehrer kann Beobachterposition/Helferposition einnehmen</a:t>
            </a:r>
            <a:endParaRPr b="0" lang="de-DE" sz="209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Wissen wird geteilt</a:t>
            </a:r>
            <a:endParaRPr b="0" lang="de-DE" sz="209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Dehierarchisierende Funktion</a:t>
            </a:r>
            <a:endParaRPr b="0" lang="de-DE" sz="2090" spc="-1" strike="noStrike"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504000" y="216000"/>
            <a:ext cx="9072000" cy="648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de-DE" sz="3300" spc="-1" strike="noStrike">
                <a:solidFill>
                  <a:srgbClr val="ffffff"/>
                </a:solidFill>
                <a:latin typeface="Arial"/>
              </a:rPr>
              <a:t>Arbeitsformen im Unterricht</a:t>
            </a:r>
            <a:endParaRPr b="1" lang="de-DE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1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00"/>
              </a:buClr>
              <a:buSzPct val="45000"/>
              <a:buFont typeface="Wingdings" charset="2"/>
              <a:buChar char=""/>
            </a:pPr>
            <a:r>
              <a:rPr b="0" lang="de-DE" sz="2400" spc="-1" strike="noStrike">
                <a:latin typeface="Arial"/>
              </a:rPr>
              <a:t>Übungen und Aufgaben</a:t>
            </a:r>
            <a:endParaRPr b="0" lang="de-DE" sz="240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Typologie: Lerngegenstand/Fertigkeit; geschlossen, offen oder halboffen; mitteilungs- oder formbezogen</a:t>
            </a:r>
            <a:endParaRPr b="0" lang="de-DE" sz="209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Beispiele: Multiple-Choice, Lückentext, Zuordnungsübungen, Umformungsübungen, Spiele(Kreuzworträtsel, Galgenmännchen), Diktate, Drillübungen</a:t>
            </a:r>
            <a:endParaRPr b="0" lang="de-DE" sz="2090" spc="-1" strike="noStrike"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504000" y="216000"/>
            <a:ext cx="9072000" cy="648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de-DE" sz="3300" spc="-1" strike="noStrike">
                <a:solidFill>
                  <a:srgbClr val="ffffff"/>
                </a:solidFill>
                <a:latin typeface="Arial"/>
              </a:rPr>
              <a:t>Arbeitsformen im Unterricht</a:t>
            </a:r>
            <a:endParaRPr b="1" lang="de-DE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3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00"/>
              </a:buClr>
              <a:buSzPct val="45000"/>
              <a:buFont typeface="Wingdings" charset="2"/>
              <a:buChar char=""/>
            </a:pPr>
            <a:r>
              <a:rPr b="0" lang="de-DE" sz="2400" spc="-1" strike="noStrike">
                <a:latin typeface="Arial"/>
              </a:rPr>
              <a:t>Projekte</a:t>
            </a:r>
            <a:endParaRPr b="0" lang="de-DE" sz="240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Offen Arbeitsform,  inhaltfokussiert, Lernende sind für den Lernprozess verantwortlich</a:t>
            </a:r>
            <a:endParaRPr b="0" lang="de-DE" sz="209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Projekt wird v.a. durch die Schüler selbst realisiert</a:t>
            </a:r>
            <a:endParaRPr b="0" lang="de-DE" sz="209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Ergebnis dokumentiert Lernfortschritt</a:t>
            </a:r>
            <a:endParaRPr b="0" lang="de-DE" sz="209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Textproduktion erforderlich selbstständiges Lernen wird begünstigt</a:t>
            </a:r>
            <a:endParaRPr b="0" lang="de-DE" sz="209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Motivationaler Vorteil</a:t>
            </a:r>
            <a:endParaRPr b="0" lang="de-DE" sz="209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Nachteile im Unterrichtsalltag an Regelschulen</a:t>
            </a:r>
            <a:endParaRPr b="0" lang="de-DE" sz="2090" spc="-1" strike="noStrike"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504000" y="216000"/>
            <a:ext cx="9072000" cy="648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de-DE" sz="3300" spc="-1" strike="noStrike">
                <a:solidFill>
                  <a:srgbClr val="ffffff"/>
                </a:solidFill>
                <a:latin typeface="Arial"/>
              </a:rPr>
              <a:t>Arbeitsformen im Unterricht</a:t>
            </a:r>
            <a:endParaRPr b="1" lang="de-DE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5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00"/>
              </a:buClr>
              <a:buSzPct val="45000"/>
              <a:buFont typeface="Wingdings" charset="2"/>
              <a:buChar char=""/>
            </a:pPr>
            <a:r>
              <a:rPr b="0" lang="de-DE" sz="2400" spc="-1" strike="noStrike">
                <a:latin typeface="Arial"/>
              </a:rPr>
              <a:t>Spiele</a:t>
            </a:r>
            <a:endParaRPr b="0" lang="de-DE" sz="240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Spiele haben nicht nur Lernziel, sondern auch Spielziel</a:t>
            </a:r>
            <a:endParaRPr b="0" lang="de-DE" sz="209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Müssen die Motivation begünstigen, Spass machen</a:t>
            </a:r>
            <a:endParaRPr b="0" lang="de-DE" sz="209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Mit oder ohne Wettbewerbscharakter</a:t>
            </a:r>
            <a:endParaRPr b="0" lang="de-DE" sz="209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Sollten Möglichkeit zur Selbstevaluation bieten</a:t>
            </a:r>
            <a:endParaRPr b="0" lang="de-DE" sz="209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Typologie: Formbezogene Spiele, Spiele, die den Wortschatz erweitern, kooperative Spiele</a:t>
            </a:r>
            <a:endParaRPr b="0" lang="de-DE" sz="2090" spc="-1" strike="noStrike"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504000" y="216000"/>
            <a:ext cx="9072000" cy="648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de-DE" sz="3300" spc="-1" strike="noStrike">
                <a:solidFill>
                  <a:srgbClr val="ffffff"/>
                </a:solidFill>
                <a:latin typeface="Arial"/>
              </a:rPr>
              <a:t>Allein und gemeinsam Lernen</a:t>
            </a:r>
            <a:endParaRPr b="1" lang="de-DE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7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00"/>
              </a:buClr>
              <a:buSzPct val="45000"/>
              <a:buFont typeface="Wingdings" charset="2"/>
              <a:buChar char=""/>
            </a:pPr>
            <a:r>
              <a:rPr b="0" lang="de-DE" sz="2400" spc="-1" strike="noStrike">
                <a:latin typeface="Arial"/>
              </a:rPr>
              <a:t>Individuelles Lernen:</a:t>
            </a:r>
            <a:endParaRPr b="0" lang="de-DE" sz="240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Gruppenunterricht („alles Lernen ist individuell“)</a:t>
            </a:r>
            <a:endParaRPr b="0" lang="de-DE" sz="209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Alleinlernen</a:t>
            </a:r>
            <a:endParaRPr b="0" lang="de-DE" sz="209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Einzelunterricht (Hauslehrer, Online-Tutor)</a:t>
            </a:r>
            <a:endParaRPr b="0" lang="de-DE" sz="209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Selbstlernen</a:t>
            </a:r>
            <a:endParaRPr b="0" lang="de-DE" sz="209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Präsenzlernen, virtuelles Lernen, Blended Learning (Kombination verschiedener Lernarten, Selbst-/Präsenzstudium</a:t>
            </a:r>
            <a:endParaRPr b="0" lang="de-DE" sz="209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Lernplattformen</a:t>
            </a:r>
            <a:endParaRPr b="0" lang="de-DE" sz="2090" spc="-1" strike="noStrike"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504000" y="216000"/>
            <a:ext cx="9072000" cy="648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de-DE" sz="3300" spc="-1" strike="noStrike">
                <a:solidFill>
                  <a:srgbClr val="ffffff"/>
                </a:solidFill>
                <a:latin typeface="Arial"/>
              </a:rPr>
              <a:t>Lernstrategien und Lernerautonomie</a:t>
            </a:r>
            <a:endParaRPr b="1" lang="de-DE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9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00"/>
              </a:buClr>
              <a:buSzPct val="45000"/>
              <a:buFont typeface="Wingdings" charset="2"/>
              <a:buChar char=""/>
            </a:pPr>
            <a:r>
              <a:rPr b="0" lang="de-DE" sz="2400" spc="-1" strike="noStrike">
                <a:latin typeface="Arial"/>
              </a:rPr>
              <a:t>Eigenverantwortung der Lernenden für den  Lernprozess </a:t>
            </a:r>
            <a:endParaRPr b="0" lang="de-DE" sz="240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Lernstrategien und Lerntechniken („Lernen lernen“)</a:t>
            </a:r>
            <a:endParaRPr b="0" lang="de-DE" sz="209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Lernerautonomie (humanistisches Bild vom Lerner)</a:t>
            </a:r>
            <a:endParaRPr b="0" lang="de-DE" sz="209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Wahl von Lernort und Lernzeit („Nachteule“ oder „Frühaufsteher“)</a:t>
            </a:r>
            <a:endParaRPr b="0" lang="de-DE" sz="209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Entscheidungen über Lernziele und Lernpfade</a:t>
            </a:r>
            <a:endParaRPr b="0" lang="de-DE" sz="209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00"/>
              </a:buClr>
              <a:buSzPct val="75000"/>
              <a:buFont typeface="Symbol" charset="2"/>
              <a:buChar char=""/>
            </a:pPr>
            <a:r>
              <a:rPr b="0" lang="de-DE" sz="2090" spc="-1" strike="noStrike">
                <a:latin typeface="Arial"/>
              </a:rPr>
              <a:t>Beispiele: Vokabeldatei/Vokabelheft verwenden, Strukturen markieren, Satzmustererkennen, ein Wörterbuch verwenden, ein Lerntagebuch führen, eigene Ziele erkennen</a:t>
            </a:r>
            <a:endParaRPr b="0" lang="de-DE" sz="2090" spc="-1" strike="noStrike"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Application>LibreOffice/5.4.1.2$MacOSX_X86_64 LibreOffice_project/ea7cb86e6eeb2bf3a5af73a8f7777ac570321527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2017-10-25T15:51:17Z</dcterms:created>
  <dc:creator>Yannick Baumann</dc:creator>
  <dc:description/>
  <dc:language>de-DE</dc:language>
  <cp:lastModifiedBy>Yannick Baumann</cp:lastModifiedBy>
  <dcterms:modified xsi:type="dcterms:W3CDTF">2017-10-25T16:23:11Z</dcterms:modified>
  <cp:revision>10</cp:revision>
  <dc:subject/>
  <dc:title>Lush Green</dc:title>
</cp:coreProperties>
</file>