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October 1,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October 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October 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October 1,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October 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October 1,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October 1,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October 1,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October 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October 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1,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množiny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Vztahy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množinami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/>
              <a:t>p</a:t>
            </a:r>
            <a:r>
              <a:rPr lang="cs-CZ" u="sng" dirty="0" smtClean="0"/>
              <a:t>odmnožina </a:t>
            </a:r>
            <a:r>
              <a:rPr lang="cs-CZ" u="sng" dirty="0"/>
              <a:t>(inkluze)</a:t>
            </a:r>
            <a:r>
              <a:rPr lang="en-US" u="sng" dirty="0"/>
              <a:t> </a:t>
            </a:r>
            <a:endParaRPr lang="en-US" u="sng" dirty="0" smtClean="0"/>
          </a:p>
          <a:p>
            <a:r>
              <a:rPr lang="cs-CZ" dirty="0"/>
              <a:t>A ⊆ B </a:t>
            </a:r>
            <a:endParaRPr lang="cs-CZ" dirty="0" smtClean="0"/>
          </a:p>
          <a:p>
            <a:r>
              <a:rPr lang="cs-CZ" dirty="0"/>
              <a:t>A ⊆ B </a:t>
            </a:r>
            <a:r>
              <a:rPr lang="cs-CZ" dirty="0">
                <a:sym typeface="Symbol"/>
              </a:rPr>
              <a:t></a:t>
            </a:r>
            <a:r>
              <a:rPr lang="cs-CZ" dirty="0" smtClean="0"/>
              <a:t>∀</a:t>
            </a:r>
            <a:r>
              <a:rPr lang="cs-CZ" i="1" dirty="0" err="1"/>
              <a:t>x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 err="1"/>
              <a:t>x</a:t>
            </a:r>
            <a:r>
              <a:rPr lang="cs-CZ" i="1" dirty="0"/>
              <a:t> </a:t>
            </a:r>
            <a:r>
              <a:rPr lang="cs-CZ" dirty="0"/>
              <a:t>∈ A ⇒ </a:t>
            </a:r>
            <a:r>
              <a:rPr lang="cs-CZ" i="1" dirty="0" err="1"/>
              <a:t>x</a:t>
            </a:r>
            <a:r>
              <a:rPr lang="cs-CZ" i="1" dirty="0"/>
              <a:t> </a:t>
            </a:r>
            <a:r>
              <a:rPr lang="cs-CZ" dirty="0"/>
              <a:t>∈ B) </a:t>
            </a:r>
            <a:endParaRPr lang="cs-CZ" dirty="0" smtClean="0"/>
          </a:p>
          <a:p>
            <a:endParaRPr lang="cs-CZ" dirty="0"/>
          </a:p>
          <a:p>
            <a:r>
              <a:rPr lang="cs-CZ" u="sng" dirty="0"/>
              <a:t>r</a:t>
            </a:r>
            <a:r>
              <a:rPr lang="cs-CZ" u="sng" dirty="0" smtClean="0"/>
              <a:t>ovnost</a:t>
            </a:r>
            <a:r>
              <a:rPr lang="en-US" u="sng" dirty="0" smtClean="0"/>
              <a:t> </a:t>
            </a:r>
          </a:p>
          <a:p>
            <a:r>
              <a:rPr lang="cs-CZ" dirty="0"/>
              <a:t>A =B </a:t>
            </a:r>
            <a:endParaRPr lang="cs-CZ" dirty="0" smtClean="0"/>
          </a:p>
          <a:p>
            <a:r>
              <a:rPr lang="cs-CZ" dirty="0"/>
              <a:t>A =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A ⊆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 ⊆ A </a:t>
            </a:r>
            <a:endParaRPr lang="en-US" dirty="0"/>
          </a:p>
          <a:p>
            <a:r>
              <a:rPr lang="cs-CZ" dirty="0"/>
              <a:t>A =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u="sng" dirty="0"/>
              <a:t>v</a:t>
            </a:r>
            <a:r>
              <a:rPr lang="cs-CZ" u="sng" dirty="0" smtClean="0"/>
              <a:t>lastní podmnožina</a:t>
            </a:r>
          </a:p>
          <a:p>
            <a:r>
              <a:rPr lang="cs-CZ" dirty="0"/>
              <a:t>A ⊂ B</a:t>
            </a:r>
            <a:r>
              <a:rPr lang="en-US" dirty="0"/>
              <a:t> </a:t>
            </a:r>
            <a:endParaRPr lang="en-US" dirty="0" smtClean="0"/>
          </a:p>
          <a:p>
            <a:r>
              <a:rPr lang="cs-CZ" dirty="0"/>
              <a:t>A ⊂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A ⊆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A≠B</a:t>
            </a:r>
            <a:endParaRPr lang="en-US" dirty="0"/>
          </a:p>
          <a:p>
            <a:r>
              <a:rPr lang="cs-CZ" dirty="0"/>
              <a:t>A ⊂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∀</a:t>
            </a:r>
            <a:r>
              <a:rPr lang="cs-CZ" dirty="0" err="1"/>
              <a:t>x</a:t>
            </a:r>
            <a:r>
              <a:rPr lang="cs-CZ" dirty="0"/>
              <a:t> ((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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 ∧ ∃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 ∧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</a:t>
            </a:r>
            <a:r>
              <a:rPr lang="cs-CZ" dirty="0"/>
              <a:t> A))</a:t>
            </a:r>
            <a:endParaRPr lang="en-US" dirty="0"/>
          </a:p>
          <a:p>
            <a:r>
              <a:rPr lang="cs-CZ" dirty="0"/>
              <a:t>A ⊂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∀</a:t>
            </a:r>
            <a:r>
              <a:rPr lang="cs-CZ" dirty="0" err="1"/>
              <a:t>x</a:t>
            </a:r>
            <a:r>
              <a:rPr lang="cs-CZ" dirty="0"/>
              <a:t> ((A(</a:t>
            </a:r>
            <a:r>
              <a:rPr lang="cs-CZ" dirty="0" err="1"/>
              <a:t>x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</a:t>
            </a:r>
            <a:r>
              <a:rPr lang="cs-CZ" dirty="0"/>
              <a:t> B(</a:t>
            </a:r>
            <a:r>
              <a:rPr lang="cs-CZ" dirty="0" err="1"/>
              <a:t>x</a:t>
            </a:r>
            <a:r>
              <a:rPr lang="cs-CZ" dirty="0"/>
              <a:t>)) ∧ ∃</a:t>
            </a:r>
            <a:r>
              <a:rPr lang="cs-CZ" dirty="0" err="1"/>
              <a:t>x</a:t>
            </a:r>
            <a:r>
              <a:rPr lang="cs-CZ" dirty="0"/>
              <a:t> (B(</a:t>
            </a:r>
            <a:r>
              <a:rPr lang="cs-CZ" dirty="0" err="1"/>
              <a:t>x</a:t>
            </a:r>
            <a:r>
              <a:rPr lang="cs-CZ" dirty="0"/>
              <a:t>) ∧ ¬A(</a:t>
            </a:r>
            <a:r>
              <a:rPr lang="cs-CZ" dirty="0" err="1"/>
              <a:t>x</a:t>
            </a:r>
            <a:r>
              <a:rPr lang="cs-CZ" dirty="0"/>
              <a:t>))</a:t>
            </a:r>
            <a:endParaRPr lang="en-US" dirty="0"/>
          </a:p>
          <a:p>
            <a:endParaRPr lang="cs-CZ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4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Množinové</a:t>
            </a:r>
            <a:r>
              <a:rPr lang="en-US" dirty="0" smtClean="0"/>
              <a:t> </a:t>
            </a:r>
            <a:r>
              <a:rPr lang="en-US" dirty="0" err="1" smtClean="0"/>
              <a:t>operace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/>
              <a:t>s</a:t>
            </a:r>
            <a:r>
              <a:rPr lang="cs-CZ" u="sng" dirty="0" smtClean="0"/>
              <a:t>jednocení </a:t>
            </a:r>
            <a:r>
              <a:rPr lang="cs-CZ" u="sng" dirty="0"/>
              <a:t>množin</a:t>
            </a:r>
            <a:endParaRPr lang="en-US" u="sng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∪ B = {x | x ∈ 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</a:t>
            </a:r>
            <a:r>
              <a:rPr lang="en-US" dirty="0"/>
              <a:t>x ∈ B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cs-CZ" u="sng" dirty="0"/>
              <a:t>p</a:t>
            </a:r>
            <a:r>
              <a:rPr lang="cs-CZ" u="sng" dirty="0" smtClean="0"/>
              <a:t>růnik </a:t>
            </a:r>
            <a:r>
              <a:rPr lang="cs-CZ" u="sng" dirty="0"/>
              <a:t>množin </a:t>
            </a:r>
            <a:endParaRPr lang="en-US" u="sng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∩ B = {x | x ∈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en-US" dirty="0"/>
              <a:t>x ∈ B} </a:t>
            </a:r>
          </a:p>
          <a:p>
            <a:r>
              <a:rPr lang="cs-CZ" dirty="0"/>
              <a:t>(disjunktní množiny: 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 = 0)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u="sng" dirty="0"/>
              <a:t>r</a:t>
            </a:r>
            <a:r>
              <a:rPr lang="cs-CZ" u="sng" dirty="0" smtClean="0"/>
              <a:t>ozdíl </a:t>
            </a:r>
            <a:r>
              <a:rPr lang="cs-CZ" u="sng" dirty="0"/>
              <a:t>množin</a:t>
            </a:r>
            <a:endParaRPr lang="en-US" u="sng" dirty="0"/>
          </a:p>
          <a:p>
            <a:r>
              <a:rPr lang="cs-CZ" dirty="0"/>
              <a:t>A –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</a:t>
            </a:r>
            <a:r>
              <a:rPr lang="cs-CZ" dirty="0"/>
              <a:t> B)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u="sng" dirty="0"/>
              <a:t>d</a:t>
            </a:r>
            <a:r>
              <a:rPr lang="cs-CZ" u="sng" dirty="0" smtClean="0"/>
              <a:t>oplněk </a:t>
            </a:r>
            <a:r>
              <a:rPr lang="cs-CZ" u="sng" dirty="0"/>
              <a:t>množiny</a:t>
            </a:r>
            <a:endParaRPr lang="en-US" u="sng" dirty="0"/>
          </a:p>
          <a:p>
            <a:r>
              <a:rPr lang="cs-CZ" dirty="0"/>
              <a:t>A‘= B – A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</a:t>
            </a:r>
            <a:r>
              <a:rPr lang="cs-CZ" dirty="0"/>
              <a:t> B)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72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dirty="0" err="1" smtClean="0"/>
              <a:t>binárních</a:t>
            </a:r>
            <a:r>
              <a:rPr lang="en-US" dirty="0" smtClean="0"/>
              <a:t> </a:t>
            </a:r>
            <a:r>
              <a:rPr lang="en-US" dirty="0" err="1" smtClean="0"/>
              <a:t>operací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u="sng" dirty="0"/>
              <a:t>k</a:t>
            </a:r>
            <a:r>
              <a:rPr lang="cs-CZ" u="sng" dirty="0" smtClean="0"/>
              <a:t>omutativní </a:t>
            </a:r>
            <a:r>
              <a:rPr lang="cs-CZ" dirty="0"/>
              <a:t>(nezáleží na pořadí)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 = 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A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 = 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</a:t>
            </a:r>
            <a:r>
              <a:rPr lang="cs-CZ" dirty="0" smtClean="0"/>
              <a:t>A</a:t>
            </a:r>
          </a:p>
          <a:p>
            <a:pPr lvl="0"/>
            <a:endParaRPr lang="en-US" dirty="0"/>
          </a:p>
          <a:p>
            <a:r>
              <a:rPr lang="cs-CZ" u="sng" dirty="0"/>
              <a:t>a</a:t>
            </a:r>
            <a:r>
              <a:rPr lang="cs-CZ" u="sng" dirty="0" smtClean="0"/>
              <a:t>sociativní </a:t>
            </a:r>
            <a:endParaRPr lang="en-US" u="sng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</a:t>
            </a:r>
            <a:r>
              <a:rPr lang="cs-CZ" dirty="0" smtClean="0"/>
              <a:t>C</a:t>
            </a:r>
          </a:p>
          <a:p>
            <a:pPr lvl="0"/>
            <a:endParaRPr lang="en-US" dirty="0"/>
          </a:p>
          <a:p>
            <a:r>
              <a:rPr lang="en-US" u="sng" dirty="0" smtClean="0"/>
              <a:t>I</a:t>
            </a:r>
            <a:r>
              <a:rPr lang="cs-CZ" u="sng" dirty="0" err="1" smtClean="0"/>
              <a:t>dempotentní</a:t>
            </a:r>
            <a:endParaRPr lang="cs-CZ" u="sng" dirty="0" smtClean="0"/>
          </a:p>
          <a:p>
            <a:pPr lvl="0"/>
            <a:r>
              <a:rPr lang="cs-CZ" dirty="0" smtClean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A = A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A = </a:t>
            </a:r>
            <a:r>
              <a:rPr lang="cs-CZ" dirty="0" smtClean="0"/>
              <a:t>A</a:t>
            </a:r>
          </a:p>
          <a:p>
            <a:pPr lvl="0"/>
            <a:endParaRPr lang="en-US" dirty="0"/>
          </a:p>
          <a:p>
            <a:r>
              <a:rPr lang="cs-CZ" u="sng" dirty="0"/>
              <a:t>d</a:t>
            </a:r>
            <a:r>
              <a:rPr lang="cs-CZ" u="sng" dirty="0" smtClean="0"/>
              <a:t>istributivní</a:t>
            </a:r>
            <a:endParaRPr lang="en-US" u="sng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C)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25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Kartézský </a:t>
            </a:r>
            <a:r>
              <a:rPr lang="cs-CZ" b="1" dirty="0" smtClean="0"/>
              <a:t>součin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u</a:t>
            </a:r>
            <a:r>
              <a:rPr lang="cs-CZ" u="sng" dirty="0" smtClean="0"/>
              <a:t>spořádaná </a:t>
            </a:r>
            <a:r>
              <a:rPr lang="cs-CZ" u="sng" dirty="0"/>
              <a:t>dvojice</a:t>
            </a:r>
            <a:endParaRPr lang="en-US" u="sng" dirty="0"/>
          </a:p>
          <a:p>
            <a:r>
              <a:rPr lang="cs-CZ" dirty="0"/>
              <a:t>(a, b) = </a:t>
            </a:r>
            <a:r>
              <a:rPr lang="cs-CZ" dirty="0">
                <a:sym typeface="Symbol"/>
              </a:rPr>
              <a:t></a:t>
            </a:r>
            <a:r>
              <a:rPr lang="cs-CZ" dirty="0"/>
              <a:t>a</a:t>
            </a:r>
            <a:r>
              <a:rPr lang="cs-CZ" dirty="0">
                <a:sym typeface="Symbol"/>
              </a:rPr>
              <a:t>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a, b</a:t>
            </a:r>
            <a:r>
              <a:rPr lang="cs-CZ" dirty="0">
                <a:sym typeface="Symbol"/>
              </a:rPr>
              <a:t></a:t>
            </a:r>
            <a:endParaRPr lang="en-US" dirty="0"/>
          </a:p>
          <a:p>
            <a:r>
              <a:rPr lang="cs-CZ" dirty="0"/>
              <a:t>(a, b) = (c, d)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a = c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 = 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u="sng" dirty="0" err="1"/>
              <a:t>k</a:t>
            </a:r>
            <a:r>
              <a:rPr lang="en-US" u="sng" dirty="0" err="1" smtClean="0"/>
              <a:t>artézský</a:t>
            </a:r>
            <a:r>
              <a:rPr lang="en-US" u="sng" dirty="0" smtClean="0"/>
              <a:t> </a:t>
            </a:r>
            <a:r>
              <a:rPr lang="en-US" u="sng" dirty="0" err="1" smtClean="0"/>
              <a:t>součin</a:t>
            </a:r>
            <a:endParaRPr lang="en-US" u="sng" dirty="0" smtClean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</a:t>
            </a:r>
            <a:r>
              <a:rPr lang="cs-CZ" dirty="0"/>
              <a:t> B =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(a, b)</a:t>
            </a:r>
            <a:r>
              <a:rPr lang="en-US" dirty="0"/>
              <a:t>: </a:t>
            </a: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A </a:t>
            </a:r>
            <a:r>
              <a:rPr lang="en-GB" dirty="0">
                <a:sym typeface="Symbol"/>
              </a:rPr>
              <a:t></a:t>
            </a:r>
            <a:r>
              <a:rPr lang="en-GB" dirty="0"/>
              <a:t> </a:t>
            </a:r>
            <a:r>
              <a:rPr lang="en-GB" dirty="0" smtClean="0"/>
              <a:t>b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B}</a:t>
            </a:r>
            <a:r>
              <a:rPr lang="cs-CZ" dirty="0">
                <a:sym typeface="Symbol"/>
              </a:rPr>
              <a:t></a:t>
            </a:r>
            <a:endParaRPr lang="en-US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4641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Binární</a:t>
            </a:r>
            <a:r>
              <a:rPr lang="en-US" dirty="0" smtClean="0"/>
              <a:t> </a:t>
            </a:r>
            <a:r>
              <a:rPr lang="en-US" dirty="0" err="1" smtClean="0"/>
              <a:t>relace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/>
              <a:t>Definice</a:t>
            </a:r>
            <a:r>
              <a:rPr lang="cs-CZ" dirty="0" smtClean="0"/>
              <a:t>: </a:t>
            </a:r>
            <a:r>
              <a:rPr lang="cs-CZ" b="0" dirty="0"/>
              <a:t>Binární relace z množiny A do množiny B se nazývá každá podmnožina kartézského součinu A </a:t>
            </a:r>
            <a:r>
              <a:rPr lang="cs-CZ" b="0" dirty="0" err="1"/>
              <a:t>x</a:t>
            </a:r>
            <a:r>
              <a:rPr lang="cs-CZ" b="0" dirty="0"/>
              <a:t> B. </a:t>
            </a:r>
            <a:endParaRPr lang="cs-CZ" b="0" dirty="0" smtClean="0"/>
          </a:p>
          <a:p>
            <a:r>
              <a:rPr lang="cs-CZ" b="0" dirty="0" smtClean="0"/>
              <a:t>Je</a:t>
            </a:r>
            <a:r>
              <a:rPr lang="cs-CZ" b="0" dirty="0"/>
              <a:t>-li A = B, pak mluvíme o binární relaci v množině A.</a:t>
            </a:r>
            <a:endParaRPr lang="en-US" b="0" dirty="0"/>
          </a:p>
          <a:p>
            <a:r>
              <a:rPr lang="cs-CZ" b="0" dirty="0" err="1" smtClean="0"/>
              <a:t>Doplňkova</a:t>
            </a:r>
            <a:r>
              <a:rPr lang="cs-CZ" b="0" dirty="0" smtClean="0"/>
              <a:t>́ </a:t>
            </a:r>
            <a:r>
              <a:rPr lang="cs-CZ" b="0" dirty="0"/>
              <a:t>relace </a:t>
            </a:r>
            <a:r>
              <a:rPr lang="cs-CZ" b="0" dirty="0" err="1"/>
              <a:t>R</a:t>
            </a:r>
            <a:r>
              <a:rPr lang="cs-CZ" b="0" dirty="0"/>
              <a:t> ́ k relaci </a:t>
            </a:r>
            <a:r>
              <a:rPr lang="cs-CZ" b="0" dirty="0" err="1"/>
              <a:t>R</a:t>
            </a:r>
            <a:r>
              <a:rPr lang="cs-CZ" b="0" dirty="0"/>
              <a:t> v množině A je množina všech uspořádaných dvojic z A </a:t>
            </a:r>
            <a:r>
              <a:rPr lang="cs-CZ" b="0" dirty="0" err="1"/>
              <a:t>x</a:t>
            </a:r>
            <a:r>
              <a:rPr lang="cs-CZ" b="0" dirty="0"/>
              <a:t> A, které nepatří do relace </a:t>
            </a:r>
            <a:r>
              <a:rPr lang="cs-CZ" b="0" dirty="0" err="1"/>
              <a:t>R</a:t>
            </a:r>
            <a:r>
              <a:rPr lang="cs-CZ" b="0" dirty="0"/>
              <a:t>, tj. </a:t>
            </a:r>
            <a:r>
              <a:rPr lang="cs-CZ" b="0" dirty="0" err="1"/>
              <a:t>R</a:t>
            </a:r>
            <a:r>
              <a:rPr lang="cs-CZ" b="0" dirty="0"/>
              <a:t> ́= (A </a:t>
            </a:r>
            <a:r>
              <a:rPr lang="cs-CZ" b="0" dirty="0" err="1"/>
              <a:t>x</a:t>
            </a:r>
            <a:r>
              <a:rPr lang="cs-CZ" b="0" dirty="0"/>
              <a:t> A) – R. </a:t>
            </a:r>
            <a:endParaRPr lang="en-US" b="0" dirty="0"/>
          </a:p>
          <a:p>
            <a:r>
              <a:rPr lang="cs-CZ" b="0" dirty="0"/>
              <a:t>Relace </a:t>
            </a:r>
            <a:r>
              <a:rPr lang="cs-CZ" b="0" dirty="0" err="1"/>
              <a:t>R</a:t>
            </a:r>
            <a:r>
              <a:rPr lang="cs-CZ" b="0" dirty="0"/>
              <a:t> z množiny A do množiny B se nazývá </a:t>
            </a:r>
            <a:r>
              <a:rPr lang="cs-CZ" dirty="0"/>
              <a:t>zobrazením</a:t>
            </a:r>
            <a:r>
              <a:rPr lang="cs-CZ" b="0" dirty="0"/>
              <a:t> z A do B, právě když ke každému prvku a ∈A existuje nejvýše jeden prvek b ∈B takový, že platí (a, b) ∈R.</a:t>
            </a:r>
            <a:br>
              <a:rPr lang="cs-CZ" b="0" dirty="0"/>
            </a:br>
            <a:r>
              <a:rPr lang="cs-CZ" b="0" dirty="0"/>
              <a:t>(Tedy každý prvek z množiny A se může vyskytnout jako první složka uspořádané dvojice v relaci </a:t>
            </a:r>
            <a:r>
              <a:rPr lang="cs-CZ" b="0" dirty="0" err="1"/>
              <a:t>R</a:t>
            </a:r>
            <a:r>
              <a:rPr lang="cs-CZ" b="0" dirty="0"/>
              <a:t> nejvýše jednou.) </a:t>
            </a:r>
            <a:endParaRPr lang="en-US" b="0" dirty="0"/>
          </a:p>
          <a:p>
            <a:r>
              <a:rPr lang="cs-CZ" b="0" dirty="0"/>
              <a:t>Jestliže (a, b) ∈</a:t>
            </a:r>
            <a:r>
              <a:rPr lang="cs-CZ" b="0" dirty="0" err="1"/>
              <a:t>R</a:t>
            </a:r>
            <a:r>
              <a:rPr lang="cs-CZ" b="0" dirty="0"/>
              <a:t>, pak prvek a nazýváme vzorem prvku b a prvek b obrazem prvku a v zobrazení </a:t>
            </a:r>
            <a:r>
              <a:rPr lang="cs-CZ" b="0" dirty="0" err="1"/>
              <a:t>R</a:t>
            </a:r>
            <a:r>
              <a:rPr lang="cs-CZ" b="0" dirty="0"/>
              <a:t> (nebo že zobrazení </a:t>
            </a:r>
            <a:r>
              <a:rPr lang="cs-CZ" b="0" dirty="0" err="1"/>
              <a:t>R</a:t>
            </a:r>
            <a:r>
              <a:rPr lang="cs-CZ" b="0" dirty="0"/>
              <a:t> přiřazuje prvku a prvek b). 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0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dirty="0" err="1" smtClean="0"/>
              <a:t>relací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dirty="0"/>
              <a:t>Nechť U je binární relace v A. Relace U se nazývá:</a:t>
            </a:r>
            <a:endParaRPr lang="en-US" b="0" dirty="0"/>
          </a:p>
          <a:p>
            <a:r>
              <a:rPr lang="cs-CZ" b="0" dirty="0"/>
              <a:t>1. </a:t>
            </a:r>
            <a:r>
              <a:rPr lang="cs-CZ" dirty="0"/>
              <a:t>reflexivní</a:t>
            </a:r>
            <a:r>
              <a:rPr lang="cs-CZ" b="0" dirty="0"/>
              <a:t> právě, když pro všechny prvky platí, že prvek je v relaci se sebou samým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2. </a:t>
            </a:r>
            <a:r>
              <a:rPr lang="cs-CZ" dirty="0"/>
              <a:t>antireflexivní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</a:t>
            </a:r>
            <a:r>
              <a:rPr lang="cs-CZ" b="0" dirty="0"/>
              <a:t> U </a:t>
            </a:r>
            <a:endParaRPr lang="en-US" b="0" dirty="0"/>
          </a:p>
          <a:p>
            <a:r>
              <a:rPr lang="cs-CZ" b="0" dirty="0"/>
              <a:t>3. </a:t>
            </a:r>
            <a:r>
              <a:rPr lang="cs-CZ" dirty="0"/>
              <a:t>symetrická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</a:t>
            </a:r>
            <a:r>
              <a:rPr lang="cs-CZ" b="0" dirty="0"/>
              <a:t> (</a:t>
            </a:r>
            <a:r>
              <a:rPr lang="cs-CZ" b="0" dirty="0" err="1"/>
              <a:t>y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4. </a:t>
            </a:r>
            <a:r>
              <a:rPr lang="cs-CZ" dirty="0"/>
              <a:t>antisymetrická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</a:t>
            </a:r>
            <a:r>
              <a:rPr lang="cs-CZ" b="0" dirty="0" err="1"/>
              <a:t>x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</a:t>
            </a:r>
            <a:r>
              <a:rPr lang="cs-CZ" b="0" dirty="0"/>
              <a:t> </a:t>
            </a:r>
            <a:r>
              <a:rPr lang="cs-CZ" b="0" dirty="0" err="1"/>
              <a:t>y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</a:t>
            </a:r>
            <a:r>
              <a:rPr lang="cs-CZ" b="0" dirty="0"/>
              <a:t> (</a:t>
            </a:r>
            <a:r>
              <a:rPr lang="cs-CZ" b="0" dirty="0" err="1"/>
              <a:t>y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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5. </a:t>
            </a:r>
            <a:r>
              <a:rPr lang="cs-CZ" dirty="0"/>
              <a:t>transitivní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, z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(</a:t>
            </a:r>
            <a:r>
              <a:rPr lang="cs-CZ" b="0" dirty="0" err="1"/>
              <a:t>y</a:t>
            </a:r>
            <a:r>
              <a:rPr lang="cs-CZ" b="0" dirty="0"/>
              <a:t>, z)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</a:t>
            </a:r>
            <a:r>
              <a:rPr lang="cs-CZ" b="0" dirty="0"/>
              <a:t> (</a:t>
            </a:r>
            <a:r>
              <a:rPr lang="cs-CZ" b="0" dirty="0" err="1"/>
              <a:t>x</a:t>
            </a:r>
            <a:r>
              <a:rPr lang="cs-CZ" b="0" dirty="0"/>
              <a:t>, z)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5. </a:t>
            </a:r>
            <a:r>
              <a:rPr lang="cs-CZ" dirty="0"/>
              <a:t>Ekvivalence</a:t>
            </a:r>
            <a:r>
              <a:rPr lang="cs-CZ" b="0" dirty="0"/>
              <a:t> je binární relace, která je reflexivní, symetrická, a tranzitivní současně.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03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55</TotalTime>
  <Words>613</Words>
  <Application>Microsoft Macintosh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množiny</vt:lpstr>
      <vt:lpstr>Vztahy mezi množinami</vt:lpstr>
      <vt:lpstr>Množinové operace</vt:lpstr>
      <vt:lpstr>vlastnosti binárních operací</vt:lpstr>
      <vt:lpstr>Kartézský součin</vt:lpstr>
      <vt:lpstr>Binární relace</vt:lpstr>
      <vt:lpstr>Vlastnosti relací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množiny</dc:title>
  <dc:creator>Bohumil Fort</dc:creator>
  <cp:lastModifiedBy>Bohumil Fort</cp:lastModifiedBy>
  <cp:revision>4</cp:revision>
  <dcterms:created xsi:type="dcterms:W3CDTF">2017-10-01T13:37:04Z</dcterms:created>
  <dcterms:modified xsi:type="dcterms:W3CDTF">2017-10-01T14:32:51Z</dcterms:modified>
</cp:coreProperties>
</file>