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30"/>
  </p:notesMasterIdLst>
  <p:handoutMasterIdLst>
    <p:handoutMasterId r:id="rId31"/>
  </p:handoutMasterIdLst>
  <p:sldIdLst>
    <p:sldId id="256" r:id="rId2"/>
    <p:sldId id="309" r:id="rId3"/>
    <p:sldId id="272" r:id="rId4"/>
    <p:sldId id="273" r:id="rId5"/>
    <p:sldId id="274" r:id="rId6"/>
    <p:sldId id="275" r:id="rId7"/>
    <p:sldId id="276" r:id="rId8"/>
    <p:sldId id="313" r:id="rId9"/>
    <p:sldId id="277" r:id="rId10"/>
    <p:sldId id="278" r:id="rId11"/>
    <p:sldId id="314" r:id="rId12"/>
    <p:sldId id="280" r:id="rId13"/>
    <p:sldId id="281" r:id="rId14"/>
    <p:sldId id="282" r:id="rId15"/>
    <p:sldId id="284" r:id="rId16"/>
    <p:sldId id="285" r:id="rId17"/>
    <p:sldId id="311" r:id="rId18"/>
    <p:sldId id="299" r:id="rId19"/>
    <p:sldId id="300" r:id="rId20"/>
    <p:sldId id="301" r:id="rId21"/>
    <p:sldId id="302" r:id="rId22"/>
    <p:sldId id="303" r:id="rId23"/>
    <p:sldId id="304" r:id="rId24"/>
    <p:sldId id="305" r:id="rId25"/>
    <p:sldId id="306" r:id="rId26"/>
    <p:sldId id="307" r:id="rId27"/>
    <p:sldId id="308" r:id="rId28"/>
    <p:sldId id="315" r:id="rId2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>
          <p15:clr>
            <a:srgbClr val="A4A3A4"/>
          </p15:clr>
        </p15:guide>
        <p15:guide id="2" orient="horz" pos="1272">
          <p15:clr>
            <a:srgbClr val="A4A3A4"/>
          </p15:clr>
        </p15:guide>
        <p15:guide id="3" orient="horz" pos="715">
          <p15:clr>
            <a:srgbClr val="A4A3A4"/>
          </p15:clr>
        </p15:guide>
        <p15:guide id="4" orient="horz" pos="3861">
          <p15:clr>
            <a:srgbClr val="A4A3A4"/>
          </p15:clr>
        </p15:guide>
        <p15:guide id="5" orient="horz" pos="3944">
          <p15:clr>
            <a:srgbClr val="A4A3A4"/>
          </p15:clr>
        </p15:guide>
        <p15:guide id="6" pos="321">
          <p15:clr>
            <a:srgbClr val="A4A3A4"/>
          </p15:clr>
        </p15:guide>
        <p15:guide id="7" pos="5418">
          <p15:clr>
            <a:srgbClr val="A4A3A4"/>
          </p15:clr>
        </p15:guide>
        <p15:guide id="8" pos="682">
          <p15:clr>
            <a:srgbClr val="A4A3A4"/>
          </p15:clr>
        </p15:guide>
        <p15:guide id="9" pos="2766">
          <p15:clr>
            <a:srgbClr val="A4A3A4"/>
          </p15:clr>
        </p15:guide>
        <p15:guide id="10" pos="297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Pejcal Jakub" initials="PJ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833" autoAdjust="0"/>
    <p:restoredTop sz="94611" autoAdjust="0"/>
  </p:normalViewPr>
  <p:slideViewPr>
    <p:cSldViewPr snapToGrid="0">
      <p:cViewPr varScale="1">
        <p:scale>
          <a:sx n="67" d="100"/>
          <a:sy n="67" d="100"/>
        </p:scale>
        <p:origin x="1464" y="60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321"/>
        <p:guide pos="5418"/>
        <p:guide pos="682"/>
        <p:guide pos="2766"/>
        <p:guide pos="2976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0769677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43A56470-8E4B-459A-8F96-1F58A801D88A}" type="slidenum">
              <a:rPr kumimoji="0" lang="cs-CZ" altLang="cs-CZ" sz="1300" smtClean="0"/>
              <a:pPr eaLnBrk="1" hangingPunct="1">
                <a:spcBef>
                  <a:spcPct val="0"/>
                </a:spcBef>
              </a:pPr>
              <a:t>26</a:t>
            </a:fld>
            <a:endParaRPr kumimoji="0" lang="cs-CZ" altLang="cs-CZ" sz="1300" smtClean="0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412490301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D5C5448A-B038-4BC4-BC62-664FCA3F7BBC}" type="slidenum">
              <a:rPr kumimoji="0" lang="cs-CZ" altLang="cs-CZ" sz="1300" smtClean="0"/>
              <a:pPr eaLnBrk="1" hangingPunct="1">
                <a:spcBef>
                  <a:spcPct val="0"/>
                </a:spcBef>
              </a:pPr>
              <a:t>27</a:t>
            </a:fld>
            <a:endParaRPr kumimoji="0" lang="cs-CZ" altLang="cs-CZ" sz="1300" smtClean="0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277512447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D5C5448A-B038-4BC4-BC62-664FCA3F7BBC}" type="slidenum">
              <a:rPr kumimoji="0" lang="cs-CZ" altLang="cs-CZ" sz="1300" smtClean="0"/>
              <a:pPr eaLnBrk="1" hangingPunct="1">
                <a:spcBef>
                  <a:spcPct val="0"/>
                </a:spcBef>
              </a:pPr>
              <a:t>28</a:t>
            </a:fld>
            <a:endParaRPr kumimoji="0" lang="cs-CZ" altLang="cs-CZ" sz="1300" smtClean="0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20344689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1F6FE496-4E26-4938-86E6-77EE7746FE9D}" type="slidenum">
              <a:rPr kumimoji="0" lang="cs-CZ" altLang="cs-CZ" sz="1300" smtClean="0"/>
              <a:pPr eaLnBrk="1" hangingPunct="1">
                <a:spcBef>
                  <a:spcPct val="0"/>
                </a:spcBef>
              </a:pPr>
              <a:t>18</a:t>
            </a:fld>
            <a:endParaRPr kumimoji="0" lang="cs-CZ" altLang="cs-CZ" sz="1300" smtClean="0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35768862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5458B09-0FB6-4A43-9747-BAFA703D8ED1}" type="slidenum">
              <a:rPr kumimoji="0" lang="cs-CZ" altLang="cs-CZ" sz="1300" smtClean="0"/>
              <a:pPr eaLnBrk="1" hangingPunct="1">
                <a:spcBef>
                  <a:spcPct val="0"/>
                </a:spcBef>
              </a:pPr>
              <a:t>19</a:t>
            </a:fld>
            <a:endParaRPr kumimoji="0" lang="cs-CZ" altLang="cs-CZ" sz="1300" smtClean="0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34936883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647B49BA-D4AA-4B2C-84A2-BA238DA210B1}" type="slidenum">
              <a:rPr kumimoji="0" lang="cs-CZ" altLang="cs-CZ" sz="1300" smtClean="0"/>
              <a:pPr eaLnBrk="1" hangingPunct="1">
                <a:spcBef>
                  <a:spcPct val="0"/>
                </a:spcBef>
              </a:pPr>
              <a:t>20</a:t>
            </a:fld>
            <a:endParaRPr kumimoji="0" lang="cs-CZ" altLang="cs-CZ" sz="1300" smtClean="0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14629720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605D9E94-ECBF-4C60-B46D-B9EACDBD50F9}" type="slidenum">
              <a:rPr kumimoji="0" lang="cs-CZ" altLang="cs-CZ" sz="1300" smtClean="0"/>
              <a:pPr eaLnBrk="1" hangingPunct="1">
                <a:spcBef>
                  <a:spcPct val="0"/>
                </a:spcBef>
              </a:pPr>
              <a:t>21</a:t>
            </a:fld>
            <a:endParaRPr kumimoji="0" lang="cs-CZ" altLang="cs-CZ" sz="1300" smtClean="0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393649809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CD078307-F869-4DC7-8899-1CACA3EC26F3}" type="slidenum">
              <a:rPr kumimoji="0" lang="cs-CZ" altLang="cs-CZ" sz="1300" smtClean="0"/>
              <a:pPr eaLnBrk="1" hangingPunct="1">
                <a:spcBef>
                  <a:spcPct val="0"/>
                </a:spcBef>
              </a:pPr>
              <a:t>22</a:t>
            </a:fld>
            <a:endParaRPr kumimoji="0" lang="cs-CZ" altLang="cs-CZ" sz="1300" smtClean="0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202789309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3F4E66BF-2A75-401E-92EC-67471FEA4E38}" type="slidenum">
              <a:rPr kumimoji="0" lang="cs-CZ" altLang="cs-CZ" sz="1300" smtClean="0"/>
              <a:pPr eaLnBrk="1" hangingPunct="1">
                <a:spcBef>
                  <a:spcPct val="0"/>
                </a:spcBef>
              </a:pPr>
              <a:t>23</a:t>
            </a:fld>
            <a:endParaRPr kumimoji="0" lang="cs-CZ" altLang="cs-CZ" sz="1300" smtClean="0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341886373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36B89BC0-B103-485D-AE37-68F168BA1157}" type="slidenum">
              <a:rPr kumimoji="0" lang="cs-CZ" altLang="cs-CZ" sz="1300" smtClean="0"/>
              <a:pPr eaLnBrk="1" hangingPunct="1">
                <a:spcBef>
                  <a:spcPct val="0"/>
                </a:spcBef>
              </a:pPr>
              <a:t>24</a:t>
            </a:fld>
            <a:endParaRPr kumimoji="0" lang="cs-CZ" altLang="cs-CZ" sz="1300" smtClean="0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225826354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ABF214E9-3F07-4F71-B61E-B57E6618E22C}" type="slidenum">
              <a:rPr kumimoji="0" lang="cs-CZ" altLang="cs-CZ" sz="1300" smtClean="0"/>
              <a:pPr eaLnBrk="1" hangingPunct="1">
                <a:spcBef>
                  <a:spcPct val="0"/>
                </a:spcBef>
              </a:pPr>
              <a:t>25</a:t>
            </a:fld>
            <a:endParaRPr kumimoji="0" lang="cs-CZ" altLang="cs-CZ" sz="1300" smtClean="0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26421800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82675" y="2565401"/>
            <a:ext cx="7518400" cy="2663825"/>
          </a:xfrm>
        </p:spPr>
        <p:txBody>
          <a:bodyPr tIns="0" bIns="0" anchor="ctr"/>
          <a:lstStyle>
            <a:lvl1pPr>
              <a:defRPr sz="3200"/>
            </a:lvl1pPr>
          </a:lstStyle>
          <a:p>
            <a:pPr lvl="0"/>
            <a:r>
              <a:rPr lang="cs-CZ" altLang="cs-CZ" noProof="0" dirty="0" smtClean="0"/>
              <a:t>Kliknutím lze upravit styl.</a:t>
            </a:r>
          </a:p>
        </p:txBody>
      </p:sp>
      <p:sp>
        <p:nvSpPr>
          <p:cNvPr id="7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cs-CZ" altLang="cs-CZ" smtClean="0"/>
              <a:t>Jakub Pejcal: Účetnictví a zdanění NNO / Ekonomické řízení NNO</a:t>
            </a:r>
            <a:endParaRPr lang="cs-CZ" altLang="cs-CZ" dirty="0"/>
          </a:p>
        </p:txBody>
      </p:sp>
      <p:sp>
        <p:nvSpPr>
          <p:cNvPr id="8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8417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smtClean="0"/>
              <a:t>Jakub Pejcal: Účetnictví a zdanění NNO / Ekonomické řízení NNO</a:t>
            </a:r>
            <a:endParaRPr lang="cs-CZ" alt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FD44865-E482-4274-BA0A-6D969A5DE30D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3906166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97689" y="1125539"/>
            <a:ext cx="1703387" cy="500697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9588" y="1125539"/>
            <a:ext cx="6037861" cy="5006975"/>
          </a:xfrm>
        </p:spPr>
        <p:txBody>
          <a:bodyPr vert="eaVert"/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smtClean="0"/>
              <a:t>Jakub Pejcal: Účetnictví a zdanění NNO / Ekonomické řízení NNO</a:t>
            </a:r>
            <a:endParaRPr lang="cs-CZ" alt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7153075-B133-4825-BEAD-9495BA665D34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527274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Clr>
                <a:srgbClr val="00287D"/>
              </a:buClr>
              <a:buSzPct val="100000"/>
              <a:buFont typeface="Wingdings" panose="05000000000000000000" pitchFamily="2" charset="2"/>
              <a:buChar char="§"/>
              <a:defRPr/>
            </a:lvl1pPr>
            <a:lvl2pPr marL="742950" indent="-285750">
              <a:buClr>
                <a:srgbClr val="00287D"/>
              </a:buClr>
              <a:buFont typeface="Wingdings" panose="05000000000000000000" pitchFamily="2" charset="2"/>
              <a:buChar char="§"/>
              <a:defRPr/>
            </a:lvl2pPr>
            <a:lvl3pPr marL="914400" indent="0">
              <a:buNone/>
              <a:defRPr/>
            </a:lvl3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smtClean="0"/>
              <a:t>Jakub Pejcal: Účetnictví a zdanění NNO / Ekonomické řízení NNO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6860472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4406901"/>
            <a:ext cx="8091487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09589" y="2906713"/>
            <a:ext cx="8091487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smtClean="0"/>
              <a:t>Jakub Pejcal: Účetnictví a zdanění NNO / Ekonomické řízení NNO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7F5D36C-8A95-44A1-B2E3-4B4CEE4AA93A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5636450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09588" y="2019301"/>
            <a:ext cx="3876944" cy="4110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24131" y="2019301"/>
            <a:ext cx="3876944" cy="4110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smtClean="0"/>
              <a:t>Jakub Pejcal: Účetnictví a zdanění NNO / Ekonomické řízení NNO</a:t>
            </a:r>
            <a:endParaRPr lang="cs-CZ" alt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1152B74-69A5-4C0F-AF65-094CC50B2C3C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2400454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1134533"/>
            <a:ext cx="8091487" cy="643467"/>
          </a:xfrm>
        </p:spPr>
        <p:txBody>
          <a:bodyPr/>
          <a:lstStyle>
            <a:lvl1pPr>
              <a:defRPr/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12369" y="2019300"/>
            <a:ext cx="387865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9588" y="2915728"/>
            <a:ext cx="3874282" cy="321043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723119" y="2019300"/>
            <a:ext cx="387795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722963" y="2938734"/>
            <a:ext cx="3878113" cy="319113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smtClean="0"/>
              <a:t>Jakub Pejcal: Účetnictví a zdanění NNO / Ekonomické řízení NNO</a:t>
            </a:r>
            <a:endParaRPr lang="cs-CZ" altLang="cs-CZ" dirty="0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595CD6F-6F72-494C-9F75-EA7F2E402090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5253173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smtClean="0"/>
              <a:t>Jakub Pejcal: Účetnictví a zdanění NNO / Ekonomické řízení NNO</a:t>
            </a:r>
            <a:endParaRPr lang="cs-CZ" alt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27DA5A4-BFC5-452F-9F43-ADC3A6F1509E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5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8" y="2019300"/>
            <a:ext cx="8091487" cy="41068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37100029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smtClean="0"/>
              <a:t>Jakub Pejcal: Účetnictví a zdanění NNO / Ekonomické řízení NNO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954064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8" y="1134534"/>
            <a:ext cx="8091487" cy="643465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1" y="2019300"/>
            <a:ext cx="5026025" cy="410686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8" y="2019300"/>
            <a:ext cx="2746884" cy="41068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smtClean="0"/>
              <a:t>Jakub Pejcal: Účetnictví a zdanění NNO / Ekonomické řízení NNO</a:t>
            </a:r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A562BE3-FB3A-4F01-A26A-8D36CDF01ADA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315454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5087507"/>
            <a:ext cx="5486400" cy="566739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1134533"/>
            <a:ext cx="5486400" cy="38745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dirty="0" smtClean="0"/>
              <a:t>Kliknutím na ikonu přidáte obrázek.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654246"/>
            <a:ext cx="5486400" cy="47562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smtClean="0"/>
              <a:t>Jakub Pejcal: Účetnictví a zdanění NNO / Ekonomické řízení NNO</a:t>
            </a:r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268BFBB-FD49-4E22-AEFE-2646EB3E88CA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6953200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509589" y="1125539"/>
            <a:ext cx="8086635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dirty="0" smtClean="0"/>
              <a:t>Klepnutím lze upravit styl předlohy nadpisů.</a:t>
            </a:r>
          </a:p>
        </p:txBody>
      </p:sp>
      <p:sp>
        <p:nvSpPr>
          <p:cNvPr id="6452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9589" y="2017713"/>
            <a:ext cx="8082321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dirty="0" smtClean="0"/>
              <a:t>Klepnutím lze upravit styly předlohy textu.</a:t>
            </a:r>
          </a:p>
          <a:p>
            <a:pPr lvl="1"/>
            <a:r>
              <a:rPr lang="cs-CZ" altLang="cs-CZ" dirty="0" smtClean="0"/>
              <a:t>Druhá úroveň</a:t>
            </a:r>
          </a:p>
        </p:txBody>
      </p:sp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  <a:latin typeface="+mj-lt"/>
              </a:defRPr>
            </a:lvl1pPr>
          </a:lstStyle>
          <a:p>
            <a:r>
              <a:rPr lang="cs-CZ" altLang="cs-CZ" smtClean="0"/>
              <a:t>Jakub Pejcal: Účetnictví a zdanění NNO / Ekonomické řízení NNO</a:t>
            </a:r>
            <a:endParaRPr lang="cs-CZ" alt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8417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100000"/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80000"/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248400"/>
            <a:ext cx="1833113" cy="457200"/>
          </a:xfrm>
        </p:spPr>
        <p:txBody>
          <a:bodyPr/>
          <a:lstStyle/>
          <a:p>
            <a:fld id="{EA4ADC9B-C3B1-4CB1-8B0D-14D528DA44A1}" type="slidenum">
              <a:rPr lang="cs-CZ" altLang="cs-CZ"/>
              <a:pPr/>
              <a:t>1</a:t>
            </a:fld>
            <a:endParaRPr lang="cs-CZ" altLang="cs-CZ" dirty="0"/>
          </a:p>
        </p:txBody>
      </p:sp>
      <p:sp>
        <p:nvSpPr>
          <p:cNvPr id="9523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cs-CZ" altLang="cs-CZ" dirty="0" smtClean="0"/>
              <a:t/>
            </a:r>
            <a:br>
              <a:rPr lang="cs-CZ" altLang="cs-CZ" dirty="0" smtClean="0"/>
            </a:br>
            <a:r>
              <a:rPr lang="en-US" sz="2400" cap="al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ú</a:t>
            </a:r>
            <a:r>
              <a:rPr lang="cs-CZ" sz="2400" cap="all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četnictví</a:t>
            </a:r>
            <a:r>
              <a:rPr lang="cs-CZ" sz="2400" cap="al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sz="2400" cap="al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zdanění NNO</a:t>
            </a:r>
            <a:r>
              <a:rPr lang="cs-CZ" sz="2400" cap="all" dirty="0"/>
              <a:t/>
            </a:r>
            <a:br>
              <a:rPr lang="cs-CZ" sz="2400" cap="all" dirty="0"/>
            </a:br>
            <a:r>
              <a:rPr lang="cs-CZ" sz="2400" cap="all" dirty="0"/>
              <a:t>Ekonomické řízení NNO</a:t>
            </a:r>
            <a:r>
              <a:rPr lang="cs-CZ" altLang="cs-CZ" dirty="0" smtClean="0"/>
              <a:t/>
            </a:r>
            <a:br>
              <a:rPr lang="cs-CZ" altLang="cs-CZ" dirty="0" smtClean="0"/>
            </a:br>
            <a:r>
              <a:rPr lang="cs-CZ" altLang="cs-CZ" dirty="0"/>
              <a:t/>
            </a:r>
            <a:br>
              <a:rPr lang="cs-CZ" altLang="cs-CZ" dirty="0"/>
            </a:br>
            <a:r>
              <a:rPr lang="cs-CZ" altLang="cs-CZ" sz="1400" dirty="0" smtClean="0"/>
              <a:t>Jakub </a:t>
            </a:r>
            <a:r>
              <a:rPr lang="cs-CZ" altLang="cs-CZ" sz="1400" dirty="0" err="1" smtClean="0"/>
              <a:t>Pejcal</a:t>
            </a:r>
            <a:r>
              <a:rPr lang="cs-CZ" altLang="cs-CZ" sz="1400" dirty="0" smtClean="0"/>
              <a:t>  </a:t>
            </a:r>
            <a:r>
              <a:rPr lang="en-US" altLang="cs-CZ" sz="1400" dirty="0" smtClean="0"/>
              <a:t>(</a:t>
            </a:r>
            <a:r>
              <a:rPr lang="en-US" altLang="cs-CZ" sz="1400" dirty="0"/>
              <a:t>322799@mail.muni.cz</a:t>
            </a:r>
            <a:r>
              <a:rPr lang="en-US" altLang="cs-CZ" sz="1400" dirty="0" smtClean="0"/>
              <a:t>)</a:t>
            </a:r>
            <a:r>
              <a:rPr lang="cs-CZ" altLang="cs-CZ" sz="1400" dirty="0" smtClean="0"/>
              <a:t/>
            </a:r>
            <a:br>
              <a:rPr lang="cs-CZ" altLang="cs-CZ" sz="1400" dirty="0" smtClean="0"/>
            </a:br>
            <a:r>
              <a:rPr lang="cs-CZ" altLang="cs-CZ" sz="1400" dirty="0" smtClean="0"/>
              <a:t/>
            </a:r>
            <a:br>
              <a:rPr lang="cs-CZ" altLang="cs-CZ" sz="1400" dirty="0" smtClean="0"/>
            </a:br>
            <a:r>
              <a:rPr lang="en-US" altLang="cs-CZ" sz="1400" dirty="0" smtClean="0"/>
              <a:t>30</a:t>
            </a:r>
            <a:r>
              <a:rPr lang="cs-CZ" altLang="cs-CZ" sz="1400" dirty="0" smtClean="0"/>
              <a:t>. </a:t>
            </a:r>
            <a:r>
              <a:rPr lang="en-US" altLang="cs-CZ" sz="1400" dirty="0" err="1" smtClean="0"/>
              <a:t>října</a:t>
            </a:r>
            <a:r>
              <a:rPr lang="en-US" altLang="cs-CZ" sz="1400" dirty="0" smtClean="0"/>
              <a:t> 2017, </a:t>
            </a:r>
            <a:r>
              <a:rPr lang="cs-CZ" altLang="cs-CZ" sz="1400" dirty="0" smtClean="0"/>
              <a:t>Brno</a:t>
            </a:r>
            <a:r>
              <a:rPr lang="en-US" altLang="cs-CZ" sz="1400" dirty="0"/>
              <a:t/>
            </a:r>
            <a:br>
              <a:rPr lang="en-US" altLang="cs-CZ" sz="1400" dirty="0"/>
            </a:br>
            <a:r>
              <a:rPr lang="en-US" altLang="cs-CZ" sz="1400" dirty="0" smtClean="0"/>
              <a:t>FF: PBSNPB2</a:t>
            </a:r>
            <a:endParaRPr lang="cs-CZ" altLang="cs-CZ" sz="1400" dirty="0"/>
          </a:p>
        </p:txBody>
      </p:sp>
      <p:sp>
        <p:nvSpPr>
          <p:cNvPr id="5" name="Zástupný symbol pro zápatí 2"/>
          <p:cNvSpPr>
            <a:spLocks noGrp="1"/>
          </p:cNvSpPr>
          <p:nvPr>
            <p:ph type="ftr" sz="quarter" idx="4294967295"/>
          </p:nvPr>
        </p:nvSpPr>
        <p:spPr>
          <a:xfrm>
            <a:off x="422694" y="6251951"/>
            <a:ext cx="6305910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1pPr>
            <a:lvl2pPr marL="742950" indent="-28575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marL="1143000" indent="-22860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marL="1600200" indent="-22860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marL="2057400" indent="-22860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cs-CZ" altLang="en-US" sz="1200" b="0" dirty="0" smtClean="0">
                <a:solidFill>
                  <a:srgbClr val="969696"/>
                </a:solidFill>
              </a:rPr>
              <a:t>Jakub </a:t>
            </a:r>
            <a:r>
              <a:rPr lang="cs-CZ" altLang="en-US" sz="1200" b="0" dirty="0" err="1" smtClean="0">
                <a:solidFill>
                  <a:srgbClr val="969696"/>
                </a:solidFill>
              </a:rPr>
              <a:t>Pejcal</a:t>
            </a:r>
            <a:r>
              <a:rPr lang="cs-CZ" altLang="en-US" sz="1200" b="0" dirty="0" smtClean="0">
                <a:solidFill>
                  <a:srgbClr val="969696"/>
                </a:solidFill>
              </a:rPr>
              <a:t>: Účetnictví a zdanění NNO / Ekonomické řízení NNO</a:t>
            </a:r>
            <a:endParaRPr lang="cs-CZ" altLang="en-US" sz="1200" b="0" dirty="0">
              <a:solidFill>
                <a:srgbClr val="96969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950913"/>
            <a:ext cx="7772400" cy="1362075"/>
          </a:xfrm>
        </p:spPr>
        <p:txBody>
          <a:bodyPr/>
          <a:lstStyle/>
          <a:p>
            <a:pPr>
              <a:defRPr/>
            </a:pPr>
            <a:r>
              <a:rPr lang="cs-CZ" altLang="cs-CZ" sz="2400" dirty="0"/>
              <a:t>Účetnictví v plném rozsahu</a:t>
            </a:r>
            <a:endParaRPr lang="cs-CZ" sz="1000" dirty="0"/>
          </a:p>
        </p:txBody>
      </p:sp>
      <p:sp>
        <p:nvSpPr>
          <p:cNvPr id="15365" name="Zástupný symbol pro zápatí 2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1pPr>
            <a:lvl2pPr marL="742950" indent="-28575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marL="1143000" indent="-22860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marL="1600200" indent="-22860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marL="2057400" indent="-22860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cs-CZ" altLang="en-US" sz="1200" b="0" smtClean="0">
                <a:solidFill>
                  <a:srgbClr val="969696"/>
                </a:solidFill>
              </a:rPr>
              <a:t>Jakub Pejcal: Účetnictví a zdanění NNO / Ekonomické řízení NNO</a:t>
            </a:r>
            <a:endParaRPr lang="cs-CZ" altLang="en-US" sz="1200" b="0">
              <a:solidFill>
                <a:srgbClr val="969696"/>
              </a:solidFill>
            </a:endParaRPr>
          </a:p>
        </p:txBody>
      </p:sp>
      <p:sp>
        <p:nvSpPr>
          <p:cNvPr id="15363" name="Zástupný symbol pro číslo snímku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969696"/>
              </a:buClr>
              <a:buSzPct val="80000"/>
              <a:buFont typeface="Wingdings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90000"/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469C2ECC-B581-4356-9C88-A6AFC2D98029}" type="slidenum">
              <a:rPr lang="cs-CZ" altLang="cs-CZ" sz="1200" smtClean="0">
                <a:solidFill>
                  <a:srgbClr val="969696"/>
                </a:solidFill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10</a:t>
            </a:fld>
            <a:endParaRPr lang="cs-CZ" altLang="cs-CZ" sz="1200" smtClean="0">
              <a:solidFill>
                <a:srgbClr val="969696"/>
              </a:solidFill>
            </a:endParaRPr>
          </a:p>
        </p:txBody>
      </p:sp>
      <p:sp>
        <p:nvSpPr>
          <p:cNvPr id="7" name="Zástupný symbol pro text 2"/>
          <p:cNvSpPr txBox="1">
            <a:spLocks/>
          </p:cNvSpPr>
          <p:nvPr/>
        </p:nvSpPr>
        <p:spPr bwMode="auto">
          <a:xfrm>
            <a:off x="722313" y="1698625"/>
            <a:ext cx="7772400" cy="417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69696"/>
              </a:buClr>
              <a:buSzPct val="80000"/>
              <a:buFont typeface="Wingdings" pitchFamily="2" charset="2"/>
              <a:buNone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None/>
              <a:defRPr sz="1800">
                <a:solidFill>
                  <a:schemeClr val="tx1"/>
                </a:solidFill>
                <a:latin typeface="+mn-lt"/>
              </a:defRPr>
            </a:lvl2pPr>
            <a:lvl3pPr marL="91440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None/>
              <a:defRPr sz="1600">
                <a:solidFill>
                  <a:schemeClr val="tx1"/>
                </a:solidFill>
                <a:latin typeface="+mn-lt"/>
              </a:defRPr>
            </a:lvl3pPr>
            <a:lvl4pPr marL="137160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Wingdings" pitchFamily="2" charset="2"/>
              <a:buNone/>
              <a:defRPr sz="1400">
                <a:solidFill>
                  <a:schemeClr val="tx1"/>
                </a:solidFill>
                <a:latin typeface="+mn-lt"/>
              </a:defRPr>
            </a:lvl4pPr>
            <a:lvl5pPr marL="182880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None/>
              <a:defRPr sz="1400">
                <a:solidFill>
                  <a:schemeClr val="tx1"/>
                </a:solidFill>
                <a:latin typeface="+mn-lt"/>
              </a:defRPr>
            </a:lvl5pPr>
            <a:lvl6pPr marL="2286000" indent="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None/>
              <a:defRPr sz="1400">
                <a:solidFill>
                  <a:schemeClr val="tx1"/>
                </a:solidFill>
                <a:latin typeface="+mn-lt"/>
              </a:defRPr>
            </a:lvl6pPr>
            <a:lvl7pPr marL="2743200" indent="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None/>
              <a:defRPr sz="1400">
                <a:solidFill>
                  <a:schemeClr val="tx1"/>
                </a:solidFill>
                <a:latin typeface="+mn-lt"/>
              </a:defRPr>
            </a:lvl7pPr>
            <a:lvl8pPr marL="3200400" indent="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None/>
              <a:defRPr sz="1400">
                <a:solidFill>
                  <a:schemeClr val="tx1"/>
                </a:solidFill>
                <a:latin typeface="+mn-lt"/>
              </a:defRPr>
            </a:lvl8pPr>
            <a:lvl9pPr marL="3657600" indent="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None/>
              <a:defRPr sz="1400">
                <a:solidFill>
                  <a:schemeClr val="tx1"/>
                </a:solidFill>
                <a:latin typeface="+mn-lt"/>
              </a:defRPr>
            </a:lvl9pPr>
          </a:lstStyle>
          <a:p>
            <a:pPr marL="342900" lvl="1" indent="-342900" algn="just" eaLnBrk="1" hangingPunct="1">
              <a:buClr>
                <a:srgbClr val="969696"/>
              </a:buClr>
              <a:buFont typeface="Wingdings" pitchFamily="2" charset="2"/>
              <a:buChar char="q"/>
              <a:defRPr/>
            </a:pPr>
            <a:r>
              <a:rPr lang="en-US" altLang="cs-CZ" dirty="0" err="1"/>
              <a:t>upraveno</a:t>
            </a:r>
            <a:r>
              <a:rPr lang="en-US" altLang="cs-CZ" dirty="0"/>
              <a:t> </a:t>
            </a:r>
            <a:r>
              <a:rPr lang="en-US" altLang="cs-CZ" dirty="0" err="1"/>
              <a:t>zákonem</a:t>
            </a:r>
            <a:r>
              <a:rPr lang="en-US" altLang="cs-CZ" dirty="0"/>
              <a:t> o </a:t>
            </a:r>
            <a:r>
              <a:rPr lang="en-US" altLang="cs-CZ" dirty="0" err="1"/>
              <a:t>účetnictví</a:t>
            </a:r>
            <a:r>
              <a:rPr lang="en-US" altLang="cs-CZ" dirty="0"/>
              <a:t> a </a:t>
            </a:r>
            <a:r>
              <a:rPr lang="en-US" altLang="cs-CZ" dirty="0" err="1"/>
              <a:t>zmiňovanou</a:t>
            </a:r>
            <a:r>
              <a:rPr lang="en-US" altLang="cs-CZ" dirty="0"/>
              <a:t> </a:t>
            </a:r>
            <a:r>
              <a:rPr lang="en-US" altLang="cs-CZ" dirty="0" err="1"/>
              <a:t>vyhláškou</a:t>
            </a:r>
            <a:endParaRPr lang="en-US" altLang="cs-CZ" dirty="0"/>
          </a:p>
          <a:p>
            <a:pPr marL="342900" lvl="1" indent="-342900" algn="just" eaLnBrk="1" hangingPunct="1">
              <a:buClr>
                <a:srgbClr val="969696"/>
              </a:buClr>
              <a:buFont typeface="Wingdings" pitchFamily="2" charset="2"/>
              <a:buChar char="q"/>
              <a:defRPr/>
            </a:pPr>
            <a:endParaRPr lang="en-US" altLang="cs-CZ" sz="1800" b="0" dirty="0" smtClean="0"/>
          </a:p>
          <a:p>
            <a:pPr marL="342900" lvl="1" indent="-342900" algn="just" eaLnBrk="1" hangingPunct="1">
              <a:buClr>
                <a:srgbClr val="969696"/>
              </a:buClr>
              <a:buFont typeface="Wingdings" pitchFamily="2" charset="2"/>
              <a:buChar char="q"/>
              <a:defRPr/>
            </a:pPr>
            <a:r>
              <a:rPr lang="en-US" altLang="cs-CZ" sz="1800" b="0" dirty="0" smtClean="0"/>
              <a:t>v </a:t>
            </a:r>
            <a:r>
              <a:rPr lang="en-US" altLang="cs-CZ" dirty="0" err="1" smtClean="0"/>
              <a:t>podstatě</a:t>
            </a:r>
            <a:r>
              <a:rPr lang="en-US" altLang="cs-CZ" dirty="0" smtClean="0"/>
              <a:t> </a:t>
            </a:r>
            <a:r>
              <a:rPr lang="cs-CZ" altLang="cs-CZ" sz="1800" b="0" dirty="0" smtClean="0"/>
              <a:t>tak</a:t>
            </a:r>
            <a:r>
              <a:rPr lang="cs-CZ" altLang="cs-CZ" sz="1800" b="0" dirty="0"/>
              <a:t>, jak je zvykem pro ziskové </a:t>
            </a:r>
            <a:r>
              <a:rPr lang="cs-CZ" altLang="cs-CZ" sz="1800" b="0" dirty="0" smtClean="0"/>
              <a:t>organizace</a:t>
            </a:r>
            <a:endParaRPr lang="en-US" altLang="cs-CZ" dirty="0"/>
          </a:p>
          <a:p>
            <a:pPr marL="800100" lvl="2" indent="-342900" algn="just" eaLnBrk="1" hangingPunct="1">
              <a:buClr>
                <a:srgbClr val="969696"/>
              </a:buClr>
              <a:buFont typeface="Wingdings" pitchFamily="2" charset="2"/>
              <a:buChar char="q"/>
              <a:defRPr/>
            </a:pPr>
            <a:r>
              <a:rPr lang="cs-CZ" altLang="cs-CZ" dirty="0" smtClean="0"/>
              <a:t>„lepší</a:t>
            </a:r>
            <a:r>
              <a:rPr lang="cs-CZ" altLang="cs-CZ" dirty="0"/>
              <a:t>“ uspořádání dat – více přehledné</a:t>
            </a:r>
            <a:r>
              <a:rPr lang="cs-CZ" altLang="cs-CZ" dirty="0" smtClean="0"/>
              <a:t>...</a:t>
            </a:r>
            <a:endParaRPr lang="en-US" altLang="cs-CZ" dirty="0" smtClean="0"/>
          </a:p>
          <a:p>
            <a:pPr marL="800100" lvl="2" indent="-342900" algn="just" eaLnBrk="1" hangingPunct="1">
              <a:buClr>
                <a:srgbClr val="969696"/>
              </a:buClr>
              <a:buFont typeface="Wingdings" pitchFamily="2" charset="2"/>
              <a:buChar char="q"/>
              <a:defRPr/>
            </a:pPr>
            <a:r>
              <a:rPr lang="cs-CZ" altLang="cs-CZ" dirty="0" smtClean="0"/>
              <a:t>více </a:t>
            </a:r>
            <a:r>
              <a:rPr lang="cs-CZ" altLang="cs-CZ" dirty="0"/>
              <a:t>výkazů, které jsou více podrobné…</a:t>
            </a:r>
          </a:p>
          <a:p>
            <a:pPr marL="285750" indent="-285750" algn="just" eaLnBrk="1" hangingPunct="1">
              <a:buFont typeface="Wingdings" pitchFamily="2" charset="2"/>
              <a:buChar char="q"/>
              <a:defRPr/>
            </a:pPr>
            <a:endParaRPr lang="cs-CZ" altLang="cs-CZ" sz="1800" b="0" dirty="0">
              <a:solidFill>
                <a:srgbClr val="000099"/>
              </a:solidFill>
            </a:endParaRPr>
          </a:p>
          <a:p>
            <a:pPr marL="285750" indent="-285750" algn="just" eaLnBrk="1" hangingPunct="1">
              <a:buFont typeface="Wingdings" pitchFamily="2" charset="2"/>
              <a:buChar char="q"/>
              <a:defRPr/>
            </a:pPr>
            <a:r>
              <a:rPr lang="cs-CZ" altLang="cs-CZ" sz="1800" dirty="0"/>
              <a:t>účetnictví v plném rozsahu poskytuje údaje, se kterými se následně lépe pracuje při případné analýze ekonomického chodu organizace</a:t>
            </a:r>
          </a:p>
          <a:p>
            <a:pPr marL="285750" indent="-285750" algn="just" eaLnBrk="1" hangingPunct="1">
              <a:buFont typeface="Wingdings" pitchFamily="2" charset="2"/>
              <a:buChar char="q"/>
              <a:defRPr/>
            </a:pPr>
            <a:endParaRPr lang="cs-CZ" altLang="cs-CZ" sz="1800" dirty="0"/>
          </a:p>
          <a:p>
            <a:pPr marL="285750" indent="-285750" algn="just" eaLnBrk="1" hangingPunct="1">
              <a:buFont typeface="Wingdings" pitchFamily="2" charset="2"/>
              <a:buChar char="q"/>
              <a:defRPr/>
            </a:pPr>
            <a:r>
              <a:rPr lang="cs-CZ" altLang="cs-CZ" sz="1800" dirty="0"/>
              <a:t>některé neziskové organizace však „dokonalé“ výkazy nepotřebují            a z toho důvodu volí jednodušší formu vedení účetnictví</a:t>
            </a:r>
          </a:p>
          <a:p>
            <a:pPr marL="342900" indent="-342900">
              <a:buFont typeface="Wingdings" pitchFamily="2" charset="2"/>
              <a:buChar char="q"/>
              <a:defRPr/>
            </a:pPr>
            <a:endParaRPr lang="cs-CZ" altLang="cs-CZ" sz="1800" b="0" kern="0" dirty="0" smtClean="0"/>
          </a:p>
          <a:p>
            <a:pPr marL="342900" indent="-342900">
              <a:buFont typeface="Wingdings" pitchFamily="2" charset="2"/>
              <a:buChar char="q"/>
              <a:defRPr/>
            </a:pPr>
            <a:r>
              <a:rPr lang="cs-CZ" altLang="cs-CZ" sz="18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„úplný“ </a:t>
            </a:r>
            <a:r>
              <a:rPr lang="cs-CZ" altLang="cs-CZ" sz="18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účetní rozvrh</a:t>
            </a:r>
            <a:r>
              <a:rPr lang="en-US" altLang="cs-CZ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altLang="cs-CZ" sz="1200" dirty="0">
                <a:solidFill>
                  <a:srgbClr val="000099"/>
                </a:solidFill>
              </a:rPr>
              <a:t>– </a:t>
            </a:r>
            <a:r>
              <a:rPr lang="cs-CZ" altLang="cs-CZ" sz="1200" dirty="0" smtClean="0">
                <a:solidFill>
                  <a:srgbClr val="000099"/>
                </a:solidFill>
              </a:rPr>
              <a:t>odlišnosti proti rozvrhu v ziskovém sektoru</a:t>
            </a:r>
          </a:p>
          <a:p>
            <a:pPr marL="342900" indent="-342900">
              <a:buFont typeface="Wingdings" pitchFamily="2" charset="2"/>
              <a:buChar char="q"/>
              <a:defRPr/>
            </a:pPr>
            <a:r>
              <a:rPr lang="cs-CZ" altLang="cs-CZ" sz="1800" dirty="0" smtClean="0"/>
              <a:t>práce účetním deníkem a hlavní knihou</a:t>
            </a:r>
            <a:endParaRPr lang="en-US" altLang="cs-CZ" sz="1200" dirty="0">
              <a:solidFill>
                <a:srgbClr val="000099"/>
              </a:solidFill>
            </a:endParaRPr>
          </a:p>
          <a:p>
            <a:pPr marL="342900" indent="-342900">
              <a:buFont typeface="Wingdings" pitchFamily="2" charset="2"/>
              <a:buChar char="q"/>
              <a:defRPr/>
            </a:pPr>
            <a:endParaRPr lang="cs-CZ" altLang="cs-CZ" b="0" kern="0" dirty="0" smtClean="0"/>
          </a:p>
          <a:p>
            <a:pPr marL="342900" indent="-342900">
              <a:buFont typeface="Wingdings" pitchFamily="2" charset="2"/>
              <a:buChar char="q"/>
              <a:defRPr/>
            </a:pPr>
            <a:endParaRPr lang="cs-CZ" altLang="cs-CZ" b="0" kern="0" dirty="0" smtClean="0"/>
          </a:p>
          <a:p>
            <a:pPr marL="342900" indent="-342900">
              <a:buFont typeface="Wingdings" pitchFamily="2" charset="2"/>
              <a:buChar char="q"/>
              <a:defRPr/>
            </a:pPr>
            <a:endParaRPr lang="cs-CZ" altLang="cs-CZ" b="0" kern="0" dirty="0" smtClean="0"/>
          </a:p>
        </p:txBody>
      </p:sp>
    </p:spTree>
    <p:extLst>
      <p:ext uri="{BB962C8B-B14F-4D97-AF65-F5344CB8AC3E}">
        <p14:creationId xmlns:p14="http://schemas.microsoft.com/office/powerpoint/2010/main" val="3171480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950913"/>
            <a:ext cx="7772400" cy="1362075"/>
          </a:xfrm>
        </p:spPr>
        <p:txBody>
          <a:bodyPr/>
          <a:lstStyle/>
          <a:p>
            <a:pPr>
              <a:defRPr/>
            </a:pPr>
            <a:r>
              <a:rPr lang="cs-CZ" altLang="cs-CZ" sz="2400" dirty="0"/>
              <a:t>Účetní výkazy – účetní závěrka</a:t>
            </a:r>
            <a:r>
              <a:rPr lang="cs-CZ" sz="2400" dirty="0" smtClean="0"/>
              <a:t/>
            </a:r>
            <a:br>
              <a:rPr lang="cs-CZ" sz="2400" dirty="0" smtClean="0"/>
            </a:br>
            <a:endParaRPr lang="cs-CZ" sz="1000" dirty="0"/>
          </a:p>
        </p:txBody>
      </p:sp>
      <p:sp>
        <p:nvSpPr>
          <p:cNvPr id="1536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1698625"/>
            <a:ext cx="7772400" cy="4549775"/>
          </a:xfrm>
        </p:spPr>
        <p:txBody>
          <a:bodyPr anchor="t"/>
          <a:lstStyle/>
          <a:p>
            <a:pPr marL="342900" lvl="1" indent="-342900" algn="just">
              <a:buClr>
                <a:srgbClr val="969696"/>
              </a:buClr>
              <a:buFont typeface="Wingdings" pitchFamily="2" charset="2"/>
              <a:buChar char="q"/>
              <a:defRPr/>
            </a:pPr>
            <a:r>
              <a:rPr lang="cs-CZ" altLang="cs-CZ" b="1" u="sng" kern="1200" dirty="0">
                <a:ea typeface="+mn-ea"/>
                <a:cs typeface="+mn-cs"/>
              </a:rPr>
              <a:t>výkaz zisku a ztráty</a:t>
            </a:r>
            <a:r>
              <a:rPr lang="cs-CZ" altLang="cs-CZ" b="1" kern="1200" dirty="0">
                <a:ea typeface="+mn-ea"/>
                <a:cs typeface="+mn-cs"/>
              </a:rPr>
              <a:t> </a:t>
            </a:r>
            <a:r>
              <a:rPr lang="cs-CZ" altLang="cs-CZ" kern="1200" dirty="0">
                <a:ea typeface="+mn-ea"/>
                <a:cs typeface="+mn-cs"/>
              </a:rPr>
              <a:t>(</a:t>
            </a:r>
            <a:r>
              <a:rPr lang="cs-CZ" altLang="cs-CZ" sz="1200" kern="1200" dirty="0">
                <a:solidFill>
                  <a:srgbClr val="000099"/>
                </a:solidFill>
                <a:ea typeface="+mn-ea"/>
                <a:cs typeface="+mn-cs"/>
              </a:rPr>
              <a:t>údaje o nákladech a výnosech za rok činnosti organizace</a:t>
            </a:r>
            <a:r>
              <a:rPr lang="cs-CZ" altLang="cs-CZ" kern="1200" dirty="0">
                <a:ea typeface="+mn-ea"/>
                <a:cs typeface="+mn-cs"/>
              </a:rPr>
              <a:t>) přizpůsoben pro členění nákladů na hlavní a doplňkovou činnost</a:t>
            </a:r>
          </a:p>
          <a:p>
            <a:pPr marL="342900" lvl="1" indent="-342900" algn="just">
              <a:buClr>
                <a:srgbClr val="969696"/>
              </a:buClr>
              <a:buFont typeface="Wingdings" pitchFamily="2" charset="2"/>
              <a:buChar char="q"/>
              <a:defRPr/>
            </a:pPr>
            <a:endParaRPr lang="cs-CZ" altLang="cs-CZ" kern="1200" dirty="0">
              <a:ea typeface="+mn-ea"/>
              <a:cs typeface="+mn-cs"/>
            </a:endParaRPr>
          </a:p>
          <a:p>
            <a:pPr marL="342900" lvl="1" indent="-342900" algn="just">
              <a:buClr>
                <a:srgbClr val="969696"/>
              </a:buClr>
              <a:buFont typeface="Wingdings" pitchFamily="2" charset="2"/>
              <a:buChar char="q"/>
              <a:defRPr/>
            </a:pPr>
            <a:r>
              <a:rPr lang="cs-CZ" altLang="cs-CZ" b="1" u="sng" kern="1200" dirty="0">
                <a:ea typeface="+mn-ea"/>
                <a:cs typeface="+mn-cs"/>
              </a:rPr>
              <a:t>rozvaha</a:t>
            </a:r>
            <a:r>
              <a:rPr lang="cs-CZ" altLang="cs-CZ" kern="1200" dirty="0">
                <a:ea typeface="+mn-ea"/>
                <a:cs typeface="+mn-cs"/>
              </a:rPr>
              <a:t> (bilance) </a:t>
            </a:r>
            <a:r>
              <a:rPr lang="cs-CZ" altLang="cs-CZ" sz="1200" kern="1200" dirty="0">
                <a:solidFill>
                  <a:srgbClr val="000099"/>
                </a:solidFill>
                <a:ea typeface="+mn-ea"/>
                <a:cs typeface="+mn-cs"/>
              </a:rPr>
              <a:t>– základní přehled o majetku </a:t>
            </a:r>
            <a:r>
              <a:rPr lang="en-US" altLang="cs-CZ" sz="1200" kern="1200" dirty="0" err="1" smtClean="0">
                <a:solidFill>
                  <a:srgbClr val="000099"/>
                </a:solidFill>
                <a:ea typeface="+mn-ea"/>
                <a:cs typeface="+mn-cs"/>
              </a:rPr>
              <a:t>organizace</a:t>
            </a:r>
            <a:r>
              <a:rPr lang="cs-CZ" altLang="cs-CZ" sz="1200" kern="1200" dirty="0" smtClean="0">
                <a:solidFill>
                  <a:srgbClr val="000099"/>
                </a:solidFill>
                <a:ea typeface="+mn-ea"/>
                <a:cs typeface="+mn-cs"/>
              </a:rPr>
              <a:t> </a:t>
            </a:r>
            <a:r>
              <a:rPr lang="cs-CZ" altLang="cs-CZ" sz="1200" kern="1200" dirty="0">
                <a:solidFill>
                  <a:srgbClr val="000099"/>
                </a:solidFill>
                <a:ea typeface="+mn-ea"/>
                <a:cs typeface="+mn-cs"/>
              </a:rPr>
              <a:t>a způsobu jeho krytí</a:t>
            </a:r>
          </a:p>
          <a:p>
            <a:pPr marL="342900" lvl="1" indent="-342900" algn="just">
              <a:buClr>
                <a:srgbClr val="969696"/>
              </a:buClr>
              <a:buFont typeface="Wingdings" pitchFamily="2" charset="2"/>
              <a:buChar char="q"/>
              <a:defRPr/>
            </a:pPr>
            <a:endParaRPr lang="cs-CZ" altLang="cs-CZ" kern="1200" dirty="0">
              <a:ea typeface="+mn-ea"/>
              <a:cs typeface="+mn-cs"/>
            </a:endParaRPr>
          </a:p>
          <a:p>
            <a:pPr marL="342900" lvl="1" indent="-342900" algn="just">
              <a:buClr>
                <a:srgbClr val="969696"/>
              </a:buClr>
              <a:buFont typeface="Wingdings" pitchFamily="2" charset="2"/>
              <a:buChar char="q"/>
              <a:defRPr/>
            </a:pPr>
            <a:r>
              <a:rPr lang="cs-CZ" altLang="cs-CZ" kern="1200" dirty="0">
                <a:ea typeface="+mn-ea"/>
                <a:cs typeface="+mn-cs"/>
              </a:rPr>
              <a:t>příloha účetní závěrce </a:t>
            </a:r>
            <a:r>
              <a:rPr lang="cs-CZ" altLang="cs-CZ" sz="1200" kern="1200" dirty="0">
                <a:solidFill>
                  <a:srgbClr val="000099"/>
                </a:solidFill>
                <a:ea typeface="+mn-ea"/>
                <a:cs typeface="+mn-cs"/>
              </a:rPr>
              <a:t>– „doprovodný text k účetní závěrce“</a:t>
            </a:r>
          </a:p>
          <a:p>
            <a:pPr marL="0" lvl="1" algn="just">
              <a:buClr>
                <a:srgbClr val="969696"/>
              </a:buClr>
              <a:defRPr/>
            </a:pPr>
            <a:r>
              <a:rPr lang="cs-CZ" altLang="cs-CZ" kern="1200" dirty="0">
                <a:ea typeface="+mn-ea"/>
                <a:cs typeface="+mn-cs"/>
              </a:rPr>
              <a:t>	</a:t>
            </a:r>
          </a:p>
          <a:p>
            <a:pPr marL="342900" lvl="1" indent="-342900" algn="just">
              <a:buClr>
                <a:srgbClr val="969696"/>
              </a:buClr>
              <a:buFont typeface="Wingdings" pitchFamily="2" charset="2"/>
              <a:buChar char="q"/>
              <a:defRPr/>
            </a:pPr>
            <a:r>
              <a:rPr lang="cs-CZ" altLang="cs-CZ" kern="1200" dirty="0">
                <a:ea typeface="+mn-ea"/>
                <a:cs typeface="+mn-cs"/>
              </a:rPr>
              <a:t>(přehled o peněžních tocích) </a:t>
            </a:r>
            <a:r>
              <a:rPr lang="cs-CZ" altLang="cs-CZ" sz="1200" kern="1200" dirty="0">
                <a:solidFill>
                  <a:srgbClr val="000099"/>
                </a:solidFill>
                <a:ea typeface="+mn-ea"/>
                <a:cs typeface="+mn-cs"/>
              </a:rPr>
              <a:t>– výkaz o změnách finančních prostředků podniku</a:t>
            </a:r>
          </a:p>
          <a:p>
            <a:pPr marL="342900" lvl="1" indent="-342900" algn="just">
              <a:buClr>
                <a:srgbClr val="969696"/>
              </a:buClr>
              <a:buFont typeface="Wingdings" pitchFamily="2" charset="2"/>
              <a:buChar char="q"/>
              <a:defRPr/>
            </a:pPr>
            <a:r>
              <a:rPr lang="cs-CZ" altLang="cs-CZ" kern="1200" dirty="0" smtClean="0">
                <a:ea typeface="+mn-ea"/>
                <a:cs typeface="+mn-cs"/>
              </a:rPr>
              <a:t>(</a:t>
            </a:r>
            <a:r>
              <a:rPr lang="cs-CZ" altLang="cs-CZ" kern="1200" dirty="0">
                <a:ea typeface="+mn-ea"/>
                <a:cs typeface="+mn-cs"/>
              </a:rPr>
              <a:t>přehled o změnách vlastního kapitálu) </a:t>
            </a:r>
            <a:r>
              <a:rPr lang="cs-CZ" altLang="cs-CZ" sz="1200" kern="1200" dirty="0">
                <a:solidFill>
                  <a:srgbClr val="000099"/>
                </a:solidFill>
                <a:ea typeface="+mn-ea"/>
                <a:cs typeface="+mn-cs"/>
              </a:rPr>
              <a:t>- …</a:t>
            </a:r>
          </a:p>
          <a:p>
            <a:pPr marL="342900" lvl="1" indent="-342900" algn="just">
              <a:buClr>
                <a:srgbClr val="969696"/>
              </a:buClr>
              <a:buFont typeface="Wingdings" pitchFamily="2" charset="2"/>
              <a:buChar char="q"/>
              <a:defRPr/>
            </a:pPr>
            <a:endParaRPr lang="en-US" altLang="cs-CZ" kern="1200" dirty="0" smtClean="0">
              <a:ea typeface="+mn-ea"/>
              <a:cs typeface="+mn-cs"/>
            </a:endParaRPr>
          </a:p>
          <a:p>
            <a:pPr marL="342900" lvl="1" indent="-342900" algn="just">
              <a:buClr>
                <a:srgbClr val="969696"/>
              </a:buClr>
              <a:buFont typeface="Wingdings" pitchFamily="2" charset="2"/>
              <a:buChar char="q"/>
              <a:defRPr/>
            </a:pPr>
            <a:r>
              <a:rPr lang="en-US" altLang="cs-CZ" kern="1200" dirty="0" err="1" smtClean="0">
                <a:ea typeface="+mn-ea"/>
                <a:cs typeface="+mn-cs"/>
              </a:rPr>
              <a:t>zveřejnění</a:t>
            </a:r>
            <a:r>
              <a:rPr lang="en-US" altLang="cs-CZ" kern="1200" dirty="0" smtClean="0">
                <a:ea typeface="+mn-ea"/>
                <a:cs typeface="+mn-cs"/>
              </a:rPr>
              <a:t> </a:t>
            </a:r>
            <a:r>
              <a:rPr lang="en-US" altLang="cs-CZ" kern="1200" dirty="0" err="1" smtClean="0">
                <a:ea typeface="+mn-ea"/>
                <a:cs typeface="+mn-cs"/>
              </a:rPr>
              <a:t>ve</a:t>
            </a:r>
            <a:r>
              <a:rPr lang="en-US" altLang="cs-CZ" kern="1200" dirty="0" smtClean="0">
                <a:ea typeface="+mn-ea"/>
                <a:cs typeface="+mn-cs"/>
              </a:rPr>
              <a:t> </a:t>
            </a:r>
            <a:r>
              <a:rPr lang="en-US" altLang="cs-CZ" kern="1200" dirty="0" err="1" smtClean="0">
                <a:ea typeface="+mn-ea"/>
                <a:cs typeface="+mn-cs"/>
              </a:rPr>
              <a:t>sbírce</a:t>
            </a:r>
            <a:r>
              <a:rPr lang="en-US" altLang="cs-CZ" kern="1200" dirty="0" smtClean="0">
                <a:ea typeface="+mn-ea"/>
                <a:cs typeface="+mn-cs"/>
              </a:rPr>
              <a:t> </a:t>
            </a:r>
            <a:r>
              <a:rPr lang="en-US" altLang="cs-CZ" kern="1200" dirty="0" err="1" smtClean="0">
                <a:ea typeface="+mn-ea"/>
                <a:cs typeface="+mn-cs"/>
              </a:rPr>
              <a:t>listin</a:t>
            </a:r>
            <a:r>
              <a:rPr lang="en-US" altLang="cs-CZ" kern="1200" dirty="0" smtClean="0">
                <a:ea typeface="+mn-ea"/>
                <a:cs typeface="+mn-cs"/>
              </a:rPr>
              <a:t> </a:t>
            </a:r>
            <a:r>
              <a:rPr lang="en-US" altLang="cs-CZ" kern="1200" dirty="0" err="1" smtClean="0">
                <a:ea typeface="+mn-ea"/>
                <a:cs typeface="+mn-cs"/>
              </a:rPr>
              <a:t>veřejných</a:t>
            </a:r>
            <a:r>
              <a:rPr lang="en-US" altLang="cs-CZ" kern="1200" dirty="0" smtClean="0">
                <a:ea typeface="+mn-ea"/>
                <a:cs typeface="+mn-cs"/>
              </a:rPr>
              <a:t> </a:t>
            </a:r>
            <a:r>
              <a:rPr lang="en-US" altLang="cs-CZ" kern="1200" dirty="0" err="1" smtClean="0">
                <a:ea typeface="+mn-ea"/>
                <a:cs typeface="+mn-cs"/>
              </a:rPr>
              <a:t>rejstříků</a:t>
            </a:r>
            <a:r>
              <a:rPr lang="en-US" altLang="cs-CZ" kern="1200" dirty="0" smtClean="0">
                <a:ea typeface="+mn-ea"/>
                <a:cs typeface="+mn-cs"/>
              </a:rPr>
              <a:t>, resp. </a:t>
            </a:r>
            <a:r>
              <a:rPr lang="en-US" altLang="cs-CZ" kern="1200" dirty="0" err="1" smtClean="0">
                <a:ea typeface="+mn-ea"/>
                <a:cs typeface="+mn-cs"/>
              </a:rPr>
              <a:t>ve</a:t>
            </a:r>
            <a:r>
              <a:rPr lang="en-US" altLang="cs-CZ" kern="1200" dirty="0" smtClean="0">
                <a:ea typeface="+mn-ea"/>
                <a:cs typeface="+mn-cs"/>
              </a:rPr>
              <a:t> </a:t>
            </a:r>
            <a:r>
              <a:rPr lang="en-US" altLang="cs-CZ" kern="1200" dirty="0" err="1" smtClean="0">
                <a:ea typeface="+mn-ea"/>
                <a:cs typeface="+mn-cs"/>
              </a:rPr>
              <a:t>výroční</a:t>
            </a:r>
            <a:r>
              <a:rPr lang="en-US" altLang="cs-CZ" kern="1200" dirty="0" smtClean="0">
                <a:ea typeface="+mn-ea"/>
                <a:cs typeface="+mn-cs"/>
              </a:rPr>
              <a:t> </a:t>
            </a:r>
            <a:r>
              <a:rPr lang="en-US" altLang="cs-CZ" kern="1200" dirty="0" err="1" smtClean="0">
                <a:ea typeface="+mn-ea"/>
                <a:cs typeface="+mn-cs"/>
              </a:rPr>
              <a:t>zprávě</a:t>
            </a:r>
            <a:r>
              <a:rPr lang="en-US" altLang="cs-CZ" kern="1200" dirty="0" smtClean="0">
                <a:ea typeface="+mn-ea"/>
                <a:cs typeface="+mn-cs"/>
              </a:rPr>
              <a:t> (</a:t>
            </a:r>
            <a:r>
              <a:rPr lang="en-US" altLang="cs-CZ" kern="1200" dirty="0" err="1" smtClean="0">
                <a:ea typeface="+mn-ea"/>
                <a:cs typeface="+mn-cs"/>
              </a:rPr>
              <a:t>pokud</a:t>
            </a:r>
            <a:r>
              <a:rPr lang="en-US" altLang="cs-CZ" kern="1200" dirty="0" smtClean="0">
                <a:ea typeface="+mn-ea"/>
                <a:cs typeface="+mn-cs"/>
              </a:rPr>
              <a:t> </a:t>
            </a:r>
            <a:r>
              <a:rPr lang="en-US" altLang="cs-CZ" kern="1200" dirty="0" err="1" smtClean="0">
                <a:ea typeface="+mn-ea"/>
                <a:cs typeface="+mn-cs"/>
              </a:rPr>
              <a:t>musí</a:t>
            </a:r>
            <a:r>
              <a:rPr lang="en-US" altLang="cs-CZ" kern="1200" dirty="0" smtClean="0">
                <a:ea typeface="+mn-ea"/>
                <a:cs typeface="+mn-cs"/>
              </a:rPr>
              <a:t> </a:t>
            </a:r>
            <a:r>
              <a:rPr lang="en-US" altLang="cs-CZ" kern="1200" dirty="0" err="1" smtClean="0">
                <a:ea typeface="+mn-ea"/>
                <a:cs typeface="+mn-cs"/>
              </a:rPr>
              <a:t>mít</a:t>
            </a:r>
            <a:r>
              <a:rPr lang="en-US" altLang="cs-CZ" kern="1200" dirty="0" smtClean="0">
                <a:ea typeface="+mn-ea"/>
                <a:cs typeface="+mn-cs"/>
              </a:rPr>
              <a:t> </a:t>
            </a:r>
            <a:r>
              <a:rPr lang="en-US" altLang="cs-CZ" kern="1200" dirty="0" err="1" smtClean="0">
                <a:ea typeface="+mn-ea"/>
                <a:cs typeface="+mn-cs"/>
              </a:rPr>
              <a:t>účetní</a:t>
            </a:r>
            <a:r>
              <a:rPr lang="en-US" altLang="cs-CZ" kern="1200" dirty="0" smtClean="0">
                <a:ea typeface="+mn-ea"/>
                <a:cs typeface="+mn-cs"/>
              </a:rPr>
              <a:t> </a:t>
            </a:r>
            <a:r>
              <a:rPr lang="en-US" altLang="cs-CZ" kern="1200" dirty="0" err="1" smtClean="0">
                <a:ea typeface="+mn-ea"/>
                <a:cs typeface="+mn-cs"/>
              </a:rPr>
              <a:t>závěrku</a:t>
            </a:r>
            <a:r>
              <a:rPr lang="en-US" altLang="cs-CZ" kern="1200" dirty="0" smtClean="0">
                <a:ea typeface="+mn-ea"/>
                <a:cs typeface="+mn-cs"/>
              </a:rPr>
              <a:t> </a:t>
            </a:r>
            <a:r>
              <a:rPr lang="en-US" altLang="cs-CZ" kern="1200" dirty="0" err="1" smtClean="0">
                <a:ea typeface="+mn-ea"/>
                <a:cs typeface="+mn-cs"/>
              </a:rPr>
              <a:t>ověřenou</a:t>
            </a:r>
            <a:r>
              <a:rPr lang="en-US" altLang="cs-CZ" kern="1200" dirty="0" smtClean="0">
                <a:ea typeface="+mn-ea"/>
                <a:cs typeface="+mn-cs"/>
              </a:rPr>
              <a:t> </a:t>
            </a:r>
            <a:r>
              <a:rPr lang="en-US" altLang="cs-CZ" kern="1200" dirty="0" err="1" smtClean="0">
                <a:ea typeface="+mn-ea"/>
                <a:cs typeface="+mn-cs"/>
              </a:rPr>
              <a:t>auditorem</a:t>
            </a:r>
            <a:r>
              <a:rPr lang="en-US" altLang="cs-CZ" kern="1200" dirty="0" smtClean="0">
                <a:ea typeface="+mn-ea"/>
                <a:cs typeface="+mn-cs"/>
              </a:rPr>
              <a:t>)</a:t>
            </a:r>
          </a:p>
          <a:p>
            <a:pPr marL="800100" lvl="2" indent="-342900" algn="just">
              <a:buClr>
                <a:srgbClr val="969696"/>
              </a:buClr>
              <a:buFont typeface="Wingdings" pitchFamily="2" charset="2"/>
              <a:buChar char="q"/>
              <a:defRPr/>
            </a:pPr>
            <a:r>
              <a:rPr lang="en-US" altLang="cs-CZ" kern="1200" dirty="0" err="1" smtClean="0">
                <a:ea typeface="+mn-ea"/>
                <a:cs typeface="+mn-cs"/>
              </a:rPr>
              <a:t>za</a:t>
            </a:r>
            <a:r>
              <a:rPr lang="en-US" altLang="cs-CZ" kern="1200" dirty="0" smtClean="0">
                <a:ea typeface="+mn-ea"/>
                <a:cs typeface="+mn-cs"/>
              </a:rPr>
              <a:t> </a:t>
            </a:r>
            <a:r>
              <a:rPr lang="en-US" altLang="cs-CZ" kern="1200" dirty="0" err="1" smtClean="0">
                <a:ea typeface="+mn-ea"/>
                <a:cs typeface="+mn-cs"/>
              </a:rPr>
              <a:t>rok</a:t>
            </a:r>
            <a:r>
              <a:rPr lang="en-US" altLang="cs-CZ" kern="1200" dirty="0" smtClean="0">
                <a:ea typeface="+mn-ea"/>
                <a:cs typeface="+mn-cs"/>
              </a:rPr>
              <a:t> 2014 </a:t>
            </a:r>
            <a:r>
              <a:rPr lang="en-US" altLang="cs-CZ" kern="1200" dirty="0" err="1" smtClean="0">
                <a:ea typeface="+mn-ea"/>
                <a:cs typeface="+mn-cs"/>
              </a:rPr>
              <a:t>nejpozději</a:t>
            </a:r>
            <a:r>
              <a:rPr lang="en-US" altLang="cs-CZ" kern="1200" dirty="0" smtClean="0">
                <a:ea typeface="+mn-ea"/>
                <a:cs typeface="+mn-cs"/>
              </a:rPr>
              <a:t> </a:t>
            </a:r>
            <a:r>
              <a:rPr lang="en-US" altLang="cs-CZ" kern="1200" dirty="0" err="1" smtClean="0">
                <a:ea typeface="+mn-ea"/>
                <a:cs typeface="+mn-cs"/>
              </a:rPr>
              <a:t>zveřejnit</a:t>
            </a:r>
            <a:r>
              <a:rPr lang="en-US" altLang="cs-CZ" kern="1200" dirty="0" smtClean="0">
                <a:ea typeface="+mn-ea"/>
                <a:cs typeface="+mn-cs"/>
              </a:rPr>
              <a:t> do 31/03/2016</a:t>
            </a:r>
          </a:p>
          <a:p>
            <a:pPr marL="800100" lvl="2" indent="-342900" algn="just">
              <a:buClr>
                <a:srgbClr val="969696"/>
              </a:buClr>
              <a:buFont typeface="Wingdings" pitchFamily="2" charset="2"/>
              <a:buChar char="q"/>
              <a:defRPr/>
            </a:pPr>
            <a:r>
              <a:rPr lang="en-US" altLang="cs-CZ" kern="1200" dirty="0" err="1" smtClean="0">
                <a:ea typeface="+mn-ea"/>
                <a:cs typeface="+mn-cs"/>
              </a:rPr>
              <a:t>za</a:t>
            </a:r>
            <a:r>
              <a:rPr lang="en-US" altLang="cs-CZ" kern="1200" dirty="0" smtClean="0">
                <a:ea typeface="+mn-ea"/>
                <a:cs typeface="+mn-cs"/>
              </a:rPr>
              <a:t> </a:t>
            </a:r>
            <a:r>
              <a:rPr lang="en-US" altLang="cs-CZ" kern="1200" dirty="0" err="1" smtClean="0">
                <a:ea typeface="+mn-ea"/>
                <a:cs typeface="+mn-cs"/>
              </a:rPr>
              <a:t>rok</a:t>
            </a:r>
            <a:r>
              <a:rPr lang="en-US" altLang="cs-CZ" kern="1200" dirty="0" smtClean="0">
                <a:ea typeface="+mn-ea"/>
                <a:cs typeface="+mn-cs"/>
              </a:rPr>
              <a:t> 2015 </a:t>
            </a:r>
            <a:r>
              <a:rPr lang="en-US" altLang="cs-CZ" kern="1200" dirty="0" err="1" smtClean="0">
                <a:ea typeface="+mn-ea"/>
                <a:cs typeface="+mn-cs"/>
              </a:rPr>
              <a:t>nejpozději</a:t>
            </a:r>
            <a:r>
              <a:rPr lang="en-US" altLang="cs-CZ" kern="1200" dirty="0" smtClean="0">
                <a:ea typeface="+mn-ea"/>
                <a:cs typeface="+mn-cs"/>
              </a:rPr>
              <a:t> </a:t>
            </a:r>
            <a:r>
              <a:rPr lang="en-US" altLang="cs-CZ" kern="1200" dirty="0" err="1" smtClean="0">
                <a:ea typeface="+mn-ea"/>
                <a:cs typeface="+mn-cs"/>
              </a:rPr>
              <a:t>zveřejnit</a:t>
            </a:r>
            <a:r>
              <a:rPr lang="en-US" altLang="cs-CZ" kern="1200" dirty="0" smtClean="0">
                <a:ea typeface="+mn-ea"/>
                <a:cs typeface="+mn-cs"/>
              </a:rPr>
              <a:t> do 30/11/2017</a:t>
            </a:r>
            <a:endParaRPr lang="cs-CZ" altLang="cs-CZ" kern="1200" dirty="0">
              <a:ea typeface="+mn-ea"/>
              <a:cs typeface="+mn-cs"/>
            </a:endParaRPr>
          </a:p>
          <a:p>
            <a:pPr marL="342900" indent="-342900">
              <a:buFont typeface="Wingdings" pitchFamily="2" charset="2"/>
              <a:buChar char="q"/>
              <a:defRPr/>
            </a:pPr>
            <a:endParaRPr lang="cs-CZ" altLang="cs-CZ" sz="1800" dirty="0" smtClean="0"/>
          </a:p>
        </p:txBody>
      </p:sp>
      <p:sp>
        <p:nvSpPr>
          <p:cNvPr id="16389" name="Zástupný symbol pro zápatí 2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1pPr>
            <a:lvl2pPr marL="742950" indent="-28575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marL="1143000" indent="-22860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marL="1600200" indent="-22860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marL="2057400" indent="-22860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cs-CZ" altLang="en-US" sz="1200" b="0" smtClean="0">
                <a:solidFill>
                  <a:srgbClr val="969696"/>
                </a:solidFill>
              </a:rPr>
              <a:t>Jakub Pejcal: Účetnictví a zdanění NNO / Ekonomické řízení NNO</a:t>
            </a:r>
            <a:endParaRPr lang="cs-CZ" altLang="en-US" sz="1200" b="0">
              <a:solidFill>
                <a:srgbClr val="969696"/>
              </a:solidFill>
            </a:endParaRPr>
          </a:p>
        </p:txBody>
      </p:sp>
      <p:sp>
        <p:nvSpPr>
          <p:cNvPr id="16388" name="Zástupný symbol pro číslo snímku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969696"/>
              </a:buClr>
              <a:buSzPct val="80000"/>
              <a:buFont typeface="Wingdings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90000"/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D1EE484E-8650-4529-BEB3-627B93688523}" type="slidenum">
              <a:rPr lang="cs-CZ" altLang="cs-CZ" sz="1200" smtClean="0">
                <a:solidFill>
                  <a:srgbClr val="969696"/>
                </a:solidFill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11</a:t>
            </a:fld>
            <a:endParaRPr lang="cs-CZ" altLang="cs-CZ" sz="1200" smtClean="0">
              <a:solidFill>
                <a:srgbClr val="96969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9814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950913"/>
            <a:ext cx="7772400" cy="1362075"/>
          </a:xfrm>
        </p:spPr>
        <p:txBody>
          <a:bodyPr/>
          <a:lstStyle/>
          <a:p>
            <a:pPr>
              <a:defRPr/>
            </a:pPr>
            <a:r>
              <a:rPr lang="cs-CZ" altLang="cs-CZ" sz="2400" dirty="0"/>
              <a:t>Jak vypadá účetní doklad 1</a:t>
            </a:r>
            <a:endParaRPr lang="cs-CZ" sz="1000" dirty="0"/>
          </a:p>
        </p:txBody>
      </p:sp>
      <p:sp>
        <p:nvSpPr>
          <p:cNvPr id="17414" name="Zástupný symbol pro zápatí 2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1pPr>
            <a:lvl2pPr marL="742950" indent="-28575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marL="1143000" indent="-22860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marL="1600200" indent="-22860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marL="2057400" indent="-22860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cs-CZ" altLang="en-US" sz="1200" b="0" smtClean="0">
                <a:solidFill>
                  <a:srgbClr val="969696"/>
                </a:solidFill>
              </a:rPr>
              <a:t>Jakub Pejcal: Účetnictví a zdanění NNO / Ekonomické řízení NNO</a:t>
            </a:r>
            <a:endParaRPr lang="cs-CZ" altLang="en-US" sz="1200" b="0">
              <a:solidFill>
                <a:srgbClr val="969696"/>
              </a:solidFill>
            </a:endParaRPr>
          </a:p>
        </p:txBody>
      </p:sp>
      <p:sp>
        <p:nvSpPr>
          <p:cNvPr id="17411" name="Zástupný symbol pro číslo snímku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969696"/>
              </a:buClr>
              <a:buSzPct val="80000"/>
              <a:buFont typeface="Wingdings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90000"/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1FCA756D-FFB6-431C-8FEC-DA0D053B3F9D}" type="slidenum">
              <a:rPr lang="cs-CZ" altLang="cs-CZ" sz="1200" smtClean="0">
                <a:solidFill>
                  <a:srgbClr val="969696"/>
                </a:solidFill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12</a:t>
            </a:fld>
            <a:endParaRPr lang="cs-CZ" altLang="cs-CZ" sz="1200" smtClean="0">
              <a:solidFill>
                <a:srgbClr val="969696"/>
              </a:solidFill>
            </a:endParaRPr>
          </a:p>
        </p:txBody>
      </p:sp>
      <p:sp>
        <p:nvSpPr>
          <p:cNvPr id="12" name="Zástupný symbol pro text 2"/>
          <p:cNvSpPr txBox="1">
            <a:spLocks/>
          </p:cNvSpPr>
          <p:nvPr/>
        </p:nvSpPr>
        <p:spPr bwMode="auto">
          <a:xfrm>
            <a:off x="722313" y="1698625"/>
            <a:ext cx="7772400" cy="417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69696"/>
              </a:buClr>
              <a:buSzPct val="80000"/>
              <a:buFont typeface="Wingdings" pitchFamily="2" charset="2"/>
              <a:buNone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None/>
              <a:defRPr sz="1800">
                <a:solidFill>
                  <a:schemeClr val="tx1"/>
                </a:solidFill>
                <a:latin typeface="+mn-lt"/>
              </a:defRPr>
            </a:lvl2pPr>
            <a:lvl3pPr marL="91440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None/>
              <a:defRPr sz="1600">
                <a:solidFill>
                  <a:schemeClr val="tx1"/>
                </a:solidFill>
                <a:latin typeface="+mn-lt"/>
              </a:defRPr>
            </a:lvl3pPr>
            <a:lvl4pPr marL="137160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Wingdings" pitchFamily="2" charset="2"/>
              <a:buNone/>
              <a:defRPr sz="1400">
                <a:solidFill>
                  <a:schemeClr val="tx1"/>
                </a:solidFill>
                <a:latin typeface="+mn-lt"/>
              </a:defRPr>
            </a:lvl4pPr>
            <a:lvl5pPr marL="182880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None/>
              <a:defRPr sz="1400">
                <a:solidFill>
                  <a:schemeClr val="tx1"/>
                </a:solidFill>
                <a:latin typeface="+mn-lt"/>
              </a:defRPr>
            </a:lvl5pPr>
            <a:lvl6pPr marL="2286000" indent="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None/>
              <a:defRPr sz="1400">
                <a:solidFill>
                  <a:schemeClr val="tx1"/>
                </a:solidFill>
                <a:latin typeface="+mn-lt"/>
              </a:defRPr>
            </a:lvl6pPr>
            <a:lvl7pPr marL="2743200" indent="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None/>
              <a:defRPr sz="1400">
                <a:solidFill>
                  <a:schemeClr val="tx1"/>
                </a:solidFill>
                <a:latin typeface="+mn-lt"/>
              </a:defRPr>
            </a:lvl7pPr>
            <a:lvl8pPr marL="3200400" indent="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None/>
              <a:defRPr sz="1400">
                <a:solidFill>
                  <a:schemeClr val="tx1"/>
                </a:solidFill>
                <a:latin typeface="+mn-lt"/>
              </a:defRPr>
            </a:lvl8pPr>
            <a:lvl9pPr marL="3657600" indent="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None/>
              <a:defRPr sz="1400">
                <a:solidFill>
                  <a:schemeClr val="tx1"/>
                </a:solidFill>
                <a:latin typeface="+mn-lt"/>
              </a:defRPr>
            </a:lvl9pPr>
          </a:lstStyle>
          <a:p>
            <a:pPr marL="285750" indent="-285750" algn="just">
              <a:buFont typeface="Wingdings" pitchFamily="2" charset="2"/>
              <a:buChar char="q"/>
              <a:defRPr/>
            </a:pPr>
            <a:r>
              <a:rPr lang="cs-CZ" altLang="cs-CZ" sz="1800" dirty="0"/>
              <a:t>účetní doklad – záznam, kterým účetní jednotka prokazuje proběhlou skutečnost, slouží jako základ pro zápis v účetnictví (tzv. účetní záznam)</a:t>
            </a:r>
          </a:p>
          <a:p>
            <a:pPr marL="285750" indent="-285750" algn="just">
              <a:buFont typeface="Wingdings" pitchFamily="2" charset="2"/>
              <a:buChar char="q"/>
              <a:defRPr/>
            </a:pPr>
            <a:r>
              <a:rPr lang="cs-CZ" altLang="cs-CZ" sz="1800" dirty="0"/>
              <a:t>prvotní vs. druhotný (účetní) doklad</a:t>
            </a:r>
          </a:p>
          <a:p>
            <a:pPr marL="285750" indent="-285750" algn="just">
              <a:buFont typeface="Wingdings" pitchFamily="2" charset="2"/>
              <a:buChar char="q"/>
              <a:defRPr/>
            </a:pPr>
            <a:endParaRPr lang="cs-CZ" altLang="cs-CZ" sz="1800" dirty="0"/>
          </a:p>
          <a:p>
            <a:pPr marL="285750" indent="-285750" algn="just">
              <a:buFont typeface="Wingdings" pitchFamily="2" charset="2"/>
              <a:buChar char="q"/>
              <a:defRPr/>
            </a:pPr>
            <a:r>
              <a:rPr lang="en-US" altLang="cs-CZ" sz="1800" dirty="0"/>
              <a:t>p</a:t>
            </a:r>
            <a:r>
              <a:rPr lang="cs-CZ" altLang="cs-CZ" sz="1800" dirty="0" err="1" smtClean="0"/>
              <a:t>říklady</a:t>
            </a:r>
            <a:r>
              <a:rPr lang="cs-CZ" altLang="cs-CZ" sz="1800" dirty="0" smtClean="0"/>
              <a:t> </a:t>
            </a:r>
            <a:r>
              <a:rPr lang="cs-CZ" altLang="cs-CZ" sz="1800" dirty="0"/>
              <a:t>prvotních dokladů:</a:t>
            </a:r>
            <a:r>
              <a:rPr lang="cs-CZ" altLang="cs-CZ" sz="1500" b="0" dirty="0"/>
              <a:t>	</a:t>
            </a:r>
            <a:r>
              <a:rPr lang="cs-CZ" altLang="cs-CZ" sz="1500" b="0" dirty="0" smtClean="0"/>
              <a:t>	</a:t>
            </a:r>
          </a:p>
          <a:p>
            <a:pPr marL="742950" lvl="1" indent="-285750" algn="just">
              <a:buFont typeface="Wingdings" pitchFamily="2" charset="2"/>
              <a:buChar char="q"/>
              <a:defRPr/>
            </a:pPr>
            <a:r>
              <a:rPr lang="cs-CZ" altLang="cs-CZ" sz="1300" b="0" dirty="0" smtClean="0"/>
              <a:t>paragon</a:t>
            </a:r>
            <a:r>
              <a:rPr lang="cs-CZ" altLang="cs-CZ" sz="1300" b="0" dirty="0"/>
              <a:t>, nájemní smlouva;</a:t>
            </a:r>
            <a:r>
              <a:rPr lang="cs-CZ" altLang="cs-CZ" sz="1100" b="0" dirty="0"/>
              <a:t>	</a:t>
            </a:r>
            <a:r>
              <a:rPr lang="cs-CZ" altLang="cs-CZ" sz="1100" b="0" dirty="0" smtClean="0"/>
              <a:t>	</a:t>
            </a:r>
          </a:p>
          <a:p>
            <a:pPr marL="742950" lvl="1" indent="-285750" algn="just">
              <a:buFont typeface="Wingdings" pitchFamily="2" charset="2"/>
              <a:buChar char="q"/>
              <a:defRPr/>
            </a:pPr>
            <a:r>
              <a:rPr lang="cs-CZ" altLang="cs-CZ" sz="1300" b="0" dirty="0" smtClean="0"/>
              <a:t>faktura</a:t>
            </a:r>
            <a:r>
              <a:rPr lang="cs-CZ" altLang="cs-CZ" sz="1300" b="0" dirty="0"/>
              <a:t>;			</a:t>
            </a:r>
            <a:endParaRPr lang="cs-CZ" altLang="cs-CZ" sz="1300" b="0" dirty="0" smtClean="0"/>
          </a:p>
          <a:p>
            <a:pPr marL="742950" lvl="1" indent="-285750" algn="just">
              <a:buFont typeface="Wingdings" pitchFamily="2" charset="2"/>
              <a:buChar char="q"/>
              <a:defRPr/>
            </a:pPr>
            <a:r>
              <a:rPr lang="cs-CZ" altLang="cs-CZ" sz="1300" b="0" dirty="0" smtClean="0"/>
              <a:t>výpis </a:t>
            </a:r>
            <a:r>
              <a:rPr lang="cs-CZ" altLang="cs-CZ" sz="1300" b="0" dirty="0"/>
              <a:t>z běžného účtu;		</a:t>
            </a:r>
            <a:endParaRPr lang="cs-CZ" altLang="cs-CZ" sz="1300" b="0" dirty="0" smtClean="0"/>
          </a:p>
          <a:p>
            <a:pPr marL="742950" lvl="1" indent="-285750" algn="just">
              <a:buFont typeface="Wingdings" pitchFamily="2" charset="2"/>
              <a:buChar char="q"/>
              <a:defRPr/>
            </a:pPr>
            <a:r>
              <a:rPr lang="cs-CZ" altLang="cs-CZ" sz="1300" b="0" dirty="0" smtClean="0"/>
              <a:t>inventurní soupis.	</a:t>
            </a:r>
          </a:p>
          <a:p>
            <a:pPr lvl="1" algn="just">
              <a:defRPr/>
            </a:pPr>
            <a:r>
              <a:rPr lang="cs-CZ" altLang="cs-CZ" sz="1300" b="0" dirty="0" smtClean="0"/>
              <a:t>	</a:t>
            </a:r>
          </a:p>
          <a:p>
            <a:pPr marL="285750" indent="-285750" algn="just">
              <a:buFont typeface="Wingdings" pitchFamily="2" charset="2"/>
              <a:buChar char="q"/>
              <a:defRPr/>
            </a:pPr>
            <a:r>
              <a:rPr lang="en-US" altLang="cs-CZ" sz="1800" dirty="0" smtClean="0"/>
              <a:t>n</a:t>
            </a:r>
            <a:r>
              <a:rPr lang="cs-CZ" altLang="cs-CZ" sz="1800" dirty="0" err="1" smtClean="0"/>
              <a:t>áležitosti</a:t>
            </a:r>
            <a:r>
              <a:rPr lang="cs-CZ" altLang="cs-CZ" sz="1800" dirty="0" smtClean="0"/>
              <a:t> </a:t>
            </a:r>
            <a:r>
              <a:rPr lang="cs-CZ" altLang="cs-CZ" sz="1800" dirty="0"/>
              <a:t>prvotních (resp. účetních) dokladů:</a:t>
            </a:r>
          </a:p>
          <a:p>
            <a:pPr marL="742950" lvl="1" indent="-285750">
              <a:buFont typeface="Wingdings" pitchFamily="2" charset="2"/>
              <a:buChar char="q"/>
              <a:defRPr/>
            </a:pPr>
            <a:r>
              <a:rPr lang="cs-CZ" altLang="cs-CZ" sz="1400" b="0" dirty="0"/>
              <a:t>(označení účetního dokladu),</a:t>
            </a:r>
          </a:p>
          <a:p>
            <a:pPr marL="742950" lvl="1" indent="-285750">
              <a:buFont typeface="Wingdings" pitchFamily="2" charset="2"/>
              <a:buChar char="q"/>
              <a:defRPr/>
            </a:pPr>
            <a:r>
              <a:rPr lang="cs-CZ" altLang="cs-CZ" sz="1400" b="0" dirty="0"/>
              <a:t>obsah hospodářské (účetní) operace,</a:t>
            </a:r>
          </a:p>
          <a:p>
            <a:pPr marL="742950" lvl="1" indent="-285750">
              <a:buFont typeface="Wingdings" pitchFamily="2" charset="2"/>
              <a:buChar char="q"/>
              <a:defRPr/>
            </a:pPr>
            <a:r>
              <a:rPr lang="cs-CZ" altLang="cs-CZ" sz="1400" b="0" dirty="0"/>
              <a:t>peněžní částka nebo informace o ceně za měrnou jednotku a vyjádření množství, </a:t>
            </a:r>
          </a:p>
          <a:p>
            <a:pPr marL="742950" lvl="1" indent="-285750">
              <a:buFont typeface="Wingdings" pitchFamily="2" charset="2"/>
              <a:buChar char="q"/>
              <a:defRPr/>
            </a:pPr>
            <a:r>
              <a:rPr lang="cs-CZ" altLang="cs-CZ" sz="1400" b="0" dirty="0"/>
              <a:t>okamžik vystavení prvotního dokladu, </a:t>
            </a:r>
          </a:p>
          <a:p>
            <a:pPr marL="742950" lvl="1" indent="-285750">
              <a:buFont typeface="Wingdings" pitchFamily="2" charset="2"/>
              <a:buChar char="q"/>
              <a:defRPr/>
            </a:pPr>
            <a:r>
              <a:rPr lang="cs-CZ" altLang="cs-CZ" sz="1400" b="0" dirty="0"/>
              <a:t>(okamžik uskutečnění účetního případu),</a:t>
            </a:r>
          </a:p>
          <a:p>
            <a:pPr marL="742950" lvl="1" indent="-285750">
              <a:buFont typeface="Wingdings" pitchFamily="2" charset="2"/>
              <a:buChar char="q"/>
              <a:defRPr/>
            </a:pPr>
            <a:r>
              <a:rPr lang="cs-CZ" altLang="cs-CZ" sz="1400" b="0" dirty="0"/>
              <a:t>identifikace stran hospodářské operace,</a:t>
            </a:r>
          </a:p>
          <a:p>
            <a:pPr marL="742950" lvl="1" indent="-285750">
              <a:buFont typeface="Wingdings" pitchFamily="2" charset="2"/>
              <a:buChar char="q"/>
              <a:defRPr/>
            </a:pPr>
            <a:r>
              <a:rPr lang="cs-CZ" altLang="cs-CZ" sz="1400" b="0" dirty="0"/>
              <a:t>(podpisový záznam osoby odpovědné za účetní případ a za zaúčtování). </a:t>
            </a:r>
            <a:endParaRPr lang="cs-CZ" altLang="cs-CZ" b="0" kern="0" dirty="0" smtClean="0"/>
          </a:p>
          <a:p>
            <a:pPr marL="342900" indent="-342900">
              <a:buFont typeface="Wingdings" pitchFamily="2" charset="2"/>
              <a:buChar char="q"/>
              <a:defRPr/>
            </a:pPr>
            <a:endParaRPr lang="cs-CZ" altLang="cs-CZ" b="0" kern="0" dirty="0" smtClean="0"/>
          </a:p>
        </p:txBody>
      </p:sp>
      <p:sp>
        <p:nvSpPr>
          <p:cNvPr id="17413" name="Zástupný symbol pro text 2"/>
          <p:cNvSpPr txBox="1">
            <a:spLocks/>
          </p:cNvSpPr>
          <p:nvPr/>
        </p:nvSpPr>
        <p:spPr bwMode="auto">
          <a:xfrm>
            <a:off x="4025900" y="2961564"/>
            <a:ext cx="3714750" cy="1392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285750" indent="-285750" eaLnBrk="0" hangingPunct="0">
              <a:spcBef>
                <a:spcPct val="20000"/>
              </a:spcBef>
              <a:buClr>
                <a:srgbClr val="969696"/>
              </a:buClr>
              <a:buSzPct val="80000"/>
              <a:buFont typeface="Wingdings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90000"/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just">
              <a:buFont typeface="Wingdings" pitchFamily="2" charset="2"/>
              <a:buChar char="q"/>
            </a:pPr>
            <a:r>
              <a:rPr lang="en-US" altLang="cs-CZ" sz="1800" dirty="0">
                <a:latin typeface="+mn-lt"/>
              </a:rPr>
              <a:t>p</a:t>
            </a:r>
            <a:r>
              <a:rPr lang="cs-CZ" altLang="cs-CZ" sz="1800" dirty="0" err="1" smtClean="0">
                <a:latin typeface="+mn-lt"/>
              </a:rPr>
              <a:t>říklady</a:t>
            </a:r>
            <a:r>
              <a:rPr lang="cs-CZ" altLang="cs-CZ" sz="1800" dirty="0" smtClean="0">
                <a:latin typeface="+mn-lt"/>
              </a:rPr>
              <a:t> </a:t>
            </a:r>
            <a:r>
              <a:rPr lang="cs-CZ" altLang="cs-CZ" sz="1800" dirty="0">
                <a:latin typeface="+mn-lt"/>
              </a:rPr>
              <a:t>účetních dokladů:</a:t>
            </a:r>
          </a:p>
          <a:p>
            <a:pPr lvl="1" algn="just">
              <a:buFont typeface="Wingdings" pitchFamily="2" charset="2"/>
              <a:buChar char="q"/>
            </a:pPr>
            <a:r>
              <a:rPr lang="cs-CZ" altLang="cs-CZ" sz="1300" b="0" dirty="0"/>
              <a:t>výdejový / příjmový pokladní doklad;</a:t>
            </a:r>
          </a:p>
          <a:p>
            <a:pPr lvl="1" algn="just">
              <a:buFont typeface="Wingdings" pitchFamily="2" charset="2"/>
              <a:buChar char="q"/>
            </a:pPr>
            <a:r>
              <a:rPr lang="cs-CZ" altLang="cs-CZ" sz="1300" b="0" dirty="0"/>
              <a:t>přijatá /vydaná faktura;</a:t>
            </a:r>
          </a:p>
          <a:p>
            <a:pPr lvl="1" algn="just">
              <a:buFont typeface="Wingdings" pitchFamily="2" charset="2"/>
              <a:buChar char="q"/>
            </a:pPr>
            <a:r>
              <a:rPr lang="cs-CZ" altLang="cs-CZ" sz="1300" b="0" dirty="0"/>
              <a:t>výpis z běžného účtu;</a:t>
            </a:r>
          </a:p>
          <a:p>
            <a:pPr lvl="1" algn="just">
              <a:buFont typeface="Wingdings" pitchFamily="2" charset="2"/>
              <a:buChar char="q"/>
            </a:pPr>
            <a:r>
              <a:rPr lang="cs-CZ" altLang="cs-CZ" sz="1300" b="0" dirty="0"/>
              <a:t>interní doklad.</a:t>
            </a:r>
          </a:p>
        </p:txBody>
      </p:sp>
    </p:spTree>
    <p:extLst>
      <p:ext uri="{BB962C8B-B14F-4D97-AF65-F5344CB8AC3E}">
        <p14:creationId xmlns:p14="http://schemas.microsoft.com/office/powerpoint/2010/main" val="4155595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950913"/>
            <a:ext cx="7772400" cy="1362075"/>
          </a:xfrm>
        </p:spPr>
        <p:txBody>
          <a:bodyPr/>
          <a:lstStyle/>
          <a:p>
            <a:pPr>
              <a:defRPr/>
            </a:pPr>
            <a:r>
              <a:rPr lang="cs-CZ" altLang="cs-CZ" sz="2400" dirty="0"/>
              <a:t>Jak vypadá účetní doklad 2</a:t>
            </a:r>
            <a:endParaRPr lang="cs-CZ" sz="1000" dirty="0"/>
          </a:p>
        </p:txBody>
      </p:sp>
      <p:sp>
        <p:nvSpPr>
          <p:cNvPr id="18435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1698625"/>
            <a:ext cx="7772400" cy="4549775"/>
          </a:xfrm>
        </p:spPr>
        <p:txBody>
          <a:bodyPr anchor="t"/>
          <a:lstStyle/>
          <a:p>
            <a:pPr algn="just"/>
            <a:endParaRPr lang="cs-CZ" altLang="cs-CZ" sz="1500" b="1" smtClean="0"/>
          </a:p>
          <a:p>
            <a:pPr algn="just"/>
            <a:endParaRPr lang="cs-CZ" altLang="cs-CZ" sz="1500" b="1" smtClean="0"/>
          </a:p>
          <a:p>
            <a:pPr algn="just"/>
            <a:endParaRPr lang="cs-CZ" altLang="cs-CZ" sz="1500" b="1" smtClean="0"/>
          </a:p>
          <a:p>
            <a:pPr algn="just"/>
            <a:endParaRPr lang="cs-CZ" altLang="cs-CZ" sz="1500" b="1" smtClean="0"/>
          </a:p>
          <a:p>
            <a:pPr algn="just"/>
            <a:endParaRPr lang="cs-CZ" altLang="cs-CZ" sz="1500" b="1" smtClean="0"/>
          </a:p>
          <a:p>
            <a:pPr algn="just"/>
            <a:endParaRPr lang="cs-CZ" altLang="cs-CZ" sz="1500" b="1" smtClean="0"/>
          </a:p>
          <a:p>
            <a:pPr algn="just"/>
            <a:endParaRPr lang="cs-CZ" altLang="cs-CZ" sz="1500" b="1" smtClean="0"/>
          </a:p>
          <a:p>
            <a:pPr algn="just"/>
            <a:endParaRPr lang="cs-CZ" altLang="cs-CZ" sz="1500" b="1" smtClean="0"/>
          </a:p>
          <a:p>
            <a:pPr algn="just"/>
            <a:endParaRPr lang="cs-CZ" altLang="cs-CZ" sz="1500" b="1" smtClean="0"/>
          </a:p>
          <a:p>
            <a:pPr algn="just"/>
            <a:endParaRPr lang="cs-CZ" altLang="cs-CZ" sz="1500" b="1" smtClean="0"/>
          </a:p>
          <a:p>
            <a:pPr algn="just"/>
            <a:endParaRPr lang="cs-CZ" altLang="cs-CZ" sz="1500" b="1" smtClean="0"/>
          </a:p>
          <a:p>
            <a:pPr algn="just"/>
            <a:endParaRPr lang="cs-CZ" altLang="cs-CZ" sz="1500" b="1" smtClean="0"/>
          </a:p>
          <a:p>
            <a:pPr algn="just"/>
            <a:endParaRPr lang="cs-CZ" altLang="cs-CZ" sz="1500" b="1" smtClean="0"/>
          </a:p>
          <a:p>
            <a:pPr algn="just"/>
            <a:r>
              <a:rPr lang="cs-CZ" altLang="cs-CZ" sz="1500" b="1" smtClean="0"/>
              <a:t>Účetní doklad </a:t>
            </a:r>
            <a:r>
              <a:rPr lang="cs-CZ" altLang="cs-CZ" sz="1500" smtClean="0"/>
              <a:t>				</a:t>
            </a:r>
            <a:r>
              <a:rPr lang="cs-CZ" altLang="cs-CZ" sz="1500" b="1" smtClean="0"/>
              <a:t>Prvotní doklad</a:t>
            </a:r>
          </a:p>
          <a:p>
            <a:pPr algn="just"/>
            <a:endParaRPr lang="cs-CZ" altLang="cs-CZ" sz="1500" b="1" smtClean="0"/>
          </a:p>
          <a:p>
            <a:pPr marL="342900" lvl="1" indent="-342900" algn="just"/>
            <a:r>
              <a:rPr lang="cs-CZ" altLang="cs-CZ" sz="1600" i="1" smtClean="0"/>
              <a:t>Metodika č. 8 DOKLADY V ÚČETNICTVÍ (Junák – Svaz skautů a skautek ČR)</a:t>
            </a:r>
          </a:p>
        </p:txBody>
      </p:sp>
      <p:sp>
        <p:nvSpPr>
          <p:cNvPr id="18438" name="Zástupný symbol pro zápatí 2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1pPr>
            <a:lvl2pPr marL="742950" indent="-28575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marL="1143000" indent="-22860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marL="1600200" indent="-22860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marL="2057400" indent="-22860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cs-CZ" altLang="en-US" sz="1200" b="0" smtClean="0">
                <a:solidFill>
                  <a:srgbClr val="969696"/>
                </a:solidFill>
              </a:rPr>
              <a:t>Jakub Pejcal: Účetnictví a zdanění NNO / Ekonomické řízení NNO</a:t>
            </a:r>
            <a:endParaRPr lang="cs-CZ" altLang="en-US" sz="1200" b="0">
              <a:solidFill>
                <a:srgbClr val="969696"/>
              </a:solidFill>
            </a:endParaRPr>
          </a:p>
        </p:txBody>
      </p:sp>
      <p:sp>
        <p:nvSpPr>
          <p:cNvPr id="18436" name="Zástupný symbol pro číslo snímku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969696"/>
              </a:buClr>
              <a:buSzPct val="80000"/>
              <a:buFont typeface="Wingdings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90000"/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BB674060-C4C3-4E6B-B355-8174FE13CD3D}" type="slidenum">
              <a:rPr lang="cs-CZ" altLang="cs-CZ" sz="1200" smtClean="0">
                <a:solidFill>
                  <a:srgbClr val="969696"/>
                </a:solidFill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13</a:t>
            </a:fld>
            <a:endParaRPr lang="cs-CZ" altLang="cs-CZ" sz="1200" smtClean="0">
              <a:solidFill>
                <a:srgbClr val="969696"/>
              </a:solidFill>
            </a:endParaRPr>
          </a:p>
        </p:txBody>
      </p:sp>
      <p:pic>
        <p:nvPicPr>
          <p:cNvPr id="18437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313" y="1943100"/>
            <a:ext cx="7429500" cy="324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01700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950913"/>
            <a:ext cx="7772400" cy="1362075"/>
          </a:xfrm>
        </p:spPr>
        <p:txBody>
          <a:bodyPr/>
          <a:lstStyle/>
          <a:p>
            <a:pPr>
              <a:defRPr/>
            </a:pPr>
            <a:r>
              <a:rPr lang="cs-CZ" altLang="cs-CZ" sz="2400" dirty="0"/>
              <a:t>Archivace účetních </a:t>
            </a:r>
            <a:r>
              <a:rPr lang="en-US" altLang="cs-CZ" sz="2400" dirty="0" err="1" smtClean="0"/>
              <a:t>dokladů</a:t>
            </a:r>
            <a:r>
              <a:rPr lang="cs-CZ" sz="2400" dirty="0" smtClean="0"/>
              <a:t/>
            </a:r>
            <a:br>
              <a:rPr lang="cs-CZ" sz="2400" dirty="0" smtClean="0"/>
            </a:br>
            <a:endParaRPr lang="cs-CZ" sz="1000" dirty="0"/>
          </a:p>
        </p:txBody>
      </p:sp>
      <p:sp>
        <p:nvSpPr>
          <p:cNvPr id="18435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1698625"/>
            <a:ext cx="7772400" cy="4549775"/>
          </a:xfrm>
        </p:spPr>
        <p:txBody>
          <a:bodyPr anchor="t"/>
          <a:lstStyle/>
          <a:p>
            <a:pPr marL="342900" indent="-342900" algn="just">
              <a:buFont typeface="Wingdings" pitchFamily="2" charset="2"/>
              <a:buChar char="q"/>
              <a:defRPr/>
            </a:pPr>
            <a:r>
              <a:rPr lang="cs-CZ" altLang="cs-CZ" sz="1800" kern="1200" dirty="0"/>
              <a:t>účetní doklad – </a:t>
            </a:r>
            <a:r>
              <a:rPr lang="en-US" altLang="cs-CZ" sz="1800" kern="1200" dirty="0" err="1" smtClean="0"/>
              <a:t>podklad</a:t>
            </a:r>
            <a:r>
              <a:rPr lang="cs-CZ" altLang="cs-CZ" sz="1800" kern="1200" dirty="0" smtClean="0"/>
              <a:t>, </a:t>
            </a:r>
            <a:r>
              <a:rPr lang="cs-CZ" altLang="cs-CZ" sz="1800" kern="1200" dirty="0"/>
              <a:t>kterým účetní jednotka prokazuje proběhlou skutečnost, slouží jako základ pro zápis v účetnictví</a:t>
            </a:r>
          </a:p>
          <a:p>
            <a:pPr marL="285750" lvl="1" indent="-285750">
              <a:buFont typeface="Wingdings" pitchFamily="2" charset="2"/>
              <a:buChar char="q"/>
              <a:defRPr/>
            </a:pPr>
            <a:endParaRPr lang="cs-CZ" altLang="cs-CZ" sz="1600" dirty="0"/>
          </a:p>
          <a:p>
            <a:pPr marL="285750" lvl="1" indent="-285750">
              <a:buFont typeface="Wingdings" pitchFamily="2" charset="2"/>
              <a:buChar char="q"/>
              <a:defRPr/>
            </a:pPr>
            <a:endParaRPr lang="cs-CZ" altLang="cs-CZ" sz="1600" dirty="0"/>
          </a:p>
          <a:p>
            <a:pPr marL="285750" lvl="1" indent="-285750">
              <a:buFont typeface="Wingdings" pitchFamily="2" charset="2"/>
              <a:buChar char="q"/>
              <a:defRPr/>
            </a:pPr>
            <a:endParaRPr lang="cs-CZ" altLang="cs-CZ" sz="1600" dirty="0"/>
          </a:p>
          <a:p>
            <a:pPr marL="285750" lvl="1" indent="-285750">
              <a:buFont typeface="Wingdings" pitchFamily="2" charset="2"/>
              <a:buChar char="q"/>
              <a:defRPr/>
            </a:pPr>
            <a:endParaRPr lang="cs-CZ" altLang="cs-CZ" sz="1600" dirty="0"/>
          </a:p>
          <a:p>
            <a:pPr marL="285750" lvl="1" indent="-285750">
              <a:buFont typeface="Wingdings" pitchFamily="2" charset="2"/>
              <a:buChar char="q"/>
              <a:defRPr/>
            </a:pPr>
            <a:endParaRPr lang="cs-CZ" altLang="cs-CZ" sz="1600" dirty="0"/>
          </a:p>
          <a:p>
            <a:pPr marL="285750" lvl="1" indent="-285750">
              <a:buFont typeface="Wingdings" pitchFamily="2" charset="2"/>
              <a:buChar char="q"/>
              <a:defRPr/>
            </a:pPr>
            <a:endParaRPr lang="cs-CZ" altLang="cs-CZ" sz="1600" dirty="0"/>
          </a:p>
          <a:p>
            <a:pPr marL="285750" lvl="1" indent="-285750">
              <a:buFont typeface="Wingdings" pitchFamily="2" charset="2"/>
              <a:buChar char="q"/>
              <a:defRPr/>
            </a:pPr>
            <a:endParaRPr lang="cs-CZ" altLang="cs-CZ" sz="1600" dirty="0"/>
          </a:p>
          <a:p>
            <a:pPr marL="285750" lvl="1" indent="-285750">
              <a:buFont typeface="Wingdings" pitchFamily="2" charset="2"/>
              <a:buChar char="q"/>
              <a:defRPr/>
            </a:pPr>
            <a:endParaRPr lang="cs-CZ" altLang="cs-CZ" sz="1600" dirty="0"/>
          </a:p>
          <a:p>
            <a:pPr marL="285750" lvl="1" indent="-285750">
              <a:buFont typeface="Wingdings" pitchFamily="2" charset="2"/>
              <a:buChar char="q"/>
              <a:defRPr/>
            </a:pPr>
            <a:endParaRPr lang="cs-CZ" altLang="cs-CZ" sz="1600" dirty="0"/>
          </a:p>
          <a:p>
            <a:pPr marL="285750" lvl="1" indent="-285750">
              <a:buFont typeface="Wingdings" pitchFamily="2" charset="2"/>
              <a:buChar char="q"/>
              <a:defRPr/>
            </a:pPr>
            <a:endParaRPr lang="cs-CZ" altLang="cs-CZ" sz="1600" dirty="0"/>
          </a:p>
          <a:p>
            <a:pPr marL="285750" lvl="1" indent="-285750">
              <a:buFont typeface="Wingdings" pitchFamily="2" charset="2"/>
              <a:buChar char="q"/>
              <a:defRPr/>
            </a:pPr>
            <a:endParaRPr lang="cs-CZ" altLang="cs-CZ" sz="1600" dirty="0"/>
          </a:p>
          <a:p>
            <a:pPr marL="285750" lvl="1" indent="-285750">
              <a:buFont typeface="Wingdings" pitchFamily="2" charset="2"/>
              <a:buChar char="q"/>
              <a:defRPr/>
            </a:pPr>
            <a:endParaRPr lang="cs-CZ" altLang="cs-CZ" sz="1600" dirty="0"/>
          </a:p>
          <a:p>
            <a:pPr marL="285750" lvl="1" indent="-285750">
              <a:buFont typeface="Wingdings" pitchFamily="2" charset="2"/>
              <a:buChar char="q"/>
              <a:defRPr/>
            </a:pPr>
            <a:endParaRPr lang="cs-CZ" altLang="cs-CZ" sz="1600" i="1" dirty="0" smtClean="0"/>
          </a:p>
          <a:p>
            <a:pPr marL="0" lvl="1">
              <a:defRPr/>
            </a:pPr>
            <a:r>
              <a:rPr lang="cs-CZ" altLang="cs-CZ" sz="1600" i="1" dirty="0" smtClean="0"/>
              <a:t>http</a:t>
            </a:r>
            <a:r>
              <a:rPr lang="cs-CZ" altLang="cs-CZ" sz="1600" i="1" dirty="0"/>
              <a:t>://www.inkam.cz/SPRAVA-DOKUMENTU/Archivace-dokladu-podle-zakona.html</a:t>
            </a:r>
          </a:p>
          <a:p>
            <a:pPr marL="285750" indent="-285750">
              <a:buFont typeface="Wingdings" pitchFamily="2" charset="2"/>
              <a:buChar char="q"/>
              <a:defRPr/>
            </a:pPr>
            <a:endParaRPr lang="cs-CZ" sz="1800" b="1" dirty="0">
              <a:solidFill>
                <a:schemeClr val="accent5">
                  <a:lumMod val="75000"/>
                </a:schemeClr>
              </a:solidFill>
            </a:endParaRPr>
          </a:p>
          <a:p>
            <a:pPr marL="342900" indent="-342900">
              <a:buFont typeface="Wingdings" pitchFamily="2" charset="2"/>
              <a:buChar char="q"/>
              <a:defRPr/>
            </a:pPr>
            <a:endParaRPr lang="cs-CZ" altLang="cs-CZ" sz="1800" dirty="0" smtClean="0"/>
          </a:p>
        </p:txBody>
      </p:sp>
      <p:sp>
        <p:nvSpPr>
          <p:cNvPr id="19462" name="Zástupný symbol pro zápatí 2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1pPr>
            <a:lvl2pPr marL="742950" indent="-28575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marL="1143000" indent="-22860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marL="1600200" indent="-22860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marL="2057400" indent="-22860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cs-CZ" altLang="en-US" sz="1200" b="0" smtClean="0">
                <a:solidFill>
                  <a:srgbClr val="969696"/>
                </a:solidFill>
              </a:rPr>
              <a:t>Jakub Pejcal: Účetnictví a zdanění NNO / Ekonomické řízení NNO</a:t>
            </a:r>
            <a:endParaRPr lang="cs-CZ" altLang="en-US" sz="1200" b="0">
              <a:solidFill>
                <a:srgbClr val="969696"/>
              </a:solidFill>
            </a:endParaRPr>
          </a:p>
        </p:txBody>
      </p:sp>
      <p:sp>
        <p:nvSpPr>
          <p:cNvPr id="19460" name="Zástupný symbol pro číslo snímku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969696"/>
              </a:buClr>
              <a:buSzPct val="80000"/>
              <a:buFont typeface="Wingdings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90000"/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06A15BD1-4563-4B92-8831-C49747306BA4}" type="slidenum">
              <a:rPr lang="cs-CZ" altLang="cs-CZ" sz="1200" smtClean="0">
                <a:solidFill>
                  <a:srgbClr val="969696"/>
                </a:solidFill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14</a:t>
            </a:fld>
            <a:endParaRPr lang="cs-CZ" altLang="cs-CZ" sz="1200" smtClean="0">
              <a:solidFill>
                <a:srgbClr val="969696"/>
              </a:solidFill>
            </a:endParaRPr>
          </a:p>
        </p:txBody>
      </p:sp>
      <p:pic>
        <p:nvPicPr>
          <p:cNvPr id="19461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4500" y="2254250"/>
            <a:ext cx="5500688" cy="3686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01400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950913"/>
            <a:ext cx="7772400" cy="1362075"/>
          </a:xfrm>
        </p:spPr>
        <p:txBody>
          <a:bodyPr/>
          <a:lstStyle/>
          <a:p>
            <a:pPr>
              <a:defRPr/>
            </a:pPr>
            <a:r>
              <a:rPr lang="cs-CZ" altLang="cs-CZ" sz="2400" dirty="0" smtClean="0"/>
              <a:t>zdanění </a:t>
            </a:r>
            <a:r>
              <a:rPr lang="cs-CZ" altLang="cs-CZ" sz="2400" dirty="0"/>
              <a:t>NNO</a:t>
            </a:r>
            <a:endParaRPr lang="cs-CZ" sz="1000" dirty="0"/>
          </a:p>
        </p:txBody>
      </p:sp>
      <p:sp>
        <p:nvSpPr>
          <p:cNvPr id="2048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1698625"/>
            <a:ext cx="7772400" cy="4549775"/>
          </a:xfrm>
        </p:spPr>
        <p:txBody>
          <a:bodyPr anchor="t"/>
          <a:lstStyle/>
          <a:p>
            <a:pPr marL="285750" indent="-285750" eaLnBrk="1" hangingPunct="1">
              <a:buFont typeface="Wingdings" pitchFamily="2" charset="2"/>
              <a:buChar char="q"/>
              <a:defRPr/>
            </a:pPr>
            <a:r>
              <a:rPr lang="cs-CZ" altLang="cs-CZ" sz="1800" dirty="0" smtClean="0"/>
              <a:t> </a:t>
            </a:r>
            <a:r>
              <a:rPr lang="cs-CZ" altLang="cs-CZ" sz="1800" dirty="0"/>
              <a:t>NNO jsou zdaňovány v tzv. </a:t>
            </a:r>
            <a:r>
              <a:rPr lang="cs-CZ" altLang="cs-CZ" sz="1800" b="1" dirty="0"/>
              <a:t>specifickém daňovém režimu</a:t>
            </a:r>
          </a:p>
          <a:p>
            <a:pPr marL="742950" lvl="2" indent="-342900" eaLnBrk="1" hangingPunct="1">
              <a:buFont typeface="Wingdings" pitchFamily="2" charset="2"/>
              <a:buChar char="q"/>
              <a:defRPr/>
            </a:pPr>
            <a:r>
              <a:rPr lang="cs-CZ" altLang="cs-CZ" dirty="0"/>
              <a:t>stát poskytuje NNO určité výhody </a:t>
            </a:r>
            <a:r>
              <a:rPr lang="en-US" altLang="cs-CZ" dirty="0" smtClean="0"/>
              <a:t>– </a:t>
            </a:r>
            <a:r>
              <a:rPr lang="en-US" altLang="cs-CZ" dirty="0" err="1" smtClean="0"/>
              <a:t>nepřímá</a:t>
            </a:r>
            <a:r>
              <a:rPr lang="en-US" altLang="cs-CZ" dirty="0" smtClean="0"/>
              <a:t> </a:t>
            </a:r>
            <a:r>
              <a:rPr lang="en-US" altLang="cs-CZ" dirty="0" err="1" smtClean="0"/>
              <a:t>podpora</a:t>
            </a:r>
            <a:r>
              <a:rPr lang="en-US" altLang="cs-CZ" dirty="0" smtClean="0"/>
              <a:t> </a:t>
            </a:r>
            <a:r>
              <a:rPr lang="en-US" altLang="cs-CZ" dirty="0" err="1" smtClean="0"/>
              <a:t>státem</a:t>
            </a:r>
            <a:endParaRPr lang="cs-CZ" altLang="cs-CZ" dirty="0"/>
          </a:p>
          <a:p>
            <a:pPr marL="285750" indent="-285750" eaLnBrk="1" hangingPunct="1">
              <a:buFont typeface="Wingdings" pitchFamily="2" charset="2"/>
              <a:buChar char="q"/>
              <a:defRPr/>
            </a:pPr>
            <a:endParaRPr lang="cs-CZ" altLang="cs-CZ" sz="1800" dirty="0">
              <a:solidFill>
                <a:schemeClr val="accent2"/>
              </a:solidFill>
            </a:endParaRPr>
          </a:p>
          <a:p>
            <a:pPr marL="285750" indent="-285750" eaLnBrk="1" hangingPunct="1">
              <a:buFont typeface="Wingdings" pitchFamily="2" charset="2"/>
              <a:buChar char="q"/>
              <a:defRPr/>
            </a:pPr>
            <a:r>
              <a:rPr lang="cs-CZ" altLang="cs-CZ" sz="1800" dirty="0"/>
              <a:t>NOZ a veřejná prospěšnost – původní koncept vs. </a:t>
            </a:r>
            <a:r>
              <a:rPr lang="cs-CZ" altLang="cs-CZ" sz="1800" b="1" dirty="0"/>
              <a:t>skutečnost </a:t>
            </a:r>
          </a:p>
          <a:p>
            <a:pPr eaLnBrk="1" hangingPunct="1">
              <a:defRPr/>
            </a:pPr>
            <a:r>
              <a:rPr lang="cs-CZ" altLang="cs-CZ" sz="1800" b="1" dirty="0" smtClean="0"/>
              <a:t>    </a:t>
            </a:r>
            <a:r>
              <a:rPr lang="cs-CZ" altLang="cs-CZ" sz="1800" dirty="0"/>
              <a:t>(„veřejně prospěšný poplatník“ vymezený dle právní formy)</a:t>
            </a:r>
          </a:p>
          <a:p>
            <a:pPr eaLnBrk="1" hangingPunct="1">
              <a:defRPr/>
            </a:pPr>
            <a:r>
              <a:rPr lang="cs-CZ" altLang="cs-CZ" sz="1800" dirty="0" smtClean="0"/>
              <a:t>    </a:t>
            </a:r>
            <a:r>
              <a:rPr lang="cs-CZ" altLang="cs-CZ" sz="1800" dirty="0"/>
              <a:t>(negativní vymezení)</a:t>
            </a:r>
          </a:p>
          <a:p>
            <a:pPr marL="285750" indent="-285750" eaLnBrk="1" hangingPunct="1">
              <a:buFont typeface="Wingdings" pitchFamily="2" charset="2"/>
              <a:buChar char="q"/>
              <a:defRPr/>
            </a:pPr>
            <a:endParaRPr lang="cs-CZ" altLang="cs-CZ" sz="1800" dirty="0"/>
          </a:p>
          <a:p>
            <a:pPr marL="285750" indent="-285750" eaLnBrk="1" hangingPunct="1">
              <a:buFont typeface="Wingdings" pitchFamily="2" charset="2"/>
              <a:buChar char="q"/>
              <a:defRPr/>
            </a:pPr>
            <a:r>
              <a:rPr lang="en-US" altLang="cs-CZ" sz="1800" dirty="0"/>
              <a:t>p</a:t>
            </a:r>
            <a:r>
              <a:rPr lang="cs-CZ" altLang="cs-CZ" sz="1800" dirty="0" err="1" smtClean="0"/>
              <a:t>roč</a:t>
            </a:r>
            <a:r>
              <a:rPr lang="cs-CZ" altLang="cs-CZ" sz="1800" dirty="0" smtClean="0"/>
              <a:t> </a:t>
            </a:r>
            <a:r>
              <a:rPr lang="cs-CZ" altLang="cs-CZ" sz="1800" dirty="0"/>
              <a:t>specifický daňový režim?</a:t>
            </a:r>
          </a:p>
          <a:p>
            <a:pPr marL="742950" lvl="1" indent="-285750" eaLnBrk="1" hangingPunct="1">
              <a:buFont typeface="Wingdings" pitchFamily="2" charset="2"/>
              <a:buChar char="q"/>
              <a:defRPr/>
            </a:pPr>
            <a:r>
              <a:rPr lang="cs-CZ" altLang="cs-CZ" sz="1600" dirty="0"/>
              <a:t>NNO snižují výdaje státu</a:t>
            </a:r>
          </a:p>
          <a:p>
            <a:pPr marL="742950" lvl="1" indent="-285750" eaLnBrk="1" hangingPunct="1">
              <a:buFont typeface="Wingdings" pitchFamily="2" charset="2"/>
              <a:buChar char="q"/>
              <a:defRPr/>
            </a:pPr>
            <a:r>
              <a:rPr lang="cs-CZ" altLang="cs-CZ" sz="1600" dirty="0"/>
              <a:t>NNO představují dodatečné přínosy pro společnost </a:t>
            </a:r>
          </a:p>
          <a:p>
            <a:pPr lvl="1" eaLnBrk="1" hangingPunct="1">
              <a:defRPr/>
            </a:pPr>
            <a:r>
              <a:rPr lang="cs-CZ" altLang="cs-CZ" sz="1600" dirty="0" smtClean="0"/>
              <a:t>    (</a:t>
            </a:r>
            <a:r>
              <a:rPr lang="cs-CZ" altLang="cs-CZ" sz="1600" dirty="0"/>
              <a:t>poskytují služby za nulové nebo zvýhodněné ceny</a:t>
            </a:r>
            <a:r>
              <a:rPr lang="cs-CZ" altLang="cs-CZ" sz="1600" dirty="0" smtClean="0"/>
              <a:t>)</a:t>
            </a:r>
            <a:endParaRPr lang="cs-CZ" altLang="cs-CZ" sz="1600" dirty="0"/>
          </a:p>
        </p:txBody>
      </p:sp>
      <p:sp>
        <p:nvSpPr>
          <p:cNvPr id="21509" name="Zástupný symbol pro zápatí 2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1pPr>
            <a:lvl2pPr marL="742950" indent="-28575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marL="1143000" indent="-22860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marL="1600200" indent="-22860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marL="2057400" indent="-22860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cs-CZ" altLang="en-US" sz="1200" b="0" smtClean="0">
                <a:solidFill>
                  <a:srgbClr val="969696"/>
                </a:solidFill>
              </a:rPr>
              <a:t>Jakub Pejcal: Účetnictví a zdanění NNO / Ekonomické řízení NNO</a:t>
            </a:r>
            <a:endParaRPr lang="cs-CZ" altLang="en-US" sz="1200" b="0">
              <a:solidFill>
                <a:srgbClr val="969696"/>
              </a:solidFill>
            </a:endParaRPr>
          </a:p>
        </p:txBody>
      </p:sp>
      <p:sp>
        <p:nvSpPr>
          <p:cNvPr id="21508" name="Zástupný symbol pro číslo snímku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969696"/>
              </a:buClr>
              <a:buSzPct val="80000"/>
              <a:buFont typeface="Wingdings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90000"/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BE5C9630-790B-4255-B285-73EC4D2708BE}" type="slidenum">
              <a:rPr lang="cs-CZ" altLang="cs-CZ" sz="1200" smtClean="0">
                <a:solidFill>
                  <a:srgbClr val="969696"/>
                </a:solidFill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15</a:t>
            </a:fld>
            <a:endParaRPr lang="cs-CZ" altLang="cs-CZ" sz="1200" smtClean="0">
              <a:solidFill>
                <a:srgbClr val="96969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718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950913"/>
            <a:ext cx="7772400" cy="1362075"/>
          </a:xfrm>
        </p:spPr>
        <p:txBody>
          <a:bodyPr/>
          <a:lstStyle/>
          <a:p>
            <a:pPr>
              <a:defRPr/>
            </a:pPr>
            <a:r>
              <a:rPr lang="cs-CZ" altLang="cs-CZ" sz="2400" dirty="0" smtClean="0"/>
              <a:t>Daně, které na NNO doléhají</a:t>
            </a:r>
            <a:endParaRPr lang="cs-CZ" sz="1000" dirty="0"/>
          </a:p>
        </p:txBody>
      </p:sp>
      <p:sp>
        <p:nvSpPr>
          <p:cNvPr id="22531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1698625"/>
            <a:ext cx="7772400" cy="4549775"/>
          </a:xfrm>
        </p:spPr>
        <p:txBody>
          <a:bodyPr anchor="t"/>
          <a:lstStyle/>
          <a:p>
            <a:pPr marL="285750" indent="-285750" eaLnBrk="1" hangingPunct="1">
              <a:buFont typeface="Wingdings" pitchFamily="2" charset="2"/>
              <a:buChar char="q"/>
            </a:pPr>
            <a:r>
              <a:rPr lang="cs-CZ" altLang="cs-CZ" sz="1800" dirty="0" smtClean="0"/>
              <a:t> </a:t>
            </a:r>
            <a:r>
              <a:rPr lang="cs-CZ" altLang="cs-CZ" sz="1800" b="1" dirty="0" smtClean="0"/>
              <a:t>Daň z příjmů právnických osob</a:t>
            </a:r>
          </a:p>
          <a:p>
            <a:pPr marL="742950" lvl="1" indent="-285750" eaLnBrk="1" hangingPunct="1">
              <a:buFont typeface="Wingdings" pitchFamily="2" charset="2"/>
              <a:buChar char="q"/>
            </a:pPr>
            <a:r>
              <a:rPr lang="cs-CZ" altLang="cs-CZ" sz="1600" dirty="0" smtClean="0"/>
              <a:t>příjmy, které plynou z </a:t>
            </a:r>
            <a:r>
              <a:rPr lang="cs-CZ" altLang="cs-CZ" sz="1600" b="1" dirty="0" smtClean="0"/>
              <a:t>hlavní činnosti</a:t>
            </a:r>
          </a:p>
          <a:p>
            <a:pPr marL="742950" lvl="1" indent="-285750" eaLnBrk="1" hangingPunct="1">
              <a:buFont typeface="Wingdings" pitchFamily="2" charset="2"/>
              <a:buChar char="q"/>
            </a:pPr>
            <a:r>
              <a:rPr lang="cs-CZ" altLang="cs-CZ" sz="1600" dirty="0" smtClean="0"/>
              <a:t>příjmy, které plynou z </a:t>
            </a:r>
            <a:r>
              <a:rPr lang="cs-CZ" altLang="cs-CZ" sz="1600" b="1" dirty="0" smtClean="0"/>
              <a:t>doplňkové činnosti</a:t>
            </a:r>
          </a:p>
          <a:p>
            <a:pPr marL="285750" indent="-285750" eaLnBrk="1" hangingPunct="1">
              <a:buFont typeface="Wingdings" pitchFamily="2" charset="2"/>
              <a:buChar char="q"/>
            </a:pPr>
            <a:endParaRPr lang="cs-CZ" altLang="cs-CZ" sz="1000" dirty="0" smtClean="0"/>
          </a:p>
          <a:p>
            <a:pPr marL="285750" indent="-285750" eaLnBrk="1" hangingPunct="1">
              <a:buFont typeface="Wingdings" pitchFamily="2" charset="2"/>
              <a:buChar char="q"/>
            </a:pPr>
            <a:r>
              <a:rPr lang="cs-CZ" altLang="cs-CZ" sz="1800" b="1" dirty="0" smtClean="0"/>
              <a:t>Daň z přidané hodnoty</a:t>
            </a:r>
          </a:p>
          <a:p>
            <a:pPr marL="742950" lvl="1" indent="-285750" eaLnBrk="1" hangingPunct="1">
              <a:buFont typeface="Wingdings" pitchFamily="2" charset="2"/>
              <a:buChar char="q"/>
            </a:pPr>
            <a:r>
              <a:rPr lang="cs-CZ" altLang="cs-CZ" sz="1600" dirty="0" smtClean="0"/>
              <a:t>za specifických podmínek</a:t>
            </a:r>
            <a:r>
              <a:rPr lang="en-US" altLang="cs-CZ" sz="1600" dirty="0" smtClean="0"/>
              <a:t> se </a:t>
            </a:r>
            <a:r>
              <a:rPr lang="en-US" altLang="cs-CZ" sz="1600" dirty="0" err="1" smtClean="0"/>
              <a:t>musí</a:t>
            </a:r>
            <a:r>
              <a:rPr lang="en-US" altLang="cs-CZ" sz="1600" dirty="0" smtClean="0"/>
              <a:t> NNO </a:t>
            </a:r>
            <a:r>
              <a:rPr lang="en-US" altLang="cs-CZ" sz="1600" dirty="0" err="1" smtClean="0"/>
              <a:t>stát</a:t>
            </a:r>
            <a:r>
              <a:rPr lang="en-US" altLang="cs-CZ" sz="1600" dirty="0" smtClean="0"/>
              <a:t> </a:t>
            </a:r>
            <a:r>
              <a:rPr lang="en-US" altLang="cs-CZ" sz="1600" dirty="0" err="1" smtClean="0"/>
              <a:t>plátcem</a:t>
            </a:r>
            <a:r>
              <a:rPr lang="en-US" altLang="cs-CZ" sz="1600" dirty="0" smtClean="0"/>
              <a:t> DPH</a:t>
            </a:r>
            <a:r>
              <a:rPr lang="cs-CZ" altLang="cs-CZ" sz="1600" dirty="0" smtClean="0"/>
              <a:t> </a:t>
            </a:r>
            <a:endParaRPr lang="en-US" altLang="cs-CZ" sz="1600" dirty="0" smtClean="0"/>
          </a:p>
          <a:p>
            <a:pPr lvl="1" eaLnBrk="1" hangingPunct="1"/>
            <a:r>
              <a:rPr lang="en-US" altLang="cs-CZ" sz="1600" dirty="0"/>
              <a:t> </a:t>
            </a:r>
            <a:r>
              <a:rPr lang="en-US" altLang="cs-CZ" sz="1600" dirty="0" smtClean="0"/>
              <a:t>    </a:t>
            </a:r>
            <a:r>
              <a:rPr lang="cs-CZ" altLang="cs-CZ" sz="1600" dirty="0" smtClean="0"/>
              <a:t>(ekonomická činnost, pořizuje zboží z jiného členského státu EU</a:t>
            </a:r>
            <a:r>
              <a:rPr lang="en-US" altLang="cs-CZ" sz="1600" dirty="0"/>
              <a:t>)</a:t>
            </a:r>
            <a:endParaRPr lang="cs-CZ" altLang="cs-CZ" sz="1600" dirty="0" smtClean="0"/>
          </a:p>
          <a:p>
            <a:pPr marL="742950" lvl="1" indent="-285750" eaLnBrk="1" hangingPunct="1">
              <a:buFont typeface="Wingdings" pitchFamily="2" charset="2"/>
              <a:buChar char="q"/>
            </a:pPr>
            <a:endParaRPr lang="cs-CZ" altLang="cs-CZ" sz="1000" dirty="0" smtClean="0"/>
          </a:p>
          <a:p>
            <a:pPr marL="285750" indent="-285750" eaLnBrk="1" hangingPunct="1">
              <a:buFont typeface="Wingdings" pitchFamily="2" charset="2"/>
              <a:buChar char="q"/>
            </a:pPr>
            <a:r>
              <a:rPr lang="cs-CZ" altLang="cs-CZ" sz="1800" b="1" dirty="0" smtClean="0"/>
              <a:t>Daň z nabytí nemovitých věcí</a:t>
            </a:r>
          </a:p>
          <a:p>
            <a:pPr marL="742950" lvl="1" indent="-285750" eaLnBrk="1" hangingPunct="1">
              <a:buFont typeface="Wingdings" pitchFamily="2" charset="2"/>
              <a:buChar char="q"/>
            </a:pPr>
            <a:r>
              <a:rPr lang="cs-CZ" altLang="cs-CZ" sz="1600" dirty="0" smtClean="0"/>
              <a:t>za specifických podmínek osvobozeny</a:t>
            </a:r>
          </a:p>
          <a:p>
            <a:pPr marL="742950" lvl="1" indent="-285750" eaLnBrk="1" hangingPunct="1">
              <a:buFont typeface="Wingdings" pitchFamily="2" charset="2"/>
              <a:buChar char="q"/>
            </a:pPr>
            <a:endParaRPr lang="cs-CZ" altLang="cs-CZ" sz="1000" b="1" dirty="0" smtClean="0"/>
          </a:p>
          <a:p>
            <a:pPr marL="285750" indent="-285750" eaLnBrk="1" hangingPunct="1">
              <a:buFont typeface="Wingdings" pitchFamily="2" charset="2"/>
              <a:buChar char="q"/>
            </a:pPr>
            <a:r>
              <a:rPr lang="cs-CZ" altLang="cs-CZ" sz="1800" b="1" dirty="0" smtClean="0"/>
              <a:t>Daň z nemovitých věcí </a:t>
            </a:r>
          </a:p>
          <a:p>
            <a:pPr marL="742950" lvl="1" indent="-285750" eaLnBrk="1" hangingPunct="1">
              <a:buFont typeface="Wingdings" pitchFamily="2" charset="2"/>
              <a:buChar char="q"/>
            </a:pPr>
            <a:r>
              <a:rPr lang="cs-CZ" altLang="cs-CZ" sz="1600" dirty="0" smtClean="0"/>
              <a:t>osvobození při užívání pro účely organizace</a:t>
            </a:r>
          </a:p>
          <a:p>
            <a:pPr marL="285750" indent="-285750" eaLnBrk="1" hangingPunct="1">
              <a:buFont typeface="Wingdings" pitchFamily="2" charset="2"/>
              <a:buChar char="q"/>
            </a:pPr>
            <a:endParaRPr lang="cs-CZ" altLang="cs-CZ" sz="1000" dirty="0" smtClean="0"/>
          </a:p>
          <a:p>
            <a:pPr marL="285750" indent="-285750" eaLnBrk="1" hangingPunct="1">
              <a:buFont typeface="Wingdings" pitchFamily="2" charset="2"/>
              <a:buChar char="q"/>
            </a:pPr>
            <a:r>
              <a:rPr lang="cs-CZ" altLang="cs-CZ" sz="1800" b="1" dirty="0" smtClean="0"/>
              <a:t>Daň silniční</a:t>
            </a:r>
          </a:p>
          <a:p>
            <a:pPr marL="742950" lvl="1" indent="-285750" eaLnBrk="1" hangingPunct="1">
              <a:buFont typeface="Wingdings" pitchFamily="2" charset="2"/>
              <a:buChar char="q"/>
            </a:pPr>
            <a:r>
              <a:rPr lang="cs-CZ" altLang="cs-CZ" sz="1600" dirty="0" smtClean="0"/>
              <a:t>Pokud není zdaněna činnost, v rámci které je vozidlo užíváno, dojde </a:t>
            </a:r>
            <a:r>
              <a:rPr lang="en-US" altLang="cs-CZ" sz="1600" dirty="0" smtClean="0"/>
              <a:t>                </a:t>
            </a:r>
            <a:r>
              <a:rPr lang="cs-CZ" altLang="cs-CZ" sz="1600" dirty="0" smtClean="0"/>
              <a:t>k osvobození</a:t>
            </a:r>
          </a:p>
        </p:txBody>
      </p:sp>
      <p:sp>
        <p:nvSpPr>
          <p:cNvPr id="22533" name="Zástupný symbol pro zápatí 2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1pPr>
            <a:lvl2pPr marL="742950" indent="-28575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marL="1143000" indent="-22860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marL="1600200" indent="-22860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marL="2057400" indent="-22860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cs-CZ" altLang="en-US" sz="1200" b="0" smtClean="0">
                <a:solidFill>
                  <a:srgbClr val="969696"/>
                </a:solidFill>
              </a:rPr>
              <a:t>Jakub Pejcal: Účetnictví a zdanění NNO / Ekonomické řízení NNO</a:t>
            </a:r>
            <a:endParaRPr lang="cs-CZ" altLang="en-US" sz="1200" b="0">
              <a:solidFill>
                <a:srgbClr val="969696"/>
              </a:solidFill>
            </a:endParaRPr>
          </a:p>
        </p:txBody>
      </p:sp>
      <p:sp>
        <p:nvSpPr>
          <p:cNvPr id="22532" name="Zástupný symbol pro číslo snímku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969696"/>
              </a:buClr>
              <a:buSzPct val="80000"/>
              <a:buFont typeface="Wingdings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90000"/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99D0DBDB-F58A-40B8-A709-D603B0111ED5}" type="slidenum">
              <a:rPr lang="cs-CZ" altLang="cs-CZ" sz="1200" smtClean="0">
                <a:solidFill>
                  <a:srgbClr val="969696"/>
                </a:solidFill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16</a:t>
            </a:fld>
            <a:endParaRPr lang="cs-CZ" altLang="cs-CZ" sz="1200" smtClean="0">
              <a:solidFill>
                <a:srgbClr val="96969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5952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248400"/>
            <a:ext cx="1833113" cy="457200"/>
          </a:xfrm>
        </p:spPr>
        <p:txBody>
          <a:bodyPr/>
          <a:lstStyle/>
          <a:p>
            <a:fld id="{EA4ADC9B-C3B1-4CB1-8B0D-14D528DA44A1}" type="slidenum">
              <a:rPr lang="cs-CZ" altLang="cs-CZ"/>
              <a:pPr/>
              <a:t>17</a:t>
            </a:fld>
            <a:endParaRPr lang="cs-CZ" altLang="cs-CZ" dirty="0"/>
          </a:p>
        </p:txBody>
      </p:sp>
      <p:sp>
        <p:nvSpPr>
          <p:cNvPr id="9523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cs-CZ" altLang="cs-CZ" dirty="0" smtClean="0"/>
              <a:t/>
            </a:r>
            <a:br>
              <a:rPr lang="cs-CZ" altLang="cs-CZ" dirty="0" smtClean="0"/>
            </a:br>
            <a:r>
              <a:rPr lang="cs-CZ" sz="2400" cap="all" dirty="0"/>
              <a:t>Účetnictví a zdanění NNO</a:t>
            </a:r>
            <a:br>
              <a:rPr lang="cs-CZ" sz="2400" cap="all" dirty="0"/>
            </a:br>
            <a:r>
              <a:rPr lang="cs-CZ" sz="2400" cap="al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Ekonomické řízení NNO</a:t>
            </a:r>
            <a:r>
              <a:rPr lang="cs-CZ" altLang="cs-CZ" dirty="0" smtClean="0"/>
              <a:t/>
            </a:r>
            <a:br>
              <a:rPr lang="cs-CZ" altLang="cs-CZ" dirty="0" smtClean="0"/>
            </a:br>
            <a:r>
              <a:rPr lang="cs-CZ" altLang="cs-CZ" dirty="0"/>
              <a:t/>
            </a:r>
            <a:br>
              <a:rPr lang="cs-CZ" altLang="cs-CZ" dirty="0"/>
            </a:br>
            <a:r>
              <a:rPr lang="cs-CZ" altLang="cs-CZ" sz="1400" dirty="0" smtClean="0"/>
              <a:t>Jakub </a:t>
            </a:r>
            <a:r>
              <a:rPr lang="cs-CZ" altLang="cs-CZ" sz="1400" dirty="0" err="1" smtClean="0"/>
              <a:t>Pejcal</a:t>
            </a:r>
            <a:r>
              <a:rPr lang="cs-CZ" altLang="cs-CZ" sz="1400" dirty="0" smtClean="0"/>
              <a:t>  </a:t>
            </a:r>
            <a:r>
              <a:rPr lang="en-US" altLang="cs-CZ" sz="1400" dirty="0" smtClean="0"/>
              <a:t>(</a:t>
            </a:r>
            <a:r>
              <a:rPr lang="en-US" altLang="cs-CZ" sz="1400" dirty="0"/>
              <a:t>322799@mail.muni.cz</a:t>
            </a:r>
            <a:r>
              <a:rPr lang="en-US" altLang="cs-CZ" sz="1400" dirty="0" smtClean="0"/>
              <a:t>)</a:t>
            </a:r>
            <a:r>
              <a:rPr lang="cs-CZ" altLang="cs-CZ" sz="1400" dirty="0" smtClean="0"/>
              <a:t/>
            </a:r>
            <a:br>
              <a:rPr lang="cs-CZ" altLang="cs-CZ" sz="1400" dirty="0" smtClean="0"/>
            </a:br>
            <a:r>
              <a:rPr lang="cs-CZ" altLang="cs-CZ" sz="1400" dirty="0" smtClean="0"/>
              <a:t/>
            </a:r>
            <a:br>
              <a:rPr lang="cs-CZ" altLang="cs-CZ" sz="1400" dirty="0" smtClean="0"/>
            </a:br>
            <a:r>
              <a:rPr lang="en-US" altLang="cs-CZ" sz="1400" dirty="0"/>
              <a:t>30</a:t>
            </a:r>
            <a:r>
              <a:rPr lang="cs-CZ" altLang="cs-CZ" sz="1400" dirty="0"/>
              <a:t>. </a:t>
            </a:r>
            <a:r>
              <a:rPr lang="en-US" altLang="cs-CZ" sz="1400" dirty="0" err="1"/>
              <a:t>října</a:t>
            </a:r>
            <a:r>
              <a:rPr lang="en-US" altLang="cs-CZ" sz="1400" dirty="0"/>
              <a:t> 2017, </a:t>
            </a:r>
            <a:r>
              <a:rPr lang="cs-CZ" altLang="cs-CZ" sz="1400" dirty="0"/>
              <a:t>Brno</a:t>
            </a:r>
            <a:r>
              <a:rPr lang="en-US" altLang="cs-CZ" sz="1400" dirty="0"/>
              <a:t/>
            </a:r>
            <a:br>
              <a:rPr lang="en-US" altLang="cs-CZ" sz="1400" dirty="0"/>
            </a:br>
            <a:r>
              <a:rPr lang="en-US" altLang="cs-CZ" sz="1400" dirty="0"/>
              <a:t>FF: PBSNPB2</a:t>
            </a:r>
            <a:endParaRPr lang="cs-CZ" altLang="cs-CZ" sz="1400" dirty="0"/>
          </a:p>
        </p:txBody>
      </p:sp>
      <p:sp>
        <p:nvSpPr>
          <p:cNvPr id="5" name="Zástupný symbol pro zápatí 2"/>
          <p:cNvSpPr>
            <a:spLocks noGrp="1"/>
          </p:cNvSpPr>
          <p:nvPr>
            <p:ph type="ftr" sz="quarter" idx="4294967295"/>
          </p:nvPr>
        </p:nvSpPr>
        <p:spPr>
          <a:xfrm>
            <a:off x="422694" y="6248400"/>
            <a:ext cx="6305910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1pPr>
            <a:lvl2pPr marL="742950" indent="-28575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marL="1143000" indent="-22860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marL="1600200" indent="-22860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marL="2057400" indent="-22860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cs-CZ" altLang="en-US" sz="1200" b="0" smtClean="0">
                <a:solidFill>
                  <a:srgbClr val="969696"/>
                </a:solidFill>
              </a:rPr>
              <a:t>Jakub Pejcal: Účetnictví a zdanění NNO / Ekonomické řízení NNO</a:t>
            </a:r>
            <a:endParaRPr lang="cs-CZ" altLang="en-US" sz="1200" b="0" dirty="0">
              <a:solidFill>
                <a:srgbClr val="96969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2994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Nadpis 4"/>
          <p:cNvSpPr>
            <a:spLocks noGrp="1"/>
          </p:cNvSpPr>
          <p:nvPr>
            <p:ph type="title"/>
          </p:nvPr>
        </p:nvSpPr>
        <p:spPr>
          <a:xfrm>
            <a:off x="720725" y="801688"/>
            <a:ext cx="7827963" cy="647700"/>
          </a:xfrm>
        </p:spPr>
        <p:txBody>
          <a:bodyPr/>
          <a:lstStyle/>
          <a:p>
            <a:pPr>
              <a:defRPr/>
            </a:pPr>
            <a:r>
              <a:rPr lang="cs-CZ" altLang="cs-CZ" cap="all" dirty="0"/>
              <a:t>Ekonomické řízení v NNO</a:t>
            </a:r>
          </a:p>
        </p:txBody>
      </p:sp>
      <p:sp>
        <p:nvSpPr>
          <p:cNvPr id="36866" name="Rectangle 3"/>
          <p:cNvSpPr>
            <a:spLocks noGrp="1" noChangeArrowheads="1"/>
          </p:cNvSpPr>
          <p:nvPr>
            <p:ph idx="1"/>
          </p:nvPr>
        </p:nvSpPr>
        <p:spPr>
          <a:xfrm>
            <a:off x="928688" y="1785938"/>
            <a:ext cx="7358062" cy="4357687"/>
          </a:xfrm>
        </p:spPr>
        <p:txBody>
          <a:bodyPr/>
          <a:lstStyle/>
          <a:p>
            <a:pPr algn="just">
              <a:buFont typeface="Wingdings" pitchFamily="2" charset="2"/>
              <a:buChar char="q"/>
            </a:pPr>
            <a:r>
              <a:rPr lang="cs-CZ" altLang="cs-CZ" sz="1800" dirty="0" smtClean="0"/>
              <a:t>jakým způsobem lze využívat finanční prostředky v organizaci pro naplňování jej</a:t>
            </a:r>
            <a:r>
              <a:rPr lang="en-US" altLang="cs-CZ" sz="1800" dirty="0" err="1" smtClean="0"/>
              <a:t>i</a:t>
            </a:r>
            <a:r>
              <a:rPr lang="cs-CZ" altLang="cs-CZ" sz="1800" dirty="0" smtClean="0"/>
              <a:t>ch </a:t>
            </a:r>
            <a:r>
              <a:rPr lang="en-US" altLang="cs-CZ" sz="1800" dirty="0" err="1" smtClean="0"/>
              <a:t>cíle</a:t>
            </a:r>
            <a:endParaRPr lang="cs-CZ" altLang="cs-CZ" sz="1800" dirty="0" smtClean="0"/>
          </a:p>
          <a:p>
            <a:pPr algn="just">
              <a:buFont typeface="Wingdings" pitchFamily="2" charset="2"/>
              <a:buChar char="q"/>
            </a:pPr>
            <a:endParaRPr lang="cs-CZ" altLang="cs-CZ" sz="1800" dirty="0" smtClean="0"/>
          </a:p>
          <a:p>
            <a:pPr algn="just">
              <a:buFont typeface="Wingdings" pitchFamily="2" charset="2"/>
              <a:buChar char="q"/>
            </a:pPr>
            <a:r>
              <a:rPr lang="cs-CZ" altLang="cs-CZ" sz="1800" dirty="0" smtClean="0"/>
              <a:t>jeden z hlavních nástrojů operativního finančního řízení všech organizací je ROZPOČET:</a:t>
            </a:r>
          </a:p>
          <a:p>
            <a:pPr lvl="1" algn="just">
              <a:buFont typeface="Wingdings" pitchFamily="2" charset="2"/>
              <a:buChar char="q"/>
            </a:pPr>
            <a:r>
              <a:rPr lang="cs-CZ" altLang="cs-CZ" sz="1600" dirty="0" smtClean="0"/>
              <a:t>finanční plán (realistický předpoklad) – kolik peněz bude NNO potřebovat k zajištění své činnosti a z jakých zdrojů hodlá tyto peníze získat</a:t>
            </a:r>
          </a:p>
          <a:p>
            <a:pPr algn="just">
              <a:buFont typeface="Wingdings" pitchFamily="2" charset="2"/>
              <a:buChar char="q"/>
            </a:pPr>
            <a:endParaRPr lang="cs-CZ" altLang="cs-CZ" sz="1800" dirty="0" smtClean="0"/>
          </a:p>
          <a:p>
            <a:pPr lvl="1" algn="just">
              <a:buFont typeface="Wingdings" pitchFamily="2" charset="2"/>
              <a:buChar char="q"/>
            </a:pPr>
            <a:r>
              <a:rPr lang="cs-CZ" altLang="cs-CZ" sz="1600" dirty="0" smtClean="0"/>
              <a:t>vyjádření cílů NNO v peněžních jednotkách</a:t>
            </a:r>
          </a:p>
        </p:txBody>
      </p:sp>
      <p:sp>
        <p:nvSpPr>
          <p:cNvPr id="36868" name="Zástupný symbol pro zápatí 1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1pPr>
            <a:lvl2pPr marL="742950" indent="-28575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marL="1143000" indent="-22860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marL="1600200" indent="-22860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marL="2057400" indent="-22860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cs-CZ" altLang="en-US" sz="1200" b="0" smtClean="0">
                <a:solidFill>
                  <a:srgbClr val="969696"/>
                </a:solidFill>
              </a:rPr>
              <a:t>Jakub Pejcal: Účetnictví a zdanění NNO / Ekonomické řízení NNO</a:t>
            </a:r>
            <a:endParaRPr lang="cs-CZ" altLang="en-US" sz="1200" b="0" dirty="0">
              <a:solidFill>
                <a:srgbClr val="969696"/>
              </a:solidFill>
            </a:endParaRPr>
          </a:p>
        </p:txBody>
      </p:sp>
      <p:sp>
        <p:nvSpPr>
          <p:cNvPr id="36869" name="Zástupný symbol pro číslo snímku 2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1pPr>
            <a:lvl2pPr marL="742950" indent="-28575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marL="1143000" indent="-22860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marL="1600200" indent="-22860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marL="2057400" indent="-22860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pPr eaLnBrk="1" hangingPunct="1"/>
            <a:fld id="{7D9DB4EC-CD04-4F71-BB8C-AD46E071A4EC}" type="slidenum">
              <a:rPr lang="cs-CZ" altLang="en-US" sz="1200" b="0" smtClean="0">
                <a:solidFill>
                  <a:srgbClr val="969696"/>
                </a:solidFill>
              </a:rPr>
              <a:pPr eaLnBrk="1" hangingPunct="1"/>
              <a:t>18</a:t>
            </a:fld>
            <a:endParaRPr lang="cs-CZ" altLang="en-US" sz="1200" b="0" smtClean="0">
              <a:solidFill>
                <a:srgbClr val="96969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238895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Nadpis 4"/>
          <p:cNvSpPr>
            <a:spLocks noGrp="1"/>
          </p:cNvSpPr>
          <p:nvPr>
            <p:ph type="title"/>
          </p:nvPr>
        </p:nvSpPr>
        <p:spPr>
          <a:xfrm>
            <a:off x="720725" y="801688"/>
            <a:ext cx="7827963" cy="647700"/>
          </a:xfrm>
        </p:spPr>
        <p:txBody>
          <a:bodyPr/>
          <a:lstStyle/>
          <a:p>
            <a:pPr>
              <a:defRPr/>
            </a:pPr>
            <a:r>
              <a:rPr lang="cs-CZ" altLang="cs-CZ" cap="all" dirty="0"/>
              <a:t>Tvorba rozpočtu</a:t>
            </a:r>
          </a:p>
        </p:txBody>
      </p:sp>
      <p:sp>
        <p:nvSpPr>
          <p:cNvPr id="37890" name="Rectangle 3"/>
          <p:cNvSpPr>
            <a:spLocks noGrp="1" noChangeArrowheads="1"/>
          </p:cNvSpPr>
          <p:nvPr>
            <p:ph idx="1"/>
          </p:nvPr>
        </p:nvSpPr>
        <p:spPr>
          <a:xfrm>
            <a:off x="928688" y="1785938"/>
            <a:ext cx="7358062" cy="4357687"/>
          </a:xfrm>
        </p:spPr>
        <p:txBody>
          <a:bodyPr/>
          <a:lstStyle/>
          <a:p>
            <a:pPr>
              <a:buFont typeface="Wingdings" pitchFamily="2" charset="2"/>
              <a:buChar char="q"/>
            </a:pPr>
            <a:r>
              <a:rPr lang="cs-CZ" altLang="cs-CZ" sz="1800" smtClean="0"/>
              <a:t>předpokládá spolupráci řídících pracovníků</a:t>
            </a:r>
          </a:p>
          <a:p>
            <a:pPr>
              <a:buFont typeface="Wingdings" pitchFamily="2" charset="2"/>
              <a:buChar char="q"/>
            </a:pPr>
            <a:endParaRPr lang="cs-CZ" altLang="cs-CZ" sz="1800" smtClean="0"/>
          </a:p>
          <a:p>
            <a:pPr>
              <a:buFont typeface="Wingdings" pitchFamily="2" charset="2"/>
              <a:buChar char="q"/>
            </a:pPr>
            <a:r>
              <a:rPr lang="cs-CZ" altLang="cs-CZ" sz="1800" smtClean="0"/>
              <a:t>při tvorbě se může postupovat:</a:t>
            </a:r>
          </a:p>
          <a:p>
            <a:pPr lvl="1">
              <a:buFont typeface="Wingdings" pitchFamily="2" charset="2"/>
              <a:buChar char="q"/>
            </a:pPr>
            <a:r>
              <a:rPr lang="cs-CZ" altLang="cs-CZ" sz="1600" smtClean="0"/>
              <a:t>zdola nahoru (od nižších stupňů řízení k vyšším)</a:t>
            </a:r>
          </a:p>
          <a:p>
            <a:pPr lvl="1">
              <a:buFont typeface="Wingdings" pitchFamily="2" charset="2"/>
              <a:buChar char="q"/>
            </a:pPr>
            <a:r>
              <a:rPr lang="cs-CZ" altLang="cs-CZ" sz="1600" smtClean="0"/>
              <a:t>shora dolu (od vyššího stupně ke stupni nižšímu)</a:t>
            </a:r>
          </a:p>
          <a:p>
            <a:pPr>
              <a:buFont typeface="Wingdings" pitchFamily="2" charset="2"/>
              <a:buChar char="q"/>
            </a:pPr>
            <a:endParaRPr lang="cs-CZ" altLang="cs-CZ" sz="1800" smtClean="0"/>
          </a:p>
          <a:p>
            <a:pPr>
              <a:buFont typeface="Wingdings" pitchFamily="2" charset="2"/>
              <a:buChar char="q"/>
            </a:pPr>
            <a:r>
              <a:rPr lang="cs-CZ" altLang="cs-CZ" sz="1800" smtClean="0"/>
              <a:t>pro tvorbu lze užít různé metody:</a:t>
            </a:r>
          </a:p>
          <a:p>
            <a:pPr marL="742950" lvl="2" indent="-342900">
              <a:buFont typeface="Wingdings" pitchFamily="2" charset="2"/>
              <a:buChar char="q"/>
            </a:pPr>
            <a:r>
              <a:rPr lang="cs-CZ" altLang="cs-CZ" sz="1600" smtClean="0"/>
              <a:t>přírůstková metoda a metoda z nulové báze</a:t>
            </a:r>
          </a:p>
          <a:p>
            <a:pPr marL="742950" lvl="2" indent="-342900">
              <a:buFont typeface="Wingdings" pitchFamily="2" charset="2"/>
              <a:buChar char="q"/>
            </a:pPr>
            <a:r>
              <a:rPr lang="cs-CZ" altLang="cs-CZ" sz="1600" smtClean="0"/>
              <a:t>rozpočet může nabývat různých podob:</a:t>
            </a:r>
          </a:p>
          <a:p>
            <a:pPr marL="1200150" lvl="3" indent="-342900">
              <a:buFont typeface="Wingdings" pitchFamily="2" charset="2"/>
              <a:buChar char="q"/>
            </a:pPr>
            <a:r>
              <a:rPr lang="cs-CZ" altLang="cs-CZ" sz="1400" smtClean="0"/>
              <a:t>podle časového horizontu (krátkodobý, střednědobý, dlouhodobý)</a:t>
            </a:r>
          </a:p>
          <a:p>
            <a:pPr marL="1200150" lvl="3" indent="-342900">
              <a:buFont typeface="Wingdings" pitchFamily="2" charset="2"/>
              <a:buChar char="q"/>
            </a:pPr>
            <a:r>
              <a:rPr lang="cs-CZ" altLang="cs-CZ" sz="1400" smtClean="0"/>
              <a:t>podle technik přípravy (pevný a pružný; klouzavý a časově vymezený)</a:t>
            </a:r>
          </a:p>
        </p:txBody>
      </p:sp>
      <p:sp>
        <p:nvSpPr>
          <p:cNvPr id="37892" name="Zástupný symbol pro zápatí 1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1pPr>
            <a:lvl2pPr marL="742950" indent="-28575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marL="1143000" indent="-22860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marL="1600200" indent="-22860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marL="2057400" indent="-22860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cs-CZ" altLang="en-US" sz="1200" b="0" smtClean="0">
                <a:solidFill>
                  <a:srgbClr val="969696"/>
                </a:solidFill>
              </a:rPr>
              <a:t>Jakub Pejcal: Účetnictví a zdanění NNO / Ekonomické řízení NNO</a:t>
            </a:r>
            <a:endParaRPr lang="cs-CZ" altLang="en-US" sz="1200" b="0">
              <a:solidFill>
                <a:srgbClr val="969696"/>
              </a:solidFill>
            </a:endParaRPr>
          </a:p>
        </p:txBody>
      </p:sp>
      <p:sp>
        <p:nvSpPr>
          <p:cNvPr id="37893" name="Zástupný symbol pro číslo snímku 2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1pPr>
            <a:lvl2pPr marL="742950" indent="-28575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marL="1143000" indent="-22860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marL="1600200" indent="-22860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marL="2057400" indent="-22860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pPr eaLnBrk="1" hangingPunct="1"/>
            <a:fld id="{6E48302B-019C-4B9E-A373-4A48D828D682}" type="slidenum">
              <a:rPr lang="cs-CZ" altLang="en-US" sz="1200" b="0" smtClean="0">
                <a:solidFill>
                  <a:srgbClr val="969696"/>
                </a:solidFill>
              </a:rPr>
              <a:pPr eaLnBrk="1" hangingPunct="1"/>
              <a:t>19</a:t>
            </a:fld>
            <a:endParaRPr lang="cs-CZ" altLang="en-US" sz="1200" b="0" smtClean="0">
              <a:solidFill>
                <a:srgbClr val="96969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059445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950913"/>
            <a:ext cx="7772400" cy="1362075"/>
          </a:xfrm>
        </p:spPr>
        <p:txBody>
          <a:bodyPr/>
          <a:lstStyle/>
          <a:p>
            <a:pPr>
              <a:defRPr/>
            </a:pPr>
            <a:r>
              <a:rPr lang="cs-CZ" altLang="cs-CZ" sz="2400" dirty="0" smtClean="0"/>
              <a:t>Průběh přednášky</a:t>
            </a:r>
            <a:endParaRPr lang="cs-CZ" sz="1000" dirty="0"/>
          </a:p>
        </p:txBody>
      </p:sp>
      <p:sp>
        <p:nvSpPr>
          <p:cNvPr id="8195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1698625"/>
            <a:ext cx="7772400" cy="4549775"/>
          </a:xfrm>
        </p:spPr>
        <p:txBody>
          <a:bodyPr anchor="t"/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cs-CZ" altLang="cs-CZ" sz="1800" dirty="0"/>
              <a:t>účetnictví a zdanění NNO</a:t>
            </a:r>
          </a:p>
          <a:p>
            <a:pPr marL="742950" lvl="1" indent="-285750">
              <a:buFont typeface="Wingdings" panose="05000000000000000000" pitchFamily="2" charset="2"/>
              <a:buChar char="q"/>
            </a:pPr>
            <a:r>
              <a:rPr lang="cs-CZ" altLang="cs-CZ" sz="1600" dirty="0"/>
              <a:t>účetnictví</a:t>
            </a:r>
          </a:p>
          <a:p>
            <a:pPr marL="742950" lvl="1" indent="-285750">
              <a:buFont typeface="Wingdings" panose="05000000000000000000" pitchFamily="2" charset="2"/>
              <a:buChar char="q"/>
            </a:pPr>
            <a:r>
              <a:rPr lang="cs-CZ" altLang="cs-CZ" sz="1600" dirty="0"/>
              <a:t>účetní legislativa</a:t>
            </a:r>
          </a:p>
          <a:p>
            <a:pPr marL="742950" lvl="1" indent="-285750">
              <a:buFont typeface="Wingdings" panose="05000000000000000000" pitchFamily="2" charset="2"/>
              <a:buChar char="q"/>
            </a:pPr>
            <a:r>
              <a:rPr lang="cs-CZ" altLang="cs-CZ" sz="1600" dirty="0"/>
              <a:t>specifika účetnictví NNO (rozsah, výkazy, doklady, </a:t>
            </a:r>
            <a:r>
              <a:rPr lang="cs-CZ" altLang="cs-CZ" sz="1600" dirty="0" smtClean="0"/>
              <a:t>archivace</a:t>
            </a:r>
            <a:r>
              <a:rPr lang="en-US" altLang="cs-CZ" sz="1600" dirty="0" smtClean="0"/>
              <a:t>, </a:t>
            </a:r>
            <a:r>
              <a:rPr lang="en-US" altLang="cs-CZ" sz="1600" dirty="0" err="1" smtClean="0"/>
              <a:t>zdanění</a:t>
            </a:r>
            <a:r>
              <a:rPr lang="cs-CZ" altLang="cs-CZ" sz="1600" dirty="0" smtClean="0"/>
              <a:t>)</a:t>
            </a:r>
          </a:p>
          <a:p>
            <a:pPr lvl="1"/>
            <a:endParaRPr lang="cs-CZ" altLang="cs-CZ" sz="1600" dirty="0"/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cs-CZ" altLang="cs-CZ" sz="1800" dirty="0" smtClean="0"/>
              <a:t>ekonomické </a:t>
            </a:r>
            <a:r>
              <a:rPr lang="cs-CZ" altLang="cs-CZ" sz="1800" dirty="0"/>
              <a:t>řízení NNO</a:t>
            </a:r>
          </a:p>
          <a:p>
            <a:pPr marL="742950" lvl="1" indent="-285750">
              <a:buFont typeface="Wingdings" panose="05000000000000000000" pitchFamily="2" charset="2"/>
              <a:buChar char="q"/>
            </a:pPr>
            <a:r>
              <a:rPr lang="cs-CZ" altLang="cs-CZ" sz="1600" dirty="0"/>
              <a:t>ekonomické řízení z teorie</a:t>
            </a:r>
          </a:p>
          <a:p>
            <a:pPr marL="742950" lvl="1" indent="-285750">
              <a:buFont typeface="Wingdings" panose="05000000000000000000" pitchFamily="2" charset="2"/>
              <a:buChar char="q"/>
            </a:pPr>
            <a:r>
              <a:rPr lang="cs-CZ" altLang="cs-CZ" sz="1600" dirty="0"/>
              <a:t>základní nástroj ekonomického řízení – rozpočet</a:t>
            </a:r>
          </a:p>
          <a:p>
            <a:pPr marL="742950" lvl="1" indent="-285750">
              <a:buFont typeface="Wingdings" panose="05000000000000000000" pitchFamily="2" charset="2"/>
              <a:buChar char="q"/>
            </a:pPr>
            <a:r>
              <a:rPr lang="cs-CZ" altLang="cs-CZ" sz="1600" dirty="0"/>
              <a:t>náklady v NNO (jejich kalkulace)</a:t>
            </a:r>
          </a:p>
          <a:p>
            <a:pPr marL="742950" lvl="1" indent="-285750">
              <a:buFont typeface="Wingdings" panose="05000000000000000000" pitchFamily="2" charset="2"/>
              <a:buChar char="q"/>
            </a:pPr>
            <a:r>
              <a:rPr lang="cs-CZ" altLang="cs-CZ" sz="1600" dirty="0" smtClean="0"/>
              <a:t>výnosy</a:t>
            </a:r>
            <a:r>
              <a:rPr lang="en-US" altLang="cs-CZ" sz="1600" dirty="0" smtClean="0"/>
              <a:t> </a:t>
            </a:r>
            <a:r>
              <a:rPr lang="en-US" altLang="cs-CZ" sz="1600" dirty="0" err="1" smtClean="0"/>
              <a:t>ve</a:t>
            </a:r>
            <a:r>
              <a:rPr lang="en-US" altLang="cs-CZ" sz="1600" dirty="0" smtClean="0"/>
              <a:t> </a:t>
            </a:r>
            <a:r>
              <a:rPr lang="en-US" altLang="cs-CZ" sz="1600" dirty="0" err="1" smtClean="0"/>
              <a:t>vší</a:t>
            </a:r>
            <a:r>
              <a:rPr lang="en-US" altLang="cs-CZ" sz="1600" dirty="0" smtClean="0"/>
              <a:t> </a:t>
            </a:r>
            <a:r>
              <a:rPr lang="en-US" altLang="cs-CZ" sz="1600" dirty="0" err="1" smtClean="0"/>
              <a:t>obecnosti</a:t>
            </a:r>
            <a:r>
              <a:rPr lang="cs-CZ" altLang="cs-CZ" sz="1600" dirty="0" smtClean="0"/>
              <a:t> </a:t>
            </a:r>
            <a:r>
              <a:rPr lang="cs-CZ" altLang="cs-CZ" sz="1600" dirty="0"/>
              <a:t>v NNO</a:t>
            </a:r>
          </a:p>
        </p:txBody>
      </p:sp>
      <p:sp>
        <p:nvSpPr>
          <p:cNvPr id="9221" name="Zástupný symbol pro zápatí 2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1pPr>
            <a:lvl2pPr marL="742950" indent="-28575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marL="1143000" indent="-22860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marL="1600200" indent="-22860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marL="2057400" indent="-22860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cs-CZ" altLang="en-US" sz="1200" b="0" smtClean="0">
                <a:solidFill>
                  <a:srgbClr val="969696"/>
                </a:solidFill>
              </a:rPr>
              <a:t>Jakub Pejcal: Účetnictví a zdanění NNO / Ekonomické řízení NNO</a:t>
            </a:r>
            <a:endParaRPr lang="cs-CZ" altLang="en-US" sz="1200" b="0" dirty="0">
              <a:solidFill>
                <a:srgbClr val="969696"/>
              </a:solidFill>
            </a:endParaRPr>
          </a:p>
        </p:txBody>
      </p:sp>
      <p:sp>
        <p:nvSpPr>
          <p:cNvPr id="9220" name="Zástupný symbol pro číslo snímku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969696"/>
              </a:buClr>
              <a:buSzPct val="80000"/>
              <a:buFont typeface="Wingdings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90000"/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5A027872-45B1-4E5C-A713-FEC6E946BDDA}" type="slidenum">
              <a:rPr lang="cs-CZ" altLang="cs-CZ" sz="1200" smtClean="0">
                <a:solidFill>
                  <a:srgbClr val="969696"/>
                </a:solidFill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lang="cs-CZ" altLang="cs-CZ" sz="1200" smtClean="0">
              <a:solidFill>
                <a:srgbClr val="96969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0073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Nadpis 4"/>
          <p:cNvSpPr>
            <a:spLocks noGrp="1"/>
          </p:cNvSpPr>
          <p:nvPr>
            <p:ph type="title"/>
          </p:nvPr>
        </p:nvSpPr>
        <p:spPr>
          <a:xfrm>
            <a:off x="720725" y="801688"/>
            <a:ext cx="7827963" cy="647700"/>
          </a:xfrm>
        </p:spPr>
        <p:txBody>
          <a:bodyPr/>
          <a:lstStyle/>
          <a:p>
            <a:pPr>
              <a:defRPr/>
            </a:pPr>
            <a:r>
              <a:rPr lang="cs-CZ" altLang="cs-CZ" cap="all" dirty="0"/>
              <a:t>Základní formy rozpočtu</a:t>
            </a:r>
          </a:p>
        </p:txBody>
      </p:sp>
      <p:sp>
        <p:nvSpPr>
          <p:cNvPr id="38914" name="Rectangle 3"/>
          <p:cNvSpPr>
            <a:spLocks noGrp="1" noChangeArrowheads="1"/>
          </p:cNvSpPr>
          <p:nvPr>
            <p:ph idx="1"/>
          </p:nvPr>
        </p:nvSpPr>
        <p:spPr>
          <a:xfrm>
            <a:off x="928688" y="1785938"/>
            <a:ext cx="7358062" cy="4357687"/>
          </a:xfrm>
        </p:spPr>
        <p:txBody>
          <a:bodyPr/>
          <a:lstStyle/>
          <a:p>
            <a:pPr algn="just">
              <a:buFont typeface="Wingdings" pitchFamily="2" charset="2"/>
              <a:buChar char="q"/>
            </a:pPr>
            <a:r>
              <a:rPr lang="cs-CZ" altLang="cs-CZ" sz="1800" b="1" dirty="0" smtClean="0"/>
              <a:t>programový rozpočet</a:t>
            </a:r>
            <a:r>
              <a:rPr lang="cs-CZ" altLang="cs-CZ" sz="1800" dirty="0" smtClean="0"/>
              <a:t>:</a:t>
            </a:r>
          </a:p>
          <a:p>
            <a:pPr lvl="1" algn="just">
              <a:buFont typeface="Wingdings" pitchFamily="2" charset="2"/>
              <a:buChar char="q"/>
            </a:pPr>
            <a:r>
              <a:rPr lang="cs-CZ" altLang="cs-CZ" sz="1600" dirty="0" smtClean="0"/>
              <a:t>soupis jednotlivých aktivit a k tomu přiřazené náklady a výnosy</a:t>
            </a:r>
          </a:p>
          <a:p>
            <a:pPr lvl="1" algn="just">
              <a:buFont typeface="Wingdings" pitchFamily="2" charset="2"/>
              <a:buChar char="q"/>
            </a:pPr>
            <a:r>
              <a:rPr lang="cs-CZ" altLang="cs-CZ" sz="1600" dirty="0" smtClean="0"/>
              <a:t>ukazuje nákladovou náročnost jednotlivých projektů v rámci celé organizace</a:t>
            </a:r>
          </a:p>
          <a:p>
            <a:pPr lvl="1" algn="just">
              <a:buFont typeface="Wingdings" pitchFamily="2" charset="2"/>
              <a:buChar char="q"/>
            </a:pPr>
            <a:endParaRPr lang="cs-CZ" altLang="cs-CZ" dirty="0" smtClean="0"/>
          </a:p>
          <a:p>
            <a:pPr algn="just">
              <a:buFont typeface="Wingdings" pitchFamily="2" charset="2"/>
              <a:buChar char="q"/>
            </a:pPr>
            <a:r>
              <a:rPr lang="cs-CZ" altLang="cs-CZ" sz="1800" b="1" dirty="0" smtClean="0"/>
              <a:t>zdrojový rozpočet</a:t>
            </a:r>
            <a:r>
              <a:rPr lang="cs-CZ" altLang="cs-CZ" sz="1800" dirty="0" smtClean="0"/>
              <a:t>:</a:t>
            </a:r>
          </a:p>
          <a:p>
            <a:pPr lvl="1" algn="just">
              <a:buFont typeface="Wingdings" pitchFamily="2" charset="2"/>
              <a:buChar char="q"/>
            </a:pPr>
            <a:r>
              <a:rPr lang="cs-CZ" altLang="cs-CZ" sz="1600" dirty="0" smtClean="0"/>
              <a:t>soupis jednotlivých nákladů a k nim přiřazených výnosů</a:t>
            </a:r>
          </a:p>
          <a:p>
            <a:pPr lvl="1" algn="just">
              <a:buFont typeface="Wingdings" pitchFamily="2" charset="2"/>
              <a:buChar char="q"/>
            </a:pPr>
            <a:r>
              <a:rPr lang="cs-CZ" altLang="cs-CZ" sz="1600" dirty="0" smtClean="0"/>
              <a:t>důležitý zdroj pro finanční plánování a </a:t>
            </a:r>
            <a:r>
              <a:rPr lang="cs-CZ" altLang="cs-CZ" sz="1600" dirty="0" err="1" smtClean="0"/>
              <a:t>fundraising</a:t>
            </a:r>
            <a:endParaRPr lang="cs-CZ" altLang="cs-CZ" sz="1600" dirty="0" smtClean="0"/>
          </a:p>
          <a:p>
            <a:pPr lvl="1" algn="just">
              <a:buFont typeface="Wingdings" pitchFamily="2" charset="2"/>
              <a:buChar char="q"/>
            </a:pPr>
            <a:r>
              <a:rPr lang="cs-CZ" altLang="cs-CZ" sz="1600" dirty="0" smtClean="0"/>
              <a:t>sestavuje se pro každý projekt samostatně</a:t>
            </a:r>
          </a:p>
        </p:txBody>
      </p:sp>
      <p:sp>
        <p:nvSpPr>
          <p:cNvPr id="38916" name="Zástupný symbol pro zápatí 1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1pPr>
            <a:lvl2pPr marL="742950" indent="-28575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marL="1143000" indent="-22860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marL="1600200" indent="-22860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marL="2057400" indent="-22860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cs-CZ" altLang="en-US" sz="1200" b="0" smtClean="0">
                <a:solidFill>
                  <a:srgbClr val="969696"/>
                </a:solidFill>
              </a:rPr>
              <a:t>Jakub Pejcal: Účetnictví a zdanění NNO / Ekonomické řízení NNO</a:t>
            </a:r>
            <a:endParaRPr lang="cs-CZ" altLang="en-US" sz="1200" b="0">
              <a:solidFill>
                <a:srgbClr val="969696"/>
              </a:solidFill>
            </a:endParaRPr>
          </a:p>
        </p:txBody>
      </p:sp>
      <p:sp>
        <p:nvSpPr>
          <p:cNvPr id="38917" name="Zástupný symbol pro číslo snímku 2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1pPr>
            <a:lvl2pPr marL="742950" indent="-28575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marL="1143000" indent="-22860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marL="1600200" indent="-22860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marL="2057400" indent="-22860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pPr eaLnBrk="1" hangingPunct="1"/>
            <a:fld id="{B23A8EA4-D78F-4978-AFD6-267D55DC8326}" type="slidenum">
              <a:rPr lang="cs-CZ" altLang="en-US" sz="1200" b="0" smtClean="0">
                <a:solidFill>
                  <a:srgbClr val="969696"/>
                </a:solidFill>
              </a:rPr>
              <a:pPr eaLnBrk="1" hangingPunct="1"/>
              <a:t>20</a:t>
            </a:fld>
            <a:endParaRPr lang="cs-CZ" altLang="en-US" sz="1200" b="0" smtClean="0">
              <a:solidFill>
                <a:srgbClr val="96969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466903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Nadpis 4"/>
          <p:cNvSpPr>
            <a:spLocks noGrp="1"/>
          </p:cNvSpPr>
          <p:nvPr>
            <p:ph type="title"/>
          </p:nvPr>
        </p:nvSpPr>
        <p:spPr>
          <a:xfrm>
            <a:off x="720725" y="817563"/>
            <a:ext cx="7827963" cy="647700"/>
          </a:xfrm>
        </p:spPr>
        <p:txBody>
          <a:bodyPr/>
          <a:lstStyle/>
          <a:p>
            <a:pPr>
              <a:defRPr/>
            </a:pPr>
            <a:r>
              <a:rPr lang="cs-CZ" altLang="cs-CZ" cap="all" dirty="0"/>
              <a:t>Příklad programového rozpočtu</a:t>
            </a:r>
          </a:p>
        </p:txBody>
      </p:sp>
      <p:sp>
        <p:nvSpPr>
          <p:cNvPr id="39940" name="Zástupný symbol pro zápatí 1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1pPr>
            <a:lvl2pPr marL="742950" indent="-28575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marL="1143000" indent="-22860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marL="1600200" indent="-22860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marL="2057400" indent="-22860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cs-CZ" altLang="en-US" sz="1200" b="0" smtClean="0">
                <a:solidFill>
                  <a:srgbClr val="969696"/>
                </a:solidFill>
              </a:rPr>
              <a:t>Jakub Pejcal: Účetnictví a zdanění NNO / Ekonomické řízení NNO</a:t>
            </a:r>
            <a:endParaRPr lang="cs-CZ" altLang="en-US" sz="1200" b="0">
              <a:solidFill>
                <a:srgbClr val="969696"/>
              </a:solidFill>
            </a:endParaRPr>
          </a:p>
        </p:txBody>
      </p:sp>
      <p:sp>
        <p:nvSpPr>
          <p:cNvPr id="39941" name="Zástupný symbol pro číslo snímku 2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1pPr>
            <a:lvl2pPr marL="742950" indent="-28575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marL="1143000" indent="-22860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marL="1600200" indent="-22860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marL="2057400" indent="-22860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pPr eaLnBrk="1" hangingPunct="1"/>
            <a:fld id="{E830D62E-7B41-4544-880C-A211D1FE72D3}" type="slidenum">
              <a:rPr lang="cs-CZ" altLang="en-US" sz="1200" b="0" smtClean="0">
                <a:solidFill>
                  <a:srgbClr val="969696"/>
                </a:solidFill>
              </a:rPr>
              <a:pPr eaLnBrk="1" hangingPunct="1"/>
              <a:t>21</a:t>
            </a:fld>
            <a:endParaRPr lang="cs-CZ" altLang="en-US" sz="1200" b="0" smtClean="0">
              <a:solidFill>
                <a:srgbClr val="969696"/>
              </a:solidFill>
            </a:endParaRPr>
          </a:p>
        </p:txBody>
      </p:sp>
      <p:pic>
        <p:nvPicPr>
          <p:cNvPr id="3993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350" y="1465263"/>
            <a:ext cx="6434138" cy="5094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343756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Nadpis 4"/>
          <p:cNvSpPr>
            <a:spLocks noGrp="1"/>
          </p:cNvSpPr>
          <p:nvPr>
            <p:ph type="title"/>
          </p:nvPr>
        </p:nvSpPr>
        <p:spPr>
          <a:xfrm>
            <a:off x="720725" y="801688"/>
            <a:ext cx="7827963" cy="647700"/>
          </a:xfrm>
        </p:spPr>
        <p:txBody>
          <a:bodyPr/>
          <a:lstStyle/>
          <a:p>
            <a:r>
              <a:rPr lang="cs-CZ" altLang="cs-CZ" cap="all" dirty="0"/>
              <a:t>Příklad zdrojového rozpočtu</a:t>
            </a:r>
          </a:p>
        </p:txBody>
      </p:sp>
      <p:sp>
        <p:nvSpPr>
          <p:cNvPr id="40964" name="Zástupný symbol pro zápatí 1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1pPr>
            <a:lvl2pPr marL="742950" indent="-28575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marL="1143000" indent="-22860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marL="1600200" indent="-22860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marL="2057400" indent="-22860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cs-CZ" altLang="en-US" sz="1200" b="0" smtClean="0">
                <a:solidFill>
                  <a:srgbClr val="969696"/>
                </a:solidFill>
              </a:rPr>
              <a:t>Jakub Pejcal: Účetnictví a zdanění NNO / Ekonomické řízení NNO</a:t>
            </a:r>
            <a:endParaRPr lang="cs-CZ" altLang="en-US" sz="1200" b="0">
              <a:solidFill>
                <a:srgbClr val="969696"/>
              </a:solidFill>
            </a:endParaRPr>
          </a:p>
        </p:txBody>
      </p:sp>
      <p:sp>
        <p:nvSpPr>
          <p:cNvPr id="40965" name="Zástupný symbol pro číslo snímku 2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1pPr>
            <a:lvl2pPr marL="742950" indent="-28575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marL="1143000" indent="-22860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marL="1600200" indent="-22860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marL="2057400" indent="-22860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pPr eaLnBrk="1" hangingPunct="1"/>
            <a:fld id="{10FC97D8-4192-4520-B461-80CF26A7AB25}" type="slidenum">
              <a:rPr lang="cs-CZ" altLang="en-US" sz="1200" b="0" smtClean="0">
                <a:solidFill>
                  <a:srgbClr val="969696"/>
                </a:solidFill>
              </a:rPr>
              <a:pPr eaLnBrk="1" hangingPunct="1"/>
              <a:t>22</a:t>
            </a:fld>
            <a:endParaRPr lang="cs-CZ" altLang="en-US" sz="1200" b="0" smtClean="0">
              <a:solidFill>
                <a:srgbClr val="969696"/>
              </a:solidFill>
            </a:endParaRPr>
          </a:p>
        </p:txBody>
      </p:sp>
      <p:pic>
        <p:nvPicPr>
          <p:cNvPr id="4096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789113"/>
            <a:ext cx="8677275" cy="4197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3669717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Nadpis 4"/>
          <p:cNvSpPr>
            <a:spLocks noGrp="1"/>
          </p:cNvSpPr>
          <p:nvPr>
            <p:ph type="title"/>
          </p:nvPr>
        </p:nvSpPr>
        <p:spPr>
          <a:xfrm>
            <a:off x="720725" y="801688"/>
            <a:ext cx="7827963" cy="647700"/>
          </a:xfrm>
        </p:spPr>
        <p:txBody>
          <a:bodyPr/>
          <a:lstStyle/>
          <a:p>
            <a:r>
              <a:rPr lang="cs-CZ" altLang="cs-CZ" cap="all" dirty="0"/>
              <a:t>Náklady v NNO</a:t>
            </a:r>
          </a:p>
        </p:txBody>
      </p:sp>
      <p:sp>
        <p:nvSpPr>
          <p:cNvPr id="41986" name="Rectangle 3"/>
          <p:cNvSpPr>
            <a:spLocks noGrp="1" noChangeArrowheads="1"/>
          </p:cNvSpPr>
          <p:nvPr>
            <p:ph idx="1"/>
          </p:nvPr>
        </p:nvSpPr>
        <p:spPr>
          <a:xfrm>
            <a:off x="928688" y="1785938"/>
            <a:ext cx="7358062" cy="4357687"/>
          </a:xfrm>
        </p:spPr>
        <p:txBody>
          <a:bodyPr/>
          <a:lstStyle/>
          <a:p>
            <a:pPr algn="just">
              <a:buFont typeface="Wingdings" pitchFamily="2" charset="2"/>
              <a:buChar char="q"/>
            </a:pPr>
            <a:r>
              <a:rPr lang="cs-CZ" altLang="cs-CZ" sz="1800" b="1" dirty="0" smtClean="0"/>
              <a:t>náklady </a:t>
            </a:r>
            <a:r>
              <a:rPr lang="cs-CZ" altLang="cs-CZ" sz="1800" dirty="0" smtClean="0"/>
              <a:t>= peněžní vyjádření spotřebovaných výrobních faktorů</a:t>
            </a:r>
          </a:p>
          <a:p>
            <a:pPr algn="just">
              <a:buFont typeface="Wingdings" pitchFamily="2" charset="2"/>
              <a:buChar char="q"/>
            </a:pPr>
            <a:r>
              <a:rPr lang="cs-CZ" altLang="cs-CZ" sz="1800" dirty="0" smtClean="0"/>
              <a:t>představují jednu ze stran rozpočtu</a:t>
            </a:r>
          </a:p>
          <a:p>
            <a:pPr algn="just">
              <a:buFont typeface="Wingdings" pitchFamily="2" charset="2"/>
              <a:buChar char="q"/>
            </a:pPr>
            <a:endParaRPr lang="en-US" altLang="cs-CZ" sz="1800" dirty="0" smtClean="0"/>
          </a:p>
          <a:p>
            <a:pPr algn="just">
              <a:buFont typeface="Wingdings" pitchFamily="2" charset="2"/>
              <a:buChar char="q"/>
            </a:pPr>
            <a:r>
              <a:rPr lang="cs-CZ" altLang="cs-CZ" sz="1800" dirty="0"/>
              <a:t>můžeme je rozlišovat podle druhu:</a:t>
            </a:r>
          </a:p>
          <a:p>
            <a:pPr lvl="1" algn="just">
              <a:buFont typeface="Wingdings" pitchFamily="2" charset="2"/>
              <a:buChar char="q"/>
            </a:pPr>
            <a:r>
              <a:rPr lang="cs-CZ" altLang="cs-CZ" sz="1600" b="1" dirty="0"/>
              <a:t>přímé náklady </a:t>
            </a:r>
            <a:r>
              <a:rPr lang="cs-CZ" altLang="cs-CZ" sz="1600" dirty="0"/>
              <a:t>– lze snadno přiřadit k výkonu (například podělit počtem vyrobených kusů)</a:t>
            </a:r>
          </a:p>
          <a:p>
            <a:pPr lvl="1" algn="just">
              <a:buFont typeface="Wingdings" pitchFamily="2" charset="2"/>
              <a:buChar char="q"/>
            </a:pPr>
            <a:r>
              <a:rPr lang="cs-CZ" altLang="cs-CZ" sz="1600" b="1" dirty="0"/>
              <a:t>režijní náklady </a:t>
            </a:r>
            <a:r>
              <a:rPr lang="cs-CZ" altLang="cs-CZ" sz="1600" dirty="0"/>
              <a:t>(nepřímé náklady) – k výkonu nelze přiřadit jednoduše</a:t>
            </a:r>
          </a:p>
          <a:p>
            <a:pPr algn="just">
              <a:buFont typeface="Wingdings" pitchFamily="2" charset="2"/>
              <a:buChar char="q"/>
            </a:pPr>
            <a:endParaRPr lang="en-US" altLang="cs-CZ" sz="1800" dirty="0"/>
          </a:p>
          <a:p>
            <a:pPr algn="just">
              <a:buFont typeface="Wingdings" pitchFamily="2" charset="2"/>
              <a:buChar char="q"/>
            </a:pPr>
            <a:r>
              <a:rPr lang="cs-CZ" altLang="cs-CZ" sz="1800" b="1" dirty="0"/>
              <a:t>kalkulace</a:t>
            </a:r>
            <a:r>
              <a:rPr lang="cs-CZ" altLang="cs-CZ" sz="1800" dirty="0"/>
              <a:t> = přiřazování nákladů k jednotlivým výkonům </a:t>
            </a:r>
            <a:r>
              <a:rPr lang="cs-CZ" altLang="cs-CZ" sz="1800" dirty="0" smtClean="0"/>
              <a:t>organizace</a:t>
            </a:r>
            <a:endParaRPr lang="cs-CZ" altLang="cs-CZ" sz="1800" dirty="0"/>
          </a:p>
        </p:txBody>
      </p:sp>
      <p:sp>
        <p:nvSpPr>
          <p:cNvPr id="41988" name="Zástupný symbol pro zápatí 1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1pPr>
            <a:lvl2pPr marL="742950" indent="-28575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marL="1143000" indent="-22860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marL="1600200" indent="-22860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marL="2057400" indent="-22860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cs-CZ" altLang="en-US" sz="1200" b="0" smtClean="0">
                <a:solidFill>
                  <a:srgbClr val="969696"/>
                </a:solidFill>
              </a:rPr>
              <a:t>Jakub Pejcal: Účetnictví a zdanění NNO / Ekonomické řízení NNO</a:t>
            </a:r>
            <a:endParaRPr lang="cs-CZ" altLang="en-US" sz="1200" b="0">
              <a:solidFill>
                <a:srgbClr val="969696"/>
              </a:solidFill>
            </a:endParaRPr>
          </a:p>
        </p:txBody>
      </p:sp>
      <p:sp>
        <p:nvSpPr>
          <p:cNvPr id="41989" name="Zástupný symbol pro číslo snímku 2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1pPr>
            <a:lvl2pPr marL="742950" indent="-28575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marL="1143000" indent="-22860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marL="1600200" indent="-22860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marL="2057400" indent="-22860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pPr eaLnBrk="1" hangingPunct="1"/>
            <a:fld id="{D59D602B-61F1-42B3-84C6-568AD8CB860D}" type="slidenum">
              <a:rPr lang="cs-CZ" altLang="en-US" sz="1200" b="0" smtClean="0">
                <a:solidFill>
                  <a:srgbClr val="969696"/>
                </a:solidFill>
              </a:rPr>
              <a:pPr eaLnBrk="1" hangingPunct="1"/>
              <a:t>23</a:t>
            </a:fld>
            <a:endParaRPr lang="cs-CZ" altLang="en-US" sz="1200" b="0" smtClean="0">
              <a:solidFill>
                <a:srgbClr val="96969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465335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Nadpis 4"/>
          <p:cNvSpPr>
            <a:spLocks noGrp="1"/>
          </p:cNvSpPr>
          <p:nvPr>
            <p:ph type="title"/>
          </p:nvPr>
        </p:nvSpPr>
        <p:spPr>
          <a:xfrm>
            <a:off x="720725" y="801688"/>
            <a:ext cx="7827963" cy="647700"/>
          </a:xfrm>
        </p:spPr>
        <p:txBody>
          <a:bodyPr/>
          <a:lstStyle/>
          <a:p>
            <a:r>
              <a:rPr lang="cs-CZ" altLang="cs-CZ" cap="all" dirty="0"/>
              <a:t>Kalkulace režijních nákladů</a:t>
            </a:r>
          </a:p>
        </p:txBody>
      </p:sp>
      <p:sp>
        <p:nvSpPr>
          <p:cNvPr id="37890" name="Rectangle 3"/>
          <p:cNvSpPr>
            <a:spLocks noGrp="1" noChangeArrowheads="1"/>
          </p:cNvSpPr>
          <p:nvPr>
            <p:ph idx="1"/>
          </p:nvPr>
        </p:nvSpPr>
        <p:spPr>
          <a:xfrm>
            <a:off x="928688" y="1785938"/>
            <a:ext cx="7358062" cy="4357687"/>
          </a:xfrm>
        </p:spPr>
        <p:txBody>
          <a:bodyPr/>
          <a:lstStyle/>
          <a:p>
            <a:pPr>
              <a:buFont typeface="Wingdings" pitchFamily="2" charset="2"/>
              <a:buChar char="q"/>
              <a:defRPr/>
            </a:pPr>
            <a:r>
              <a:rPr lang="cs-CZ" altLang="cs-CZ" sz="1800" dirty="0" smtClean="0"/>
              <a:t>rozdělování režijních nákladů je komplikovaná činnost</a:t>
            </a:r>
          </a:p>
          <a:p>
            <a:pPr>
              <a:buFont typeface="Wingdings" pitchFamily="2" charset="2"/>
              <a:buChar char="q"/>
              <a:defRPr/>
            </a:pPr>
            <a:endParaRPr lang="cs-CZ" altLang="cs-CZ" sz="1800" dirty="0" smtClean="0"/>
          </a:p>
          <a:p>
            <a:pPr>
              <a:buFont typeface="Wingdings" pitchFamily="2" charset="2"/>
              <a:buChar char="q"/>
              <a:defRPr/>
            </a:pPr>
            <a:r>
              <a:rPr lang="cs-CZ" altLang="cs-CZ" sz="1800" dirty="0" smtClean="0"/>
              <a:t>metody pro kalkulace režijních nákladů (</a:t>
            </a:r>
            <a:r>
              <a:rPr lang="cs-CZ" altLang="cs-CZ" sz="18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viz .xls soubor</a:t>
            </a:r>
            <a:r>
              <a:rPr lang="cs-CZ" altLang="cs-CZ" sz="1800" dirty="0" smtClean="0"/>
              <a:t>):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cs-CZ" altLang="cs-CZ" sz="1600" dirty="0" smtClean="0"/>
              <a:t>prostá metoda dělením </a:t>
            </a:r>
          </a:p>
          <a:p>
            <a:pPr marL="457200" lvl="1" indent="0">
              <a:buFont typeface="Wingdings" pitchFamily="2" charset="2"/>
              <a:buNone/>
              <a:defRPr/>
            </a:pPr>
            <a:r>
              <a:rPr lang="cs-CZ" altLang="cs-CZ" sz="1600" dirty="0"/>
              <a:t>	</a:t>
            </a:r>
            <a:r>
              <a:rPr lang="cs-CZ" altLang="cs-CZ" sz="1600" dirty="0" smtClean="0"/>
              <a:t>(rovnoměrné rozdělení mezi všechny kusy)</a:t>
            </a:r>
          </a:p>
          <a:p>
            <a:pPr lvl="1">
              <a:buFont typeface="Wingdings" pitchFamily="2" charset="2"/>
              <a:buChar char="q"/>
              <a:defRPr/>
            </a:pPr>
            <a:endParaRPr lang="cs-CZ" altLang="cs-CZ" sz="1600" dirty="0" smtClean="0"/>
          </a:p>
          <a:p>
            <a:pPr lvl="1">
              <a:buFont typeface="Wingdings" pitchFamily="2" charset="2"/>
              <a:buChar char="q"/>
              <a:defRPr/>
            </a:pPr>
            <a:r>
              <a:rPr lang="cs-CZ" altLang="cs-CZ" sz="1600" dirty="0" smtClean="0"/>
              <a:t>metoda dělením s poměrovými čísly</a:t>
            </a:r>
          </a:p>
          <a:p>
            <a:pPr marL="457200" lvl="1" indent="0">
              <a:buFont typeface="Wingdings" pitchFamily="2" charset="2"/>
              <a:buNone/>
              <a:defRPr/>
            </a:pPr>
            <a:r>
              <a:rPr lang="cs-CZ" altLang="cs-CZ" sz="1600" dirty="0"/>
              <a:t>	</a:t>
            </a:r>
            <a:r>
              <a:rPr lang="cs-CZ" altLang="cs-CZ" sz="1600" dirty="0" smtClean="0"/>
              <a:t>(rozdělení mezi výkony v poměru podle normy)</a:t>
            </a:r>
          </a:p>
          <a:p>
            <a:pPr lvl="1">
              <a:buFont typeface="Wingdings" pitchFamily="2" charset="2"/>
              <a:buChar char="q"/>
              <a:defRPr/>
            </a:pPr>
            <a:endParaRPr lang="cs-CZ" altLang="cs-CZ" sz="1600" dirty="0" smtClean="0"/>
          </a:p>
          <a:p>
            <a:pPr lvl="1">
              <a:buFont typeface="Wingdings" pitchFamily="2" charset="2"/>
              <a:buChar char="q"/>
              <a:defRPr/>
            </a:pPr>
            <a:r>
              <a:rPr lang="cs-CZ" altLang="cs-CZ" sz="1600" dirty="0" smtClean="0"/>
              <a:t>metoda přirážková </a:t>
            </a:r>
          </a:p>
          <a:p>
            <a:pPr marL="457200" lvl="1" indent="0">
              <a:buFont typeface="Wingdings" pitchFamily="2" charset="2"/>
              <a:buNone/>
              <a:defRPr/>
            </a:pPr>
            <a:r>
              <a:rPr lang="cs-CZ" altLang="cs-CZ" sz="1600" dirty="0" smtClean="0"/>
              <a:t>	(rozdělení podle přirážky vyčíslené dle přímých nákladů)</a:t>
            </a:r>
          </a:p>
          <a:p>
            <a:pPr lvl="1">
              <a:buFont typeface="Wingdings" pitchFamily="2" charset="2"/>
              <a:buChar char="q"/>
              <a:defRPr/>
            </a:pPr>
            <a:endParaRPr lang="cs-CZ" altLang="cs-CZ" sz="1600" dirty="0" smtClean="0"/>
          </a:p>
          <a:p>
            <a:pPr lvl="1">
              <a:buFont typeface="Wingdings" pitchFamily="2" charset="2"/>
              <a:buChar char="q"/>
              <a:defRPr/>
            </a:pPr>
            <a:r>
              <a:rPr lang="cs-CZ" altLang="cs-CZ" sz="1600" dirty="0" smtClean="0"/>
              <a:t>...</a:t>
            </a:r>
          </a:p>
        </p:txBody>
      </p:sp>
      <p:sp>
        <p:nvSpPr>
          <p:cNvPr id="43012" name="Zástupný symbol pro zápatí 1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1pPr>
            <a:lvl2pPr marL="742950" indent="-28575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marL="1143000" indent="-22860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marL="1600200" indent="-22860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marL="2057400" indent="-22860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cs-CZ" altLang="en-US" sz="1200" b="0" smtClean="0">
                <a:solidFill>
                  <a:srgbClr val="969696"/>
                </a:solidFill>
              </a:rPr>
              <a:t>Jakub Pejcal: Účetnictví a zdanění NNO / Ekonomické řízení NNO</a:t>
            </a:r>
            <a:endParaRPr lang="cs-CZ" altLang="en-US" sz="1200" b="0">
              <a:solidFill>
                <a:srgbClr val="969696"/>
              </a:solidFill>
            </a:endParaRPr>
          </a:p>
        </p:txBody>
      </p:sp>
      <p:sp>
        <p:nvSpPr>
          <p:cNvPr id="43013" name="Zástupný symbol pro číslo snímku 2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1pPr>
            <a:lvl2pPr marL="742950" indent="-28575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marL="1143000" indent="-22860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marL="1600200" indent="-22860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marL="2057400" indent="-22860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pPr eaLnBrk="1" hangingPunct="1"/>
            <a:fld id="{2FF02DF8-B87A-4428-A5AD-7C65DDA6C6F8}" type="slidenum">
              <a:rPr lang="cs-CZ" altLang="en-US" sz="1200" b="0" smtClean="0">
                <a:solidFill>
                  <a:srgbClr val="969696"/>
                </a:solidFill>
              </a:rPr>
              <a:pPr eaLnBrk="1" hangingPunct="1"/>
              <a:t>24</a:t>
            </a:fld>
            <a:endParaRPr lang="cs-CZ" altLang="en-US" sz="1200" b="0" smtClean="0">
              <a:solidFill>
                <a:srgbClr val="96969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898036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Nadpis 4"/>
          <p:cNvSpPr>
            <a:spLocks noGrp="1"/>
          </p:cNvSpPr>
          <p:nvPr>
            <p:ph type="title"/>
          </p:nvPr>
        </p:nvSpPr>
        <p:spPr>
          <a:xfrm>
            <a:off x="720725" y="806450"/>
            <a:ext cx="7827963" cy="692150"/>
          </a:xfrm>
        </p:spPr>
        <p:txBody>
          <a:bodyPr/>
          <a:lstStyle/>
          <a:p>
            <a:r>
              <a:rPr lang="cs-CZ" altLang="cs-CZ" cap="all" dirty="0"/>
              <a:t>Příklad kalkulace režijních nákladů</a:t>
            </a:r>
          </a:p>
        </p:txBody>
      </p:sp>
      <p:sp>
        <p:nvSpPr>
          <p:cNvPr id="44036" name="Zástupný symbol pro zápatí 1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1pPr>
            <a:lvl2pPr marL="742950" indent="-28575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marL="1143000" indent="-22860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marL="1600200" indent="-22860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marL="2057400" indent="-22860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cs-CZ" altLang="en-US" sz="1200" b="0" smtClean="0">
                <a:solidFill>
                  <a:srgbClr val="969696"/>
                </a:solidFill>
              </a:rPr>
              <a:t>Jakub Pejcal: Účetnictví a zdanění NNO / Ekonomické řízení NNO</a:t>
            </a:r>
            <a:endParaRPr lang="cs-CZ" altLang="en-US" sz="1200" b="0">
              <a:solidFill>
                <a:srgbClr val="969696"/>
              </a:solidFill>
            </a:endParaRPr>
          </a:p>
        </p:txBody>
      </p:sp>
      <p:sp>
        <p:nvSpPr>
          <p:cNvPr id="44037" name="Zástupný symbol pro číslo snímku 2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1pPr>
            <a:lvl2pPr marL="742950" indent="-28575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marL="1143000" indent="-22860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marL="1600200" indent="-22860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marL="2057400" indent="-22860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pPr eaLnBrk="1" hangingPunct="1"/>
            <a:fld id="{3AA415C4-2233-437B-9D4F-5585969DD07B}" type="slidenum">
              <a:rPr lang="cs-CZ" altLang="en-US" sz="1200" b="0" smtClean="0">
                <a:solidFill>
                  <a:srgbClr val="969696"/>
                </a:solidFill>
              </a:rPr>
              <a:pPr eaLnBrk="1" hangingPunct="1"/>
              <a:t>25</a:t>
            </a:fld>
            <a:endParaRPr lang="cs-CZ" altLang="en-US" sz="1200" b="0" smtClean="0">
              <a:solidFill>
                <a:srgbClr val="969696"/>
              </a:solidFill>
            </a:endParaRPr>
          </a:p>
        </p:txBody>
      </p:sp>
      <p:pic>
        <p:nvPicPr>
          <p:cNvPr id="4403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4088" y="1655763"/>
            <a:ext cx="7188200" cy="475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5293645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Nadpis 4"/>
          <p:cNvSpPr>
            <a:spLocks noGrp="1"/>
          </p:cNvSpPr>
          <p:nvPr>
            <p:ph type="title"/>
          </p:nvPr>
        </p:nvSpPr>
        <p:spPr>
          <a:xfrm>
            <a:off x="720725" y="801688"/>
            <a:ext cx="7827963" cy="647700"/>
          </a:xfrm>
        </p:spPr>
        <p:txBody>
          <a:bodyPr/>
          <a:lstStyle/>
          <a:p>
            <a:r>
              <a:rPr lang="cs-CZ" altLang="cs-CZ" cap="all" dirty="0"/>
              <a:t>Výnosy v NNO</a:t>
            </a:r>
          </a:p>
        </p:txBody>
      </p:sp>
      <p:sp>
        <p:nvSpPr>
          <p:cNvPr id="45058" name="Rectangle 3"/>
          <p:cNvSpPr>
            <a:spLocks noGrp="1" noChangeArrowheads="1"/>
          </p:cNvSpPr>
          <p:nvPr>
            <p:ph idx="1"/>
          </p:nvPr>
        </p:nvSpPr>
        <p:spPr>
          <a:xfrm>
            <a:off x="928688" y="1785938"/>
            <a:ext cx="7358062" cy="4357687"/>
          </a:xfrm>
        </p:spPr>
        <p:txBody>
          <a:bodyPr/>
          <a:lstStyle/>
          <a:p>
            <a:pPr>
              <a:buFont typeface="Wingdings" pitchFamily="2" charset="2"/>
              <a:buChar char="q"/>
            </a:pPr>
            <a:r>
              <a:rPr lang="cs-CZ" altLang="cs-CZ" sz="1800" b="1" dirty="0" smtClean="0"/>
              <a:t>výnosy</a:t>
            </a:r>
            <a:r>
              <a:rPr lang="cs-CZ" altLang="cs-CZ" sz="1800" dirty="0" smtClean="0"/>
              <a:t> = peněžní vyjádření výkonů </a:t>
            </a:r>
          </a:p>
          <a:p>
            <a:pPr>
              <a:buFont typeface="Wingdings" pitchFamily="2" charset="2"/>
              <a:buChar char="q"/>
            </a:pPr>
            <a:endParaRPr lang="cs-CZ" altLang="cs-CZ" sz="1800" dirty="0" smtClean="0"/>
          </a:p>
          <a:p>
            <a:pPr>
              <a:buFont typeface="Wingdings" pitchFamily="2" charset="2"/>
              <a:buChar char="q"/>
            </a:pPr>
            <a:r>
              <a:rPr lang="cs-CZ" altLang="cs-CZ" sz="1800" dirty="0" smtClean="0"/>
              <a:t>jaké finanční zdroje NNO má a v jaké výši je může očekávat?</a:t>
            </a:r>
          </a:p>
          <a:p>
            <a:pPr>
              <a:buFont typeface="Wingdings" pitchFamily="2" charset="2"/>
              <a:buChar char="q"/>
            </a:pPr>
            <a:r>
              <a:rPr lang="cs-CZ" altLang="cs-CZ" sz="1800" dirty="0" smtClean="0"/>
              <a:t>komplikované odhadnout výši výnosů</a:t>
            </a:r>
          </a:p>
          <a:p>
            <a:pPr>
              <a:buFont typeface="Wingdings" pitchFamily="2" charset="2"/>
              <a:buChar char="q"/>
            </a:pPr>
            <a:r>
              <a:rPr lang="cs-CZ" altLang="cs-CZ" sz="1800" dirty="0" smtClean="0"/>
              <a:t>základní druhy výnosů:</a:t>
            </a:r>
          </a:p>
          <a:p>
            <a:pPr lvl="1">
              <a:buFont typeface="Wingdings" pitchFamily="2" charset="2"/>
              <a:buChar char="q"/>
            </a:pPr>
            <a:r>
              <a:rPr lang="cs-CZ" altLang="cs-CZ" sz="1600" dirty="0" smtClean="0"/>
              <a:t>dotace ze státního rozpočtu a z rozpočtů krajů a obcí</a:t>
            </a:r>
          </a:p>
          <a:p>
            <a:pPr lvl="1">
              <a:buFont typeface="Wingdings" pitchFamily="2" charset="2"/>
              <a:buChar char="q"/>
            </a:pPr>
            <a:r>
              <a:rPr lang="cs-CZ" altLang="cs-CZ" sz="1600" dirty="0" smtClean="0"/>
              <a:t>dary fyzických a právnických osob</a:t>
            </a:r>
          </a:p>
          <a:p>
            <a:pPr lvl="1">
              <a:buFont typeface="Wingdings" pitchFamily="2" charset="2"/>
              <a:buChar char="q"/>
            </a:pPr>
            <a:r>
              <a:rPr lang="cs-CZ" altLang="cs-CZ" sz="1600" dirty="0" smtClean="0"/>
              <a:t>členské příspěvky</a:t>
            </a:r>
          </a:p>
          <a:p>
            <a:pPr lvl="1">
              <a:buFont typeface="Wingdings" pitchFamily="2" charset="2"/>
              <a:buChar char="q"/>
            </a:pPr>
            <a:r>
              <a:rPr lang="cs-CZ" altLang="cs-CZ" sz="1600" dirty="0" smtClean="0"/>
              <a:t>finanční výnosy (přijaté úroky, příjmy z reklam)</a:t>
            </a:r>
          </a:p>
          <a:p>
            <a:pPr lvl="1">
              <a:buFont typeface="Wingdings" pitchFamily="2" charset="2"/>
              <a:buChar char="q"/>
            </a:pPr>
            <a:r>
              <a:rPr lang="cs-CZ" altLang="cs-CZ" sz="1600" dirty="0" smtClean="0"/>
              <a:t>ostatní mimořádné výnosy</a:t>
            </a:r>
          </a:p>
          <a:p>
            <a:pPr>
              <a:buFont typeface="Wingdings" pitchFamily="2" charset="2"/>
              <a:buChar char="q"/>
            </a:pPr>
            <a:endParaRPr lang="cs-CZ" altLang="cs-CZ" sz="1800" dirty="0" smtClean="0"/>
          </a:p>
          <a:p>
            <a:pPr>
              <a:buFont typeface="Wingdings" pitchFamily="2" charset="2"/>
              <a:buChar char="q"/>
            </a:pPr>
            <a:r>
              <a:rPr lang="cs-CZ" altLang="cs-CZ" sz="1800" dirty="0" smtClean="0"/>
              <a:t>rozlišujeme volné a vázané zdroje</a:t>
            </a:r>
          </a:p>
        </p:txBody>
      </p:sp>
      <p:sp>
        <p:nvSpPr>
          <p:cNvPr id="45060" name="Zástupný symbol pro zápatí 1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1pPr>
            <a:lvl2pPr marL="742950" indent="-28575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marL="1143000" indent="-22860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marL="1600200" indent="-22860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marL="2057400" indent="-22860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cs-CZ" altLang="en-US" sz="1200" b="0" dirty="0" smtClean="0">
                <a:solidFill>
                  <a:srgbClr val="969696"/>
                </a:solidFill>
              </a:rPr>
              <a:t>Jakub </a:t>
            </a:r>
            <a:r>
              <a:rPr lang="cs-CZ" altLang="en-US" sz="1200" b="0" dirty="0" err="1" smtClean="0">
                <a:solidFill>
                  <a:srgbClr val="969696"/>
                </a:solidFill>
              </a:rPr>
              <a:t>Pejcal</a:t>
            </a:r>
            <a:r>
              <a:rPr lang="cs-CZ" altLang="en-US" sz="1200" b="0" dirty="0" smtClean="0">
                <a:solidFill>
                  <a:srgbClr val="969696"/>
                </a:solidFill>
              </a:rPr>
              <a:t>: Účetnictví a zdanění NNO / Ekonomické řízení NNO</a:t>
            </a:r>
            <a:endParaRPr lang="cs-CZ" altLang="en-US" sz="1200" b="0" dirty="0">
              <a:solidFill>
                <a:srgbClr val="969696"/>
              </a:solidFill>
            </a:endParaRPr>
          </a:p>
        </p:txBody>
      </p:sp>
      <p:sp>
        <p:nvSpPr>
          <p:cNvPr id="45061" name="Zástupný symbol pro číslo snímku 2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1pPr>
            <a:lvl2pPr marL="742950" indent="-28575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marL="1143000" indent="-22860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marL="1600200" indent="-22860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marL="2057400" indent="-22860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pPr eaLnBrk="1" hangingPunct="1"/>
            <a:fld id="{A29B2AA1-9DB8-4123-8895-61765FBA4633}" type="slidenum">
              <a:rPr lang="cs-CZ" altLang="en-US" sz="1200" b="0" smtClean="0">
                <a:solidFill>
                  <a:srgbClr val="969696"/>
                </a:solidFill>
              </a:rPr>
              <a:pPr eaLnBrk="1" hangingPunct="1"/>
              <a:t>26</a:t>
            </a:fld>
            <a:endParaRPr lang="cs-CZ" altLang="en-US" sz="1200" b="0" smtClean="0">
              <a:solidFill>
                <a:srgbClr val="96969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601855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3" name="Nadpis 4"/>
          <p:cNvSpPr>
            <a:spLocks noGrp="1"/>
          </p:cNvSpPr>
          <p:nvPr>
            <p:ph type="title"/>
          </p:nvPr>
        </p:nvSpPr>
        <p:spPr>
          <a:xfrm>
            <a:off x="720725" y="801688"/>
            <a:ext cx="7827963" cy="647700"/>
          </a:xfrm>
        </p:spPr>
        <p:txBody>
          <a:bodyPr/>
          <a:lstStyle/>
          <a:p>
            <a:r>
              <a:rPr lang="cs-CZ" altLang="cs-CZ" cap="all" dirty="0"/>
              <a:t>Existence dalších nástrojů řízení</a:t>
            </a:r>
          </a:p>
        </p:txBody>
      </p:sp>
      <p:sp>
        <p:nvSpPr>
          <p:cNvPr id="46082" name="Rectangle 3"/>
          <p:cNvSpPr>
            <a:spLocks noGrp="1" noChangeArrowheads="1"/>
          </p:cNvSpPr>
          <p:nvPr>
            <p:ph idx="1"/>
          </p:nvPr>
        </p:nvSpPr>
        <p:spPr>
          <a:xfrm>
            <a:off x="928688" y="1785938"/>
            <a:ext cx="7358062" cy="4357687"/>
          </a:xfrm>
        </p:spPr>
        <p:txBody>
          <a:bodyPr/>
          <a:lstStyle/>
          <a:p>
            <a:pPr algn="just">
              <a:buFont typeface="Wingdings" pitchFamily="2" charset="2"/>
              <a:buChar char="q"/>
            </a:pPr>
            <a:r>
              <a:rPr lang="cs-CZ" altLang="en-US" sz="1400" b="1" i="1" dirty="0" smtClean="0"/>
              <a:t>Ukazatele výnosnosti (rentability)</a:t>
            </a:r>
            <a:r>
              <a:rPr lang="cs-CZ" altLang="en-US" sz="1400" i="1" dirty="0" smtClean="0"/>
              <a:t> = ukazatele uvažující výnosnost vloženého kapitálu do aktivit organizace.</a:t>
            </a:r>
          </a:p>
          <a:p>
            <a:pPr algn="just">
              <a:buFont typeface="Wingdings" pitchFamily="2" charset="2"/>
              <a:buChar char="q"/>
            </a:pPr>
            <a:endParaRPr lang="en-US" altLang="en-US" sz="1400" dirty="0" smtClean="0"/>
          </a:p>
          <a:p>
            <a:pPr algn="just">
              <a:buFont typeface="Wingdings" pitchFamily="2" charset="2"/>
              <a:buChar char="q"/>
            </a:pPr>
            <a:r>
              <a:rPr lang="cs-CZ" altLang="en-US" sz="1400" b="1" i="1" dirty="0" smtClean="0"/>
              <a:t>Ukazatele likvidity</a:t>
            </a:r>
            <a:r>
              <a:rPr lang="cs-CZ" altLang="en-US" sz="1400" i="1" dirty="0" smtClean="0"/>
              <a:t> = tj. ukazatele platební schopnosti - srovnávají objem toho,</a:t>
            </a:r>
            <a:r>
              <a:rPr lang="en-US" altLang="en-US" sz="1400" i="1" dirty="0" smtClean="0"/>
              <a:t> </a:t>
            </a:r>
            <a:r>
              <a:rPr lang="cs-CZ" altLang="en-US" sz="1400" i="1" dirty="0" smtClean="0"/>
              <a:t>co má organizace platit s tím, čím to zaplatit může.</a:t>
            </a:r>
          </a:p>
          <a:p>
            <a:pPr algn="just">
              <a:buFont typeface="Wingdings" pitchFamily="2" charset="2"/>
              <a:buChar char="q"/>
            </a:pPr>
            <a:endParaRPr lang="en-US" altLang="en-US" sz="1400" dirty="0" smtClean="0"/>
          </a:p>
          <a:p>
            <a:pPr algn="just">
              <a:buFont typeface="Wingdings" pitchFamily="2" charset="2"/>
              <a:buChar char="q"/>
            </a:pPr>
            <a:r>
              <a:rPr lang="cs-CZ" altLang="en-US" sz="1400" b="1" i="1" dirty="0" smtClean="0"/>
              <a:t>Ukazatele zadluženosti</a:t>
            </a:r>
            <a:r>
              <a:rPr lang="cs-CZ" altLang="en-US" sz="1400" i="1" dirty="0" smtClean="0"/>
              <a:t> = ukazatele znázorňující poměr (vztah) mezi vlastními a cizími zdroji.</a:t>
            </a:r>
          </a:p>
          <a:p>
            <a:pPr algn="just">
              <a:buFont typeface="Wingdings" pitchFamily="2" charset="2"/>
              <a:buChar char="q"/>
            </a:pPr>
            <a:endParaRPr lang="en-US" altLang="en-US" sz="1400" dirty="0" smtClean="0"/>
          </a:p>
          <a:p>
            <a:pPr algn="just">
              <a:buFont typeface="Wingdings" pitchFamily="2" charset="2"/>
              <a:buChar char="q"/>
            </a:pPr>
            <a:r>
              <a:rPr lang="cs-CZ" altLang="en-US" sz="1400" b="1" i="1" dirty="0" smtClean="0"/>
              <a:t>Ukazatele aktivity</a:t>
            </a:r>
            <a:r>
              <a:rPr lang="cs-CZ" altLang="en-US" sz="1400" i="1" dirty="0" smtClean="0"/>
              <a:t> = různé ukazatele, které v jednoduchosti znázorňují aktivitu organizace (např. doba obratu zásob, rychlost obratu zásob, doba obratu pohledávek, rychlost obratu pohledávek, doba obratu závazků, relativní vázanost stálých aktiv...).</a:t>
            </a:r>
            <a:endParaRPr lang="en-US" altLang="en-US" sz="1400" dirty="0" smtClean="0"/>
          </a:p>
          <a:p>
            <a:pPr lvl="1">
              <a:buFont typeface="Wingdings" pitchFamily="2" charset="2"/>
              <a:buChar char="q"/>
            </a:pPr>
            <a:endParaRPr lang="cs-CZ" altLang="cs-CZ" sz="1600" dirty="0" smtClean="0"/>
          </a:p>
        </p:txBody>
      </p:sp>
      <p:sp>
        <p:nvSpPr>
          <p:cNvPr id="46084" name="Zástupný symbol pro zápatí 1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1pPr>
            <a:lvl2pPr marL="742950" indent="-28575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marL="1143000" indent="-22860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marL="1600200" indent="-22860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marL="2057400" indent="-22860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cs-CZ" altLang="en-US" sz="1200" b="0" smtClean="0">
                <a:solidFill>
                  <a:srgbClr val="969696"/>
                </a:solidFill>
              </a:rPr>
              <a:t>Jakub Pejcal: Účetnictví a zdanění NNO / Ekonomické řízení NNO</a:t>
            </a:r>
            <a:endParaRPr lang="cs-CZ" altLang="en-US" sz="1200" b="0">
              <a:solidFill>
                <a:srgbClr val="969696"/>
              </a:solidFill>
            </a:endParaRPr>
          </a:p>
        </p:txBody>
      </p:sp>
      <p:sp>
        <p:nvSpPr>
          <p:cNvPr id="46085" name="Zástupný symbol pro číslo snímku 2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1pPr>
            <a:lvl2pPr marL="742950" indent="-28575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marL="1143000" indent="-22860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marL="1600200" indent="-22860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marL="2057400" indent="-22860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pPr eaLnBrk="1" hangingPunct="1"/>
            <a:fld id="{D57DA815-08AB-448A-B4BA-CAE6C04BEC6A}" type="slidenum">
              <a:rPr lang="cs-CZ" altLang="en-US" sz="1200" b="0" smtClean="0">
                <a:solidFill>
                  <a:srgbClr val="969696"/>
                </a:solidFill>
              </a:rPr>
              <a:pPr eaLnBrk="1" hangingPunct="1"/>
              <a:t>27</a:t>
            </a:fld>
            <a:endParaRPr lang="cs-CZ" altLang="en-US" sz="1200" b="0" smtClean="0">
              <a:solidFill>
                <a:srgbClr val="96969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691343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3" name="Nadpis 4"/>
          <p:cNvSpPr>
            <a:spLocks noGrp="1"/>
          </p:cNvSpPr>
          <p:nvPr>
            <p:ph type="title"/>
          </p:nvPr>
        </p:nvSpPr>
        <p:spPr>
          <a:xfrm>
            <a:off x="720725" y="801688"/>
            <a:ext cx="7827963" cy="647700"/>
          </a:xfrm>
        </p:spPr>
        <p:txBody>
          <a:bodyPr/>
          <a:lstStyle/>
          <a:p>
            <a:r>
              <a:rPr lang="en-US" altLang="cs-CZ" cap="all" dirty="0" err="1" smtClean="0"/>
              <a:t>Shrnutí</a:t>
            </a:r>
            <a:r>
              <a:rPr lang="en-US" altLang="cs-CZ" cap="all" dirty="0" smtClean="0"/>
              <a:t> </a:t>
            </a:r>
            <a:r>
              <a:rPr lang="en-US" altLang="cs-CZ" cap="all" dirty="0" err="1" smtClean="0"/>
              <a:t>závěrem</a:t>
            </a:r>
            <a:endParaRPr lang="cs-CZ" altLang="cs-CZ" cap="all" dirty="0"/>
          </a:p>
        </p:txBody>
      </p:sp>
      <p:sp>
        <p:nvSpPr>
          <p:cNvPr id="46082" name="Rectangle 3"/>
          <p:cNvSpPr>
            <a:spLocks noGrp="1" noChangeArrowheads="1"/>
          </p:cNvSpPr>
          <p:nvPr>
            <p:ph idx="1"/>
          </p:nvPr>
        </p:nvSpPr>
        <p:spPr>
          <a:xfrm>
            <a:off x="928688" y="1785938"/>
            <a:ext cx="7358062" cy="4357687"/>
          </a:xfrm>
        </p:spPr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cs-CZ" altLang="cs-CZ" sz="1800" dirty="0"/>
              <a:t>účetnictví a zdanění NNO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cs-CZ" altLang="cs-CZ" sz="1600" dirty="0"/>
              <a:t>účetnictví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cs-CZ" altLang="cs-CZ" sz="1600" dirty="0"/>
              <a:t>účetní legislativa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cs-CZ" altLang="cs-CZ" sz="1600" dirty="0"/>
              <a:t>specifika účetnictví NNO (rozsah, výkazy, doklady, archivace</a:t>
            </a:r>
            <a:r>
              <a:rPr lang="en-US" altLang="cs-CZ" sz="1600" dirty="0"/>
              <a:t>, </a:t>
            </a:r>
            <a:r>
              <a:rPr lang="en-US" altLang="cs-CZ" sz="1600" dirty="0" err="1"/>
              <a:t>zdanění</a:t>
            </a:r>
            <a:r>
              <a:rPr lang="cs-CZ" altLang="cs-CZ" sz="1600" dirty="0"/>
              <a:t>)</a:t>
            </a:r>
          </a:p>
          <a:p>
            <a:pPr lvl="1"/>
            <a:endParaRPr lang="cs-CZ" altLang="cs-CZ" sz="1600" dirty="0"/>
          </a:p>
          <a:p>
            <a:pPr>
              <a:buFont typeface="Wingdings" panose="05000000000000000000" pitchFamily="2" charset="2"/>
              <a:buChar char="q"/>
            </a:pPr>
            <a:r>
              <a:rPr lang="cs-CZ" altLang="cs-CZ" sz="1800" dirty="0"/>
              <a:t>ekonomické řízení NNO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cs-CZ" altLang="cs-CZ" sz="1600" dirty="0"/>
              <a:t>ekonomické řízení z teorie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cs-CZ" altLang="cs-CZ" sz="1600" dirty="0"/>
              <a:t>základní nástroj ekonomického řízení – rozpočet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cs-CZ" altLang="cs-CZ" sz="1600" dirty="0"/>
              <a:t>náklady v NNO (jejich kalkulace)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cs-CZ" altLang="cs-CZ" sz="1600" dirty="0"/>
              <a:t>výnosy v NNO</a:t>
            </a:r>
          </a:p>
          <a:p>
            <a:pPr lvl="1">
              <a:buFont typeface="Wingdings" panose="05000000000000000000" pitchFamily="2" charset="2"/>
              <a:buChar char="q"/>
            </a:pPr>
            <a:endParaRPr lang="cs-CZ" altLang="cs-CZ" sz="1800" dirty="0">
              <a:ea typeface="+mn-ea"/>
              <a:cs typeface="+mn-cs"/>
            </a:endParaRPr>
          </a:p>
        </p:txBody>
      </p:sp>
      <p:sp>
        <p:nvSpPr>
          <p:cNvPr id="46084" name="Zástupný symbol pro zápatí 1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1pPr>
            <a:lvl2pPr marL="742950" indent="-28575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marL="1143000" indent="-22860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marL="1600200" indent="-22860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marL="2057400" indent="-22860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cs-CZ" altLang="en-US" sz="1200" b="0" smtClean="0">
                <a:solidFill>
                  <a:srgbClr val="969696"/>
                </a:solidFill>
              </a:rPr>
              <a:t>Jakub Pejcal: Účetnictví a zdanění NNO / Ekonomické řízení NNO</a:t>
            </a:r>
            <a:endParaRPr lang="cs-CZ" altLang="en-US" sz="1200" b="0">
              <a:solidFill>
                <a:srgbClr val="969696"/>
              </a:solidFill>
            </a:endParaRPr>
          </a:p>
        </p:txBody>
      </p:sp>
      <p:sp>
        <p:nvSpPr>
          <p:cNvPr id="46085" name="Zástupný symbol pro číslo snímku 2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1pPr>
            <a:lvl2pPr marL="742950" indent="-28575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marL="1143000" indent="-22860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marL="1600200" indent="-22860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marL="2057400" indent="-22860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pPr eaLnBrk="1" hangingPunct="1"/>
            <a:fld id="{D57DA815-08AB-448A-B4BA-CAE6C04BEC6A}" type="slidenum">
              <a:rPr lang="cs-CZ" altLang="en-US" sz="1200" b="0" smtClean="0">
                <a:solidFill>
                  <a:srgbClr val="969696"/>
                </a:solidFill>
              </a:rPr>
              <a:pPr eaLnBrk="1" hangingPunct="1"/>
              <a:t>28</a:t>
            </a:fld>
            <a:endParaRPr lang="cs-CZ" altLang="en-US" sz="1200" b="0" smtClean="0">
              <a:solidFill>
                <a:srgbClr val="96969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837110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950913"/>
            <a:ext cx="7772400" cy="1362075"/>
          </a:xfrm>
        </p:spPr>
        <p:txBody>
          <a:bodyPr/>
          <a:lstStyle/>
          <a:p>
            <a:pPr>
              <a:defRPr/>
            </a:pPr>
            <a:r>
              <a:rPr lang="cs-CZ" altLang="cs-CZ" sz="2400" dirty="0"/>
              <a:t>Účetnictví</a:t>
            </a:r>
            <a:endParaRPr lang="cs-CZ" sz="1000" dirty="0"/>
          </a:p>
        </p:txBody>
      </p:sp>
      <p:sp>
        <p:nvSpPr>
          <p:cNvPr id="8195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1698625"/>
            <a:ext cx="7772400" cy="4549775"/>
          </a:xfrm>
        </p:spPr>
        <p:txBody>
          <a:bodyPr anchor="t"/>
          <a:lstStyle/>
          <a:p>
            <a:pPr marL="285750" indent="-285750" eaLnBrk="1" hangingPunct="1">
              <a:buFont typeface="Wingdings" pitchFamily="2" charset="2"/>
              <a:buChar char="q"/>
              <a:defRPr/>
            </a:pPr>
            <a:r>
              <a:rPr lang="cs-CZ" altLang="cs-CZ" sz="1800" dirty="0"/>
              <a:t>informační systém, který poskytuje základní informace o finančních aktivitách a stavu majetku účetní jednotky (tj. právnické osoby)</a:t>
            </a:r>
          </a:p>
          <a:p>
            <a:pPr eaLnBrk="1" hangingPunct="1">
              <a:defRPr/>
            </a:pPr>
            <a:endParaRPr lang="cs-CZ" altLang="cs-CZ" sz="1800" dirty="0"/>
          </a:p>
          <a:p>
            <a:pPr marL="285750" indent="-285750">
              <a:buFont typeface="Wingdings" pitchFamily="2" charset="2"/>
              <a:buChar char="q"/>
              <a:defRPr/>
            </a:pPr>
            <a:r>
              <a:rPr lang="cs-CZ" altLang="cs-CZ" sz="1800" dirty="0"/>
              <a:t>účetnictví musí být (§ </a:t>
            </a:r>
            <a:r>
              <a:rPr lang="cs-CZ" altLang="cs-CZ" sz="1800" dirty="0" smtClean="0"/>
              <a:t>8</a:t>
            </a:r>
            <a:r>
              <a:rPr lang="en-US" altLang="cs-CZ" sz="1800" dirty="0" smtClean="0"/>
              <a:t>, 563/1991 Sb., </a:t>
            </a:r>
            <a:r>
              <a:rPr lang="cs-CZ" altLang="cs-CZ" sz="1800" dirty="0" smtClean="0"/>
              <a:t>zákona </a:t>
            </a:r>
            <a:r>
              <a:rPr lang="cs-CZ" altLang="cs-CZ" sz="1800" dirty="0"/>
              <a:t>o účetnictví): </a:t>
            </a:r>
          </a:p>
          <a:p>
            <a:pPr marL="742950" lvl="1" indent="-285750" eaLnBrk="1" hangingPunct="1">
              <a:buFont typeface="Wingdings" pitchFamily="2" charset="2"/>
              <a:buChar char="q"/>
              <a:defRPr/>
            </a:pPr>
            <a:r>
              <a:rPr lang="cs-CZ" altLang="cs-CZ" sz="1600" dirty="0"/>
              <a:t>správné (neodporuje zákonu), </a:t>
            </a:r>
          </a:p>
          <a:p>
            <a:pPr marL="742950" lvl="1" indent="-285750" eaLnBrk="1" hangingPunct="1">
              <a:buFont typeface="Wingdings" pitchFamily="2" charset="2"/>
              <a:buChar char="q"/>
              <a:defRPr/>
            </a:pPr>
            <a:r>
              <a:rPr lang="cs-CZ" altLang="cs-CZ" sz="1600" dirty="0"/>
              <a:t>úplné (obsahuje vše), </a:t>
            </a:r>
          </a:p>
          <a:p>
            <a:pPr marL="742950" lvl="1" indent="-285750" eaLnBrk="1" hangingPunct="1">
              <a:buFont typeface="Wingdings" pitchFamily="2" charset="2"/>
              <a:buChar char="q"/>
              <a:defRPr/>
            </a:pPr>
            <a:r>
              <a:rPr lang="cs-CZ" altLang="cs-CZ" sz="1600" dirty="0"/>
              <a:t>průkazné (navázáno na skutečnost),</a:t>
            </a:r>
          </a:p>
          <a:p>
            <a:pPr marL="742950" lvl="1" indent="-285750" eaLnBrk="1" hangingPunct="1">
              <a:buFont typeface="Wingdings" pitchFamily="2" charset="2"/>
              <a:buChar char="q"/>
              <a:defRPr/>
            </a:pPr>
            <a:r>
              <a:rPr lang="cs-CZ" altLang="cs-CZ" sz="1600" dirty="0"/>
              <a:t>srozumitelné (nadáno schopností jednoznačně určit informace), </a:t>
            </a:r>
          </a:p>
          <a:p>
            <a:pPr marL="742950" lvl="1" indent="-285750" eaLnBrk="1" hangingPunct="1">
              <a:buFont typeface="Wingdings" pitchFamily="2" charset="2"/>
              <a:buChar char="q"/>
              <a:defRPr/>
            </a:pPr>
            <a:r>
              <a:rPr lang="cs-CZ" altLang="cs-CZ" sz="1600" dirty="0"/>
              <a:t>trvalé (uchovatel informací).</a:t>
            </a:r>
          </a:p>
          <a:p>
            <a:pPr marL="285750" indent="-285750" eaLnBrk="1" hangingPunct="1">
              <a:buFont typeface="Wingdings" pitchFamily="2" charset="2"/>
              <a:buChar char="q"/>
              <a:defRPr/>
            </a:pPr>
            <a:endParaRPr lang="cs-CZ" altLang="cs-CZ" sz="1800" dirty="0"/>
          </a:p>
          <a:p>
            <a:pPr marL="285750" indent="-285750" eaLnBrk="1" hangingPunct="1">
              <a:buFont typeface="Wingdings" pitchFamily="2" charset="2"/>
              <a:buChar char="q"/>
              <a:defRPr/>
            </a:pPr>
            <a:r>
              <a:rPr lang="cs-CZ" altLang="cs-CZ" sz="1800" dirty="0"/>
              <a:t>účetnictví plní tyto funkce: </a:t>
            </a:r>
          </a:p>
          <a:p>
            <a:pPr marL="742950" lvl="1" indent="-285750" eaLnBrk="1" hangingPunct="1">
              <a:buFont typeface="Wingdings" pitchFamily="2" charset="2"/>
              <a:buChar char="q"/>
              <a:defRPr/>
            </a:pPr>
            <a:r>
              <a:rPr lang="cs-CZ" altLang="cs-CZ" sz="1600" dirty="0"/>
              <a:t>evidenční,</a:t>
            </a:r>
          </a:p>
          <a:p>
            <a:pPr marL="742950" lvl="1" indent="-285750" eaLnBrk="1" hangingPunct="1">
              <a:buFont typeface="Wingdings" pitchFamily="2" charset="2"/>
              <a:buChar char="q"/>
              <a:defRPr/>
            </a:pPr>
            <a:r>
              <a:rPr lang="cs-CZ" altLang="cs-CZ" sz="1600" dirty="0"/>
              <a:t>analyticko-vyhodnocovací, </a:t>
            </a:r>
          </a:p>
          <a:p>
            <a:pPr marL="742950" lvl="1" indent="-285750" eaLnBrk="1" hangingPunct="1">
              <a:buFont typeface="Wingdings" pitchFamily="2" charset="2"/>
              <a:buChar char="q"/>
              <a:defRPr/>
            </a:pPr>
            <a:r>
              <a:rPr lang="cs-CZ" altLang="cs-CZ" sz="1600" dirty="0"/>
              <a:t>kontrolní</a:t>
            </a:r>
            <a:r>
              <a:rPr lang="cs-CZ" altLang="cs-CZ" sz="1600" dirty="0" smtClean="0"/>
              <a:t>.</a:t>
            </a:r>
            <a:endParaRPr lang="cs-CZ" altLang="cs-CZ" dirty="0" smtClean="0"/>
          </a:p>
        </p:txBody>
      </p:sp>
      <p:sp>
        <p:nvSpPr>
          <p:cNvPr id="9221" name="Zástupný symbol pro zápatí 2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1pPr>
            <a:lvl2pPr marL="742950" indent="-28575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marL="1143000" indent="-22860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marL="1600200" indent="-22860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marL="2057400" indent="-22860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cs-CZ" altLang="en-US" sz="1200" b="0" smtClean="0">
                <a:solidFill>
                  <a:srgbClr val="969696"/>
                </a:solidFill>
              </a:rPr>
              <a:t>Jakub Pejcal: Účetnictví a zdanění NNO / Ekonomické řízení NNO</a:t>
            </a:r>
            <a:endParaRPr lang="cs-CZ" altLang="en-US" sz="1200" b="0" dirty="0">
              <a:solidFill>
                <a:srgbClr val="969696"/>
              </a:solidFill>
            </a:endParaRPr>
          </a:p>
        </p:txBody>
      </p:sp>
      <p:sp>
        <p:nvSpPr>
          <p:cNvPr id="9220" name="Zástupný symbol pro číslo snímku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969696"/>
              </a:buClr>
              <a:buSzPct val="80000"/>
              <a:buFont typeface="Wingdings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90000"/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5A027872-45B1-4E5C-A713-FEC6E946BDDA}" type="slidenum">
              <a:rPr lang="cs-CZ" altLang="cs-CZ" sz="1200" smtClean="0">
                <a:solidFill>
                  <a:srgbClr val="969696"/>
                </a:solidFill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lang="cs-CZ" altLang="cs-CZ" sz="1200" smtClean="0">
              <a:solidFill>
                <a:srgbClr val="96969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0954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950913"/>
            <a:ext cx="7772400" cy="1362075"/>
          </a:xfrm>
        </p:spPr>
        <p:txBody>
          <a:bodyPr/>
          <a:lstStyle/>
          <a:p>
            <a:pPr>
              <a:defRPr/>
            </a:pPr>
            <a:r>
              <a:rPr lang="cs-CZ" altLang="cs-CZ" sz="2400" dirty="0"/>
              <a:t>Legislativní úprava účetnictví</a:t>
            </a:r>
            <a:endParaRPr lang="cs-CZ" sz="1000" dirty="0"/>
          </a:p>
        </p:txBody>
      </p:sp>
      <p:sp>
        <p:nvSpPr>
          <p:cNvPr id="1024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1698625"/>
            <a:ext cx="7772400" cy="4549775"/>
          </a:xfrm>
        </p:spPr>
        <p:txBody>
          <a:bodyPr anchor="t"/>
          <a:lstStyle/>
          <a:p>
            <a:pPr marL="285750" indent="-285750" algn="just" eaLnBrk="1" hangingPunct="1">
              <a:buFont typeface="Wingdings" pitchFamily="2" charset="2"/>
              <a:buChar char="q"/>
            </a:pPr>
            <a:r>
              <a:rPr lang="cs-CZ" altLang="cs-CZ" sz="1800" dirty="0" smtClean="0"/>
              <a:t>zákon č. 563/1991 Sb., o účetnictví ve znění pozdějších předpisů</a:t>
            </a:r>
          </a:p>
          <a:p>
            <a:pPr marL="285750" indent="-285750" algn="just" eaLnBrk="1" hangingPunct="1">
              <a:buFont typeface="Wingdings" pitchFamily="2" charset="2"/>
              <a:buChar char="q"/>
            </a:pPr>
            <a:endParaRPr lang="cs-CZ" altLang="cs-CZ" sz="1800" dirty="0" smtClean="0"/>
          </a:p>
          <a:p>
            <a:pPr marL="285750" indent="-285750" algn="just" eaLnBrk="1" hangingPunct="1">
              <a:buFont typeface="Wingdings" pitchFamily="2" charset="2"/>
              <a:buChar char="q"/>
            </a:pPr>
            <a:r>
              <a:rPr lang="cs-CZ" altLang="cs-CZ" sz="1800" dirty="0" smtClean="0"/>
              <a:t>vyhláška č. 504/2002 Sb., kterou se provádějí některá ustanovení zákona o účetnictví pro účetní jednotky, jejichž hlavním předmětem činnosti není podnikání</a:t>
            </a:r>
          </a:p>
          <a:p>
            <a:pPr marL="285750" indent="-285750" algn="just" eaLnBrk="1" hangingPunct="1">
              <a:buFont typeface="Wingdings" pitchFamily="2" charset="2"/>
              <a:buChar char="q"/>
            </a:pPr>
            <a:endParaRPr lang="cs-CZ" altLang="cs-CZ" sz="1800" dirty="0" smtClean="0"/>
          </a:p>
          <a:p>
            <a:pPr marL="285750" indent="-285750" algn="just" eaLnBrk="1" hangingPunct="1">
              <a:buFont typeface="Wingdings" pitchFamily="2" charset="2"/>
              <a:buChar char="q"/>
            </a:pPr>
            <a:r>
              <a:rPr lang="cs-CZ" altLang="cs-CZ" sz="1800" dirty="0" smtClean="0"/>
              <a:t>české účetní standardy pro účetní jednotky, u kterých hlavním předmětem činnosti není podnikání (standardy č. 401 – 413)</a:t>
            </a:r>
          </a:p>
          <a:p>
            <a:pPr marL="285750" indent="-285750" algn="just" eaLnBrk="1" hangingPunct="1">
              <a:buFont typeface="Wingdings" pitchFamily="2" charset="2"/>
              <a:buChar char="q"/>
            </a:pPr>
            <a:endParaRPr lang="cs-CZ" altLang="cs-CZ" sz="1800" dirty="0" smtClean="0"/>
          </a:p>
          <a:p>
            <a:pPr marL="285750" indent="-285750" algn="just" eaLnBrk="1" hangingPunct="1">
              <a:buFont typeface="Wingdings" pitchFamily="2" charset="2"/>
              <a:buChar char="q"/>
            </a:pPr>
            <a:r>
              <a:rPr lang="cs-CZ" altLang="cs-CZ" sz="1800" dirty="0" smtClean="0"/>
              <a:t>vnitřní předpisy organizace (stanovy, organizační řád...)</a:t>
            </a:r>
          </a:p>
          <a:p>
            <a:pPr marL="285750" indent="-285750" algn="just" eaLnBrk="1" hangingPunct="1">
              <a:buFont typeface="Wingdings" pitchFamily="2" charset="2"/>
              <a:buChar char="q"/>
            </a:pPr>
            <a:r>
              <a:rPr lang="cs-CZ" altLang="cs-CZ" sz="1800" dirty="0" smtClean="0"/>
              <a:t>vnitřní směrnice organizace (o finančním řízení, o účetnictví...)</a:t>
            </a:r>
          </a:p>
        </p:txBody>
      </p:sp>
      <p:sp>
        <p:nvSpPr>
          <p:cNvPr id="10245" name="Zástupný symbol pro zápatí 2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1pPr>
            <a:lvl2pPr marL="742950" indent="-28575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marL="1143000" indent="-22860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marL="1600200" indent="-22860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marL="2057400" indent="-22860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cs-CZ" altLang="en-US" sz="1200" b="0" smtClean="0">
                <a:solidFill>
                  <a:srgbClr val="969696"/>
                </a:solidFill>
              </a:rPr>
              <a:t>Jakub Pejcal: Účetnictví a zdanění NNO / Ekonomické řízení NNO</a:t>
            </a:r>
            <a:endParaRPr lang="cs-CZ" altLang="en-US" sz="1200" b="0">
              <a:solidFill>
                <a:srgbClr val="969696"/>
              </a:solidFill>
            </a:endParaRPr>
          </a:p>
        </p:txBody>
      </p:sp>
      <p:sp>
        <p:nvSpPr>
          <p:cNvPr id="10244" name="Zástupný symbol pro číslo snímku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969696"/>
              </a:buClr>
              <a:buSzPct val="80000"/>
              <a:buFont typeface="Wingdings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90000"/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D6F0F001-7FAF-42FD-B71F-FE6377F1E56C}" type="slidenum">
              <a:rPr lang="cs-CZ" altLang="cs-CZ" sz="1200" smtClean="0">
                <a:solidFill>
                  <a:srgbClr val="969696"/>
                </a:solidFill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lang="cs-CZ" altLang="cs-CZ" sz="1200" smtClean="0">
              <a:solidFill>
                <a:srgbClr val="96969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6768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950913"/>
            <a:ext cx="7772400" cy="1362075"/>
          </a:xfrm>
        </p:spPr>
        <p:txBody>
          <a:bodyPr/>
          <a:lstStyle/>
          <a:p>
            <a:pPr>
              <a:defRPr/>
            </a:pPr>
            <a:r>
              <a:rPr lang="cs-CZ" altLang="cs-CZ" sz="2400" dirty="0"/>
              <a:t>Vyhláška </a:t>
            </a:r>
            <a:r>
              <a:rPr lang="en-US" altLang="cs-CZ" sz="2400" dirty="0"/>
              <a:t>Č</a:t>
            </a:r>
            <a:r>
              <a:rPr lang="cs-CZ" altLang="cs-CZ" sz="2400" dirty="0" smtClean="0"/>
              <a:t>. </a:t>
            </a:r>
            <a:r>
              <a:rPr lang="cs-CZ" altLang="cs-CZ" sz="2400" dirty="0"/>
              <a:t>504/2002 Sb.</a:t>
            </a:r>
            <a:endParaRPr lang="cs-CZ" sz="1000" dirty="0"/>
          </a:p>
        </p:txBody>
      </p:sp>
      <p:sp>
        <p:nvSpPr>
          <p:cNvPr id="11270" name="Zástupný symbol pro zápatí 2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1pPr>
            <a:lvl2pPr marL="742950" indent="-28575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marL="1143000" indent="-22860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marL="1600200" indent="-22860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marL="2057400" indent="-22860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cs-CZ" altLang="en-US" sz="1200" b="0" smtClean="0">
                <a:solidFill>
                  <a:srgbClr val="969696"/>
                </a:solidFill>
              </a:rPr>
              <a:t>Jakub Pejcal: Účetnictví a zdanění NNO / Ekonomické řízení NNO</a:t>
            </a:r>
            <a:endParaRPr lang="cs-CZ" altLang="en-US" sz="1200" b="0">
              <a:solidFill>
                <a:srgbClr val="969696"/>
              </a:solidFill>
            </a:endParaRPr>
          </a:p>
        </p:txBody>
      </p:sp>
      <p:sp>
        <p:nvSpPr>
          <p:cNvPr id="11267" name="Zástupný symbol pro číslo snímku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969696"/>
              </a:buClr>
              <a:buSzPct val="80000"/>
              <a:buFont typeface="Wingdings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90000"/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C8794C73-4DD1-49DA-8085-0E9E0572741D}" type="slidenum">
              <a:rPr lang="cs-CZ" altLang="cs-CZ" sz="1200" smtClean="0">
                <a:solidFill>
                  <a:srgbClr val="969696"/>
                </a:solidFill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endParaRPr lang="cs-CZ" altLang="cs-CZ" sz="1200" smtClean="0">
              <a:solidFill>
                <a:srgbClr val="969696"/>
              </a:solidFill>
            </a:endParaRPr>
          </a:p>
        </p:txBody>
      </p:sp>
      <p:sp>
        <p:nvSpPr>
          <p:cNvPr id="11268" name="Zástupný symbol pro text 2"/>
          <p:cNvSpPr txBox="1">
            <a:spLocks/>
          </p:cNvSpPr>
          <p:nvPr/>
        </p:nvSpPr>
        <p:spPr bwMode="auto">
          <a:xfrm>
            <a:off x="722313" y="1698625"/>
            <a:ext cx="3814762" cy="417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285750" indent="-285750" eaLnBrk="0" hangingPunct="0">
              <a:spcBef>
                <a:spcPct val="20000"/>
              </a:spcBef>
              <a:buClr>
                <a:srgbClr val="969696"/>
              </a:buClr>
              <a:buSzPct val="80000"/>
              <a:buFont typeface="Wingdings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90000"/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buFont typeface="Wingdings" pitchFamily="2" charset="2"/>
              <a:buChar char="q"/>
            </a:pPr>
            <a:r>
              <a:rPr lang="cs-CZ" altLang="cs-CZ" sz="1800" b="0" dirty="0"/>
              <a:t>stanoví:</a:t>
            </a:r>
          </a:p>
          <a:p>
            <a:pPr lvl="1" eaLnBrk="1" hangingPunct="1">
              <a:buFont typeface="Wingdings" pitchFamily="2" charset="2"/>
              <a:buChar char="q"/>
            </a:pPr>
            <a:r>
              <a:rPr lang="cs-CZ" altLang="cs-CZ" sz="1600" b="0" dirty="0"/>
              <a:t>rozsah a způsob sestavování účetní závěrky</a:t>
            </a:r>
          </a:p>
          <a:p>
            <a:pPr lvl="1" eaLnBrk="1" hangingPunct="1">
              <a:buFont typeface="Wingdings" pitchFamily="2" charset="2"/>
              <a:buChar char="q"/>
            </a:pPr>
            <a:r>
              <a:rPr lang="cs-CZ" altLang="cs-CZ" sz="1600" b="0" dirty="0"/>
              <a:t>uspořádání a obsahové vymezení položek majetku</a:t>
            </a:r>
          </a:p>
          <a:p>
            <a:pPr lvl="1" eaLnBrk="1" hangingPunct="1">
              <a:buFont typeface="Wingdings" pitchFamily="2" charset="2"/>
              <a:buChar char="q"/>
            </a:pPr>
            <a:r>
              <a:rPr lang="cs-CZ" altLang="cs-CZ" sz="1600" b="0" dirty="0"/>
              <a:t>uspořádání a obsahové vymezení nákladů a výnosů</a:t>
            </a:r>
          </a:p>
          <a:p>
            <a:pPr lvl="1" eaLnBrk="1" hangingPunct="1">
              <a:buFont typeface="Wingdings" pitchFamily="2" charset="2"/>
              <a:buChar char="q"/>
            </a:pPr>
            <a:r>
              <a:rPr lang="cs-CZ" altLang="cs-CZ" sz="1600" b="0" dirty="0"/>
              <a:t>směrnou účtovou osnovu</a:t>
            </a:r>
          </a:p>
          <a:p>
            <a:pPr lvl="1" eaLnBrk="1" hangingPunct="1">
              <a:buFont typeface="Wingdings" pitchFamily="2" charset="2"/>
              <a:buChar char="q"/>
            </a:pPr>
            <a:r>
              <a:rPr lang="cs-CZ" altLang="cs-CZ" sz="1600" b="0" dirty="0"/>
              <a:t>účetní metody</a:t>
            </a:r>
          </a:p>
          <a:p>
            <a:pPr lvl="1" eaLnBrk="1" hangingPunct="1">
              <a:buFont typeface="Wingdings" pitchFamily="2" charset="2"/>
              <a:buChar char="q"/>
            </a:pPr>
            <a:r>
              <a:rPr lang="cs-CZ" altLang="cs-CZ" sz="1600" b="0" dirty="0"/>
              <a:t>…</a:t>
            </a:r>
          </a:p>
          <a:p>
            <a:pPr>
              <a:buFont typeface="Wingdings" pitchFamily="2" charset="2"/>
              <a:buChar char="q"/>
            </a:pPr>
            <a:endParaRPr lang="cs-CZ" altLang="cs-CZ" sz="1600" b="0" dirty="0"/>
          </a:p>
          <a:p>
            <a:pPr>
              <a:buFont typeface="Wingdings" pitchFamily="2" charset="2"/>
              <a:buChar char="q"/>
            </a:pPr>
            <a:endParaRPr lang="cs-CZ" altLang="cs-CZ" sz="1600" b="0" dirty="0"/>
          </a:p>
          <a:p>
            <a:pPr>
              <a:buFont typeface="Wingdings" pitchFamily="2" charset="2"/>
              <a:buChar char="q"/>
            </a:pPr>
            <a:endParaRPr lang="cs-CZ" altLang="cs-CZ" sz="1600" b="0" dirty="0"/>
          </a:p>
          <a:p>
            <a:pPr>
              <a:buFont typeface="Wingdings" pitchFamily="2" charset="2"/>
              <a:buChar char="q"/>
            </a:pPr>
            <a:endParaRPr lang="cs-CZ" altLang="cs-CZ" sz="1600" b="0" dirty="0"/>
          </a:p>
          <a:p>
            <a:pPr>
              <a:buFont typeface="Wingdings" pitchFamily="2" charset="2"/>
              <a:buChar char="q"/>
            </a:pPr>
            <a:r>
              <a:rPr lang="cs-CZ" altLang="cs-CZ" sz="1600" b="0" dirty="0" smtClean="0"/>
              <a:t>(</a:t>
            </a:r>
            <a:r>
              <a:rPr lang="en-US" altLang="cs-CZ" sz="1600" b="0" dirty="0" err="1" smtClean="0"/>
              <a:t>Zákon</a:t>
            </a:r>
            <a:r>
              <a:rPr lang="en-US" altLang="cs-CZ" sz="1600" b="0" dirty="0" smtClean="0"/>
              <a:t> </a:t>
            </a:r>
            <a:r>
              <a:rPr lang="cs-CZ" altLang="cs-CZ" sz="1600" b="0" dirty="0" smtClean="0"/>
              <a:t>č</a:t>
            </a:r>
            <a:r>
              <a:rPr lang="cs-CZ" altLang="cs-CZ" sz="1600" b="0" dirty="0"/>
              <a:t>. </a:t>
            </a:r>
            <a:r>
              <a:rPr lang="en-US" altLang="cs-CZ" sz="1600" dirty="0" smtClean="0"/>
              <a:t>563</a:t>
            </a:r>
            <a:r>
              <a:rPr lang="en-US" altLang="cs-CZ" sz="1600" b="0" dirty="0" smtClean="0"/>
              <a:t>/1991</a:t>
            </a:r>
            <a:r>
              <a:rPr lang="cs-CZ" altLang="cs-CZ" sz="1600" b="0" dirty="0" smtClean="0"/>
              <a:t> </a:t>
            </a:r>
            <a:r>
              <a:rPr lang="cs-CZ" altLang="cs-CZ" sz="1600" b="0" dirty="0"/>
              <a:t>Sb. stanovuje obdobné pro oblast specifické formy </a:t>
            </a:r>
            <a:r>
              <a:rPr lang="cs-CZ" altLang="cs-CZ" sz="1600" b="0" dirty="0" smtClean="0"/>
              <a:t>účetnictví</a:t>
            </a:r>
            <a:r>
              <a:rPr lang="en-US" altLang="cs-CZ" sz="1600" b="0" dirty="0" smtClean="0"/>
              <a:t> – </a:t>
            </a:r>
            <a:r>
              <a:rPr lang="en-US" altLang="cs-CZ" sz="1600" b="0" dirty="0" err="1" smtClean="0"/>
              <a:t>jednoduché</a:t>
            </a:r>
            <a:r>
              <a:rPr lang="en-US" altLang="cs-CZ" sz="1600" b="0" dirty="0" smtClean="0"/>
              <a:t> </a:t>
            </a:r>
            <a:r>
              <a:rPr lang="en-US" altLang="cs-CZ" sz="1600" b="0" dirty="0" err="1" smtClean="0"/>
              <a:t>účetnictví</a:t>
            </a:r>
            <a:r>
              <a:rPr lang="cs-CZ" altLang="cs-CZ" sz="1600" b="0" dirty="0" smtClean="0"/>
              <a:t>)</a:t>
            </a:r>
            <a:endParaRPr lang="cs-CZ" altLang="cs-CZ" sz="1600" b="0" dirty="0"/>
          </a:p>
        </p:txBody>
      </p:sp>
      <p:sp>
        <p:nvSpPr>
          <p:cNvPr id="8" name="Zástupný symbol pro text 2"/>
          <p:cNvSpPr txBox="1">
            <a:spLocks/>
          </p:cNvSpPr>
          <p:nvPr/>
        </p:nvSpPr>
        <p:spPr bwMode="auto">
          <a:xfrm>
            <a:off x="4949825" y="1698625"/>
            <a:ext cx="3816350" cy="417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69696"/>
              </a:buClr>
              <a:buSzPct val="80000"/>
              <a:buFont typeface="Wingdings" pitchFamily="2" charset="2"/>
              <a:buNone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None/>
              <a:defRPr sz="1800">
                <a:solidFill>
                  <a:schemeClr val="tx1"/>
                </a:solidFill>
                <a:latin typeface="+mn-lt"/>
              </a:defRPr>
            </a:lvl2pPr>
            <a:lvl3pPr marL="91440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None/>
              <a:defRPr sz="1600">
                <a:solidFill>
                  <a:schemeClr val="tx1"/>
                </a:solidFill>
                <a:latin typeface="+mn-lt"/>
              </a:defRPr>
            </a:lvl3pPr>
            <a:lvl4pPr marL="137160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Wingdings" pitchFamily="2" charset="2"/>
              <a:buNone/>
              <a:defRPr sz="1400">
                <a:solidFill>
                  <a:schemeClr val="tx1"/>
                </a:solidFill>
                <a:latin typeface="+mn-lt"/>
              </a:defRPr>
            </a:lvl4pPr>
            <a:lvl5pPr marL="182880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None/>
              <a:defRPr sz="1400">
                <a:solidFill>
                  <a:schemeClr val="tx1"/>
                </a:solidFill>
                <a:latin typeface="+mn-lt"/>
              </a:defRPr>
            </a:lvl5pPr>
            <a:lvl6pPr marL="2286000" indent="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None/>
              <a:defRPr sz="1400">
                <a:solidFill>
                  <a:schemeClr val="tx1"/>
                </a:solidFill>
                <a:latin typeface="+mn-lt"/>
              </a:defRPr>
            </a:lvl6pPr>
            <a:lvl7pPr marL="2743200" indent="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None/>
              <a:defRPr sz="1400">
                <a:solidFill>
                  <a:schemeClr val="tx1"/>
                </a:solidFill>
                <a:latin typeface="+mn-lt"/>
              </a:defRPr>
            </a:lvl7pPr>
            <a:lvl8pPr marL="3200400" indent="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None/>
              <a:defRPr sz="1400">
                <a:solidFill>
                  <a:schemeClr val="tx1"/>
                </a:solidFill>
                <a:latin typeface="+mn-lt"/>
              </a:defRPr>
            </a:lvl8pPr>
            <a:lvl9pPr marL="3657600" indent="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None/>
              <a:defRPr sz="1400">
                <a:solidFill>
                  <a:schemeClr val="tx1"/>
                </a:solidFill>
                <a:latin typeface="+mn-lt"/>
              </a:defRPr>
            </a:lvl9pPr>
          </a:lstStyle>
          <a:p>
            <a:pPr marL="285750" indent="-285750" eaLnBrk="1" hangingPunct="1">
              <a:buFont typeface="Wingdings" pitchFamily="2" charset="2"/>
              <a:buChar char="q"/>
              <a:defRPr/>
            </a:pPr>
            <a:r>
              <a:rPr lang="cs-CZ" altLang="cs-CZ" sz="1800" b="0" dirty="0" smtClean="0"/>
              <a:t>řídí se jí:</a:t>
            </a:r>
          </a:p>
          <a:p>
            <a:pPr marL="742950" lvl="1" indent="-285750" eaLnBrk="1" hangingPunct="1">
              <a:buFont typeface="Wingdings" pitchFamily="2" charset="2"/>
              <a:buChar char="q"/>
              <a:defRPr/>
            </a:pPr>
            <a:r>
              <a:rPr lang="cs-CZ" altLang="cs-CZ" sz="1600" b="0" dirty="0" smtClean="0"/>
              <a:t>politické </a:t>
            </a:r>
            <a:r>
              <a:rPr lang="en-US" altLang="cs-CZ" sz="1600" b="0" dirty="0" err="1" smtClean="0"/>
              <a:t>strany</a:t>
            </a:r>
            <a:r>
              <a:rPr lang="en-US" altLang="cs-CZ" sz="1600" b="0" dirty="0" smtClean="0"/>
              <a:t> </a:t>
            </a:r>
            <a:r>
              <a:rPr lang="cs-CZ" altLang="cs-CZ" sz="1600" b="0" dirty="0" smtClean="0"/>
              <a:t>a hnutí</a:t>
            </a:r>
          </a:p>
          <a:p>
            <a:pPr marL="742950" lvl="1" indent="-285750" eaLnBrk="1" hangingPunct="1">
              <a:buFont typeface="Wingdings" pitchFamily="2" charset="2"/>
              <a:buChar char="q"/>
              <a:defRPr/>
            </a:pPr>
            <a:r>
              <a:rPr lang="cs-CZ" altLang="cs-CZ" sz="1600" b="0" dirty="0" smtClean="0"/>
              <a:t>spolky</a:t>
            </a:r>
          </a:p>
          <a:p>
            <a:pPr marL="742950" lvl="1" indent="-285750" eaLnBrk="1" hangingPunct="1">
              <a:buFont typeface="Wingdings" pitchFamily="2" charset="2"/>
              <a:buChar char="q"/>
              <a:defRPr/>
            </a:pPr>
            <a:r>
              <a:rPr lang="cs-CZ" altLang="cs-CZ" sz="1600" b="0" dirty="0" smtClean="0"/>
              <a:t>církve a náboženské společnosti</a:t>
            </a:r>
          </a:p>
          <a:p>
            <a:pPr marL="742950" lvl="1" indent="-285750" eaLnBrk="1" hangingPunct="1">
              <a:buFont typeface="Wingdings" pitchFamily="2" charset="2"/>
              <a:buChar char="q"/>
              <a:defRPr/>
            </a:pPr>
            <a:r>
              <a:rPr lang="cs-CZ" sz="1600" b="0" kern="0" dirty="0" smtClean="0"/>
              <a:t>obecně prospěšné společnosti</a:t>
            </a:r>
          </a:p>
          <a:p>
            <a:pPr marL="742950" lvl="1" indent="-285750" eaLnBrk="1" hangingPunct="1">
              <a:buFont typeface="Wingdings" pitchFamily="2" charset="2"/>
              <a:buChar char="q"/>
              <a:defRPr/>
            </a:pPr>
            <a:r>
              <a:rPr lang="cs-CZ" sz="1600" b="0" kern="0" dirty="0" smtClean="0"/>
              <a:t>zájmová sdružení PO</a:t>
            </a:r>
          </a:p>
          <a:p>
            <a:pPr marL="742950" lvl="1" indent="-285750" eaLnBrk="1" hangingPunct="1">
              <a:buFont typeface="Wingdings" pitchFamily="2" charset="2"/>
              <a:buChar char="q"/>
              <a:defRPr/>
            </a:pPr>
            <a:r>
              <a:rPr lang="cs-CZ" sz="1600" b="0" kern="0" dirty="0" smtClean="0"/>
              <a:t>nadace, nadační fondy, ústavy</a:t>
            </a:r>
          </a:p>
          <a:p>
            <a:pPr marL="742950" lvl="1" indent="-285750" eaLnBrk="1" hangingPunct="1">
              <a:buFont typeface="Wingdings" pitchFamily="2" charset="2"/>
              <a:buChar char="q"/>
              <a:defRPr/>
            </a:pPr>
            <a:r>
              <a:rPr lang="cs-CZ" sz="1600" b="0" kern="0" dirty="0" smtClean="0"/>
              <a:t>společenství vlastníků jednotek</a:t>
            </a:r>
          </a:p>
          <a:p>
            <a:pPr marL="742950" lvl="1" indent="-285750" eaLnBrk="1" hangingPunct="1">
              <a:buFont typeface="Wingdings" pitchFamily="2" charset="2"/>
              <a:buChar char="q"/>
              <a:defRPr/>
            </a:pPr>
            <a:r>
              <a:rPr lang="cs-CZ" sz="1600" b="0" kern="0" dirty="0" smtClean="0"/>
              <a:t>veřejné vysoké školy</a:t>
            </a:r>
          </a:p>
          <a:p>
            <a:pPr marL="742950" lvl="1" indent="-285750" eaLnBrk="1" hangingPunct="1">
              <a:buFont typeface="Wingdings" pitchFamily="2" charset="2"/>
              <a:buChar char="q"/>
              <a:defRPr/>
            </a:pPr>
            <a:r>
              <a:rPr lang="cs-CZ" sz="1600" b="0" kern="0" dirty="0" smtClean="0"/>
              <a:t>jiné účetní jednotky…</a:t>
            </a:r>
            <a:endParaRPr lang="cs-CZ" sz="1600" kern="0" dirty="0"/>
          </a:p>
        </p:txBody>
      </p:sp>
    </p:spTree>
    <p:extLst>
      <p:ext uri="{BB962C8B-B14F-4D97-AF65-F5344CB8AC3E}">
        <p14:creationId xmlns:p14="http://schemas.microsoft.com/office/powerpoint/2010/main" val="2260406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950913"/>
            <a:ext cx="7772400" cy="1362075"/>
          </a:xfrm>
        </p:spPr>
        <p:txBody>
          <a:bodyPr/>
          <a:lstStyle/>
          <a:p>
            <a:pPr>
              <a:defRPr/>
            </a:pPr>
            <a:r>
              <a:rPr lang="cs-CZ" altLang="cs-CZ" sz="2400" dirty="0"/>
              <a:t>České účetní standardy</a:t>
            </a:r>
            <a:endParaRPr lang="cs-CZ" sz="1000" dirty="0"/>
          </a:p>
        </p:txBody>
      </p:sp>
      <p:sp>
        <p:nvSpPr>
          <p:cNvPr id="12293" name="Zástupný symbol pro zápatí 2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1pPr>
            <a:lvl2pPr marL="742950" indent="-28575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marL="1143000" indent="-22860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marL="1600200" indent="-22860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marL="2057400" indent="-22860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cs-CZ" altLang="en-US" sz="1200" b="0" smtClean="0">
                <a:solidFill>
                  <a:srgbClr val="969696"/>
                </a:solidFill>
              </a:rPr>
              <a:t>Jakub Pejcal: Účetnictví a zdanění NNO / Ekonomické řízení NNO</a:t>
            </a:r>
            <a:endParaRPr lang="cs-CZ" altLang="en-US" sz="1200" b="0">
              <a:solidFill>
                <a:srgbClr val="969696"/>
              </a:solidFill>
            </a:endParaRPr>
          </a:p>
        </p:txBody>
      </p:sp>
      <p:sp>
        <p:nvSpPr>
          <p:cNvPr id="12291" name="Zástupný symbol pro číslo snímku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969696"/>
              </a:buClr>
              <a:buSzPct val="80000"/>
              <a:buFont typeface="Wingdings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90000"/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49C74BCB-3DA5-4E17-B059-2AECA9FBCA18}" type="slidenum">
              <a:rPr lang="cs-CZ" altLang="cs-CZ" sz="1200" smtClean="0">
                <a:solidFill>
                  <a:srgbClr val="969696"/>
                </a:solidFill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6</a:t>
            </a:fld>
            <a:endParaRPr lang="cs-CZ" altLang="cs-CZ" sz="1200" smtClean="0">
              <a:solidFill>
                <a:srgbClr val="969696"/>
              </a:solidFill>
            </a:endParaRPr>
          </a:p>
        </p:txBody>
      </p:sp>
      <p:sp>
        <p:nvSpPr>
          <p:cNvPr id="12" name="Zástupný symbol pro text 2"/>
          <p:cNvSpPr txBox="1">
            <a:spLocks/>
          </p:cNvSpPr>
          <p:nvPr/>
        </p:nvSpPr>
        <p:spPr bwMode="auto">
          <a:xfrm>
            <a:off x="722313" y="1698625"/>
            <a:ext cx="7772400" cy="417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69696"/>
              </a:buClr>
              <a:buSzPct val="80000"/>
              <a:buFont typeface="Wingdings" pitchFamily="2" charset="2"/>
              <a:buNone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None/>
              <a:defRPr sz="1800">
                <a:solidFill>
                  <a:schemeClr val="tx1"/>
                </a:solidFill>
                <a:latin typeface="+mn-lt"/>
              </a:defRPr>
            </a:lvl2pPr>
            <a:lvl3pPr marL="91440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None/>
              <a:defRPr sz="1600">
                <a:solidFill>
                  <a:schemeClr val="tx1"/>
                </a:solidFill>
                <a:latin typeface="+mn-lt"/>
              </a:defRPr>
            </a:lvl3pPr>
            <a:lvl4pPr marL="137160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Wingdings" pitchFamily="2" charset="2"/>
              <a:buNone/>
              <a:defRPr sz="1400">
                <a:solidFill>
                  <a:schemeClr val="tx1"/>
                </a:solidFill>
                <a:latin typeface="+mn-lt"/>
              </a:defRPr>
            </a:lvl4pPr>
            <a:lvl5pPr marL="182880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None/>
              <a:defRPr sz="1400">
                <a:solidFill>
                  <a:schemeClr val="tx1"/>
                </a:solidFill>
                <a:latin typeface="+mn-lt"/>
              </a:defRPr>
            </a:lvl5pPr>
            <a:lvl6pPr marL="2286000" indent="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None/>
              <a:defRPr sz="1400">
                <a:solidFill>
                  <a:schemeClr val="tx1"/>
                </a:solidFill>
                <a:latin typeface="+mn-lt"/>
              </a:defRPr>
            </a:lvl6pPr>
            <a:lvl7pPr marL="2743200" indent="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None/>
              <a:defRPr sz="1400">
                <a:solidFill>
                  <a:schemeClr val="tx1"/>
                </a:solidFill>
                <a:latin typeface="+mn-lt"/>
              </a:defRPr>
            </a:lvl7pPr>
            <a:lvl8pPr marL="3200400" indent="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None/>
              <a:defRPr sz="1400">
                <a:solidFill>
                  <a:schemeClr val="tx1"/>
                </a:solidFill>
                <a:latin typeface="+mn-lt"/>
              </a:defRPr>
            </a:lvl8pPr>
            <a:lvl9pPr marL="3657600" indent="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None/>
              <a:defRPr sz="14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defRPr/>
            </a:pPr>
            <a:endParaRPr lang="cs-CZ" altLang="cs-CZ" sz="1000" b="0" dirty="0" smtClean="0">
              <a:solidFill>
                <a:srgbClr val="000099"/>
              </a:solidFill>
            </a:endParaRPr>
          </a:p>
          <a:p>
            <a:pPr marL="342900" indent="-342900" eaLnBrk="1" hangingPunct="1">
              <a:buFont typeface="Wingdings" pitchFamily="2" charset="2"/>
              <a:buChar char="q"/>
              <a:defRPr/>
            </a:pPr>
            <a:r>
              <a:rPr lang="cs-CZ" altLang="cs-CZ" sz="1600" b="0" dirty="0" smtClean="0"/>
              <a:t>401 – účty, účtování na účtech, </a:t>
            </a:r>
            <a:r>
              <a:rPr lang="cs-CZ" altLang="cs-CZ" sz="1600" b="0" dirty="0" err="1" smtClean="0"/>
              <a:t>vnitroorganizační</a:t>
            </a:r>
            <a:r>
              <a:rPr lang="cs-CZ" altLang="cs-CZ" sz="1600" b="0" dirty="0" smtClean="0"/>
              <a:t> účetnictví</a:t>
            </a:r>
          </a:p>
          <a:p>
            <a:pPr marL="342900" indent="-342900" eaLnBrk="1" hangingPunct="1">
              <a:buFont typeface="Wingdings" pitchFamily="2" charset="2"/>
              <a:buChar char="q"/>
              <a:defRPr/>
            </a:pPr>
            <a:r>
              <a:rPr lang="cs-CZ" altLang="cs-CZ" sz="1600" b="0" dirty="0" smtClean="0"/>
              <a:t>402 – otevírání a uzavírání účetních knih a účetní závěrka</a:t>
            </a:r>
          </a:p>
          <a:p>
            <a:pPr marL="342900" indent="-342900" eaLnBrk="1" hangingPunct="1">
              <a:buFont typeface="Wingdings" pitchFamily="2" charset="2"/>
              <a:buChar char="q"/>
              <a:defRPr/>
            </a:pPr>
            <a:r>
              <a:rPr lang="cs-CZ" altLang="cs-CZ" sz="1600" b="0" dirty="0" smtClean="0"/>
              <a:t>403 – inventarizační rozdíly</a:t>
            </a:r>
          </a:p>
          <a:p>
            <a:pPr marL="342900" indent="-342900" eaLnBrk="1" hangingPunct="1">
              <a:buFont typeface="Wingdings" pitchFamily="2" charset="2"/>
              <a:buChar char="q"/>
              <a:defRPr/>
            </a:pPr>
            <a:r>
              <a:rPr lang="cs-CZ" altLang="cs-CZ" sz="1600" b="0" dirty="0" smtClean="0"/>
              <a:t>404 – kursové rozdíly</a:t>
            </a:r>
          </a:p>
          <a:p>
            <a:pPr marL="342900" indent="-342900" eaLnBrk="1" hangingPunct="1">
              <a:buFont typeface="Wingdings" pitchFamily="2" charset="2"/>
              <a:buChar char="q"/>
              <a:defRPr/>
            </a:pPr>
            <a:r>
              <a:rPr lang="cs-CZ" altLang="cs-CZ" sz="1600" b="0" dirty="0" smtClean="0"/>
              <a:t>405 – deriváty</a:t>
            </a:r>
          </a:p>
          <a:p>
            <a:pPr marL="342900" indent="-342900" eaLnBrk="1" hangingPunct="1">
              <a:buFont typeface="Wingdings" pitchFamily="2" charset="2"/>
              <a:buChar char="q"/>
              <a:defRPr/>
            </a:pPr>
            <a:r>
              <a:rPr lang="cs-CZ" altLang="cs-CZ" sz="1600" b="0" dirty="0" smtClean="0"/>
              <a:t>406 – cenné papíry, podíly a směnky</a:t>
            </a:r>
          </a:p>
          <a:p>
            <a:pPr marL="342900" indent="-342900" eaLnBrk="1" hangingPunct="1">
              <a:buFont typeface="Wingdings" pitchFamily="2" charset="2"/>
              <a:buChar char="q"/>
              <a:defRPr/>
            </a:pPr>
            <a:r>
              <a:rPr lang="cs-CZ" altLang="cs-CZ" sz="1600" b="0" dirty="0" smtClean="0"/>
              <a:t>407 – opravné položky k pohledávkám, rezervy</a:t>
            </a:r>
          </a:p>
          <a:p>
            <a:pPr marL="342900" indent="-342900" eaLnBrk="1" hangingPunct="1">
              <a:buFont typeface="Wingdings" pitchFamily="2" charset="2"/>
              <a:buChar char="q"/>
              <a:defRPr/>
            </a:pPr>
            <a:r>
              <a:rPr lang="cs-CZ" altLang="cs-CZ" sz="1600" b="0" dirty="0" smtClean="0"/>
              <a:t>408 – krátkodobý finanční majetek a úvěry</a:t>
            </a:r>
          </a:p>
          <a:p>
            <a:pPr marL="342900" indent="-342900" eaLnBrk="1" hangingPunct="1">
              <a:buFont typeface="Wingdings" pitchFamily="2" charset="2"/>
              <a:buChar char="q"/>
              <a:defRPr/>
            </a:pPr>
            <a:r>
              <a:rPr lang="cs-CZ" altLang="cs-CZ" sz="1600" b="0" dirty="0" smtClean="0"/>
              <a:t>409 – dlouhodobý majetek</a:t>
            </a:r>
          </a:p>
          <a:p>
            <a:pPr marL="342900" indent="-342900" eaLnBrk="1" hangingPunct="1">
              <a:buFont typeface="Wingdings" pitchFamily="2" charset="2"/>
              <a:buChar char="q"/>
              <a:defRPr/>
            </a:pPr>
            <a:r>
              <a:rPr lang="cs-CZ" altLang="cs-CZ" sz="1600" b="0" dirty="0" smtClean="0"/>
              <a:t>410 – zásoby</a:t>
            </a:r>
          </a:p>
          <a:p>
            <a:pPr marL="342900" indent="-342900" eaLnBrk="1" hangingPunct="1">
              <a:buFont typeface="Wingdings" pitchFamily="2" charset="2"/>
              <a:buChar char="q"/>
              <a:defRPr/>
            </a:pPr>
            <a:r>
              <a:rPr lang="cs-CZ" altLang="cs-CZ" sz="1600" b="0" dirty="0" smtClean="0"/>
              <a:t>411 – zúčtovací vztahy</a:t>
            </a:r>
          </a:p>
          <a:p>
            <a:pPr marL="342900" indent="-342900" eaLnBrk="1" hangingPunct="1">
              <a:buFont typeface="Wingdings" pitchFamily="2" charset="2"/>
              <a:buChar char="q"/>
              <a:defRPr/>
            </a:pPr>
            <a:r>
              <a:rPr lang="cs-CZ" altLang="cs-CZ" sz="1600" b="0" dirty="0" smtClean="0"/>
              <a:t>412 – náklady a výnosy</a:t>
            </a:r>
          </a:p>
          <a:p>
            <a:pPr marL="342900" indent="-342900" eaLnBrk="1" hangingPunct="1">
              <a:buFont typeface="Wingdings" pitchFamily="2" charset="2"/>
              <a:buChar char="q"/>
              <a:defRPr/>
            </a:pPr>
            <a:r>
              <a:rPr lang="cs-CZ" altLang="cs-CZ" sz="1600" b="0" dirty="0" smtClean="0"/>
              <a:t>413 – vlastní zdroje a dlouhodobé závazky</a:t>
            </a:r>
            <a:endParaRPr lang="en-US" altLang="cs-CZ" sz="1600" dirty="0"/>
          </a:p>
          <a:p>
            <a:pPr eaLnBrk="1" hangingPunct="1">
              <a:defRPr/>
            </a:pPr>
            <a:r>
              <a:rPr lang="en-US" altLang="cs-CZ" sz="1600" dirty="0" smtClean="0">
                <a:solidFill>
                  <a:srgbClr val="000099"/>
                </a:solidFill>
              </a:rPr>
              <a:t>      </a:t>
            </a:r>
            <a:r>
              <a:rPr lang="cs-CZ" altLang="cs-CZ" sz="1000" dirty="0" smtClean="0">
                <a:solidFill>
                  <a:srgbClr val="000099"/>
                </a:solidFill>
              </a:rPr>
              <a:t>(metody </a:t>
            </a:r>
            <a:r>
              <a:rPr lang="cs-CZ" altLang="cs-CZ" sz="1000" dirty="0">
                <a:solidFill>
                  <a:srgbClr val="000099"/>
                </a:solidFill>
              </a:rPr>
              <a:t>a postupy vedení a zpracování účetnictví)</a:t>
            </a:r>
            <a:endParaRPr lang="cs-CZ" altLang="cs-CZ" sz="1000" b="0" kern="0" dirty="0" smtClean="0"/>
          </a:p>
          <a:p>
            <a:pPr marL="342900" indent="-342900">
              <a:buFont typeface="Wingdings" pitchFamily="2" charset="2"/>
              <a:buChar char="q"/>
              <a:defRPr/>
            </a:pPr>
            <a:endParaRPr lang="cs-CZ" altLang="cs-CZ" sz="1600" b="0" kern="0" dirty="0" smtClean="0"/>
          </a:p>
          <a:p>
            <a:pPr marL="342900" indent="-342900">
              <a:buFont typeface="Wingdings" pitchFamily="2" charset="2"/>
              <a:buChar char="q"/>
              <a:defRPr/>
            </a:pPr>
            <a:endParaRPr lang="cs-CZ" altLang="cs-CZ" sz="1600" b="0" kern="0" dirty="0" smtClean="0"/>
          </a:p>
        </p:txBody>
      </p:sp>
    </p:spTree>
    <p:extLst>
      <p:ext uri="{BB962C8B-B14F-4D97-AF65-F5344CB8AC3E}">
        <p14:creationId xmlns:p14="http://schemas.microsoft.com/office/powerpoint/2010/main" val="259770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950913"/>
            <a:ext cx="7772400" cy="1362075"/>
          </a:xfrm>
        </p:spPr>
        <p:txBody>
          <a:bodyPr/>
          <a:lstStyle/>
          <a:p>
            <a:pPr>
              <a:defRPr/>
            </a:pPr>
            <a:r>
              <a:rPr lang="cs-CZ" altLang="cs-CZ" sz="2400" dirty="0"/>
              <a:t>Účetnictví NNO</a:t>
            </a:r>
            <a:endParaRPr lang="cs-CZ" sz="1000" dirty="0"/>
          </a:p>
        </p:txBody>
      </p:sp>
      <p:sp>
        <p:nvSpPr>
          <p:cNvPr id="13317" name="Zástupný symbol pro zápatí 2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1pPr>
            <a:lvl2pPr marL="742950" indent="-28575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marL="1143000" indent="-22860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marL="1600200" indent="-22860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marL="2057400" indent="-22860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cs-CZ" altLang="en-US" sz="1200" b="0" smtClean="0">
                <a:solidFill>
                  <a:srgbClr val="969696"/>
                </a:solidFill>
              </a:rPr>
              <a:t>Jakub Pejcal: Účetnictví a zdanění NNO / Ekonomické řízení NNO</a:t>
            </a:r>
            <a:endParaRPr lang="cs-CZ" altLang="en-US" sz="1200" b="0">
              <a:solidFill>
                <a:srgbClr val="969696"/>
              </a:solidFill>
            </a:endParaRPr>
          </a:p>
        </p:txBody>
      </p:sp>
      <p:sp>
        <p:nvSpPr>
          <p:cNvPr id="13315" name="Zástupný symbol pro číslo snímku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969696"/>
              </a:buClr>
              <a:buSzPct val="80000"/>
              <a:buFont typeface="Wingdings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90000"/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F192A25A-C62B-4BEF-8E3E-BF234AAEF895}" type="slidenum">
              <a:rPr lang="cs-CZ" altLang="cs-CZ" sz="1200" smtClean="0">
                <a:solidFill>
                  <a:srgbClr val="969696"/>
                </a:solidFill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7</a:t>
            </a:fld>
            <a:endParaRPr lang="cs-CZ" altLang="cs-CZ" sz="1200" smtClean="0">
              <a:solidFill>
                <a:srgbClr val="969696"/>
              </a:solidFill>
            </a:endParaRPr>
          </a:p>
        </p:txBody>
      </p:sp>
      <p:sp>
        <p:nvSpPr>
          <p:cNvPr id="12" name="Zástupný symbol pro text 2"/>
          <p:cNvSpPr txBox="1">
            <a:spLocks/>
          </p:cNvSpPr>
          <p:nvPr/>
        </p:nvSpPr>
        <p:spPr bwMode="auto">
          <a:xfrm>
            <a:off x="722313" y="1698625"/>
            <a:ext cx="7772400" cy="417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69696"/>
              </a:buClr>
              <a:buSzPct val="80000"/>
              <a:buFont typeface="Wingdings" pitchFamily="2" charset="2"/>
              <a:buNone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None/>
              <a:defRPr sz="1800">
                <a:solidFill>
                  <a:schemeClr val="tx1"/>
                </a:solidFill>
                <a:latin typeface="+mn-lt"/>
              </a:defRPr>
            </a:lvl2pPr>
            <a:lvl3pPr marL="91440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None/>
              <a:defRPr sz="1600">
                <a:solidFill>
                  <a:schemeClr val="tx1"/>
                </a:solidFill>
                <a:latin typeface="+mn-lt"/>
              </a:defRPr>
            </a:lvl3pPr>
            <a:lvl4pPr marL="137160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Wingdings" pitchFamily="2" charset="2"/>
              <a:buNone/>
              <a:defRPr sz="1400">
                <a:solidFill>
                  <a:schemeClr val="tx1"/>
                </a:solidFill>
                <a:latin typeface="+mn-lt"/>
              </a:defRPr>
            </a:lvl4pPr>
            <a:lvl5pPr marL="182880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None/>
              <a:defRPr sz="1400">
                <a:solidFill>
                  <a:schemeClr val="tx1"/>
                </a:solidFill>
                <a:latin typeface="+mn-lt"/>
              </a:defRPr>
            </a:lvl5pPr>
            <a:lvl6pPr marL="2286000" indent="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None/>
              <a:defRPr sz="1400">
                <a:solidFill>
                  <a:schemeClr val="tx1"/>
                </a:solidFill>
                <a:latin typeface="+mn-lt"/>
              </a:defRPr>
            </a:lvl6pPr>
            <a:lvl7pPr marL="2743200" indent="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None/>
              <a:defRPr sz="1400">
                <a:solidFill>
                  <a:schemeClr val="tx1"/>
                </a:solidFill>
                <a:latin typeface="+mn-lt"/>
              </a:defRPr>
            </a:lvl7pPr>
            <a:lvl8pPr marL="3200400" indent="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None/>
              <a:defRPr sz="1400">
                <a:solidFill>
                  <a:schemeClr val="tx1"/>
                </a:solidFill>
                <a:latin typeface="+mn-lt"/>
              </a:defRPr>
            </a:lvl8pPr>
            <a:lvl9pPr marL="3657600" indent="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None/>
              <a:defRPr sz="1400">
                <a:solidFill>
                  <a:schemeClr val="tx1"/>
                </a:solidFill>
                <a:latin typeface="+mn-lt"/>
              </a:defRPr>
            </a:lvl9pPr>
          </a:lstStyle>
          <a:p>
            <a:pPr marL="285750" indent="-285750" algn="just" eaLnBrk="1" hangingPunct="1">
              <a:buFont typeface="Wingdings" pitchFamily="2" charset="2"/>
              <a:buChar char="q"/>
              <a:defRPr/>
            </a:pPr>
            <a:r>
              <a:rPr lang="cs-CZ" altLang="cs-CZ" sz="1800" b="0" dirty="0" smtClean="0"/>
              <a:t>NNO </a:t>
            </a:r>
            <a:r>
              <a:rPr lang="cs-CZ" altLang="cs-CZ" sz="1800" b="0" dirty="0"/>
              <a:t>musí plně respektovat zákon o účetnictví</a:t>
            </a:r>
          </a:p>
          <a:p>
            <a:pPr algn="just" eaLnBrk="1" hangingPunct="1">
              <a:defRPr/>
            </a:pPr>
            <a:r>
              <a:rPr lang="cs-CZ" altLang="cs-CZ" sz="1800" b="0" dirty="0" smtClean="0"/>
              <a:t>    (</a:t>
            </a:r>
            <a:r>
              <a:rPr lang="cs-CZ" altLang="cs-CZ" sz="1800" b="0" dirty="0"/>
              <a:t>přechod od výdajového k akruálnímu principu)</a:t>
            </a:r>
          </a:p>
          <a:p>
            <a:pPr algn="just" eaLnBrk="1" hangingPunct="1">
              <a:defRPr/>
            </a:pPr>
            <a:r>
              <a:rPr lang="cs-CZ" altLang="cs-CZ" sz="1100" b="0" dirty="0" smtClean="0">
                <a:solidFill>
                  <a:srgbClr val="000099"/>
                </a:solidFill>
              </a:rPr>
              <a:t>	</a:t>
            </a:r>
            <a:endParaRPr lang="en-US" altLang="cs-CZ" sz="1100" b="0" dirty="0" smtClean="0">
              <a:solidFill>
                <a:srgbClr val="000099"/>
              </a:solidFill>
            </a:endParaRPr>
          </a:p>
          <a:p>
            <a:pPr algn="just" eaLnBrk="1" hangingPunct="1">
              <a:defRPr/>
            </a:pPr>
            <a:r>
              <a:rPr lang="en-US" altLang="cs-CZ" sz="1100" dirty="0">
                <a:solidFill>
                  <a:srgbClr val="000099"/>
                </a:solidFill>
              </a:rPr>
              <a:t>	</a:t>
            </a:r>
            <a:r>
              <a:rPr lang="cs-CZ" altLang="cs-CZ" sz="1100" b="0" dirty="0" smtClean="0">
                <a:solidFill>
                  <a:srgbClr val="000099"/>
                </a:solidFill>
              </a:rPr>
              <a:t>- </a:t>
            </a:r>
            <a:r>
              <a:rPr lang="cs-CZ" altLang="cs-CZ" sz="1100" b="0" dirty="0">
                <a:solidFill>
                  <a:srgbClr val="000099"/>
                </a:solidFill>
              </a:rPr>
              <a:t>výdajový princip (účtuji v okamžiku, kdy dojde ke změně stavu finančních prostředků</a:t>
            </a:r>
            <a:r>
              <a:rPr lang="cs-CZ" altLang="cs-CZ" sz="1100" b="0" dirty="0" smtClean="0">
                <a:solidFill>
                  <a:srgbClr val="000099"/>
                </a:solidFill>
              </a:rPr>
              <a:t>)</a:t>
            </a:r>
            <a:endParaRPr lang="en-US" altLang="cs-CZ" sz="1100" b="0" dirty="0" smtClean="0">
              <a:solidFill>
                <a:srgbClr val="000099"/>
              </a:solidFill>
            </a:endParaRPr>
          </a:p>
          <a:p>
            <a:pPr algn="just" eaLnBrk="1" hangingPunct="1">
              <a:defRPr/>
            </a:pPr>
            <a:r>
              <a:rPr lang="en-US" altLang="cs-CZ" sz="1100" dirty="0">
                <a:solidFill>
                  <a:srgbClr val="000099"/>
                </a:solidFill>
              </a:rPr>
              <a:t>	</a:t>
            </a:r>
            <a:r>
              <a:rPr lang="en-US" altLang="cs-CZ" sz="1100" dirty="0" smtClean="0">
                <a:solidFill>
                  <a:srgbClr val="000099"/>
                </a:solidFill>
              </a:rPr>
              <a:t>	</a:t>
            </a:r>
            <a:r>
              <a:rPr lang="en-US" altLang="cs-CZ" sz="1100" dirty="0" err="1" smtClean="0">
                <a:solidFill>
                  <a:srgbClr val="000099"/>
                </a:solidFill>
              </a:rPr>
              <a:t>výdaj</a:t>
            </a:r>
            <a:r>
              <a:rPr lang="en-US" altLang="cs-CZ" sz="1100" dirty="0" smtClean="0">
                <a:solidFill>
                  <a:srgbClr val="000099"/>
                </a:solidFill>
              </a:rPr>
              <a:t>: </a:t>
            </a:r>
            <a:r>
              <a:rPr lang="en-US" altLang="cs-CZ" sz="1100" dirty="0" err="1" smtClean="0">
                <a:solidFill>
                  <a:srgbClr val="000099"/>
                </a:solidFill>
              </a:rPr>
              <a:t>skutečně</a:t>
            </a:r>
            <a:r>
              <a:rPr lang="en-US" altLang="cs-CZ" sz="1100" dirty="0" smtClean="0">
                <a:solidFill>
                  <a:srgbClr val="000099"/>
                </a:solidFill>
              </a:rPr>
              <a:t> </a:t>
            </a:r>
            <a:r>
              <a:rPr lang="en-US" altLang="cs-CZ" sz="1100" dirty="0" err="1" smtClean="0">
                <a:solidFill>
                  <a:srgbClr val="000099"/>
                </a:solidFill>
              </a:rPr>
              <a:t>vydané</a:t>
            </a:r>
            <a:r>
              <a:rPr lang="en-US" altLang="cs-CZ" sz="1100" dirty="0" smtClean="0">
                <a:solidFill>
                  <a:srgbClr val="000099"/>
                </a:solidFill>
              </a:rPr>
              <a:t> </a:t>
            </a:r>
            <a:r>
              <a:rPr lang="en-US" altLang="cs-CZ" sz="1100" dirty="0" err="1" smtClean="0">
                <a:solidFill>
                  <a:srgbClr val="000099"/>
                </a:solidFill>
              </a:rPr>
              <a:t>prostředky</a:t>
            </a:r>
            <a:endParaRPr lang="en-US" altLang="cs-CZ" sz="1100" dirty="0" smtClean="0">
              <a:solidFill>
                <a:srgbClr val="000099"/>
              </a:solidFill>
            </a:endParaRPr>
          </a:p>
          <a:p>
            <a:pPr algn="just" eaLnBrk="1" hangingPunct="1">
              <a:defRPr/>
            </a:pPr>
            <a:r>
              <a:rPr lang="en-US" altLang="cs-CZ" sz="1100" b="0" dirty="0">
                <a:solidFill>
                  <a:srgbClr val="000099"/>
                </a:solidFill>
              </a:rPr>
              <a:t>	</a:t>
            </a:r>
            <a:r>
              <a:rPr lang="en-US" altLang="cs-CZ" sz="1100" b="0" dirty="0" smtClean="0">
                <a:solidFill>
                  <a:srgbClr val="000099"/>
                </a:solidFill>
              </a:rPr>
              <a:t>	</a:t>
            </a:r>
            <a:r>
              <a:rPr lang="en-US" altLang="cs-CZ" sz="1100" b="0" dirty="0" err="1" smtClean="0">
                <a:solidFill>
                  <a:srgbClr val="000099"/>
                </a:solidFill>
              </a:rPr>
              <a:t>příjem</a:t>
            </a:r>
            <a:r>
              <a:rPr lang="en-US" altLang="cs-CZ" sz="1100" b="0" dirty="0" smtClean="0">
                <a:solidFill>
                  <a:srgbClr val="000099"/>
                </a:solidFill>
              </a:rPr>
              <a:t>: </a:t>
            </a:r>
            <a:r>
              <a:rPr lang="en-US" altLang="cs-CZ" sz="1100" b="0" dirty="0" err="1" smtClean="0">
                <a:solidFill>
                  <a:srgbClr val="000099"/>
                </a:solidFill>
              </a:rPr>
              <a:t>skutečně</a:t>
            </a:r>
            <a:r>
              <a:rPr lang="en-US" altLang="cs-CZ" sz="1100" b="0" dirty="0" smtClean="0">
                <a:solidFill>
                  <a:srgbClr val="000099"/>
                </a:solidFill>
              </a:rPr>
              <a:t> </a:t>
            </a:r>
            <a:r>
              <a:rPr lang="en-US" altLang="cs-CZ" sz="1100" b="0" dirty="0" err="1" smtClean="0">
                <a:solidFill>
                  <a:srgbClr val="000099"/>
                </a:solidFill>
              </a:rPr>
              <a:t>přijaté</a:t>
            </a:r>
            <a:r>
              <a:rPr lang="en-US" altLang="cs-CZ" sz="1100" b="0" dirty="0" smtClean="0">
                <a:solidFill>
                  <a:srgbClr val="000099"/>
                </a:solidFill>
              </a:rPr>
              <a:t> </a:t>
            </a:r>
            <a:r>
              <a:rPr lang="en-US" altLang="cs-CZ" sz="1100" b="0" dirty="0" err="1" smtClean="0">
                <a:solidFill>
                  <a:srgbClr val="000099"/>
                </a:solidFill>
              </a:rPr>
              <a:t>prostředky</a:t>
            </a:r>
            <a:endParaRPr lang="cs-CZ" altLang="cs-CZ" sz="1100" b="0" dirty="0">
              <a:solidFill>
                <a:srgbClr val="000099"/>
              </a:solidFill>
            </a:endParaRPr>
          </a:p>
          <a:p>
            <a:pPr algn="just" eaLnBrk="1" hangingPunct="1">
              <a:defRPr/>
            </a:pPr>
            <a:r>
              <a:rPr lang="cs-CZ" altLang="cs-CZ" sz="1100" b="0" dirty="0" smtClean="0">
                <a:solidFill>
                  <a:srgbClr val="000099"/>
                </a:solidFill>
              </a:rPr>
              <a:t>	</a:t>
            </a:r>
            <a:endParaRPr lang="en-US" altLang="cs-CZ" sz="1100" b="0" dirty="0" smtClean="0">
              <a:solidFill>
                <a:srgbClr val="000099"/>
              </a:solidFill>
            </a:endParaRPr>
          </a:p>
          <a:p>
            <a:pPr algn="just" eaLnBrk="1" hangingPunct="1">
              <a:defRPr/>
            </a:pPr>
            <a:r>
              <a:rPr lang="en-US" altLang="cs-CZ" sz="1100" dirty="0">
                <a:solidFill>
                  <a:srgbClr val="000099"/>
                </a:solidFill>
              </a:rPr>
              <a:t>	</a:t>
            </a:r>
            <a:r>
              <a:rPr lang="cs-CZ" altLang="cs-CZ" sz="1100" b="0" dirty="0" smtClean="0">
                <a:solidFill>
                  <a:srgbClr val="000099"/>
                </a:solidFill>
              </a:rPr>
              <a:t>- </a:t>
            </a:r>
            <a:r>
              <a:rPr lang="cs-CZ" altLang="cs-CZ" sz="1100" b="0" dirty="0">
                <a:solidFill>
                  <a:srgbClr val="000099"/>
                </a:solidFill>
              </a:rPr>
              <a:t>akruální princip (účtuji v okamžiku, kdy událost nastala – bez ohledu na změnu stavu finančních prostředků</a:t>
            </a:r>
            <a:r>
              <a:rPr lang="cs-CZ" altLang="cs-CZ" sz="1100" b="0" dirty="0" smtClean="0">
                <a:solidFill>
                  <a:srgbClr val="000099"/>
                </a:solidFill>
              </a:rPr>
              <a:t>)</a:t>
            </a:r>
            <a:endParaRPr lang="en-US" altLang="cs-CZ" sz="1100" b="0" dirty="0" smtClean="0">
              <a:solidFill>
                <a:srgbClr val="000099"/>
              </a:solidFill>
            </a:endParaRPr>
          </a:p>
          <a:p>
            <a:pPr algn="just" eaLnBrk="1" hangingPunct="1">
              <a:defRPr/>
            </a:pPr>
            <a:r>
              <a:rPr lang="en-US" altLang="cs-CZ" sz="1100" dirty="0">
                <a:solidFill>
                  <a:srgbClr val="000099"/>
                </a:solidFill>
              </a:rPr>
              <a:t>	</a:t>
            </a:r>
            <a:r>
              <a:rPr lang="en-US" altLang="cs-CZ" sz="1100" dirty="0" smtClean="0">
                <a:solidFill>
                  <a:srgbClr val="000099"/>
                </a:solidFill>
              </a:rPr>
              <a:t>	</a:t>
            </a:r>
            <a:r>
              <a:rPr lang="en-US" altLang="cs-CZ" sz="1100" dirty="0" err="1" smtClean="0">
                <a:solidFill>
                  <a:srgbClr val="000099"/>
                </a:solidFill>
              </a:rPr>
              <a:t>náklad</a:t>
            </a:r>
            <a:r>
              <a:rPr lang="en-US" altLang="cs-CZ" sz="1100" dirty="0" smtClean="0">
                <a:solidFill>
                  <a:srgbClr val="000099"/>
                </a:solidFill>
              </a:rPr>
              <a:t>: </a:t>
            </a:r>
            <a:r>
              <a:rPr lang="en-US" altLang="cs-CZ" sz="1100" dirty="0" err="1" smtClean="0">
                <a:solidFill>
                  <a:srgbClr val="000099"/>
                </a:solidFill>
              </a:rPr>
              <a:t>vznikají</a:t>
            </a:r>
            <a:r>
              <a:rPr lang="en-US" altLang="cs-CZ" sz="1100" dirty="0" smtClean="0">
                <a:solidFill>
                  <a:srgbClr val="000099"/>
                </a:solidFill>
              </a:rPr>
              <a:t> </a:t>
            </a:r>
            <a:r>
              <a:rPr lang="en-US" altLang="cs-CZ" sz="1100" dirty="0" err="1" smtClean="0">
                <a:solidFill>
                  <a:srgbClr val="000099"/>
                </a:solidFill>
              </a:rPr>
              <a:t>spotřebou</a:t>
            </a:r>
            <a:r>
              <a:rPr lang="en-US" altLang="cs-CZ" sz="1100" dirty="0" smtClean="0">
                <a:solidFill>
                  <a:srgbClr val="000099"/>
                </a:solidFill>
              </a:rPr>
              <a:t> </a:t>
            </a:r>
            <a:r>
              <a:rPr lang="en-US" altLang="cs-CZ" sz="1100" dirty="0" err="1" smtClean="0">
                <a:solidFill>
                  <a:srgbClr val="000099"/>
                </a:solidFill>
              </a:rPr>
              <a:t>zdrojů</a:t>
            </a:r>
            <a:r>
              <a:rPr lang="en-US" altLang="cs-CZ" sz="1100" dirty="0" smtClean="0">
                <a:solidFill>
                  <a:srgbClr val="000099"/>
                </a:solidFill>
              </a:rPr>
              <a:t> v </a:t>
            </a:r>
            <a:r>
              <a:rPr lang="en-US" altLang="cs-CZ" sz="1100" dirty="0" err="1" smtClean="0">
                <a:solidFill>
                  <a:srgbClr val="000099"/>
                </a:solidFill>
              </a:rPr>
              <a:t>peněžním</a:t>
            </a:r>
            <a:r>
              <a:rPr lang="en-US" altLang="cs-CZ" sz="1100" dirty="0" smtClean="0">
                <a:solidFill>
                  <a:srgbClr val="000099"/>
                </a:solidFill>
              </a:rPr>
              <a:t> </a:t>
            </a:r>
            <a:r>
              <a:rPr lang="en-US" altLang="cs-CZ" sz="1100" dirty="0" err="1" smtClean="0">
                <a:solidFill>
                  <a:srgbClr val="000099"/>
                </a:solidFill>
              </a:rPr>
              <a:t>vyjádření</a:t>
            </a:r>
            <a:r>
              <a:rPr lang="en-US" altLang="cs-CZ" sz="1100" dirty="0" smtClean="0">
                <a:solidFill>
                  <a:srgbClr val="000099"/>
                </a:solidFill>
              </a:rPr>
              <a:t>, </a:t>
            </a:r>
            <a:r>
              <a:rPr lang="en-US" altLang="cs-CZ" sz="1100" dirty="0" err="1" smtClean="0">
                <a:solidFill>
                  <a:srgbClr val="000099"/>
                </a:solidFill>
              </a:rPr>
              <a:t>neznamenají</a:t>
            </a:r>
            <a:r>
              <a:rPr lang="en-US" altLang="cs-CZ" sz="1100" dirty="0" smtClean="0">
                <a:solidFill>
                  <a:srgbClr val="000099"/>
                </a:solidFill>
              </a:rPr>
              <a:t> </a:t>
            </a:r>
            <a:r>
              <a:rPr lang="en-US" altLang="cs-CZ" sz="1100" dirty="0" err="1" smtClean="0">
                <a:solidFill>
                  <a:srgbClr val="000099"/>
                </a:solidFill>
              </a:rPr>
              <a:t>nutně</a:t>
            </a:r>
            <a:r>
              <a:rPr lang="en-US" altLang="cs-CZ" sz="1100" dirty="0" smtClean="0">
                <a:solidFill>
                  <a:srgbClr val="000099"/>
                </a:solidFill>
              </a:rPr>
              <a:t> </a:t>
            </a:r>
            <a:r>
              <a:rPr lang="en-US" altLang="cs-CZ" sz="1100" dirty="0" err="1" smtClean="0">
                <a:solidFill>
                  <a:srgbClr val="000099"/>
                </a:solidFill>
              </a:rPr>
              <a:t>výdaj</a:t>
            </a:r>
            <a:r>
              <a:rPr lang="en-US" altLang="cs-CZ" sz="1100" dirty="0" smtClean="0">
                <a:solidFill>
                  <a:srgbClr val="000099"/>
                </a:solidFill>
              </a:rPr>
              <a:t> </a:t>
            </a:r>
            <a:r>
              <a:rPr lang="en-US" altLang="cs-CZ" sz="1100" dirty="0" err="1" smtClean="0">
                <a:solidFill>
                  <a:srgbClr val="000099"/>
                </a:solidFill>
              </a:rPr>
              <a:t>prostředků</a:t>
            </a:r>
            <a:endParaRPr lang="en-US" altLang="cs-CZ" sz="1100" dirty="0" smtClean="0">
              <a:solidFill>
                <a:srgbClr val="000099"/>
              </a:solidFill>
            </a:endParaRPr>
          </a:p>
          <a:p>
            <a:pPr algn="just" eaLnBrk="1" hangingPunct="1">
              <a:defRPr/>
            </a:pPr>
            <a:r>
              <a:rPr lang="en-US" altLang="cs-CZ" sz="1100" b="0" dirty="0">
                <a:solidFill>
                  <a:srgbClr val="000099"/>
                </a:solidFill>
              </a:rPr>
              <a:t>	</a:t>
            </a:r>
            <a:r>
              <a:rPr lang="en-US" altLang="cs-CZ" sz="1100" b="0" dirty="0" smtClean="0">
                <a:solidFill>
                  <a:srgbClr val="000099"/>
                </a:solidFill>
              </a:rPr>
              <a:t>	</a:t>
            </a:r>
            <a:r>
              <a:rPr lang="en-US" altLang="cs-CZ" sz="1100" b="0" dirty="0" err="1" smtClean="0">
                <a:solidFill>
                  <a:srgbClr val="000099"/>
                </a:solidFill>
              </a:rPr>
              <a:t>výnos</a:t>
            </a:r>
            <a:r>
              <a:rPr lang="en-US" altLang="cs-CZ" sz="1100" b="0" dirty="0" smtClean="0">
                <a:solidFill>
                  <a:srgbClr val="000099"/>
                </a:solidFill>
              </a:rPr>
              <a:t>: </a:t>
            </a:r>
            <a:r>
              <a:rPr lang="en-US" altLang="cs-CZ" sz="1100" b="0" dirty="0" err="1" smtClean="0">
                <a:solidFill>
                  <a:srgbClr val="000099"/>
                </a:solidFill>
              </a:rPr>
              <a:t>hmotné</a:t>
            </a:r>
            <a:r>
              <a:rPr lang="en-US" altLang="cs-CZ" sz="1100" b="0" dirty="0" smtClean="0">
                <a:solidFill>
                  <a:srgbClr val="000099"/>
                </a:solidFill>
              </a:rPr>
              <a:t> </a:t>
            </a:r>
            <a:r>
              <a:rPr lang="en-US" altLang="cs-CZ" sz="1100" b="0" dirty="0" err="1" smtClean="0">
                <a:solidFill>
                  <a:srgbClr val="000099"/>
                </a:solidFill>
              </a:rPr>
              <a:t>toky</a:t>
            </a:r>
            <a:r>
              <a:rPr lang="en-US" altLang="cs-CZ" sz="1100" b="0" dirty="0" smtClean="0">
                <a:solidFill>
                  <a:srgbClr val="000099"/>
                </a:solidFill>
              </a:rPr>
              <a:t> v </a:t>
            </a:r>
            <a:r>
              <a:rPr lang="en-US" altLang="cs-CZ" sz="1100" b="0" dirty="0" err="1" smtClean="0">
                <a:solidFill>
                  <a:srgbClr val="000099"/>
                </a:solidFill>
              </a:rPr>
              <a:t>peněžním</a:t>
            </a:r>
            <a:r>
              <a:rPr lang="en-US" altLang="cs-CZ" sz="1100" b="0" dirty="0" smtClean="0">
                <a:solidFill>
                  <a:srgbClr val="000099"/>
                </a:solidFill>
              </a:rPr>
              <a:t> </a:t>
            </a:r>
            <a:r>
              <a:rPr lang="en-US" altLang="cs-CZ" sz="1100" b="0" dirty="0" err="1" smtClean="0">
                <a:solidFill>
                  <a:srgbClr val="000099"/>
                </a:solidFill>
              </a:rPr>
              <a:t>vyjádření</a:t>
            </a:r>
            <a:r>
              <a:rPr lang="en-US" altLang="cs-CZ" sz="1100" b="0" dirty="0" smtClean="0">
                <a:solidFill>
                  <a:srgbClr val="000099"/>
                </a:solidFill>
              </a:rPr>
              <a:t>, </a:t>
            </a:r>
            <a:r>
              <a:rPr lang="en-US" altLang="cs-CZ" sz="1100" b="0" dirty="0" err="1" smtClean="0">
                <a:solidFill>
                  <a:srgbClr val="000099"/>
                </a:solidFill>
              </a:rPr>
              <a:t>neznamenají</a:t>
            </a:r>
            <a:r>
              <a:rPr lang="en-US" altLang="cs-CZ" sz="1100" b="0" dirty="0" smtClean="0">
                <a:solidFill>
                  <a:srgbClr val="000099"/>
                </a:solidFill>
              </a:rPr>
              <a:t> </a:t>
            </a:r>
            <a:r>
              <a:rPr lang="en-US" altLang="cs-CZ" sz="1100" b="0" dirty="0" err="1" smtClean="0">
                <a:solidFill>
                  <a:srgbClr val="000099"/>
                </a:solidFill>
              </a:rPr>
              <a:t>nutně</a:t>
            </a:r>
            <a:r>
              <a:rPr lang="en-US" altLang="cs-CZ" sz="1100" b="0" dirty="0" smtClean="0">
                <a:solidFill>
                  <a:srgbClr val="000099"/>
                </a:solidFill>
              </a:rPr>
              <a:t> </a:t>
            </a:r>
            <a:r>
              <a:rPr lang="en-US" altLang="cs-CZ" sz="1100" b="0" dirty="0" err="1" smtClean="0">
                <a:solidFill>
                  <a:srgbClr val="000099"/>
                </a:solidFill>
              </a:rPr>
              <a:t>příjem</a:t>
            </a:r>
            <a:r>
              <a:rPr lang="en-US" altLang="cs-CZ" sz="1100" b="0" dirty="0" smtClean="0">
                <a:solidFill>
                  <a:srgbClr val="000099"/>
                </a:solidFill>
              </a:rPr>
              <a:t> </a:t>
            </a:r>
            <a:r>
              <a:rPr lang="en-US" altLang="cs-CZ" sz="1100" b="0" dirty="0" err="1" smtClean="0">
                <a:solidFill>
                  <a:srgbClr val="000099"/>
                </a:solidFill>
              </a:rPr>
              <a:t>prostředků</a:t>
            </a:r>
            <a:endParaRPr lang="cs-CZ" altLang="cs-CZ" sz="1600" b="0" dirty="0"/>
          </a:p>
          <a:p>
            <a:pPr marL="285750" indent="-285750" algn="just" eaLnBrk="1" hangingPunct="1">
              <a:buFont typeface="Wingdings" pitchFamily="2" charset="2"/>
              <a:buChar char="q"/>
              <a:defRPr/>
            </a:pPr>
            <a:endParaRPr lang="en-US" altLang="cs-CZ" sz="1800" b="0" dirty="0" smtClean="0"/>
          </a:p>
          <a:p>
            <a:pPr marL="285750" indent="-285750" algn="just" eaLnBrk="1" hangingPunct="1">
              <a:buFont typeface="Wingdings" pitchFamily="2" charset="2"/>
              <a:buChar char="q"/>
              <a:defRPr/>
            </a:pPr>
            <a:endParaRPr lang="en-US" altLang="cs-CZ" sz="1800" b="0" dirty="0" smtClean="0"/>
          </a:p>
          <a:p>
            <a:pPr marL="285750" indent="-285750" algn="just" eaLnBrk="1" hangingPunct="1">
              <a:buFont typeface="Wingdings" pitchFamily="2" charset="2"/>
              <a:buChar char="q"/>
              <a:defRPr/>
            </a:pPr>
            <a:r>
              <a:rPr lang="cs-CZ" altLang="cs-CZ" sz="1800" b="0" dirty="0" smtClean="0"/>
              <a:t>jednoduché účetnictví</a:t>
            </a:r>
            <a:r>
              <a:rPr lang="en-US" altLang="cs-CZ" sz="1800" dirty="0"/>
              <a:t> </a:t>
            </a:r>
            <a:r>
              <a:rPr lang="en-US" altLang="cs-CZ" sz="1800" dirty="0" smtClean="0"/>
              <a:t>     </a:t>
            </a:r>
            <a:r>
              <a:rPr lang="cs-CZ" altLang="cs-CZ" sz="1800" dirty="0" smtClean="0"/>
              <a:t>           </a:t>
            </a:r>
            <a:r>
              <a:rPr lang="en-US" altLang="cs-CZ" sz="1800" dirty="0" smtClean="0"/>
              <a:t> X  </a:t>
            </a:r>
            <a:r>
              <a:rPr lang="cs-CZ" altLang="cs-CZ" sz="1800" dirty="0" smtClean="0"/>
              <a:t>           </a:t>
            </a:r>
            <a:r>
              <a:rPr lang="en-US" altLang="cs-CZ" sz="1800" dirty="0" smtClean="0"/>
              <a:t>    </a:t>
            </a:r>
            <a:r>
              <a:rPr lang="cs-CZ" altLang="cs-CZ" sz="1800" dirty="0" smtClean="0"/>
              <a:t>podvojné účetnictví</a:t>
            </a:r>
          </a:p>
          <a:p>
            <a:pPr algn="just" eaLnBrk="1" hangingPunct="1">
              <a:defRPr/>
            </a:pPr>
            <a:r>
              <a:rPr lang="cs-CZ" altLang="cs-CZ" sz="1800" dirty="0"/>
              <a:t>	</a:t>
            </a:r>
            <a:r>
              <a:rPr lang="cs-CZ" altLang="cs-CZ" sz="1800" dirty="0" smtClean="0"/>
              <a:t>			 </a:t>
            </a:r>
          </a:p>
          <a:p>
            <a:pPr algn="just" eaLnBrk="1" hangingPunct="1">
              <a:defRPr/>
            </a:pPr>
            <a:r>
              <a:rPr lang="cs-CZ" altLang="cs-CZ" sz="1800" dirty="0"/>
              <a:t> </a:t>
            </a:r>
            <a:r>
              <a:rPr lang="cs-CZ" altLang="cs-CZ" sz="1800" dirty="0" smtClean="0"/>
              <a:t>                                                                 (zjednodušený </a:t>
            </a:r>
            <a:r>
              <a:rPr lang="en-US" altLang="cs-CZ" sz="1800" dirty="0" smtClean="0"/>
              <a:t>X</a:t>
            </a:r>
            <a:r>
              <a:rPr lang="cs-CZ" altLang="cs-CZ" sz="1800" dirty="0" smtClean="0"/>
              <a:t> </a:t>
            </a:r>
            <a:r>
              <a:rPr lang="cs-CZ" altLang="cs-CZ" sz="1800" dirty="0"/>
              <a:t>úplný </a:t>
            </a:r>
            <a:r>
              <a:rPr lang="cs-CZ" altLang="cs-CZ" sz="1800" dirty="0" smtClean="0"/>
              <a:t>rozsah)</a:t>
            </a:r>
            <a:endParaRPr lang="cs-CZ" altLang="cs-CZ" sz="1800" b="0" dirty="0"/>
          </a:p>
          <a:p>
            <a:pPr>
              <a:defRPr/>
            </a:pPr>
            <a:endParaRPr lang="cs-CZ" altLang="cs-CZ" b="0" kern="0" dirty="0" smtClean="0"/>
          </a:p>
          <a:p>
            <a:pPr marL="342900" indent="-342900">
              <a:buFont typeface="Wingdings" pitchFamily="2" charset="2"/>
              <a:buChar char="q"/>
              <a:defRPr/>
            </a:pPr>
            <a:endParaRPr lang="cs-CZ" altLang="cs-CZ" b="0" kern="0" dirty="0" smtClean="0"/>
          </a:p>
        </p:txBody>
      </p:sp>
    </p:spTree>
    <p:extLst>
      <p:ext uri="{BB962C8B-B14F-4D97-AF65-F5344CB8AC3E}">
        <p14:creationId xmlns:p14="http://schemas.microsoft.com/office/powerpoint/2010/main" val="1588809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950913"/>
            <a:ext cx="7772400" cy="1362075"/>
          </a:xfrm>
        </p:spPr>
        <p:txBody>
          <a:bodyPr/>
          <a:lstStyle/>
          <a:p>
            <a:pPr>
              <a:defRPr/>
            </a:pPr>
            <a:r>
              <a:rPr lang="cs-CZ" altLang="cs-CZ" sz="2400" dirty="0" err="1" smtClean="0"/>
              <a:t>Jednodu</a:t>
            </a:r>
            <a:r>
              <a:rPr lang="en-US" altLang="cs-CZ" sz="2400" dirty="0" err="1" smtClean="0"/>
              <a:t>ché</a:t>
            </a:r>
            <a:r>
              <a:rPr lang="en-US" altLang="cs-CZ" sz="2400" dirty="0" smtClean="0"/>
              <a:t> </a:t>
            </a:r>
            <a:r>
              <a:rPr lang="cs-CZ" altLang="cs-CZ" sz="2400" dirty="0" smtClean="0"/>
              <a:t>účetnictví</a:t>
            </a:r>
            <a:endParaRPr lang="cs-CZ" sz="1000" dirty="0"/>
          </a:p>
        </p:txBody>
      </p:sp>
      <p:sp>
        <p:nvSpPr>
          <p:cNvPr id="14341" name="Zástupný symbol pro zápatí 2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1pPr>
            <a:lvl2pPr marL="742950" indent="-28575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marL="1143000" indent="-22860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marL="1600200" indent="-22860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marL="2057400" indent="-22860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cs-CZ" altLang="en-US" sz="1200" b="0" dirty="0" smtClean="0">
                <a:solidFill>
                  <a:srgbClr val="969696"/>
                </a:solidFill>
              </a:rPr>
              <a:t>Jakub </a:t>
            </a:r>
            <a:r>
              <a:rPr lang="cs-CZ" altLang="en-US" sz="1200" b="0" dirty="0" err="1" smtClean="0">
                <a:solidFill>
                  <a:srgbClr val="969696"/>
                </a:solidFill>
              </a:rPr>
              <a:t>Pejcal</a:t>
            </a:r>
            <a:r>
              <a:rPr lang="cs-CZ" altLang="en-US" sz="1200" b="0" dirty="0" smtClean="0">
                <a:solidFill>
                  <a:srgbClr val="969696"/>
                </a:solidFill>
              </a:rPr>
              <a:t>: Účetnictví a zdanění NNO / Ekonomické řízení NNO</a:t>
            </a:r>
            <a:endParaRPr lang="cs-CZ" altLang="en-US" sz="1200" b="0" dirty="0">
              <a:solidFill>
                <a:srgbClr val="969696"/>
              </a:solidFill>
            </a:endParaRPr>
          </a:p>
        </p:txBody>
      </p:sp>
      <p:sp>
        <p:nvSpPr>
          <p:cNvPr id="14339" name="Zástupný symbol pro číslo snímku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969696"/>
              </a:buClr>
              <a:buSzPct val="80000"/>
              <a:buFont typeface="Wingdings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90000"/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4E8E3602-4E97-48E1-B478-8A5882A65B7D}" type="slidenum">
              <a:rPr lang="cs-CZ" altLang="cs-CZ" sz="1200" smtClean="0">
                <a:solidFill>
                  <a:srgbClr val="969696"/>
                </a:solidFill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8</a:t>
            </a:fld>
            <a:endParaRPr lang="cs-CZ" altLang="cs-CZ" sz="1200" smtClean="0">
              <a:solidFill>
                <a:srgbClr val="969696"/>
              </a:solidFill>
            </a:endParaRPr>
          </a:p>
        </p:txBody>
      </p:sp>
      <p:sp>
        <p:nvSpPr>
          <p:cNvPr id="7" name="Zástupný symbol pro text 2"/>
          <p:cNvSpPr txBox="1">
            <a:spLocks/>
          </p:cNvSpPr>
          <p:nvPr/>
        </p:nvSpPr>
        <p:spPr bwMode="auto">
          <a:xfrm>
            <a:off x="722313" y="1698625"/>
            <a:ext cx="7772400" cy="417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69696"/>
              </a:buClr>
              <a:buSzPct val="80000"/>
              <a:buFont typeface="Wingdings" pitchFamily="2" charset="2"/>
              <a:buNone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None/>
              <a:defRPr sz="1800">
                <a:solidFill>
                  <a:schemeClr val="tx1"/>
                </a:solidFill>
                <a:latin typeface="+mn-lt"/>
              </a:defRPr>
            </a:lvl2pPr>
            <a:lvl3pPr marL="91440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None/>
              <a:defRPr sz="1600">
                <a:solidFill>
                  <a:schemeClr val="tx1"/>
                </a:solidFill>
                <a:latin typeface="+mn-lt"/>
              </a:defRPr>
            </a:lvl3pPr>
            <a:lvl4pPr marL="137160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Wingdings" pitchFamily="2" charset="2"/>
              <a:buNone/>
              <a:defRPr sz="1400">
                <a:solidFill>
                  <a:schemeClr val="tx1"/>
                </a:solidFill>
                <a:latin typeface="+mn-lt"/>
              </a:defRPr>
            </a:lvl4pPr>
            <a:lvl5pPr marL="182880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None/>
              <a:defRPr sz="1400">
                <a:solidFill>
                  <a:schemeClr val="tx1"/>
                </a:solidFill>
                <a:latin typeface="+mn-lt"/>
              </a:defRPr>
            </a:lvl5pPr>
            <a:lvl6pPr marL="2286000" indent="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None/>
              <a:defRPr sz="1400">
                <a:solidFill>
                  <a:schemeClr val="tx1"/>
                </a:solidFill>
                <a:latin typeface="+mn-lt"/>
              </a:defRPr>
            </a:lvl6pPr>
            <a:lvl7pPr marL="2743200" indent="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None/>
              <a:defRPr sz="1400">
                <a:solidFill>
                  <a:schemeClr val="tx1"/>
                </a:solidFill>
                <a:latin typeface="+mn-lt"/>
              </a:defRPr>
            </a:lvl7pPr>
            <a:lvl8pPr marL="3200400" indent="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None/>
              <a:defRPr sz="1400">
                <a:solidFill>
                  <a:schemeClr val="tx1"/>
                </a:solidFill>
                <a:latin typeface="+mn-lt"/>
              </a:defRPr>
            </a:lvl8pPr>
            <a:lvl9pPr marL="3657600" indent="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None/>
              <a:defRPr sz="1400">
                <a:solidFill>
                  <a:schemeClr val="tx1"/>
                </a:solidFill>
                <a:latin typeface="+mn-lt"/>
              </a:defRPr>
            </a:lvl9pPr>
          </a:lstStyle>
          <a:p>
            <a:pPr marL="342900" lvl="1" indent="-342900" algn="just" eaLnBrk="1" hangingPunct="1">
              <a:buClr>
                <a:srgbClr val="969696"/>
              </a:buClr>
              <a:buFont typeface="Wingdings" pitchFamily="2" charset="2"/>
              <a:buChar char="q"/>
              <a:defRPr/>
            </a:pPr>
            <a:r>
              <a:rPr lang="en-US" altLang="cs-CZ" dirty="0" err="1" smtClean="0"/>
              <a:t>upraveno</a:t>
            </a:r>
            <a:r>
              <a:rPr lang="en-US" altLang="cs-CZ" dirty="0" smtClean="0"/>
              <a:t> </a:t>
            </a:r>
            <a:r>
              <a:rPr lang="cs-CZ" altLang="cs-CZ" dirty="0" smtClean="0"/>
              <a:t>zákon</a:t>
            </a:r>
            <a:r>
              <a:rPr lang="en-US" altLang="cs-CZ" dirty="0" err="1" smtClean="0"/>
              <a:t>em</a:t>
            </a:r>
            <a:r>
              <a:rPr lang="cs-CZ" altLang="cs-CZ" dirty="0" smtClean="0"/>
              <a:t> </a:t>
            </a:r>
            <a:r>
              <a:rPr lang="cs-CZ" altLang="cs-CZ" dirty="0"/>
              <a:t>o </a:t>
            </a:r>
            <a:r>
              <a:rPr lang="cs-CZ" altLang="cs-CZ" dirty="0" smtClean="0"/>
              <a:t>účetnictví</a:t>
            </a:r>
            <a:endParaRPr lang="en-US" altLang="cs-CZ" dirty="0" smtClean="0"/>
          </a:p>
          <a:p>
            <a:pPr marL="342900" lvl="1" indent="-342900" algn="just" eaLnBrk="1" hangingPunct="1">
              <a:buClr>
                <a:srgbClr val="969696"/>
              </a:buClr>
              <a:buFont typeface="Wingdings" pitchFamily="2" charset="2"/>
              <a:buChar char="q"/>
              <a:defRPr/>
            </a:pPr>
            <a:r>
              <a:rPr lang="cs-CZ" altLang="cs-CZ" dirty="0" smtClean="0"/>
              <a:t>mohou </a:t>
            </a:r>
            <a:r>
              <a:rPr lang="cs-CZ" altLang="cs-CZ" dirty="0"/>
              <a:t>vést vybrané </a:t>
            </a:r>
            <a:r>
              <a:rPr lang="cs-CZ" altLang="cs-CZ" dirty="0" smtClean="0"/>
              <a:t>NNO</a:t>
            </a:r>
            <a:r>
              <a:rPr lang="en-US" altLang="cs-CZ" dirty="0" smtClean="0"/>
              <a:t>:</a:t>
            </a:r>
          </a:p>
          <a:p>
            <a:pPr marL="800100" lvl="2" indent="-342900" algn="just" eaLnBrk="1" hangingPunct="1">
              <a:buClr>
                <a:srgbClr val="969696"/>
              </a:buClr>
              <a:buFont typeface="Wingdings" pitchFamily="2" charset="2"/>
              <a:buChar char="q"/>
              <a:defRPr/>
            </a:pPr>
            <a:r>
              <a:rPr lang="en-US" altLang="cs-CZ" i="1" dirty="0" err="1" smtClean="0"/>
              <a:t>spolek</a:t>
            </a:r>
            <a:r>
              <a:rPr lang="en-US" altLang="cs-CZ" i="1" dirty="0" smtClean="0"/>
              <a:t> </a:t>
            </a:r>
            <a:r>
              <a:rPr lang="en-US" altLang="cs-CZ" i="1" dirty="0"/>
              <a:t>a </a:t>
            </a:r>
            <a:r>
              <a:rPr lang="en-US" altLang="cs-CZ" i="1" dirty="0" err="1"/>
              <a:t>pobočný</a:t>
            </a:r>
            <a:r>
              <a:rPr lang="en-US" altLang="cs-CZ" i="1" dirty="0"/>
              <a:t> </a:t>
            </a:r>
            <a:r>
              <a:rPr lang="en-US" altLang="cs-CZ" i="1" dirty="0" err="1"/>
              <a:t>spolek</a:t>
            </a:r>
            <a:r>
              <a:rPr lang="en-US" altLang="cs-CZ" i="1" dirty="0"/>
              <a:t>, </a:t>
            </a:r>
            <a:r>
              <a:rPr lang="en-US" altLang="cs-CZ" i="1" dirty="0" err="1"/>
              <a:t>odborová</a:t>
            </a:r>
            <a:r>
              <a:rPr lang="en-US" altLang="cs-CZ" i="1" dirty="0"/>
              <a:t> </a:t>
            </a:r>
            <a:r>
              <a:rPr lang="en-US" altLang="cs-CZ" i="1" dirty="0" err="1"/>
              <a:t>organizace</a:t>
            </a:r>
            <a:r>
              <a:rPr lang="en-US" altLang="cs-CZ" i="1" dirty="0"/>
              <a:t>, </a:t>
            </a:r>
            <a:r>
              <a:rPr lang="en-US" altLang="cs-CZ" i="1" dirty="0" err="1"/>
              <a:t>organizace</a:t>
            </a:r>
            <a:r>
              <a:rPr lang="en-US" altLang="cs-CZ" i="1" dirty="0"/>
              <a:t> </a:t>
            </a:r>
            <a:r>
              <a:rPr lang="en-US" altLang="cs-CZ" i="1" dirty="0" err="1"/>
              <a:t>zaměstnavatelů</a:t>
            </a:r>
            <a:r>
              <a:rPr lang="en-US" altLang="cs-CZ" i="1" dirty="0"/>
              <a:t>, </a:t>
            </a:r>
            <a:r>
              <a:rPr lang="en-US" altLang="cs-CZ" i="1" dirty="0" err="1"/>
              <a:t>církve</a:t>
            </a:r>
            <a:r>
              <a:rPr lang="en-US" altLang="cs-CZ" i="1" dirty="0"/>
              <a:t> a </a:t>
            </a:r>
            <a:r>
              <a:rPr lang="en-US" altLang="cs-CZ" i="1" dirty="0" err="1"/>
              <a:t>náboženské</a:t>
            </a:r>
            <a:r>
              <a:rPr lang="en-US" altLang="cs-CZ" i="1" dirty="0"/>
              <a:t> </a:t>
            </a:r>
            <a:r>
              <a:rPr lang="en-US" altLang="cs-CZ" i="1" dirty="0" err="1"/>
              <a:t>společnosti</a:t>
            </a:r>
            <a:r>
              <a:rPr lang="en-US" altLang="cs-CZ" i="1" dirty="0"/>
              <a:t> a </a:t>
            </a:r>
            <a:r>
              <a:rPr lang="en-US" altLang="cs-CZ" i="1" dirty="0" err="1"/>
              <a:t>honební</a:t>
            </a:r>
            <a:r>
              <a:rPr lang="en-US" altLang="cs-CZ" i="1" dirty="0"/>
              <a:t> </a:t>
            </a:r>
            <a:r>
              <a:rPr lang="en-US" altLang="cs-CZ" i="1" dirty="0" err="1" smtClean="0"/>
              <a:t>společenstva</a:t>
            </a:r>
            <a:endParaRPr lang="en-US" altLang="cs-CZ" i="1" dirty="0"/>
          </a:p>
          <a:p>
            <a:pPr marL="342900" lvl="1" indent="-342900" algn="just" eaLnBrk="1" hangingPunct="1">
              <a:buClr>
                <a:srgbClr val="969696"/>
              </a:buClr>
              <a:buFont typeface="Wingdings" pitchFamily="2" charset="2"/>
              <a:buChar char="q"/>
              <a:defRPr/>
            </a:pPr>
            <a:r>
              <a:rPr lang="en-US" altLang="cs-CZ" dirty="0" err="1" smtClean="0"/>
              <a:t>za</a:t>
            </a:r>
            <a:r>
              <a:rPr lang="en-US" altLang="cs-CZ" dirty="0" smtClean="0"/>
              <a:t> </a:t>
            </a:r>
            <a:r>
              <a:rPr lang="en-US" altLang="cs-CZ" dirty="0" err="1"/>
              <a:t>předpokladu</a:t>
            </a:r>
            <a:r>
              <a:rPr lang="en-US" altLang="cs-CZ" dirty="0"/>
              <a:t>, </a:t>
            </a:r>
            <a:r>
              <a:rPr lang="en-US" altLang="cs-CZ" dirty="0" err="1"/>
              <a:t>že</a:t>
            </a:r>
            <a:r>
              <a:rPr lang="en-US" altLang="cs-CZ" dirty="0"/>
              <a:t>: </a:t>
            </a:r>
          </a:p>
          <a:p>
            <a:pPr marL="800100" lvl="2" indent="-342900" algn="just" eaLnBrk="1" hangingPunct="1">
              <a:buClr>
                <a:srgbClr val="969696"/>
              </a:buClr>
              <a:buFont typeface="Wingdings" pitchFamily="2" charset="2"/>
              <a:buChar char="q"/>
              <a:defRPr/>
            </a:pPr>
            <a:r>
              <a:rPr lang="en-US" altLang="cs-CZ" dirty="0" err="1" smtClean="0"/>
              <a:t>nejsou</a:t>
            </a:r>
            <a:r>
              <a:rPr lang="en-US" altLang="cs-CZ" dirty="0" smtClean="0"/>
              <a:t> </a:t>
            </a:r>
            <a:r>
              <a:rPr lang="en-US" altLang="cs-CZ" dirty="0" err="1"/>
              <a:t>plátcem</a:t>
            </a:r>
            <a:r>
              <a:rPr lang="en-US" altLang="cs-CZ" dirty="0"/>
              <a:t> DPH; </a:t>
            </a:r>
            <a:endParaRPr lang="en-US" altLang="cs-CZ" dirty="0" smtClean="0"/>
          </a:p>
          <a:p>
            <a:pPr marL="800100" lvl="2" indent="-342900" algn="just" eaLnBrk="1" hangingPunct="1">
              <a:buClr>
                <a:srgbClr val="969696"/>
              </a:buClr>
              <a:buFont typeface="Wingdings" pitchFamily="2" charset="2"/>
              <a:buChar char="q"/>
              <a:defRPr/>
            </a:pPr>
            <a:r>
              <a:rPr lang="en-US" altLang="cs-CZ" dirty="0" err="1" smtClean="0"/>
              <a:t>jejich</a:t>
            </a:r>
            <a:r>
              <a:rPr lang="en-US" altLang="cs-CZ" dirty="0" smtClean="0"/>
              <a:t> </a:t>
            </a:r>
            <a:r>
              <a:rPr lang="en-US" altLang="cs-CZ" dirty="0" err="1"/>
              <a:t>celkové</a:t>
            </a:r>
            <a:r>
              <a:rPr lang="en-US" altLang="cs-CZ" dirty="0"/>
              <a:t> </a:t>
            </a:r>
            <a:r>
              <a:rPr lang="en-US" altLang="cs-CZ" dirty="0" err="1"/>
              <a:t>příjmy</a:t>
            </a:r>
            <a:r>
              <a:rPr lang="en-US" altLang="cs-CZ" dirty="0"/>
              <a:t> </a:t>
            </a:r>
            <a:r>
              <a:rPr lang="en-US" altLang="cs-CZ" dirty="0" err="1" smtClean="0"/>
              <a:t>nepřesáhnou</a:t>
            </a:r>
            <a:r>
              <a:rPr lang="en-US" altLang="cs-CZ" dirty="0" smtClean="0"/>
              <a:t> 3 </a:t>
            </a:r>
            <a:r>
              <a:rPr lang="en-US" altLang="cs-CZ" dirty="0"/>
              <a:t>mil. </a:t>
            </a:r>
            <a:r>
              <a:rPr lang="en-US" altLang="cs-CZ" dirty="0" err="1"/>
              <a:t>Kč</a:t>
            </a:r>
            <a:r>
              <a:rPr lang="en-US" altLang="cs-CZ" dirty="0"/>
              <a:t>; </a:t>
            </a:r>
            <a:endParaRPr lang="en-US" altLang="cs-CZ" dirty="0" smtClean="0"/>
          </a:p>
          <a:p>
            <a:pPr marL="800100" lvl="2" indent="-342900" algn="just" eaLnBrk="1" hangingPunct="1">
              <a:buClr>
                <a:srgbClr val="969696"/>
              </a:buClr>
              <a:buFont typeface="Wingdings" pitchFamily="2" charset="2"/>
              <a:buChar char="q"/>
              <a:defRPr/>
            </a:pPr>
            <a:r>
              <a:rPr lang="en-US" altLang="cs-CZ" dirty="0" err="1" smtClean="0"/>
              <a:t>hodnota</a:t>
            </a:r>
            <a:r>
              <a:rPr lang="en-US" altLang="cs-CZ" dirty="0" smtClean="0"/>
              <a:t> </a:t>
            </a:r>
            <a:r>
              <a:rPr lang="en-US" altLang="cs-CZ" dirty="0" err="1"/>
              <a:t>jejich</a:t>
            </a:r>
            <a:r>
              <a:rPr lang="en-US" altLang="cs-CZ" dirty="0"/>
              <a:t> </a:t>
            </a:r>
            <a:r>
              <a:rPr lang="en-US" altLang="cs-CZ" dirty="0" err="1"/>
              <a:t>majetku</a:t>
            </a:r>
            <a:r>
              <a:rPr lang="en-US" altLang="cs-CZ" dirty="0"/>
              <a:t> </a:t>
            </a:r>
            <a:r>
              <a:rPr lang="en-US" altLang="cs-CZ" dirty="0" err="1"/>
              <a:t>nepřesáhne</a:t>
            </a:r>
            <a:r>
              <a:rPr lang="en-US" altLang="cs-CZ" dirty="0"/>
              <a:t> 3 mil. </a:t>
            </a:r>
            <a:r>
              <a:rPr lang="en-US" altLang="cs-CZ" dirty="0" err="1"/>
              <a:t>Kč</a:t>
            </a:r>
            <a:r>
              <a:rPr lang="en-US" altLang="cs-CZ" dirty="0"/>
              <a:t>.</a:t>
            </a:r>
            <a:endParaRPr lang="cs-CZ" altLang="cs-CZ" dirty="0"/>
          </a:p>
          <a:p>
            <a:pPr marL="342900" indent="-342900" algn="just" eaLnBrk="1" hangingPunct="1">
              <a:buFont typeface="Wingdings" pitchFamily="2" charset="2"/>
              <a:buChar char="q"/>
              <a:defRPr/>
            </a:pPr>
            <a:endParaRPr lang="en-US" altLang="cs-CZ" sz="1800" b="0" dirty="0" smtClean="0"/>
          </a:p>
          <a:p>
            <a:pPr marL="342900" indent="-342900" algn="just" eaLnBrk="1" hangingPunct="1">
              <a:buFont typeface="Wingdings" pitchFamily="2" charset="2"/>
              <a:buChar char="q"/>
              <a:defRPr/>
            </a:pPr>
            <a:r>
              <a:rPr lang="en-US" altLang="cs-CZ" sz="1800" dirty="0" err="1" smtClean="0"/>
              <a:t>předmětem</a:t>
            </a:r>
            <a:r>
              <a:rPr lang="en-US" altLang="cs-CZ" sz="1800" dirty="0" smtClean="0"/>
              <a:t> </a:t>
            </a:r>
            <a:r>
              <a:rPr lang="en-US" altLang="cs-CZ" sz="1800" dirty="0" err="1" smtClean="0"/>
              <a:t>jsou</a:t>
            </a:r>
            <a:r>
              <a:rPr lang="en-US" altLang="cs-CZ" sz="1800" dirty="0" smtClean="0"/>
              <a:t> </a:t>
            </a:r>
            <a:r>
              <a:rPr lang="en-US" altLang="cs-CZ" sz="1800" b="0" dirty="0" err="1" smtClean="0"/>
              <a:t>příjmy</a:t>
            </a:r>
            <a:r>
              <a:rPr lang="en-US" altLang="cs-CZ" sz="1800" b="0" dirty="0" smtClean="0"/>
              <a:t> a </a:t>
            </a:r>
            <a:r>
              <a:rPr lang="en-US" altLang="cs-CZ" sz="1800" b="0" dirty="0" err="1" smtClean="0"/>
              <a:t>výdaje</a:t>
            </a:r>
            <a:r>
              <a:rPr lang="en-US" altLang="cs-CZ" sz="1800" b="0" dirty="0" smtClean="0"/>
              <a:t>, </a:t>
            </a:r>
            <a:r>
              <a:rPr lang="en-US" altLang="cs-CZ" sz="1800" b="0" dirty="0" err="1" smtClean="0"/>
              <a:t>majetek</a:t>
            </a:r>
            <a:r>
              <a:rPr lang="en-US" altLang="cs-CZ" sz="1800" b="0" dirty="0" smtClean="0"/>
              <a:t> a </a:t>
            </a:r>
            <a:r>
              <a:rPr lang="en-US" altLang="cs-CZ" sz="1800" b="0" dirty="0" err="1" smtClean="0"/>
              <a:t>závazky</a:t>
            </a:r>
            <a:r>
              <a:rPr lang="en-US" altLang="cs-CZ" sz="1800" b="0" dirty="0" smtClean="0"/>
              <a:t> </a:t>
            </a:r>
          </a:p>
          <a:p>
            <a:pPr marL="342900" indent="-342900" algn="just" eaLnBrk="1" hangingPunct="1">
              <a:buFont typeface="Wingdings" pitchFamily="2" charset="2"/>
              <a:buChar char="q"/>
              <a:defRPr/>
            </a:pPr>
            <a:endParaRPr lang="cs-CZ" altLang="cs-CZ" sz="1800" b="0" dirty="0"/>
          </a:p>
          <a:p>
            <a:pPr marL="342900" indent="-342900" algn="just" eaLnBrk="1" hangingPunct="1">
              <a:buFont typeface="Wingdings" pitchFamily="2" charset="2"/>
              <a:buChar char="q"/>
              <a:defRPr/>
            </a:pPr>
            <a:r>
              <a:rPr lang="en-US" altLang="cs-CZ" sz="1800" b="0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peněžní</a:t>
            </a:r>
            <a:r>
              <a:rPr lang="en-US" altLang="cs-CZ" sz="1800" b="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cs-CZ" sz="1800" b="0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deník</a:t>
            </a:r>
            <a:endParaRPr lang="cs-CZ" altLang="cs-CZ" sz="1800" b="0" dirty="0"/>
          </a:p>
          <a:p>
            <a:pPr marL="342900" indent="-342900" algn="just" eaLnBrk="1" hangingPunct="1">
              <a:buFont typeface="Wingdings" pitchFamily="2" charset="2"/>
              <a:buChar char="q"/>
              <a:defRPr/>
            </a:pPr>
            <a:r>
              <a:rPr lang="en-US" altLang="cs-CZ" sz="1800" dirty="0" err="1" smtClean="0"/>
              <a:t>kniha</a:t>
            </a:r>
            <a:r>
              <a:rPr lang="en-US" altLang="cs-CZ" sz="1800" dirty="0" smtClean="0"/>
              <a:t> </a:t>
            </a:r>
            <a:r>
              <a:rPr lang="en-US" altLang="cs-CZ" sz="1800" dirty="0" err="1" smtClean="0"/>
              <a:t>pohledávek</a:t>
            </a:r>
            <a:r>
              <a:rPr lang="en-US" altLang="cs-CZ" sz="1800" dirty="0" smtClean="0"/>
              <a:t> a </a:t>
            </a:r>
            <a:r>
              <a:rPr lang="en-US" altLang="cs-CZ" sz="1800" dirty="0" err="1" smtClean="0"/>
              <a:t>závazků</a:t>
            </a:r>
            <a:endParaRPr lang="en-US" altLang="cs-CZ" sz="1800" dirty="0" smtClean="0"/>
          </a:p>
          <a:p>
            <a:pPr marL="342900" indent="-342900" algn="just" eaLnBrk="1" hangingPunct="1">
              <a:buFont typeface="Wingdings" pitchFamily="2" charset="2"/>
              <a:buChar char="q"/>
              <a:defRPr/>
            </a:pPr>
            <a:r>
              <a:rPr lang="en-US" altLang="cs-CZ" sz="1800" dirty="0" err="1" smtClean="0"/>
              <a:t>pomocné</a:t>
            </a:r>
            <a:r>
              <a:rPr lang="en-US" altLang="cs-CZ" sz="1800" dirty="0" smtClean="0"/>
              <a:t> </a:t>
            </a:r>
            <a:r>
              <a:rPr lang="en-US" altLang="cs-CZ" sz="1800" dirty="0" err="1" smtClean="0"/>
              <a:t>knihy</a:t>
            </a:r>
            <a:r>
              <a:rPr lang="en-US" altLang="cs-CZ" sz="1800" dirty="0" smtClean="0"/>
              <a:t> o </a:t>
            </a:r>
            <a:r>
              <a:rPr lang="en-US" altLang="cs-CZ" sz="1800" dirty="0" err="1" smtClean="0"/>
              <a:t>ostatních</a:t>
            </a:r>
            <a:r>
              <a:rPr lang="en-US" altLang="cs-CZ" sz="1800" dirty="0" smtClean="0"/>
              <a:t> </a:t>
            </a:r>
            <a:r>
              <a:rPr lang="en-US" altLang="cs-CZ" sz="1800" dirty="0" err="1" smtClean="0"/>
              <a:t>složkách</a:t>
            </a:r>
            <a:r>
              <a:rPr lang="en-US" altLang="cs-CZ" sz="1800" dirty="0" smtClean="0"/>
              <a:t> </a:t>
            </a:r>
            <a:r>
              <a:rPr lang="en-US" altLang="cs-CZ" sz="1800" dirty="0" err="1" smtClean="0"/>
              <a:t>majetku</a:t>
            </a:r>
            <a:endParaRPr lang="en-US" altLang="cs-CZ" sz="1800" dirty="0" smtClean="0"/>
          </a:p>
          <a:p>
            <a:pPr marL="342900" indent="-342900" algn="just" eaLnBrk="1" hangingPunct="1">
              <a:buFont typeface="Wingdings" pitchFamily="2" charset="2"/>
              <a:buChar char="q"/>
              <a:defRPr/>
            </a:pPr>
            <a:r>
              <a:rPr lang="en-US" altLang="cs-CZ" sz="1800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přehled</a:t>
            </a:r>
            <a:r>
              <a:rPr lang="en-US" altLang="cs-CZ" sz="18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 </a:t>
            </a:r>
            <a:r>
              <a:rPr lang="en-US" altLang="cs-CZ" sz="1800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majetku</a:t>
            </a:r>
            <a:r>
              <a:rPr lang="en-US" altLang="cs-CZ" sz="18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 </a:t>
            </a:r>
            <a:r>
              <a:rPr lang="en-US" altLang="cs-CZ" sz="1800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závazcích</a:t>
            </a:r>
            <a:r>
              <a:rPr lang="en-US" altLang="cs-CZ" sz="18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 </a:t>
            </a:r>
            <a:r>
              <a:rPr lang="en-US" altLang="cs-CZ" sz="1800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přehled</a:t>
            </a:r>
            <a:r>
              <a:rPr lang="en-US" altLang="cs-CZ" sz="18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 </a:t>
            </a:r>
            <a:r>
              <a:rPr lang="en-US" altLang="cs-CZ" sz="1800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příjmech</a:t>
            </a:r>
            <a:r>
              <a:rPr lang="en-US" altLang="cs-CZ" sz="18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 </a:t>
            </a:r>
            <a:r>
              <a:rPr lang="en-US" altLang="cs-CZ" sz="1800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výdajích</a:t>
            </a:r>
            <a:endParaRPr lang="en-US" altLang="cs-CZ" sz="18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defRPr/>
            </a:pPr>
            <a:endParaRPr lang="cs-CZ" altLang="cs-CZ" b="0" kern="0" dirty="0" smtClean="0"/>
          </a:p>
        </p:txBody>
      </p:sp>
    </p:spTree>
    <p:extLst>
      <p:ext uri="{BB962C8B-B14F-4D97-AF65-F5344CB8AC3E}">
        <p14:creationId xmlns:p14="http://schemas.microsoft.com/office/powerpoint/2010/main" val="3611605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950913"/>
            <a:ext cx="7772400" cy="1362075"/>
          </a:xfrm>
        </p:spPr>
        <p:txBody>
          <a:bodyPr/>
          <a:lstStyle/>
          <a:p>
            <a:pPr>
              <a:defRPr/>
            </a:pPr>
            <a:r>
              <a:rPr lang="cs-CZ" altLang="cs-CZ" sz="2400" dirty="0"/>
              <a:t>Zjednodušený rozsah účetnictví</a:t>
            </a:r>
            <a:endParaRPr lang="cs-CZ" sz="1000" dirty="0"/>
          </a:p>
        </p:txBody>
      </p:sp>
      <p:sp>
        <p:nvSpPr>
          <p:cNvPr id="14341" name="Zástupný symbol pro zápatí 2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1pPr>
            <a:lvl2pPr marL="742950" indent="-28575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marL="1143000" indent="-22860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marL="1600200" indent="-22860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marL="2057400" indent="-22860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cs-CZ" altLang="en-US" sz="1200" b="0" dirty="0" smtClean="0">
                <a:solidFill>
                  <a:srgbClr val="969696"/>
                </a:solidFill>
              </a:rPr>
              <a:t>Jakub </a:t>
            </a:r>
            <a:r>
              <a:rPr lang="cs-CZ" altLang="en-US" sz="1200" b="0" dirty="0" err="1" smtClean="0">
                <a:solidFill>
                  <a:srgbClr val="969696"/>
                </a:solidFill>
              </a:rPr>
              <a:t>Pejcal</a:t>
            </a:r>
            <a:r>
              <a:rPr lang="cs-CZ" altLang="en-US" sz="1200" b="0" dirty="0" smtClean="0">
                <a:solidFill>
                  <a:srgbClr val="969696"/>
                </a:solidFill>
              </a:rPr>
              <a:t>: Účetnictví a zdanění NNO / Ekonomické řízení NNO</a:t>
            </a:r>
            <a:endParaRPr lang="cs-CZ" altLang="en-US" sz="1200" b="0" dirty="0">
              <a:solidFill>
                <a:srgbClr val="969696"/>
              </a:solidFill>
            </a:endParaRPr>
          </a:p>
        </p:txBody>
      </p:sp>
      <p:sp>
        <p:nvSpPr>
          <p:cNvPr id="14339" name="Zástupný symbol pro číslo snímku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969696"/>
              </a:buClr>
              <a:buSzPct val="80000"/>
              <a:buFont typeface="Wingdings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90000"/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4E8E3602-4E97-48E1-B478-8A5882A65B7D}" type="slidenum">
              <a:rPr lang="cs-CZ" altLang="cs-CZ" sz="1200" smtClean="0">
                <a:solidFill>
                  <a:srgbClr val="969696"/>
                </a:solidFill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9</a:t>
            </a:fld>
            <a:endParaRPr lang="cs-CZ" altLang="cs-CZ" sz="1200" smtClean="0">
              <a:solidFill>
                <a:srgbClr val="969696"/>
              </a:solidFill>
            </a:endParaRPr>
          </a:p>
        </p:txBody>
      </p:sp>
      <p:sp>
        <p:nvSpPr>
          <p:cNvPr id="7" name="Zástupný symbol pro text 2"/>
          <p:cNvSpPr txBox="1">
            <a:spLocks/>
          </p:cNvSpPr>
          <p:nvPr/>
        </p:nvSpPr>
        <p:spPr bwMode="auto">
          <a:xfrm>
            <a:off x="722313" y="1698625"/>
            <a:ext cx="7772400" cy="417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69696"/>
              </a:buClr>
              <a:buSzPct val="80000"/>
              <a:buFont typeface="Wingdings" pitchFamily="2" charset="2"/>
              <a:buNone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None/>
              <a:defRPr sz="1800">
                <a:solidFill>
                  <a:schemeClr val="tx1"/>
                </a:solidFill>
                <a:latin typeface="+mn-lt"/>
              </a:defRPr>
            </a:lvl2pPr>
            <a:lvl3pPr marL="91440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None/>
              <a:defRPr sz="1600">
                <a:solidFill>
                  <a:schemeClr val="tx1"/>
                </a:solidFill>
                <a:latin typeface="+mn-lt"/>
              </a:defRPr>
            </a:lvl3pPr>
            <a:lvl4pPr marL="137160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Wingdings" pitchFamily="2" charset="2"/>
              <a:buNone/>
              <a:defRPr sz="1400">
                <a:solidFill>
                  <a:schemeClr val="tx1"/>
                </a:solidFill>
                <a:latin typeface="+mn-lt"/>
              </a:defRPr>
            </a:lvl4pPr>
            <a:lvl5pPr marL="182880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None/>
              <a:defRPr sz="1400">
                <a:solidFill>
                  <a:schemeClr val="tx1"/>
                </a:solidFill>
                <a:latin typeface="+mn-lt"/>
              </a:defRPr>
            </a:lvl5pPr>
            <a:lvl6pPr marL="2286000" indent="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None/>
              <a:defRPr sz="1400">
                <a:solidFill>
                  <a:schemeClr val="tx1"/>
                </a:solidFill>
                <a:latin typeface="+mn-lt"/>
              </a:defRPr>
            </a:lvl6pPr>
            <a:lvl7pPr marL="2743200" indent="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None/>
              <a:defRPr sz="1400">
                <a:solidFill>
                  <a:schemeClr val="tx1"/>
                </a:solidFill>
                <a:latin typeface="+mn-lt"/>
              </a:defRPr>
            </a:lvl7pPr>
            <a:lvl8pPr marL="3200400" indent="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None/>
              <a:defRPr sz="1400">
                <a:solidFill>
                  <a:schemeClr val="tx1"/>
                </a:solidFill>
                <a:latin typeface="+mn-lt"/>
              </a:defRPr>
            </a:lvl8pPr>
            <a:lvl9pPr marL="3657600" indent="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None/>
              <a:defRPr sz="1400">
                <a:solidFill>
                  <a:schemeClr val="tx1"/>
                </a:solidFill>
                <a:latin typeface="+mn-lt"/>
              </a:defRPr>
            </a:lvl9pPr>
          </a:lstStyle>
          <a:p>
            <a:pPr marL="342900" indent="-342900" algn="just" eaLnBrk="1" hangingPunct="1">
              <a:buFont typeface="Wingdings" pitchFamily="2" charset="2"/>
              <a:buChar char="q"/>
              <a:defRPr/>
            </a:pPr>
            <a:r>
              <a:rPr lang="en-US" altLang="cs-CZ" sz="1800" b="0" dirty="0" err="1" smtClean="0"/>
              <a:t>upraveno</a:t>
            </a:r>
            <a:r>
              <a:rPr lang="en-US" altLang="cs-CZ" sz="1800" b="0" dirty="0" smtClean="0"/>
              <a:t> </a:t>
            </a:r>
            <a:r>
              <a:rPr lang="en-US" altLang="cs-CZ" sz="1800" b="0" dirty="0" err="1" smtClean="0"/>
              <a:t>zákonem</a:t>
            </a:r>
            <a:r>
              <a:rPr lang="en-US" altLang="cs-CZ" sz="1800" b="0" dirty="0" smtClean="0"/>
              <a:t> o </a:t>
            </a:r>
            <a:r>
              <a:rPr lang="en-US" altLang="cs-CZ" sz="1800" b="0" dirty="0" err="1" smtClean="0"/>
              <a:t>účetnictví</a:t>
            </a:r>
            <a:r>
              <a:rPr lang="en-US" altLang="cs-CZ" sz="1800" b="0" dirty="0" smtClean="0"/>
              <a:t> a </a:t>
            </a:r>
            <a:r>
              <a:rPr lang="en-US" altLang="cs-CZ" sz="1800" b="0" dirty="0" err="1" smtClean="0"/>
              <a:t>zmiňovanou</a:t>
            </a:r>
            <a:r>
              <a:rPr lang="en-US" altLang="cs-CZ" sz="1800" b="0" dirty="0" smtClean="0"/>
              <a:t> </a:t>
            </a:r>
            <a:r>
              <a:rPr lang="en-US" altLang="cs-CZ" sz="1800" b="0" dirty="0" err="1" smtClean="0"/>
              <a:t>vyhláškou</a:t>
            </a:r>
            <a:endParaRPr lang="en-US" altLang="cs-CZ" sz="1800" b="0" dirty="0" smtClean="0"/>
          </a:p>
          <a:p>
            <a:pPr marL="342900" lvl="1" indent="-342900" algn="just" eaLnBrk="1" hangingPunct="1">
              <a:buClr>
                <a:srgbClr val="969696"/>
              </a:buClr>
              <a:buFont typeface="Wingdings" pitchFamily="2" charset="2"/>
              <a:buChar char="q"/>
              <a:defRPr/>
            </a:pPr>
            <a:endParaRPr lang="en-US" altLang="cs-CZ" sz="1800" b="0" dirty="0" smtClean="0"/>
          </a:p>
          <a:p>
            <a:pPr marL="342900" lvl="1" indent="-342900" algn="just" eaLnBrk="1" hangingPunct="1">
              <a:buClr>
                <a:srgbClr val="969696"/>
              </a:buClr>
              <a:buFont typeface="Wingdings" pitchFamily="2" charset="2"/>
              <a:buChar char="q"/>
              <a:defRPr/>
            </a:pPr>
            <a:r>
              <a:rPr lang="cs-CZ" altLang="cs-CZ" sz="1800" b="0" dirty="0" smtClean="0"/>
              <a:t>mohou </a:t>
            </a:r>
            <a:r>
              <a:rPr lang="cs-CZ" altLang="cs-CZ" sz="1800" b="0" dirty="0"/>
              <a:t>vést </a:t>
            </a:r>
            <a:r>
              <a:rPr lang="en-US" altLang="cs-CZ" sz="1800" b="0" dirty="0" err="1" smtClean="0"/>
              <a:t>vybrané</a:t>
            </a:r>
            <a:r>
              <a:rPr lang="en-US" altLang="cs-CZ" sz="1800" b="0" dirty="0" smtClean="0"/>
              <a:t> NNO: </a:t>
            </a:r>
            <a:endParaRPr lang="en-US" altLang="cs-CZ" dirty="0"/>
          </a:p>
          <a:p>
            <a:pPr marL="800100" lvl="2" indent="-342900" algn="just" eaLnBrk="1" hangingPunct="1">
              <a:buClr>
                <a:srgbClr val="969696"/>
              </a:buClr>
              <a:buFont typeface="Wingdings" pitchFamily="2" charset="2"/>
              <a:buChar char="q"/>
              <a:defRPr/>
            </a:pPr>
            <a:r>
              <a:rPr lang="en-US" altLang="cs-CZ" i="1" dirty="0" err="1"/>
              <a:t>spolek</a:t>
            </a:r>
            <a:r>
              <a:rPr lang="en-US" altLang="cs-CZ" i="1" dirty="0"/>
              <a:t> a </a:t>
            </a:r>
            <a:r>
              <a:rPr lang="en-US" altLang="cs-CZ" i="1" dirty="0" err="1"/>
              <a:t>pobočný</a:t>
            </a:r>
            <a:r>
              <a:rPr lang="en-US" altLang="cs-CZ" i="1" dirty="0"/>
              <a:t> </a:t>
            </a:r>
            <a:r>
              <a:rPr lang="en-US" altLang="cs-CZ" i="1" dirty="0" err="1"/>
              <a:t>spolek</a:t>
            </a:r>
            <a:r>
              <a:rPr lang="en-US" altLang="cs-CZ" i="1" dirty="0"/>
              <a:t>, </a:t>
            </a:r>
            <a:r>
              <a:rPr lang="en-US" altLang="cs-CZ" i="1" dirty="0" err="1"/>
              <a:t>odborová</a:t>
            </a:r>
            <a:r>
              <a:rPr lang="en-US" altLang="cs-CZ" i="1" dirty="0"/>
              <a:t> </a:t>
            </a:r>
            <a:r>
              <a:rPr lang="en-US" altLang="cs-CZ" i="1" dirty="0" err="1"/>
              <a:t>organizace</a:t>
            </a:r>
            <a:r>
              <a:rPr lang="en-US" altLang="cs-CZ" i="1" dirty="0"/>
              <a:t>, </a:t>
            </a:r>
            <a:r>
              <a:rPr lang="en-US" altLang="cs-CZ" i="1" dirty="0" err="1"/>
              <a:t>organizace</a:t>
            </a:r>
            <a:r>
              <a:rPr lang="en-US" altLang="cs-CZ" i="1" dirty="0"/>
              <a:t> </a:t>
            </a:r>
            <a:r>
              <a:rPr lang="en-US" altLang="cs-CZ" i="1" dirty="0" err="1"/>
              <a:t>zaměstnavatelů</a:t>
            </a:r>
            <a:r>
              <a:rPr lang="en-US" altLang="cs-CZ" i="1" dirty="0"/>
              <a:t>, </a:t>
            </a:r>
            <a:r>
              <a:rPr lang="en-US" altLang="cs-CZ" i="1" dirty="0" err="1"/>
              <a:t>církve</a:t>
            </a:r>
            <a:r>
              <a:rPr lang="en-US" altLang="cs-CZ" i="1" dirty="0"/>
              <a:t> a </a:t>
            </a:r>
            <a:r>
              <a:rPr lang="en-US" altLang="cs-CZ" i="1" dirty="0" err="1"/>
              <a:t>náboženské</a:t>
            </a:r>
            <a:r>
              <a:rPr lang="en-US" altLang="cs-CZ" i="1" dirty="0"/>
              <a:t> </a:t>
            </a:r>
            <a:r>
              <a:rPr lang="en-US" altLang="cs-CZ" i="1" dirty="0" err="1" smtClean="0"/>
              <a:t>společnosti</a:t>
            </a:r>
            <a:r>
              <a:rPr lang="en-US" altLang="cs-CZ" i="1" dirty="0" smtClean="0"/>
              <a:t>, </a:t>
            </a:r>
            <a:r>
              <a:rPr lang="en-US" altLang="cs-CZ" sz="1600" i="1" dirty="0" err="1" smtClean="0"/>
              <a:t>honební</a:t>
            </a:r>
            <a:r>
              <a:rPr lang="en-US" altLang="cs-CZ" sz="1600" i="1" dirty="0" smtClean="0"/>
              <a:t> </a:t>
            </a:r>
            <a:r>
              <a:rPr lang="en-US" altLang="cs-CZ" sz="1600" i="1" dirty="0" err="1" smtClean="0"/>
              <a:t>společenstva</a:t>
            </a:r>
            <a:r>
              <a:rPr lang="en-US" altLang="cs-CZ" sz="1600" i="1" dirty="0" smtClean="0"/>
              <a:t>, </a:t>
            </a:r>
            <a:r>
              <a:rPr lang="en-US" altLang="cs-CZ" sz="1600" i="1" dirty="0" err="1" smtClean="0"/>
              <a:t>obecně</a:t>
            </a:r>
            <a:r>
              <a:rPr lang="en-US" altLang="cs-CZ" sz="1600" i="1" dirty="0" smtClean="0"/>
              <a:t> </a:t>
            </a:r>
            <a:r>
              <a:rPr lang="en-US" altLang="cs-CZ" sz="1600" i="1" dirty="0" err="1" smtClean="0"/>
              <a:t>prospěšné</a:t>
            </a:r>
            <a:r>
              <a:rPr lang="en-US" altLang="cs-CZ" sz="1600" i="1" dirty="0" smtClean="0"/>
              <a:t> </a:t>
            </a:r>
            <a:r>
              <a:rPr lang="en-US" altLang="cs-CZ" sz="1600" i="1" dirty="0" err="1" smtClean="0"/>
              <a:t>společnosti</a:t>
            </a:r>
            <a:r>
              <a:rPr lang="en-US" altLang="cs-CZ" sz="1600" i="1" dirty="0" smtClean="0"/>
              <a:t>, </a:t>
            </a:r>
            <a:r>
              <a:rPr lang="en-US" altLang="cs-CZ" sz="1600" i="1" dirty="0" err="1" smtClean="0"/>
              <a:t>nadační</a:t>
            </a:r>
            <a:r>
              <a:rPr lang="en-US" altLang="cs-CZ" sz="1600" i="1" dirty="0" smtClean="0"/>
              <a:t> </a:t>
            </a:r>
            <a:r>
              <a:rPr lang="en-US" altLang="cs-CZ" sz="1600" i="1" dirty="0" err="1" smtClean="0"/>
              <a:t>fondy</a:t>
            </a:r>
            <a:r>
              <a:rPr lang="en-US" altLang="cs-CZ" sz="1600" i="1" dirty="0" smtClean="0"/>
              <a:t>, </a:t>
            </a:r>
            <a:r>
              <a:rPr lang="en-US" altLang="cs-CZ" sz="1600" i="1" dirty="0" err="1" smtClean="0"/>
              <a:t>ústavy</a:t>
            </a:r>
            <a:r>
              <a:rPr lang="en-US" altLang="cs-CZ" sz="1600" i="1" dirty="0" smtClean="0"/>
              <a:t>, </a:t>
            </a:r>
            <a:r>
              <a:rPr lang="en-US" altLang="cs-CZ" sz="1600" i="1" dirty="0" err="1" smtClean="0"/>
              <a:t>společenství</a:t>
            </a:r>
            <a:r>
              <a:rPr lang="en-US" altLang="cs-CZ" sz="1600" i="1" dirty="0" smtClean="0"/>
              <a:t> </a:t>
            </a:r>
            <a:r>
              <a:rPr lang="en-US" altLang="cs-CZ" sz="1600" i="1" dirty="0" err="1" smtClean="0"/>
              <a:t>vlastníků</a:t>
            </a:r>
            <a:r>
              <a:rPr lang="en-US" altLang="cs-CZ" sz="1600" i="1" dirty="0" smtClean="0"/>
              <a:t> </a:t>
            </a:r>
            <a:r>
              <a:rPr lang="en-US" altLang="cs-CZ" sz="1600" i="1" dirty="0" err="1" smtClean="0"/>
              <a:t>jednotek</a:t>
            </a:r>
            <a:r>
              <a:rPr lang="en-US" altLang="cs-CZ" sz="1600" i="1" dirty="0" smtClean="0"/>
              <a:t> a </a:t>
            </a:r>
            <a:r>
              <a:rPr lang="en-US" altLang="cs-CZ" sz="1600" i="1" dirty="0" err="1" smtClean="0"/>
              <a:t>bytová</a:t>
            </a:r>
            <a:r>
              <a:rPr lang="en-US" altLang="cs-CZ" sz="1600" i="1" dirty="0" smtClean="0"/>
              <a:t> a </a:t>
            </a:r>
            <a:r>
              <a:rPr lang="en-US" altLang="cs-CZ" sz="1600" i="1" dirty="0" err="1" smtClean="0"/>
              <a:t>sociální</a:t>
            </a:r>
            <a:r>
              <a:rPr lang="en-US" altLang="cs-CZ" sz="1600" i="1" dirty="0" smtClean="0"/>
              <a:t> </a:t>
            </a:r>
            <a:r>
              <a:rPr lang="en-US" altLang="cs-CZ" sz="1600" i="1" dirty="0" err="1" smtClean="0"/>
              <a:t>družstva</a:t>
            </a:r>
            <a:endParaRPr lang="en-US" altLang="cs-CZ" sz="1600" i="1" dirty="0" smtClean="0"/>
          </a:p>
          <a:p>
            <a:pPr marL="342900" lvl="1" indent="-342900" algn="just" eaLnBrk="1" hangingPunct="1">
              <a:buClr>
                <a:srgbClr val="969696"/>
              </a:buClr>
              <a:buFont typeface="Wingdings" pitchFamily="2" charset="2"/>
              <a:buChar char="q"/>
              <a:defRPr/>
            </a:pPr>
            <a:r>
              <a:rPr lang="en-US" altLang="cs-CZ" dirty="0" err="1" smtClean="0"/>
              <a:t>za</a:t>
            </a:r>
            <a:r>
              <a:rPr lang="en-US" altLang="cs-CZ" dirty="0" smtClean="0"/>
              <a:t> </a:t>
            </a:r>
            <a:r>
              <a:rPr lang="en-US" altLang="cs-CZ" dirty="0" err="1"/>
              <a:t>předpokladu</a:t>
            </a:r>
            <a:r>
              <a:rPr lang="en-US" altLang="cs-CZ" dirty="0"/>
              <a:t>, </a:t>
            </a:r>
            <a:r>
              <a:rPr lang="en-US" altLang="cs-CZ" dirty="0" err="1" smtClean="0"/>
              <a:t>že</a:t>
            </a:r>
            <a:r>
              <a:rPr lang="en-US" altLang="cs-CZ" dirty="0"/>
              <a:t> </a:t>
            </a:r>
            <a:r>
              <a:rPr lang="en-US" altLang="cs-CZ" dirty="0" err="1" smtClean="0"/>
              <a:t>naplňují</a:t>
            </a:r>
            <a:r>
              <a:rPr lang="en-US" altLang="cs-CZ" dirty="0" smtClean="0"/>
              <a:t> </a:t>
            </a:r>
            <a:r>
              <a:rPr lang="en-US" altLang="cs-CZ" dirty="0" err="1" smtClean="0"/>
              <a:t>atributy</a:t>
            </a:r>
            <a:r>
              <a:rPr lang="en-US" altLang="cs-CZ" dirty="0" smtClean="0"/>
              <a:t> </a:t>
            </a:r>
            <a:r>
              <a:rPr lang="en-US" altLang="cs-CZ" dirty="0" err="1" smtClean="0"/>
              <a:t>mikro</a:t>
            </a:r>
            <a:r>
              <a:rPr lang="en-US" altLang="cs-CZ" dirty="0" smtClean="0"/>
              <a:t> a </a:t>
            </a:r>
            <a:r>
              <a:rPr lang="en-US" altLang="cs-CZ" dirty="0" err="1" smtClean="0"/>
              <a:t>malých</a:t>
            </a:r>
            <a:r>
              <a:rPr lang="en-US" altLang="cs-CZ" dirty="0" smtClean="0"/>
              <a:t> </a:t>
            </a:r>
            <a:r>
              <a:rPr lang="en-US" altLang="cs-CZ" dirty="0" err="1" smtClean="0"/>
              <a:t>účetních</a:t>
            </a:r>
            <a:r>
              <a:rPr lang="en-US" altLang="cs-CZ" dirty="0" smtClean="0"/>
              <a:t> </a:t>
            </a:r>
            <a:r>
              <a:rPr lang="en-US" altLang="cs-CZ" dirty="0" err="1" smtClean="0"/>
              <a:t>jednotek</a:t>
            </a:r>
            <a:endParaRPr lang="en-US" altLang="cs-CZ" dirty="0"/>
          </a:p>
          <a:p>
            <a:pPr algn="just" eaLnBrk="1" hangingPunct="1">
              <a:defRPr/>
            </a:pPr>
            <a:r>
              <a:rPr lang="en-US" altLang="cs-CZ" sz="1200" dirty="0" smtClean="0">
                <a:solidFill>
                  <a:srgbClr val="000099"/>
                </a:solidFill>
              </a:rPr>
              <a:t>	</a:t>
            </a:r>
            <a:r>
              <a:rPr lang="en-US" altLang="cs-CZ" sz="1200" dirty="0" err="1" smtClean="0">
                <a:solidFill>
                  <a:srgbClr val="000099"/>
                </a:solidFill>
              </a:rPr>
              <a:t>splňuje</a:t>
            </a:r>
            <a:r>
              <a:rPr lang="en-US" altLang="cs-CZ" sz="1200" dirty="0" smtClean="0">
                <a:solidFill>
                  <a:srgbClr val="000099"/>
                </a:solidFill>
              </a:rPr>
              <a:t> </a:t>
            </a:r>
            <a:r>
              <a:rPr lang="en-US" altLang="cs-CZ" sz="1200" dirty="0" err="1">
                <a:solidFill>
                  <a:srgbClr val="000099"/>
                </a:solidFill>
              </a:rPr>
              <a:t>alespoň</a:t>
            </a:r>
            <a:r>
              <a:rPr lang="en-US" altLang="cs-CZ" sz="1200" dirty="0">
                <a:solidFill>
                  <a:srgbClr val="000099"/>
                </a:solidFill>
              </a:rPr>
              <a:t> </a:t>
            </a:r>
            <a:r>
              <a:rPr lang="en-US" altLang="cs-CZ" sz="1200" dirty="0" err="1">
                <a:solidFill>
                  <a:srgbClr val="000099"/>
                </a:solidFill>
              </a:rPr>
              <a:t>dvě</a:t>
            </a:r>
            <a:r>
              <a:rPr lang="en-US" altLang="cs-CZ" sz="1200" dirty="0">
                <a:solidFill>
                  <a:srgbClr val="000099"/>
                </a:solidFill>
              </a:rPr>
              <a:t> </a:t>
            </a:r>
            <a:r>
              <a:rPr lang="en-US" altLang="cs-CZ" sz="1200" dirty="0" err="1">
                <a:solidFill>
                  <a:srgbClr val="000099"/>
                </a:solidFill>
              </a:rPr>
              <a:t>ze</a:t>
            </a:r>
            <a:r>
              <a:rPr lang="en-US" altLang="cs-CZ" sz="1200" dirty="0">
                <a:solidFill>
                  <a:srgbClr val="000099"/>
                </a:solidFill>
              </a:rPr>
              <a:t> </a:t>
            </a:r>
            <a:r>
              <a:rPr lang="en-US" altLang="cs-CZ" sz="1200" dirty="0" err="1">
                <a:solidFill>
                  <a:srgbClr val="000099"/>
                </a:solidFill>
              </a:rPr>
              <a:t>tří</a:t>
            </a:r>
            <a:r>
              <a:rPr lang="en-US" altLang="cs-CZ" sz="1200" dirty="0">
                <a:solidFill>
                  <a:srgbClr val="000099"/>
                </a:solidFill>
              </a:rPr>
              <a:t> </a:t>
            </a:r>
            <a:r>
              <a:rPr lang="en-US" altLang="cs-CZ" sz="1200" dirty="0" err="1">
                <a:solidFill>
                  <a:srgbClr val="000099"/>
                </a:solidFill>
              </a:rPr>
              <a:t>kritérií</a:t>
            </a:r>
            <a:r>
              <a:rPr lang="en-US" altLang="cs-CZ" sz="1200" dirty="0">
                <a:solidFill>
                  <a:srgbClr val="000099"/>
                </a:solidFill>
              </a:rPr>
              <a:t>: </a:t>
            </a:r>
            <a:endParaRPr lang="en-US" altLang="cs-CZ" sz="1200" dirty="0" smtClean="0">
              <a:solidFill>
                <a:srgbClr val="000099"/>
              </a:solidFill>
            </a:endParaRPr>
          </a:p>
          <a:p>
            <a:pPr algn="just" eaLnBrk="1" hangingPunct="1">
              <a:defRPr/>
            </a:pPr>
            <a:r>
              <a:rPr lang="en-US" altLang="cs-CZ" sz="1200" dirty="0">
                <a:solidFill>
                  <a:srgbClr val="000099"/>
                </a:solidFill>
              </a:rPr>
              <a:t>	</a:t>
            </a:r>
            <a:r>
              <a:rPr lang="en-US" altLang="cs-CZ" sz="1200" dirty="0" smtClean="0">
                <a:solidFill>
                  <a:srgbClr val="000099"/>
                </a:solidFill>
              </a:rPr>
              <a:t>- </a:t>
            </a:r>
            <a:r>
              <a:rPr lang="en-US" altLang="cs-CZ" sz="1200" dirty="0" err="1" smtClean="0">
                <a:solidFill>
                  <a:srgbClr val="000099"/>
                </a:solidFill>
              </a:rPr>
              <a:t>aktiva</a:t>
            </a:r>
            <a:r>
              <a:rPr lang="en-US" altLang="cs-CZ" sz="1200" dirty="0" smtClean="0">
                <a:solidFill>
                  <a:srgbClr val="000099"/>
                </a:solidFill>
              </a:rPr>
              <a:t> </a:t>
            </a:r>
            <a:r>
              <a:rPr lang="en-US" altLang="cs-CZ" sz="1200" dirty="0" err="1">
                <a:solidFill>
                  <a:srgbClr val="000099"/>
                </a:solidFill>
              </a:rPr>
              <a:t>celkem</a:t>
            </a:r>
            <a:r>
              <a:rPr lang="en-US" altLang="cs-CZ" sz="1200" dirty="0">
                <a:solidFill>
                  <a:srgbClr val="000099"/>
                </a:solidFill>
              </a:rPr>
              <a:t> </a:t>
            </a:r>
            <a:r>
              <a:rPr lang="en-US" altLang="cs-CZ" sz="1200" dirty="0" err="1">
                <a:solidFill>
                  <a:srgbClr val="000099"/>
                </a:solidFill>
              </a:rPr>
              <a:t>nižší</a:t>
            </a:r>
            <a:r>
              <a:rPr lang="en-US" altLang="cs-CZ" sz="1200" dirty="0">
                <a:solidFill>
                  <a:srgbClr val="000099"/>
                </a:solidFill>
              </a:rPr>
              <a:t> </a:t>
            </a:r>
            <a:r>
              <a:rPr lang="en-US" altLang="cs-CZ" sz="1200" dirty="0" err="1">
                <a:solidFill>
                  <a:srgbClr val="000099"/>
                </a:solidFill>
              </a:rPr>
              <a:t>jak</a:t>
            </a:r>
            <a:r>
              <a:rPr lang="en-US" altLang="cs-CZ" sz="1200" dirty="0">
                <a:solidFill>
                  <a:srgbClr val="000099"/>
                </a:solidFill>
              </a:rPr>
              <a:t> 9 mil. </a:t>
            </a:r>
            <a:r>
              <a:rPr lang="en-US" altLang="cs-CZ" sz="1200" dirty="0" err="1" smtClean="0">
                <a:solidFill>
                  <a:srgbClr val="000099"/>
                </a:solidFill>
              </a:rPr>
              <a:t>Kč</a:t>
            </a:r>
            <a:r>
              <a:rPr lang="en-US" altLang="cs-CZ" sz="1200" dirty="0" smtClean="0">
                <a:solidFill>
                  <a:srgbClr val="000099"/>
                </a:solidFill>
              </a:rPr>
              <a:t> </a:t>
            </a:r>
            <a:r>
              <a:rPr lang="en-US" altLang="cs-CZ" sz="1200" dirty="0">
                <a:solidFill>
                  <a:srgbClr val="000099"/>
                </a:solidFill>
              </a:rPr>
              <a:t>(resp. </a:t>
            </a:r>
            <a:r>
              <a:rPr lang="en-US" altLang="cs-CZ" sz="1200" dirty="0" smtClean="0">
                <a:solidFill>
                  <a:srgbClr val="000099"/>
                </a:solidFill>
              </a:rPr>
              <a:t>100 mil. </a:t>
            </a:r>
            <a:r>
              <a:rPr lang="en-US" altLang="cs-CZ" sz="1200" dirty="0" err="1" smtClean="0">
                <a:solidFill>
                  <a:srgbClr val="000099"/>
                </a:solidFill>
              </a:rPr>
              <a:t>Kč</a:t>
            </a:r>
            <a:r>
              <a:rPr lang="en-US" altLang="cs-CZ" sz="1200" dirty="0" smtClean="0">
                <a:solidFill>
                  <a:srgbClr val="000099"/>
                </a:solidFill>
              </a:rPr>
              <a:t>)</a:t>
            </a:r>
          </a:p>
          <a:p>
            <a:pPr algn="just" eaLnBrk="1" hangingPunct="1">
              <a:defRPr/>
            </a:pPr>
            <a:r>
              <a:rPr lang="en-US" altLang="cs-CZ" sz="1200" dirty="0" smtClean="0">
                <a:solidFill>
                  <a:srgbClr val="000099"/>
                </a:solidFill>
              </a:rPr>
              <a:t>	- </a:t>
            </a:r>
            <a:r>
              <a:rPr lang="en-US" altLang="cs-CZ" sz="1200" dirty="0" err="1" smtClean="0">
                <a:solidFill>
                  <a:srgbClr val="000099"/>
                </a:solidFill>
              </a:rPr>
              <a:t>roční</a:t>
            </a:r>
            <a:r>
              <a:rPr lang="en-US" altLang="cs-CZ" sz="1200" dirty="0" smtClean="0">
                <a:solidFill>
                  <a:srgbClr val="000099"/>
                </a:solidFill>
              </a:rPr>
              <a:t> </a:t>
            </a:r>
            <a:r>
              <a:rPr lang="en-US" altLang="cs-CZ" sz="1200" dirty="0" err="1">
                <a:solidFill>
                  <a:srgbClr val="000099"/>
                </a:solidFill>
              </a:rPr>
              <a:t>úhrn</a:t>
            </a:r>
            <a:r>
              <a:rPr lang="en-US" altLang="cs-CZ" sz="1200" dirty="0">
                <a:solidFill>
                  <a:srgbClr val="000099"/>
                </a:solidFill>
              </a:rPr>
              <a:t> </a:t>
            </a:r>
            <a:r>
              <a:rPr lang="en-US" altLang="cs-CZ" sz="1200" dirty="0" err="1" smtClean="0">
                <a:solidFill>
                  <a:srgbClr val="000099"/>
                </a:solidFill>
              </a:rPr>
              <a:t>čistého</a:t>
            </a:r>
            <a:r>
              <a:rPr lang="en-US" altLang="cs-CZ" sz="1200" dirty="0" smtClean="0">
                <a:solidFill>
                  <a:srgbClr val="000099"/>
                </a:solidFill>
              </a:rPr>
              <a:t> </a:t>
            </a:r>
            <a:r>
              <a:rPr lang="en-US" altLang="cs-CZ" sz="1200" dirty="0" err="1" smtClean="0">
                <a:solidFill>
                  <a:srgbClr val="000099"/>
                </a:solidFill>
              </a:rPr>
              <a:t>obratu</a:t>
            </a:r>
            <a:r>
              <a:rPr lang="en-US" altLang="cs-CZ" sz="1200" dirty="0" smtClean="0">
                <a:solidFill>
                  <a:srgbClr val="000099"/>
                </a:solidFill>
              </a:rPr>
              <a:t> </a:t>
            </a:r>
            <a:r>
              <a:rPr lang="en-US" altLang="cs-CZ" sz="1200" dirty="0" err="1">
                <a:solidFill>
                  <a:srgbClr val="000099"/>
                </a:solidFill>
              </a:rPr>
              <a:t>nižší</a:t>
            </a:r>
            <a:r>
              <a:rPr lang="en-US" altLang="cs-CZ" sz="1200" dirty="0">
                <a:solidFill>
                  <a:srgbClr val="000099"/>
                </a:solidFill>
              </a:rPr>
              <a:t> </a:t>
            </a:r>
            <a:r>
              <a:rPr lang="en-US" altLang="cs-CZ" sz="1200" dirty="0" err="1">
                <a:solidFill>
                  <a:srgbClr val="000099"/>
                </a:solidFill>
              </a:rPr>
              <a:t>jak</a:t>
            </a:r>
            <a:r>
              <a:rPr lang="en-US" altLang="cs-CZ" sz="1200" dirty="0">
                <a:solidFill>
                  <a:srgbClr val="000099"/>
                </a:solidFill>
              </a:rPr>
              <a:t> 18 mil. </a:t>
            </a:r>
            <a:r>
              <a:rPr lang="en-US" altLang="cs-CZ" sz="1200" dirty="0" err="1" smtClean="0">
                <a:solidFill>
                  <a:srgbClr val="000099"/>
                </a:solidFill>
              </a:rPr>
              <a:t>Kč</a:t>
            </a:r>
            <a:r>
              <a:rPr lang="en-US" altLang="cs-CZ" sz="1200" dirty="0" smtClean="0">
                <a:solidFill>
                  <a:srgbClr val="000099"/>
                </a:solidFill>
              </a:rPr>
              <a:t> </a:t>
            </a:r>
            <a:r>
              <a:rPr lang="en-US" altLang="cs-CZ" sz="1200" dirty="0">
                <a:solidFill>
                  <a:srgbClr val="000099"/>
                </a:solidFill>
              </a:rPr>
              <a:t>(resp. </a:t>
            </a:r>
            <a:r>
              <a:rPr lang="en-US" altLang="cs-CZ" sz="1200" dirty="0" smtClean="0">
                <a:solidFill>
                  <a:srgbClr val="000099"/>
                </a:solidFill>
              </a:rPr>
              <a:t>200 mil. </a:t>
            </a:r>
            <a:r>
              <a:rPr lang="en-US" altLang="cs-CZ" sz="1200" dirty="0" err="1" smtClean="0">
                <a:solidFill>
                  <a:srgbClr val="000099"/>
                </a:solidFill>
              </a:rPr>
              <a:t>Kč</a:t>
            </a:r>
            <a:r>
              <a:rPr lang="en-US" altLang="cs-CZ" sz="1200" dirty="0" smtClean="0">
                <a:solidFill>
                  <a:srgbClr val="000099"/>
                </a:solidFill>
              </a:rPr>
              <a:t>)</a:t>
            </a:r>
          </a:p>
          <a:p>
            <a:pPr algn="just" eaLnBrk="1" hangingPunct="1">
              <a:defRPr/>
            </a:pPr>
            <a:r>
              <a:rPr lang="en-US" altLang="cs-CZ" sz="1200" dirty="0">
                <a:solidFill>
                  <a:srgbClr val="000099"/>
                </a:solidFill>
              </a:rPr>
              <a:t>	</a:t>
            </a:r>
            <a:r>
              <a:rPr lang="en-US" altLang="cs-CZ" sz="1200" dirty="0" smtClean="0">
                <a:solidFill>
                  <a:srgbClr val="000099"/>
                </a:solidFill>
              </a:rPr>
              <a:t>- </a:t>
            </a:r>
            <a:r>
              <a:rPr lang="en-US" altLang="cs-CZ" sz="1200" dirty="0" err="1" smtClean="0">
                <a:solidFill>
                  <a:srgbClr val="000099"/>
                </a:solidFill>
              </a:rPr>
              <a:t>průměrný</a:t>
            </a:r>
            <a:r>
              <a:rPr lang="en-US" altLang="cs-CZ" sz="1200" dirty="0" smtClean="0">
                <a:solidFill>
                  <a:srgbClr val="000099"/>
                </a:solidFill>
              </a:rPr>
              <a:t> </a:t>
            </a:r>
            <a:r>
              <a:rPr lang="en-US" altLang="cs-CZ" sz="1200" dirty="0" err="1">
                <a:solidFill>
                  <a:srgbClr val="000099"/>
                </a:solidFill>
              </a:rPr>
              <a:t>počet</a:t>
            </a:r>
            <a:r>
              <a:rPr lang="en-US" altLang="cs-CZ" sz="1200" dirty="0">
                <a:solidFill>
                  <a:srgbClr val="000099"/>
                </a:solidFill>
              </a:rPr>
              <a:t> </a:t>
            </a:r>
            <a:r>
              <a:rPr lang="en-US" altLang="cs-CZ" sz="1200" dirty="0" err="1">
                <a:solidFill>
                  <a:srgbClr val="000099"/>
                </a:solidFill>
              </a:rPr>
              <a:t>zaměstnanců</a:t>
            </a:r>
            <a:r>
              <a:rPr lang="en-US" altLang="cs-CZ" sz="1200" dirty="0">
                <a:solidFill>
                  <a:srgbClr val="000099"/>
                </a:solidFill>
              </a:rPr>
              <a:t> v </a:t>
            </a:r>
            <a:r>
              <a:rPr lang="en-US" altLang="cs-CZ" sz="1200" dirty="0" err="1">
                <a:solidFill>
                  <a:srgbClr val="000099"/>
                </a:solidFill>
              </a:rPr>
              <a:t>průběhu</a:t>
            </a:r>
            <a:r>
              <a:rPr lang="en-US" altLang="cs-CZ" sz="1200" dirty="0">
                <a:solidFill>
                  <a:srgbClr val="000099"/>
                </a:solidFill>
              </a:rPr>
              <a:t> </a:t>
            </a:r>
            <a:r>
              <a:rPr lang="en-US" altLang="cs-CZ" sz="1200" dirty="0" err="1">
                <a:solidFill>
                  <a:srgbClr val="000099"/>
                </a:solidFill>
              </a:rPr>
              <a:t>účetního</a:t>
            </a:r>
            <a:r>
              <a:rPr lang="en-US" altLang="cs-CZ" sz="1200" dirty="0">
                <a:solidFill>
                  <a:srgbClr val="000099"/>
                </a:solidFill>
              </a:rPr>
              <a:t> </a:t>
            </a:r>
            <a:r>
              <a:rPr lang="en-US" altLang="cs-CZ" sz="1200" dirty="0" err="1">
                <a:solidFill>
                  <a:srgbClr val="000099"/>
                </a:solidFill>
              </a:rPr>
              <a:t>období</a:t>
            </a:r>
            <a:r>
              <a:rPr lang="en-US" altLang="cs-CZ" sz="1200" dirty="0">
                <a:solidFill>
                  <a:srgbClr val="000099"/>
                </a:solidFill>
              </a:rPr>
              <a:t> 10 a </a:t>
            </a:r>
            <a:r>
              <a:rPr lang="en-US" altLang="cs-CZ" sz="1200" dirty="0" err="1" smtClean="0">
                <a:solidFill>
                  <a:srgbClr val="000099"/>
                </a:solidFill>
              </a:rPr>
              <a:t>méně</a:t>
            </a:r>
            <a:r>
              <a:rPr lang="en-US" altLang="cs-CZ" sz="1200" dirty="0" smtClean="0">
                <a:solidFill>
                  <a:srgbClr val="000099"/>
                </a:solidFill>
              </a:rPr>
              <a:t> (resp. 50 a </a:t>
            </a:r>
            <a:r>
              <a:rPr lang="en-US" altLang="cs-CZ" sz="1200" dirty="0" err="1" smtClean="0">
                <a:solidFill>
                  <a:srgbClr val="000099"/>
                </a:solidFill>
              </a:rPr>
              <a:t>méně</a:t>
            </a:r>
            <a:r>
              <a:rPr lang="en-US" altLang="cs-CZ" sz="1200" dirty="0" smtClean="0">
                <a:solidFill>
                  <a:srgbClr val="000099"/>
                </a:solidFill>
              </a:rPr>
              <a:t>)</a:t>
            </a:r>
            <a:endParaRPr lang="en-US" altLang="cs-CZ" sz="1200" b="0" dirty="0" smtClean="0"/>
          </a:p>
          <a:p>
            <a:pPr marL="342900" indent="-342900" algn="just" eaLnBrk="1" hangingPunct="1">
              <a:buFont typeface="Wingdings" pitchFamily="2" charset="2"/>
              <a:buChar char="q"/>
              <a:defRPr/>
            </a:pPr>
            <a:endParaRPr lang="en-US" altLang="cs-CZ" sz="1800" b="0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2900" indent="-342900" algn="just" eaLnBrk="1" hangingPunct="1">
              <a:spcBef>
                <a:spcPts val="0"/>
              </a:spcBef>
              <a:buFont typeface="Wingdings" pitchFamily="2" charset="2"/>
              <a:buChar char="q"/>
              <a:defRPr/>
            </a:pPr>
            <a:r>
              <a:rPr lang="cs-CZ" altLang="cs-CZ" sz="1800" b="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„</a:t>
            </a:r>
            <a:r>
              <a:rPr lang="cs-CZ" altLang="cs-CZ" sz="1800" b="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zjednodušený“ účetní </a:t>
            </a:r>
            <a:r>
              <a:rPr lang="cs-CZ" altLang="cs-CZ" sz="1800" b="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rozvrh</a:t>
            </a:r>
            <a:r>
              <a:rPr lang="en-US" altLang="cs-CZ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altLang="cs-CZ" sz="1200" dirty="0" smtClean="0">
                <a:solidFill>
                  <a:srgbClr val="000099"/>
                </a:solidFill>
              </a:rPr>
              <a:t>– </a:t>
            </a:r>
            <a:r>
              <a:rPr lang="en-US" altLang="cs-CZ" sz="1200" dirty="0" err="1" smtClean="0">
                <a:solidFill>
                  <a:srgbClr val="000099"/>
                </a:solidFill>
              </a:rPr>
              <a:t>pouze</a:t>
            </a:r>
            <a:r>
              <a:rPr lang="en-US" altLang="cs-CZ" sz="1200" dirty="0" smtClean="0">
                <a:solidFill>
                  <a:srgbClr val="000099"/>
                </a:solidFill>
              </a:rPr>
              <a:t> </a:t>
            </a:r>
            <a:r>
              <a:rPr lang="en-US" altLang="cs-CZ" sz="1200" dirty="0" err="1" smtClean="0">
                <a:solidFill>
                  <a:srgbClr val="000099"/>
                </a:solidFill>
              </a:rPr>
              <a:t>účtové</a:t>
            </a:r>
            <a:r>
              <a:rPr lang="en-US" altLang="cs-CZ" sz="1200" dirty="0" smtClean="0">
                <a:solidFill>
                  <a:srgbClr val="000099"/>
                </a:solidFill>
              </a:rPr>
              <a:t> </a:t>
            </a:r>
            <a:r>
              <a:rPr lang="en-US" altLang="cs-CZ" sz="1200" dirty="0" err="1" smtClean="0">
                <a:solidFill>
                  <a:srgbClr val="000099"/>
                </a:solidFill>
              </a:rPr>
              <a:t>třídy</a:t>
            </a:r>
            <a:r>
              <a:rPr lang="en-US" altLang="cs-CZ" sz="1200" dirty="0" smtClean="0">
                <a:solidFill>
                  <a:srgbClr val="000099"/>
                </a:solidFill>
              </a:rPr>
              <a:t> a </a:t>
            </a:r>
            <a:r>
              <a:rPr lang="en-US" altLang="cs-CZ" sz="1200" dirty="0" err="1" smtClean="0">
                <a:solidFill>
                  <a:srgbClr val="000099"/>
                </a:solidFill>
              </a:rPr>
              <a:t>účtové</a:t>
            </a:r>
            <a:r>
              <a:rPr lang="en-US" altLang="cs-CZ" sz="1200" dirty="0" smtClean="0">
                <a:solidFill>
                  <a:srgbClr val="000099"/>
                </a:solidFill>
              </a:rPr>
              <a:t> </a:t>
            </a:r>
            <a:r>
              <a:rPr lang="en-US" altLang="cs-CZ" sz="1200" dirty="0" err="1" smtClean="0">
                <a:solidFill>
                  <a:srgbClr val="000099"/>
                </a:solidFill>
              </a:rPr>
              <a:t>skupiny</a:t>
            </a:r>
            <a:endParaRPr lang="en-US" altLang="cs-CZ" sz="1200" dirty="0" smtClean="0">
              <a:solidFill>
                <a:srgbClr val="000099"/>
              </a:solidFill>
            </a:endParaRPr>
          </a:p>
          <a:p>
            <a:pPr marL="342900" indent="-342900" algn="just" eaLnBrk="1" hangingPunct="1">
              <a:spcBef>
                <a:spcPts val="0"/>
              </a:spcBef>
              <a:buFont typeface="Wingdings" pitchFamily="2" charset="2"/>
              <a:buChar char="q"/>
              <a:defRPr/>
            </a:pPr>
            <a:r>
              <a:rPr lang="en-US" altLang="cs-CZ" sz="1800" dirty="0" err="1" smtClean="0"/>
              <a:t>možnost</a:t>
            </a:r>
            <a:r>
              <a:rPr lang="en-US" altLang="cs-CZ" sz="1800" dirty="0" smtClean="0"/>
              <a:t> </a:t>
            </a:r>
            <a:r>
              <a:rPr lang="en-US" altLang="cs-CZ" sz="1800" b="0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amerického</a:t>
            </a:r>
            <a:r>
              <a:rPr lang="en-US" altLang="cs-CZ" sz="1800" b="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cs-CZ" sz="1800" b="0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deníku</a:t>
            </a:r>
            <a:r>
              <a:rPr lang="en-US" altLang="cs-CZ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altLang="cs-CZ" sz="1200" dirty="0">
                <a:solidFill>
                  <a:srgbClr val="000099"/>
                </a:solidFill>
              </a:rPr>
              <a:t>– </a:t>
            </a:r>
            <a:r>
              <a:rPr lang="en-US" altLang="cs-CZ" sz="1200" dirty="0" err="1" smtClean="0">
                <a:solidFill>
                  <a:srgbClr val="000099"/>
                </a:solidFill>
              </a:rPr>
              <a:t>spojení</a:t>
            </a:r>
            <a:r>
              <a:rPr lang="en-US" altLang="cs-CZ" sz="1200" dirty="0" smtClean="0">
                <a:solidFill>
                  <a:srgbClr val="000099"/>
                </a:solidFill>
              </a:rPr>
              <a:t> </a:t>
            </a:r>
            <a:r>
              <a:rPr lang="en-US" altLang="cs-CZ" sz="1200" dirty="0" err="1" smtClean="0">
                <a:solidFill>
                  <a:srgbClr val="000099"/>
                </a:solidFill>
              </a:rPr>
              <a:t>hlavní</a:t>
            </a:r>
            <a:r>
              <a:rPr lang="en-US" altLang="cs-CZ" sz="1200" dirty="0" smtClean="0">
                <a:solidFill>
                  <a:srgbClr val="000099"/>
                </a:solidFill>
              </a:rPr>
              <a:t> </a:t>
            </a:r>
            <a:r>
              <a:rPr lang="en-US" altLang="cs-CZ" sz="1200" dirty="0" err="1" smtClean="0">
                <a:solidFill>
                  <a:srgbClr val="000099"/>
                </a:solidFill>
              </a:rPr>
              <a:t>knihy</a:t>
            </a:r>
            <a:r>
              <a:rPr lang="en-US" altLang="cs-CZ" sz="1200" dirty="0" smtClean="0">
                <a:solidFill>
                  <a:srgbClr val="000099"/>
                </a:solidFill>
              </a:rPr>
              <a:t> a </a:t>
            </a:r>
            <a:r>
              <a:rPr lang="en-US" altLang="cs-CZ" sz="1200" dirty="0" err="1" smtClean="0">
                <a:solidFill>
                  <a:srgbClr val="000099"/>
                </a:solidFill>
              </a:rPr>
              <a:t>účetního</a:t>
            </a:r>
            <a:r>
              <a:rPr lang="en-US" altLang="cs-CZ" sz="1200" dirty="0" smtClean="0">
                <a:solidFill>
                  <a:srgbClr val="000099"/>
                </a:solidFill>
              </a:rPr>
              <a:t> </a:t>
            </a:r>
            <a:r>
              <a:rPr lang="en-US" altLang="cs-CZ" sz="1200" dirty="0" err="1" smtClean="0">
                <a:solidFill>
                  <a:srgbClr val="000099"/>
                </a:solidFill>
              </a:rPr>
              <a:t>deníku</a:t>
            </a:r>
            <a:endParaRPr lang="en-US" altLang="cs-CZ" sz="1800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2900" indent="-342900" algn="just" eaLnBrk="1" hangingPunct="1">
              <a:spcBef>
                <a:spcPts val="0"/>
              </a:spcBef>
              <a:buFont typeface="Wingdings" pitchFamily="2" charset="2"/>
              <a:buChar char="q"/>
              <a:defRPr/>
            </a:pPr>
            <a:r>
              <a:rPr lang="cs-CZ" altLang="cs-CZ" sz="1800" b="0" dirty="0" smtClean="0"/>
              <a:t>netřeba </a:t>
            </a:r>
            <a:r>
              <a:rPr lang="cs-CZ" altLang="cs-CZ" sz="1800" b="0" dirty="0"/>
              <a:t>účtovat o předvídatelných a možných ztrátách a ziscích </a:t>
            </a:r>
            <a:endParaRPr lang="cs-CZ" altLang="cs-CZ" sz="1800" b="0" dirty="0" smtClean="0"/>
          </a:p>
          <a:p>
            <a:pPr marL="342900" indent="-342900" algn="just" eaLnBrk="1" hangingPunct="1">
              <a:spcBef>
                <a:spcPts val="0"/>
              </a:spcBef>
              <a:buFont typeface="Wingdings" pitchFamily="2" charset="2"/>
              <a:buChar char="q"/>
              <a:defRPr/>
            </a:pPr>
            <a:r>
              <a:rPr lang="cs-CZ" altLang="cs-CZ" sz="18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zjednodušený rozsah účetní </a:t>
            </a:r>
            <a:r>
              <a:rPr lang="cs-CZ" altLang="cs-CZ" sz="1800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závěrk</a:t>
            </a:r>
            <a:r>
              <a:rPr lang="en-US" altLang="cs-CZ" sz="18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</a:t>
            </a:r>
            <a:endParaRPr lang="cs-CZ" altLang="cs-CZ" sz="18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71849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zentace_MU_CZ">
  <a:themeElements>
    <a:clrScheme name="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Prezentace_MU_CZ</Template>
  <TotalTime>477</TotalTime>
  <Words>1726</Words>
  <Application>Microsoft Office PowerPoint</Application>
  <PresentationFormat>On-screen Show (4:3)</PresentationFormat>
  <Paragraphs>387</Paragraphs>
  <Slides>28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2" baseType="lpstr">
      <vt:lpstr>Arial</vt:lpstr>
      <vt:lpstr>Tahoma</vt:lpstr>
      <vt:lpstr>Wingdings</vt:lpstr>
      <vt:lpstr>Prezentace_MU_CZ</vt:lpstr>
      <vt:lpstr> účetnictví a zdanění NNO Ekonomické řízení NNO  Jakub Pejcal  (322799@mail.muni.cz)  30. října 2017, Brno FF: PBSNPB2</vt:lpstr>
      <vt:lpstr>Průběh přednášky</vt:lpstr>
      <vt:lpstr>Účetnictví</vt:lpstr>
      <vt:lpstr>Legislativní úprava účetnictví</vt:lpstr>
      <vt:lpstr>Vyhláška Č. 504/2002 Sb.</vt:lpstr>
      <vt:lpstr>České účetní standardy</vt:lpstr>
      <vt:lpstr>Účetnictví NNO</vt:lpstr>
      <vt:lpstr>Jednoduché účetnictví</vt:lpstr>
      <vt:lpstr>Zjednodušený rozsah účetnictví</vt:lpstr>
      <vt:lpstr>Účetnictví v plném rozsahu</vt:lpstr>
      <vt:lpstr>Účetní výkazy – účetní závěrka </vt:lpstr>
      <vt:lpstr>Jak vypadá účetní doklad 1</vt:lpstr>
      <vt:lpstr>Jak vypadá účetní doklad 2</vt:lpstr>
      <vt:lpstr>Archivace účetních dokladů </vt:lpstr>
      <vt:lpstr>zdanění NNO</vt:lpstr>
      <vt:lpstr>Daně, které na NNO doléhají</vt:lpstr>
      <vt:lpstr> Účetnictví a zdanění NNO Ekonomické řízení NNO  Jakub Pejcal  (322799@mail.muni.cz)  30. října 2017, Brno FF: PBSNPB2</vt:lpstr>
      <vt:lpstr>Ekonomické řízení v NNO</vt:lpstr>
      <vt:lpstr>Tvorba rozpočtu</vt:lpstr>
      <vt:lpstr>Základní formy rozpočtu</vt:lpstr>
      <vt:lpstr>Příklad programového rozpočtu</vt:lpstr>
      <vt:lpstr>Příklad zdrojového rozpočtu</vt:lpstr>
      <vt:lpstr>Náklady v NNO</vt:lpstr>
      <vt:lpstr>Kalkulace režijních nákladů</vt:lpstr>
      <vt:lpstr>Příklad kalkulace režijních nákladů</vt:lpstr>
      <vt:lpstr>Výnosy v NNO</vt:lpstr>
      <vt:lpstr>Existence dalších nástrojů řízení</vt:lpstr>
      <vt:lpstr>Shrnutí závěrem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Pejcal Jakub</dc:creator>
  <cp:lastModifiedBy>Jakub</cp:lastModifiedBy>
  <cp:revision>57</cp:revision>
  <cp:lastPrinted>1601-01-01T00:00:00Z</cp:lastPrinted>
  <dcterms:created xsi:type="dcterms:W3CDTF">2015-11-23T07:04:47Z</dcterms:created>
  <dcterms:modified xsi:type="dcterms:W3CDTF">2017-10-30T20:15:21Z</dcterms:modified>
</cp:coreProperties>
</file>