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4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71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48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11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4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3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1922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6637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5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21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25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5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30.09.2017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577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6000" dirty="0"/>
              <a:t>(Des)colonização</a:t>
            </a:r>
            <a:endParaRPr lang="cs-CZ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BECA4-2C4B-4E4D-BEC1-9D7CA3704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solidFill>
                  <a:srgbClr val="C00000"/>
                </a:solidFill>
              </a:rPr>
              <a:t>Eça de Queirós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5A925D-502B-4E11-81F7-7950AADA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629997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sz="2400" i="1" dirty="0"/>
              <a:t>Cartas da Inglaterra</a:t>
            </a:r>
            <a:r>
              <a:rPr lang="pt-PT" sz="2400" dirty="0"/>
              <a:t>: “O Brasil e Portugal”</a:t>
            </a:r>
          </a:p>
          <a:p>
            <a:pPr algn="just"/>
            <a:r>
              <a:rPr lang="pt-PT" sz="2400" dirty="0"/>
              <a:t>o império português – um dos mais feios monumentos de ignomínia de todas as idades</a:t>
            </a:r>
          </a:p>
          <a:p>
            <a:pPr algn="just"/>
            <a:r>
              <a:rPr lang="pt-PT" sz="2400" dirty="0"/>
              <a:t>uma alternativa: </a:t>
            </a:r>
            <a:r>
              <a:rPr lang="pt-PT" sz="2400" b="1" dirty="0"/>
              <a:t>venda das colónias </a:t>
            </a:r>
            <a:r>
              <a:rPr lang="pt-PT" sz="2400" dirty="0"/>
              <a:t>para evitar a humilhação das colónias portuguesas pelas potências europeias e para salvar a metrópole arruinada</a:t>
            </a:r>
          </a:p>
          <a:p>
            <a:pPr algn="just"/>
            <a:r>
              <a:rPr lang="pt-PT" sz="2400" dirty="0"/>
              <a:t>após o </a:t>
            </a:r>
            <a:r>
              <a:rPr lang="pt-PT" sz="2400" i="1" dirty="0"/>
              <a:t>Ultimato</a:t>
            </a:r>
            <a:r>
              <a:rPr lang="pt-PT" sz="2400" dirty="0"/>
              <a:t>: África aparece como um </a:t>
            </a:r>
            <a:r>
              <a:rPr lang="pt-PT" sz="2400" b="1" dirty="0"/>
              <a:t>lugar de sonho</a:t>
            </a:r>
            <a:r>
              <a:rPr lang="pt-PT" sz="2400" dirty="0"/>
              <a:t>, em oposição à decadência do país, um espaço de regeneração do país (</a:t>
            </a:r>
            <a:r>
              <a:rPr lang="pt-PT" sz="2400" i="1" dirty="0"/>
              <a:t>A Ilustre Casa de Ramires</a:t>
            </a:r>
            <a:r>
              <a:rPr lang="pt-PT" sz="2400" dirty="0"/>
              <a:t>)</a:t>
            </a:r>
          </a:p>
          <a:p>
            <a:pPr algn="just"/>
            <a:r>
              <a:rPr lang="pt-PT" sz="2400" dirty="0"/>
              <a:t>também </a:t>
            </a:r>
            <a:r>
              <a:rPr lang="pt-PT" sz="2400" b="1" dirty="0"/>
              <a:t>Oliveira Martins </a:t>
            </a:r>
            <a:r>
              <a:rPr lang="pt-PT" sz="2400" dirty="0"/>
              <a:t>reformula as suas ideias sobre o império (África como </a:t>
            </a:r>
            <a:r>
              <a:rPr lang="pt-PT" sz="2400" b="1" dirty="0"/>
              <a:t>salvação</a:t>
            </a:r>
            <a:r>
              <a:rPr lang="pt-PT" sz="2400" dirty="0"/>
              <a:t>)   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32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85328-D9CD-440C-AD04-8AD4355D0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Fernando Pessoa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AEE1EE-E87E-4B5F-8965-0BF215370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z="2400" i="1" dirty="0"/>
              <a:t>Ultimatum</a:t>
            </a:r>
          </a:p>
          <a:p>
            <a:pPr algn="just"/>
            <a:r>
              <a:rPr lang="pt-PT" sz="2400" i="1" dirty="0"/>
              <a:t>Mensagem</a:t>
            </a:r>
            <a:r>
              <a:rPr lang="pt-PT" sz="2400" dirty="0"/>
              <a:t> (1934)</a:t>
            </a:r>
          </a:p>
          <a:p>
            <a:pPr algn="just"/>
            <a:r>
              <a:rPr lang="pt-PT" sz="2400" dirty="0"/>
              <a:t>mais importante do que Portugal ter sido ou ter tido o império, é tê-lo sonhado (interiorizando o espírito de aventura)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59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F5427-ACD3-42D6-BDC3-DFCFFB77B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</p:spPr>
        <p:txBody>
          <a:bodyPr/>
          <a:lstStyle/>
          <a:p>
            <a:r>
              <a:rPr lang="pt-PT" dirty="0"/>
              <a:t>Pessoa: </a:t>
            </a:r>
            <a:r>
              <a:rPr lang="pt-PT" i="1" dirty="0"/>
              <a:t>Ultimatum</a:t>
            </a:r>
            <a:r>
              <a:rPr lang="pt-PT" dirty="0"/>
              <a:t> (extrato, 1917)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3D8158-BD94-4A95-A666-AACB1BEE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5133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2400" dirty="0"/>
              <a:t>Eu, da Raça dos Navegadores, afirmo que não pode durar!</a:t>
            </a:r>
          </a:p>
          <a:p>
            <a:pPr algn="just">
              <a:buNone/>
            </a:pPr>
            <a:r>
              <a:rPr lang="pt-PT" sz="2400" dirty="0"/>
              <a:t>Eu, da Raça dos Descobridores, desprezo o que seja menos que descobrir um Novo Mundo!</a:t>
            </a:r>
          </a:p>
          <a:p>
            <a:pPr algn="just">
              <a:buNone/>
            </a:pPr>
            <a:r>
              <a:rPr lang="pt-PT" sz="2400" dirty="0"/>
              <a:t>Quem há na Europa que ao menos suspeite de que lado fica o Novo Mundo agora a descobrir? Quem sabe estar em um Sagres qualquer?</a:t>
            </a:r>
          </a:p>
          <a:p>
            <a:pPr algn="just">
              <a:buNone/>
            </a:pPr>
            <a:r>
              <a:rPr lang="pt-PT" sz="2400" dirty="0"/>
              <a:t>Eu, ao menos, sou uma grande Ânsia, do tamanho exacto do Possível!</a:t>
            </a:r>
          </a:p>
          <a:p>
            <a:pPr algn="just">
              <a:buNone/>
            </a:pPr>
            <a:r>
              <a:rPr lang="pt-PT" sz="2400" dirty="0"/>
              <a:t>...</a:t>
            </a:r>
          </a:p>
          <a:p>
            <a:pPr algn="just">
              <a:buNone/>
            </a:pPr>
            <a:r>
              <a:rPr lang="pt-PT" sz="2400" dirty="0"/>
              <a:t>Eu, ao menos, sou bastante para indicar o Caminho!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6440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7AD67-90FD-45DD-9022-787D7C38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Estado Novo: imagem do império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AF8665-6A53-4841-8ECB-4B7B3A1CE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369349"/>
          </a:xfrm>
        </p:spPr>
        <p:txBody>
          <a:bodyPr/>
          <a:lstStyle/>
          <a:p>
            <a:pPr algn="just"/>
            <a:r>
              <a:rPr lang="pt-PT" sz="2400" dirty="0"/>
              <a:t>Salazar apelava para: </a:t>
            </a:r>
            <a:r>
              <a:rPr lang="pt-PT" sz="2400" b="1" dirty="0"/>
              <a:t>tradição, história, império, valores morais católicos, ordem, unidade nacional</a:t>
            </a:r>
          </a:p>
          <a:p>
            <a:pPr algn="just"/>
            <a:r>
              <a:rPr lang="pt-PT" sz="2400" dirty="0"/>
              <a:t>política de fechamento em relação ao estrangeiro </a:t>
            </a:r>
          </a:p>
          <a:p>
            <a:pPr algn="just"/>
            <a:r>
              <a:rPr lang="pt-PT" sz="2400" b="1" dirty="0"/>
              <a:t>mitificação da nação </a:t>
            </a:r>
            <a:r>
              <a:rPr lang="pt-PT" sz="2400" dirty="0"/>
              <a:t>através da evocação da grandeza da pátria que era preciso recuperar</a:t>
            </a:r>
          </a:p>
          <a:p>
            <a:pPr algn="just"/>
            <a:r>
              <a:rPr lang="pt-PT" sz="2400" b="1" dirty="0"/>
              <a:t>ideologia imperial</a:t>
            </a:r>
            <a:r>
              <a:rPr lang="pt-PT" sz="2400" dirty="0"/>
              <a:t>: baseada na ideia da Cruzada e missão cristã 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288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45574-87A8-4C62-BC53-064E3F4A7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literatura colonial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8A88FC-7E31-41F5-BA4B-EBBE0789D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z="2400" b="1" dirty="0"/>
              <a:t>Henrique Galvão</a:t>
            </a:r>
            <a:r>
              <a:rPr lang="pt-PT" sz="2400" dirty="0"/>
              <a:t>: </a:t>
            </a:r>
            <a:r>
              <a:rPr lang="pt-PT" sz="2400" i="1" dirty="0"/>
              <a:t>O Vélo d´Oiro </a:t>
            </a:r>
            <a:r>
              <a:rPr lang="pt-PT" sz="2400" dirty="0"/>
              <a:t>(1933)</a:t>
            </a:r>
          </a:p>
          <a:p>
            <a:pPr algn="just"/>
            <a:r>
              <a:rPr lang="pt-PT" sz="2400" dirty="0"/>
              <a:t>configuração da identidade portuguesa (rural, tradicional e imperial) transportada para uma África exótica</a:t>
            </a:r>
          </a:p>
          <a:p>
            <a:pPr algn="just"/>
            <a:r>
              <a:rPr lang="pt-PT" sz="2400" dirty="0"/>
              <a:t>o narrador tem uma </a:t>
            </a:r>
            <a:r>
              <a:rPr lang="pt-PT" sz="2400" b="1" dirty="0"/>
              <a:t>perspetiva colonial</a:t>
            </a:r>
          </a:p>
          <a:p>
            <a:pPr algn="just"/>
            <a:r>
              <a:rPr lang="pt-PT" sz="2400" dirty="0"/>
              <a:t>na intriga só participam personagens de </a:t>
            </a:r>
            <a:r>
              <a:rPr lang="pt-PT" sz="2400" b="1" dirty="0"/>
              <a:t>origem europeia</a:t>
            </a:r>
          </a:p>
          <a:p>
            <a:pPr algn="just"/>
            <a:r>
              <a:rPr lang="pt-PT" sz="2400" dirty="0"/>
              <a:t>o protagonista: evolução do herói para um exemplo do colono do Estado Novo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124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09B3A-4596-446F-81F7-D6D13679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outros tipos de literatura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2E23FB-612B-4C83-A982-F7C624B46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369349"/>
          </a:xfrm>
        </p:spPr>
        <p:txBody>
          <a:bodyPr>
            <a:normAutofit/>
          </a:bodyPr>
          <a:lstStyle/>
          <a:p>
            <a:pPr algn="just"/>
            <a:r>
              <a:rPr lang="pt-PT" sz="2400" b="1" dirty="0"/>
              <a:t>Castro Soromenho</a:t>
            </a:r>
            <a:r>
              <a:rPr lang="pt-PT" sz="2400" dirty="0"/>
              <a:t>: mostra outra África, desconhecida do mundo europeu, anterior ou paralela à presença dos portugueses</a:t>
            </a:r>
          </a:p>
          <a:p>
            <a:pPr algn="just"/>
            <a:r>
              <a:rPr lang="pt-PT" sz="2400" b="1" i="1" dirty="0"/>
              <a:t>Terra Morta </a:t>
            </a:r>
            <a:r>
              <a:rPr lang="pt-PT" sz="2400" dirty="0"/>
              <a:t>(1949): os postos de administração portuguesa – símbolo do poder colonial, subjugação dos nativos</a:t>
            </a:r>
          </a:p>
          <a:p>
            <a:pPr algn="just"/>
            <a:r>
              <a:rPr lang="pt-PT" sz="2400" b="1" dirty="0"/>
              <a:t>José-Augusto França</a:t>
            </a:r>
            <a:r>
              <a:rPr lang="pt-PT" sz="2400" dirty="0"/>
              <a:t>: </a:t>
            </a:r>
            <a:r>
              <a:rPr lang="pt-PT" sz="2400" b="1" i="1" dirty="0"/>
              <a:t>Natureza Morta </a:t>
            </a:r>
            <a:r>
              <a:rPr lang="pt-PT" sz="2400" dirty="0"/>
              <a:t>(1949) – desmistificação da ideia da África de heróis épicos, de sonho de fortuna e do exotismo, reflete a ambiguidade da ideologia colonial, aponta para agressividade do espaço, asfixia e alienação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82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53210-7BFF-4285-ACFD-5DB525262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Anos 50: lusotropicalismo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FC7652-EF2C-4ADC-ABA8-39995992A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800" dirty="0"/>
              <a:t>Gilberto Freyre</a:t>
            </a:r>
          </a:p>
          <a:p>
            <a:r>
              <a:rPr lang="pt-PT" sz="2800" dirty="0"/>
              <a:t>ideia da mestiçagem e universalidade (mito que não correspondia à realidade)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6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13635-EE63-4816-B278-CDFD65A4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Literatura ligada à Guerra Colonial: </a:t>
            </a:r>
            <a:br>
              <a:rPr lang="pt-PT" dirty="0"/>
            </a:br>
            <a:r>
              <a:rPr lang="pt-PT" sz="2000" dirty="0"/>
              <a:t>antes do 25 de Abril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D6114A-B1CC-4270-BC3E-1A5272D1C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297341"/>
          </a:xfrm>
        </p:spPr>
        <p:txBody>
          <a:bodyPr/>
          <a:lstStyle/>
          <a:p>
            <a:pPr algn="just"/>
            <a:r>
              <a:rPr lang="pt-PT" sz="2400" dirty="0"/>
              <a:t>1) </a:t>
            </a:r>
            <a:r>
              <a:rPr lang="pt-PT" sz="2400" b="1" dirty="0"/>
              <a:t>discurso ideológico </a:t>
            </a:r>
            <a:r>
              <a:rPr lang="pt-PT" sz="2400" dirty="0"/>
              <a:t>(p. ex. Reis Ventura: </a:t>
            </a:r>
            <a:r>
              <a:rPr lang="pt-PT" sz="2400" i="1" dirty="0"/>
              <a:t>O Sangue no Capim</a:t>
            </a:r>
            <a:r>
              <a:rPr lang="pt-PT" sz="2400" dirty="0"/>
              <a:t>, 1963, ideia da cruzada contra o comunismo)  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/>
              <a:t>2) </a:t>
            </a:r>
            <a:r>
              <a:rPr lang="pt-PT" sz="2400" b="1" dirty="0"/>
              <a:t>discurso subversivo </a:t>
            </a:r>
            <a:r>
              <a:rPr lang="pt-PT" sz="2400" dirty="0"/>
              <a:t>(</a:t>
            </a:r>
            <a:r>
              <a:rPr lang="pt-PT" sz="2400" b="1" dirty="0"/>
              <a:t>Manuel Alegre</a:t>
            </a:r>
            <a:r>
              <a:rPr lang="pt-PT" sz="2400" dirty="0"/>
              <a:t>: </a:t>
            </a:r>
            <a:r>
              <a:rPr lang="pt-PT" sz="2400" i="1" dirty="0"/>
              <a:t>Praça da Canção</a:t>
            </a:r>
            <a:r>
              <a:rPr lang="pt-PT" sz="2400" dirty="0"/>
              <a:t>, 1965, </a:t>
            </a:r>
            <a:r>
              <a:rPr lang="pt-PT" sz="2400" i="1" dirty="0"/>
              <a:t>O Canto e as Armas</a:t>
            </a:r>
            <a:r>
              <a:rPr lang="pt-PT" sz="2400" dirty="0"/>
              <a:t>, 1967, </a:t>
            </a:r>
            <a:r>
              <a:rPr lang="pt-PT" sz="2400" b="1" dirty="0"/>
              <a:t>Jorge de Sena</a:t>
            </a:r>
            <a:r>
              <a:rPr lang="pt-PT" sz="2400" dirty="0"/>
              <a:t>: “L´Eté au Portugal” in </a:t>
            </a:r>
            <a:r>
              <a:rPr lang="pt-PT" sz="2400" i="1" dirty="0"/>
              <a:t>Exorcismos</a:t>
            </a:r>
            <a:r>
              <a:rPr lang="pt-PT" sz="2400" dirty="0"/>
              <a:t>, 1972)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202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E9BD6-B349-40D7-947D-3BB221B8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Literatura ligada à Guerra Colonial: </a:t>
            </a:r>
            <a:br>
              <a:rPr lang="pt-PT" dirty="0"/>
            </a:br>
            <a:r>
              <a:rPr lang="pt-PT" dirty="0"/>
              <a:t>depois do 25 de Abril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1A480-D227-49BF-96EF-F3A3CD05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513365"/>
          </a:xfrm>
        </p:spPr>
        <p:txBody>
          <a:bodyPr/>
          <a:lstStyle/>
          <a:p>
            <a:pPr algn="just"/>
            <a:r>
              <a:rPr lang="cs-CZ" sz="2400" b="1" dirty="0"/>
              <a:t>A. </a:t>
            </a:r>
            <a:r>
              <a:rPr lang="cs-CZ" sz="2400" b="1" dirty="0" err="1"/>
              <a:t>Lobo</a:t>
            </a:r>
            <a:r>
              <a:rPr lang="cs-CZ" sz="2400" b="1" dirty="0"/>
              <a:t> </a:t>
            </a:r>
            <a:r>
              <a:rPr lang="cs-CZ" sz="2400" b="1" dirty="0" err="1"/>
              <a:t>Antunes</a:t>
            </a:r>
            <a:r>
              <a:rPr lang="cs-CZ" sz="2400" b="1" dirty="0"/>
              <a:t> </a:t>
            </a:r>
            <a:r>
              <a:rPr lang="pt-PT" sz="2400" b="1" dirty="0"/>
              <a:t>: </a:t>
            </a:r>
            <a:r>
              <a:rPr lang="pt-PT" sz="2400" i="1" dirty="0"/>
              <a:t>Os Cus de Judas </a:t>
            </a:r>
            <a:r>
              <a:rPr lang="pt-PT" sz="2400" dirty="0"/>
              <a:t>(1979), </a:t>
            </a:r>
            <a:r>
              <a:rPr lang="pt-PT" sz="2400" i="1" dirty="0"/>
              <a:t>O Conhecimento do Inferno</a:t>
            </a:r>
            <a:r>
              <a:rPr lang="pt-PT" sz="2400" dirty="0"/>
              <a:t> (1980), </a:t>
            </a:r>
            <a:r>
              <a:rPr lang="pt-PT" sz="2400" i="1" dirty="0"/>
              <a:t>Fado Alexandrino </a:t>
            </a:r>
            <a:r>
              <a:rPr lang="pt-PT" sz="2400" dirty="0"/>
              <a:t>(1983)</a:t>
            </a:r>
            <a:endParaRPr lang="cs-CZ" sz="2400" dirty="0"/>
          </a:p>
          <a:p>
            <a:pPr algn="just"/>
            <a:r>
              <a:rPr lang="pt-PT" sz="2400" b="1" dirty="0"/>
              <a:t>Manuel Alegre</a:t>
            </a:r>
            <a:r>
              <a:rPr lang="pt-PT" sz="2400" dirty="0"/>
              <a:t>: </a:t>
            </a:r>
            <a:r>
              <a:rPr lang="pt-PT" sz="2400" i="1" dirty="0"/>
              <a:t>Jornada de África </a:t>
            </a:r>
            <a:r>
              <a:rPr lang="pt-PT" sz="2400" dirty="0"/>
              <a:t>(1989)</a:t>
            </a:r>
            <a:endParaRPr lang="cs-CZ" sz="2400" dirty="0"/>
          </a:p>
          <a:p>
            <a:pPr algn="just"/>
            <a:r>
              <a:rPr lang="cs-CZ" sz="2400" b="1" dirty="0"/>
              <a:t>Lídia Jorge</a:t>
            </a:r>
            <a:r>
              <a:rPr lang="cs-CZ" sz="2400" i="1" dirty="0"/>
              <a:t>: A </a:t>
            </a:r>
            <a:r>
              <a:rPr lang="cs-CZ" sz="2400" i="1" dirty="0" err="1"/>
              <a:t>Costa</a:t>
            </a:r>
            <a:r>
              <a:rPr lang="cs-CZ" sz="2400" i="1" dirty="0"/>
              <a:t> </a:t>
            </a:r>
            <a:r>
              <a:rPr lang="cs-CZ" sz="2400" i="1" dirty="0" err="1"/>
              <a:t>dos</a:t>
            </a:r>
            <a:r>
              <a:rPr lang="cs-CZ" sz="2400" i="1" dirty="0"/>
              <a:t> </a:t>
            </a:r>
            <a:r>
              <a:rPr lang="cs-CZ" sz="2400" i="1" dirty="0" err="1"/>
              <a:t>Murmúrios</a:t>
            </a:r>
            <a:r>
              <a:rPr lang="pt-PT" sz="2400" i="1" dirty="0"/>
              <a:t> </a:t>
            </a:r>
            <a:r>
              <a:rPr lang="pt-PT" sz="2400" dirty="0"/>
              <a:t>(1988)</a:t>
            </a:r>
            <a:endParaRPr lang="cs-CZ" sz="2400" dirty="0"/>
          </a:p>
          <a:p>
            <a:pPr algn="just"/>
            <a:r>
              <a:rPr lang="pt-PT" sz="2400" b="1" dirty="0"/>
              <a:t>João de Melo</a:t>
            </a:r>
            <a:r>
              <a:rPr lang="pt-PT" sz="2400" dirty="0"/>
              <a:t>: </a:t>
            </a:r>
            <a:r>
              <a:rPr lang="pt-PT" sz="2400" i="1" dirty="0"/>
              <a:t>Autópsia de um Mar de Ruínas </a:t>
            </a:r>
            <a:r>
              <a:rPr lang="pt-PT" sz="2400" dirty="0"/>
              <a:t>(1984)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17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A74C5-91A0-4A8A-8617-17AB40DC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Imagem do império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5B9210-BA86-4C18-B75E-B766EAC68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u="sng" dirty="0"/>
              <a:t>Portugal define-se como</a:t>
            </a:r>
            <a:r>
              <a:rPr lang="pt-PT" sz="2400" dirty="0"/>
              <a:t>: </a:t>
            </a:r>
          </a:p>
          <a:p>
            <a:pPr lvl="1"/>
            <a:r>
              <a:rPr lang="pt-PT" sz="2000" dirty="0"/>
              <a:t>centro de um império colonial</a:t>
            </a:r>
          </a:p>
          <a:p>
            <a:pPr lvl="1"/>
            <a:r>
              <a:rPr lang="pt-PT" sz="2000" dirty="0"/>
              <a:t>periferia da Europa</a:t>
            </a:r>
          </a:p>
          <a:p>
            <a:endParaRPr lang="pt-PT" dirty="0"/>
          </a:p>
          <a:p>
            <a:r>
              <a:rPr lang="pt-PT" sz="2400" u="sng" dirty="0"/>
              <a:t>Boaventura Sousa Santos: semiperiferia </a:t>
            </a:r>
          </a:p>
          <a:p>
            <a:pPr lvl="1"/>
            <a:r>
              <a:rPr lang="pt-PT" sz="2000" dirty="0"/>
              <a:t>construção de imagens do centro (imperiais, grandeza pátria)</a:t>
            </a:r>
          </a:p>
          <a:p>
            <a:pPr lvl="1"/>
            <a:r>
              <a:rPr lang="pt-PT" sz="2000" dirty="0"/>
              <a:t>imagens de periferia (decadência em relação a Europa)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244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D6F89-640D-4B1F-BD75-E29C2149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Criação do império português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9D50DC-4070-4D6F-9386-3806AAE66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629997"/>
          </a:xfrm>
        </p:spPr>
        <p:txBody>
          <a:bodyPr>
            <a:normAutofit/>
          </a:bodyPr>
          <a:lstStyle/>
          <a:p>
            <a:pPr algn="just"/>
            <a:r>
              <a:rPr lang="cs-CZ" b="1" dirty="0" err="1">
                <a:solidFill>
                  <a:srgbClr val="9D2512"/>
                </a:solidFill>
              </a:rPr>
              <a:t>Gomes</a:t>
            </a:r>
            <a:r>
              <a:rPr lang="cs-CZ" b="1" dirty="0">
                <a:solidFill>
                  <a:srgbClr val="9D2512"/>
                </a:solidFill>
              </a:rPr>
              <a:t> </a:t>
            </a:r>
            <a:r>
              <a:rPr lang="cs-CZ" b="1" dirty="0" err="1">
                <a:solidFill>
                  <a:srgbClr val="9D2512"/>
                </a:solidFill>
              </a:rPr>
              <a:t>Eanes</a:t>
            </a:r>
            <a:r>
              <a:rPr lang="cs-CZ" b="1" dirty="0">
                <a:solidFill>
                  <a:srgbClr val="9D2512"/>
                </a:solidFill>
              </a:rPr>
              <a:t> de </a:t>
            </a:r>
            <a:r>
              <a:rPr lang="cs-CZ" b="1" dirty="0" err="1">
                <a:solidFill>
                  <a:srgbClr val="9D2512"/>
                </a:solidFill>
              </a:rPr>
              <a:t>Zurara</a:t>
            </a:r>
            <a:r>
              <a:rPr lang="cs-CZ" dirty="0">
                <a:solidFill>
                  <a:srgbClr val="9D2512"/>
                </a:solidFill>
              </a:rPr>
              <a:t>: </a:t>
            </a:r>
            <a:r>
              <a:rPr lang="cs-CZ" sz="2000" i="1" dirty="0" err="1"/>
              <a:t>Cr</a:t>
            </a:r>
            <a:r>
              <a:rPr lang="pt-PT" sz="2000" i="1" dirty="0"/>
              <a:t>ónica da Tomada de Ceuta </a:t>
            </a:r>
            <a:r>
              <a:rPr lang="pt-PT" sz="2000" dirty="0"/>
              <a:t>(1450), </a:t>
            </a:r>
            <a:r>
              <a:rPr lang="pt-BR" sz="2000" i="1" dirty="0"/>
              <a:t>Crónica do Descobrimento e Conquista da Guiné </a:t>
            </a:r>
            <a:r>
              <a:rPr lang="pt-BR" sz="2000" dirty="0"/>
              <a:t>(1453)</a:t>
            </a:r>
          </a:p>
          <a:p>
            <a:pPr algn="just"/>
            <a:r>
              <a:rPr lang="pt-PT" dirty="0">
                <a:solidFill>
                  <a:srgbClr val="9D2512"/>
                </a:solidFill>
              </a:rPr>
              <a:t> </a:t>
            </a:r>
            <a:r>
              <a:rPr lang="pt-PT" b="1" dirty="0">
                <a:solidFill>
                  <a:srgbClr val="9D2512"/>
                </a:solidFill>
              </a:rPr>
              <a:t>João de Barros</a:t>
            </a:r>
            <a:r>
              <a:rPr lang="cs-CZ" dirty="0">
                <a:solidFill>
                  <a:srgbClr val="9D2512"/>
                </a:solidFill>
              </a:rPr>
              <a:t>: </a:t>
            </a:r>
            <a:r>
              <a:rPr lang="pt-PT" i="1" dirty="0"/>
              <a:t>Décadas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pt-PT" i="1" dirty="0"/>
              <a:t>1552, 1553, 1563, 1615</a:t>
            </a:r>
            <a:r>
              <a:rPr lang="cs-CZ" i="1" dirty="0"/>
              <a:t>)</a:t>
            </a:r>
            <a:endParaRPr lang="pt-PT" i="1" dirty="0"/>
          </a:p>
          <a:p>
            <a:pPr algn="just"/>
            <a:r>
              <a:rPr lang="pt-PT" b="1" dirty="0">
                <a:solidFill>
                  <a:srgbClr val="9D2512"/>
                </a:solidFill>
              </a:rPr>
              <a:t>Fernão Lopes de Castanheda</a:t>
            </a:r>
            <a:r>
              <a:rPr lang="cs-CZ" dirty="0">
                <a:solidFill>
                  <a:srgbClr val="9D2512"/>
                </a:solidFill>
              </a:rPr>
              <a:t>: </a:t>
            </a:r>
            <a:r>
              <a:rPr lang="cs-CZ" i="1" dirty="0" err="1"/>
              <a:t>História</a:t>
            </a:r>
            <a:r>
              <a:rPr lang="cs-CZ" i="1" dirty="0"/>
              <a:t>  do </a:t>
            </a:r>
            <a:r>
              <a:rPr lang="cs-CZ" i="1" dirty="0" err="1"/>
              <a:t>Descobrimento</a:t>
            </a:r>
            <a:r>
              <a:rPr lang="cs-CZ" i="1" dirty="0"/>
              <a:t> e </a:t>
            </a:r>
            <a:r>
              <a:rPr lang="cs-CZ" i="1" dirty="0" err="1"/>
              <a:t>Conquista</a:t>
            </a:r>
            <a:r>
              <a:rPr lang="cs-CZ" i="1" dirty="0"/>
              <a:t> da </a:t>
            </a:r>
            <a:r>
              <a:rPr lang="cs-CZ" i="1" dirty="0" err="1"/>
              <a:t>Índia</a:t>
            </a:r>
            <a:r>
              <a:rPr lang="cs-CZ" i="1" dirty="0"/>
              <a:t> </a:t>
            </a:r>
            <a:r>
              <a:rPr lang="cs-CZ" i="1" dirty="0" err="1"/>
              <a:t>pelos</a:t>
            </a:r>
            <a:r>
              <a:rPr lang="cs-CZ" i="1" dirty="0"/>
              <a:t> </a:t>
            </a:r>
            <a:r>
              <a:rPr lang="cs-CZ" i="1" dirty="0" err="1"/>
              <a:t>Portugueses</a:t>
            </a:r>
            <a:r>
              <a:rPr lang="cs-CZ" i="1" dirty="0"/>
              <a:t> </a:t>
            </a:r>
            <a:r>
              <a:rPr lang="cs-CZ" dirty="0"/>
              <a:t>(1551 – 1561, 7 vol.)</a:t>
            </a:r>
            <a:endParaRPr lang="pt-PT" dirty="0"/>
          </a:p>
          <a:p>
            <a:pPr algn="just"/>
            <a:r>
              <a:rPr lang="pt-PT" b="1" dirty="0">
                <a:solidFill>
                  <a:srgbClr val="9D2512"/>
                </a:solidFill>
              </a:rPr>
              <a:t>Diogo de Couto</a:t>
            </a:r>
            <a:r>
              <a:rPr lang="cs-CZ" dirty="0">
                <a:solidFill>
                  <a:srgbClr val="9D2512"/>
                </a:solidFill>
              </a:rPr>
              <a:t>: </a:t>
            </a:r>
            <a:r>
              <a:rPr lang="cs-CZ" i="1" dirty="0" err="1"/>
              <a:t>Décadas</a:t>
            </a:r>
            <a:r>
              <a:rPr lang="cs-CZ" dirty="0"/>
              <a:t> (1778 – 88)</a:t>
            </a:r>
            <a:endParaRPr lang="pt-PT" dirty="0"/>
          </a:p>
          <a:p>
            <a:pPr algn="just"/>
            <a:r>
              <a:rPr lang="pt-PT" b="1" dirty="0">
                <a:solidFill>
                  <a:srgbClr val="9D2512"/>
                </a:solidFill>
              </a:rPr>
              <a:t>Fernão Mendes Pinto</a:t>
            </a:r>
            <a:r>
              <a:rPr lang="cs-CZ" dirty="0">
                <a:solidFill>
                  <a:srgbClr val="9D2512"/>
                </a:solidFill>
              </a:rPr>
              <a:t>: </a:t>
            </a:r>
            <a:r>
              <a:rPr lang="en-US" i="1" dirty="0" err="1"/>
              <a:t>Peregrinação</a:t>
            </a:r>
            <a:r>
              <a:rPr lang="cs-CZ" dirty="0"/>
              <a:t> (</a:t>
            </a:r>
            <a:r>
              <a:rPr lang="en-US" dirty="0"/>
              <a:t>1614</a:t>
            </a:r>
            <a:r>
              <a:rPr lang="cs-CZ" dirty="0"/>
              <a:t>)</a:t>
            </a:r>
            <a:endParaRPr lang="pt-PT" dirty="0">
              <a:solidFill>
                <a:srgbClr val="9D2512"/>
              </a:solidFill>
            </a:endParaRPr>
          </a:p>
          <a:p>
            <a:pPr algn="just"/>
            <a:r>
              <a:rPr lang="pt-PT" b="1" dirty="0">
                <a:solidFill>
                  <a:srgbClr val="9D2512"/>
                </a:solidFill>
              </a:rPr>
              <a:t>Luís de Camões</a:t>
            </a:r>
            <a:r>
              <a:rPr lang="pt-PT" dirty="0">
                <a:solidFill>
                  <a:srgbClr val="9D2512"/>
                </a:solidFill>
              </a:rPr>
              <a:t>: </a:t>
            </a:r>
            <a:r>
              <a:rPr lang="pt-PT" i="1" dirty="0"/>
              <a:t>Os Lusíadas </a:t>
            </a:r>
            <a:r>
              <a:rPr lang="pt-PT" dirty="0"/>
              <a:t>(1572)</a:t>
            </a:r>
          </a:p>
          <a:p>
            <a:pPr algn="just"/>
            <a:r>
              <a:rPr lang="pt-PT" b="1" dirty="0">
                <a:solidFill>
                  <a:srgbClr val="9D2512"/>
                </a:solidFill>
              </a:rPr>
              <a:t>Jerónimo Corte-Real</a:t>
            </a:r>
            <a:r>
              <a:rPr lang="pt-PT" dirty="0">
                <a:solidFill>
                  <a:srgbClr val="9D2512"/>
                </a:solidFill>
              </a:rPr>
              <a:t>: </a:t>
            </a:r>
            <a:r>
              <a:rPr lang="pt-PT" i="1" dirty="0"/>
              <a:t>Naufrágio e lastimoso sucesso de perdição de Manuel de Sousa Sepúlveda</a:t>
            </a:r>
            <a:r>
              <a:rPr lang="pt-PT" dirty="0"/>
              <a:t> (1594): expressão da tragédia nacional  </a:t>
            </a:r>
          </a:p>
          <a:p>
            <a:pPr algn="just"/>
            <a:r>
              <a:rPr lang="pt-PT" b="1" i="1" dirty="0">
                <a:solidFill>
                  <a:srgbClr val="9D2512"/>
                </a:solidFill>
              </a:rPr>
              <a:t>História Trágico-Marítima </a:t>
            </a:r>
            <a:r>
              <a:rPr lang="pt-PT" dirty="0"/>
              <a:t>(1552 – 1602)</a:t>
            </a:r>
            <a:endParaRPr lang="pt-PT" i="1" dirty="0">
              <a:solidFill>
                <a:srgbClr val="9D251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18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42992-C27C-4412-9760-AE7C41FF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Luís de Camões: </a:t>
            </a:r>
            <a:r>
              <a:rPr lang="pt-PT" i="1" dirty="0"/>
              <a:t>os lusíadas</a:t>
            </a:r>
            <a:endParaRPr lang="cs-CZ" i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098545-7B7D-489D-ABB5-A9623FD2B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16832"/>
            <a:ext cx="7989752" cy="4608512"/>
          </a:xfrm>
        </p:spPr>
        <p:txBody>
          <a:bodyPr>
            <a:noAutofit/>
          </a:bodyPr>
          <a:lstStyle/>
          <a:p>
            <a:pPr algn="just"/>
            <a:r>
              <a:rPr lang="pt-PT" sz="2400" dirty="0"/>
              <a:t>Portugal: o </a:t>
            </a:r>
            <a:r>
              <a:rPr lang="pt-PT" sz="2400" u="sng" dirty="0"/>
              <a:t>centro do mundo cristão </a:t>
            </a:r>
            <a:r>
              <a:rPr lang="pt-PT" sz="2400" dirty="0"/>
              <a:t>(ideia retomada por Vieira e Pessoa)</a:t>
            </a:r>
          </a:p>
          <a:p>
            <a:pPr algn="just"/>
            <a:r>
              <a:rPr lang="pt-PT" sz="2400" u="sng" dirty="0"/>
              <a:t>cabeça da Europa </a:t>
            </a:r>
            <a:r>
              <a:rPr lang="pt-PT" sz="2400" dirty="0"/>
              <a:t>(</a:t>
            </a:r>
            <a:r>
              <a:rPr lang="pt-PT" sz="2400" i="1" dirty="0"/>
              <a:t>Os Lusíadas </a:t>
            </a:r>
            <a:r>
              <a:rPr lang="pt-PT" sz="2400" dirty="0"/>
              <a:t>como a “primeira epopeia europeia” segundo E. Lourenço): “Mas sou da forte Europa belicosa” (I, 64-66)</a:t>
            </a:r>
          </a:p>
          <a:p>
            <a:pPr algn="just"/>
            <a:r>
              <a:rPr lang="pt-PT" sz="2400" dirty="0"/>
              <a:t>a descoberta leva à autodescoberta (Velho do Restelo, Adamastor)</a:t>
            </a:r>
          </a:p>
          <a:p>
            <a:pPr algn="just"/>
            <a:r>
              <a:rPr lang="pt-PT" sz="2400" dirty="0"/>
              <a:t>inserido o olhar do Outro (para os muçulmanos, os cristão são sanginolentos, I, 78-79)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018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258E0-47C1-43E8-95CD-29687EDC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Jerónimo corte-real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8DCF09-7F2D-412E-9F76-E248BCA9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441357"/>
          </a:xfrm>
        </p:spPr>
        <p:txBody>
          <a:bodyPr>
            <a:noAutofit/>
          </a:bodyPr>
          <a:lstStyle/>
          <a:p>
            <a:pPr algn="just"/>
            <a:r>
              <a:rPr lang="pt-PT" sz="2400" i="1" dirty="0"/>
              <a:t>O segundo cerco de Dio </a:t>
            </a:r>
            <a:r>
              <a:rPr lang="pt-PT" sz="2400" dirty="0"/>
              <a:t>(1574) – antevê a glória, celebração da fé</a:t>
            </a:r>
          </a:p>
          <a:p>
            <a:pPr algn="just"/>
            <a:r>
              <a:rPr lang="pt-PT" sz="2400" i="1" u="sng" dirty="0"/>
              <a:t>Naufrágio e lastimoso sucesso da perdição de Manuel de Sousa Sepúlveda</a:t>
            </a:r>
            <a:r>
              <a:rPr lang="pt-PT" sz="2400" i="1" dirty="0"/>
              <a:t> </a:t>
            </a:r>
            <a:r>
              <a:rPr lang="pt-PT" sz="2400" dirty="0"/>
              <a:t>(1594) – expressão da tragédia nacional, continuação em Fernão Lopes de Castanheda, Diogo de Couto, Fernão Mendes Pinto</a:t>
            </a:r>
          </a:p>
          <a:p>
            <a:pPr algn="just"/>
            <a:r>
              <a:rPr lang="pt-PT" sz="2400" dirty="0"/>
              <a:t>“naufrágio”:  metonímia da tragédia nacional na literatura portuguesa (em especial nas obras sobre a guerra colonial: J. de Melo, Lobo Antunes, M. Alegre etc.)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574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EE244-65D0-4DAF-9278-E3C904F6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Fernão Álvares do oriente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FBA779-7B5F-47FB-B86F-3DE335F98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369349"/>
          </a:xfrm>
        </p:spPr>
        <p:txBody>
          <a:bodyPr/>
          <a:lstStyle/>
          <a:p>
            <a:pPr algn="just"/>
            <a:r>
              <a:rPr lang="pt-PT" sz="2400" dirty="0"/>
              <a:t>o autor acompanhou D. Sebastião na jornada de Alcácer-Quibir – prisioneiro em Marrocos</a:t>
            </a:r>
          </a:p>
          <a:p>
            <a:pPr algn="just"/>
            <a:r>
              <a:rPr lang="pt-PT" sz="2400" dirty="0"/>
              <a:t>implicação autobiográfica da obra: estabelece a relação entre a identidade pessoal e nacional</a:t>
            </a:r>
          </a:p>
          <a:p>
            <a:pPr algn="just"/>
            <a:r>
              <a:rPr lang="pt-PT" sz="2400" i="1" u="sng" dirty="0"/>
              <a:t>Lusitânia transformada </a:t>
            </a:r>
            <a:r>
              <a:rPr lang="pt-PT" sz="2400" dirty="0"/>
              <a:t>(1607): novela em prosa e verso, peregrinação por terras do império português, fala-se sobre a “transformação” da Lusitânia (decadência e corrupção moral)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56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8A754-9BAA-4C91-BD26-05212A577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Ideia da decadência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ABB8AC-6FD3-44E8-BAB5-12280A370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séc. XVII: ataques dos Holandeses</a:t>
            </a:r>
          </a:p>
          <a:p>
            <a:r>
              <a:rPr lang="pt-PT" sz="3600" dirty="0"/>
              <a:t>1822: perda do Brasil</a:t>
            </a:r>
          </a:p>
          <a:p>
            <a:r>
              <a:rPr lang="pt-PT" sz="3600" dirty="0"/>
              <a:t>1890: </a:t>
            </a:r>
            <a:r>
              <a:rPr lang="pt-PT" sz="3600" i="1" dirty="0"/>
              <a:t>Ultimatum Inglês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24127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E5582-6CFB-4D26-B092-765D4185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Século xix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386D18-62C8-461A-A466-C93B57BED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513365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sz="2400" dirty="0"/>
              <a:t>depois da perda do Brasil: importância da África, – renascimento de Portugal através d</a:t>
            </a:r>
            <a:r>
              <a:rPr lang="cs-CZ" sz="2400" dirty="0"/>
              <a:t>a</a:t>
            </a:r>
            <a:r>
              <a:rPr lang="pt-PT" sz="2400" dirty="0"/>
              <a:t> África (política oficial)</a:t>
            </a:r>
          </a:p>
          <a:p>
            <a:pPr algn="just"/>
            <a:r>
              <a:rPr lang="pt-PT" sz="2400" dirty="0"/>
              <a:t>Gomes de Oliveira: </a:t>
            </a:r>
          </a:p>
          <a:p>
            <a:pPr algn="just"/>
            <a:r>
              <a:rPr lang="pt-PT" sz="2400" dirty="0"/>
              <a:t>“Estes factos evidentemente demonstram quanta cobiça lhe metem ainda esses restos da nossa passada grandeza, com os quais, debaixo de um sólido, e constante bom sistema de Governo, ainda poderemos vir a ser uma Nação opulenta, ao mesmo passo que sem elas ficaríamos reduzidos, nesta nesga da Europa, a uma das mais insignificantes potências de terceira ordem.”</a:t>
            </a:r>
          </a:p>
          <a:p>
            <a:pPr algn="just"/>
            <a:r>
              <a:rPr lang="pt-PT" sz="2400" dirty="0"/>
              <a:t>outro rumo de reflexão: Garrett – </a:t>
            </a:r>
            <a:r>
              <a:rPr lang="pt-PT" sz="2400" i="1" dirty="0"/>
              <a:t>Viagens na Minha Terra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001665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1ED93-0DDE-4184-AA8D-917B8343D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Geração de 70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2BE07-4F42-4B16-8BB6-0AF172D65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729389"/>
          </a:xfrm>
        </p:spPr>
        <p:txBody>
          <a:bodyPr>
            <a:normAutofit/>
          </a:bodyPr>
          <a:lstStyle/>
          <a:p>
            <a:pPr algn="just"/>
            <a:r>
              <a:rPr lang="pt-PT" sz="2800" b="1" dirty="0"/>
              <a:t>A. de Quental </a:t>
            </a:r>
            <a:r>
              <a:rPr lang="pt-PT" sz="2800" dirty="0"/>
              <a:t>(</a:t>
            </a:r>
            <a:r>
              <a:rPr lang="pt-PT" sz="2800" i="1" dirty="0"/>
              <a:t>Causas da decadência dos povos peninsulares</a:t>
            </a:r>
            <a:r>
              <a:rPr lang="pt-PT" sz="2800" dirty="0"/>
              <a:t>)</a:t>
            </a:r>
          </a:p>
          <a:p>
            <a:pPr marL="0" indent="0" algn="just">
              <a:buNone/>
            </a:pPr>
            <a:endParaRPr lang="pt-PT" sz="2800" dirty="0"/>
          </a:p>
          <a:p>
            <a:pPr algn="just"/>
            <a:r>
              <a:rPr lang="pt-PT" sz="2800" b="1" dirty="0"/>
              <a:t>Oliveira Martins</a:t>
            </a:r>
            <a:r>
              <a:rPr lang="pt-PT" sz="2800" dirty="0"/>
              <a:t>: </a:t>
            </a:r>
            <a:r>
              <a:rPr lang="pt-PT" sz="2800" i="1" dirty="0"/>
              <a:t>História de Portugal </a:t>
            </a:r>
            <a:r>
              <a:rPr lang="pt-PT" sz="2800" dirty="0"/>
              <a:t>(Portugal é chamado “o enfermo do Ocidente” que morreu em 1580 em Alcácer-Quibir, Portugal é uma nação “decrépita e louca”</a:t>
            </a:r>
            <a:r>
              <a:rPr lang="cs-CZ" sz="2800" dirty="0"/>
              <a:t>)</a:t>
            </a:r>
            <a:endParaRPr lang="pt-PT" sz="2800" dirty="0"/>
          </a:p>
          <a:p>
            <a:pPr algn="just"/>
            <a:endParaRPr lang="pt-PT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24030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1974</TotalTime>
  <Words>1139</Words>
  <Application>Microsoft Office PowerPoint</Application>
  <PresentationFormat>Předvádění na obrazovce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Gill Sans MT</vt:lpstr>
      <vt:lpstr>Wingdings 2</vt:lpstr>
      <vt:lpstr>Dividenda</vt:lpstr>
      <vt:lpstr>(Des)colonização</vt:lpstr>
      <vt:lpstr>Imagem do império</vt:lpstr>
      <vt:lpstr>Criação do império português</vt:lpstr>
      <vt:lpstr>Luís de Camões: os lusíadas</vt:lpstr>
      <vt:lpstr>Jerónimo corte-real</vt:lpstr>
      <vt:lpstr>Fernão Álvares do oriente</vt:lpstr>
      <vt:lpstr>Ideia da decadência</vt:lpstr>
      <vt:lpstr>Século xix</vt:lpstr>
      <vt:lpstr>Geração de 70</vt:lpstr>
      <vt:lpstr>Eça de Queirós</vt:lpstr>
      <vt:lpstr>Fernando Pessoa</vt:lpstr>
      <vt:lpstr>Pessoa: Ultimatum (extrato, 1917)</vt:lpstr>
      <vt:lpstr>Estado Novo: imagem do império</vt:lpstr>
      <vt:lpstr>literatura colonial</vt:lpstr>
      <vt:lpstr>outros tipos de literatura</vt:lpstr>
      <vt:lpstr>Anos 50: lusotropicalismo</vt:lpstr>
      <vt:lpstr>Literatura ligada à Guerra Colonial:  antes do 25 de Abril</vt:lpstr>
      <vt:lpstr>Literatura ligada à Guerra Colonial:  depois do 25 de Abril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Silvie Spankova</cp:lastModifiedBy>
  <cp:revision>162</cp:revision>
  <dcterms:created xsi:type="dcterms:W3CDTF">2010-10-04T16:54:23Z</dcterms:created>
  <dcterms:modified xsi:type="dcterms:W3CDTF">2017-09-30T17:17:08Z</dcterms:modified>
</cp:coreProperties>
</file>