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Lst>
  <p:sldIdLst>
    <p:sldId id="256" r:id="rId2"/>
    <p:sldId id="272" r:id="rId3"/>
    <p:sldId id="273" r:id="rId4"/>
    <p:sldId id="277" r:id="rId5"/>
    <p:sldId id="274" r:id="rId6"/>
    <p:sldId id="275" r:id="rId7"/>
    <p:sldId id="276" r:id="rId8"/>
    <p:sldId id="278" r:id="rId9"/>
    <p:sldId id="27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6" autoAdjust="0"/>
    <p:restoredTop sz="94660"/>
  </p:normalViewPr>
  <p:slideViewPr>
    <p:cSldViewPr>
      <p:cViewPr varScale="1">
        <p:scale>
          <a:sx n="68" d="100"/>
          <a:sy n="68" d="100"/>
        </p:scale>
        <p:origin x="14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5CFF4FB-170D-496A-B31A-DAF248AB84A3}" type="datetimeFigureOut">
              <a:rPr lang="cs-CZ" smtClean="0"/>
              <a:pPr/>
              <a:t>30.10.2017</a:t>
            </a:fld>
            <a:endParaRPr lang="cs-C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AFF1C7D-96C4-4EC2-9403-5C7E456B51ED}" type="slidenum">
              <a:rPr lang="cs-CZ" smtClean="0"/>
              <a:pPr/>
              <a:t>‹#›</a:t>
            </a:fld>
            <a:endParaRPr lang="cs-CZ"/>
          </a:p>
        </p:txBody>
      </p:sp>
    </p:spTree>
    <p:extLst>
      <p:ext uri="{BB962C8B-B14F-4D97-AF65-F5344CB8AC3E}">
        <p14:creationId xmlns:p14="http://schemas.microsoft.com/office/powerpoint/2010/main" val="373071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2123482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15CFF4FB-170D-496A-B31A-DAF248AB84A3}" type="datetimeFigureOut">
              <a:rPr lang="cs-CZ" smtClean="0"/>
              <a:pPr/>
              <a:t>30.10.2017</a:t>
            </a:fld>
            <a:endParaRPr lang="cs-CZ"/>
          </a:p>
        </p:txBody>
      </p:sp>
      <p:sp>
        <p:nvSpPr>
          <p:cNvPr id="5" name="Footer Placeholder 4"/>
          <p:cNvSpPr>
            <a:spLocks noGrp="1"/>
          </p:cNvSpPr>
          <p:nvPr>
            <p:ph type="ftr" sz="quarter" idx="11"/>
          </p:nvPr>
        </p:nvSpPr>
        <p:spPr>
          <a:xfrm>
            <a:off x="581192" y="5951810"/>
            <a:ext cx="5922209" cy="365125"/>
          </a:xfrm>
        </p:spPr>
        <p:txBody>
          <a:bodyPr/>
          <a:lstStyle/>
          <a:p>
            <a:endParaRPr lang="cs-C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AFF1C7D-96C4-4EC2-9403-5C7E456B51ED}" type="slidenum">
              <a:rPr lang="cs-CZ" smtClean="0"/>
              <a:pPr/>
              <a:t>‹#›</a:t>
            </a:fld>
            <a:endParaRPr lang="cs-CZ"/>
          </a:p>
        </p:txBody>
      </p:sp>
    </p:spTree>
    <p:extLst>
      <p:ext uri="{BB962C8B-B14F-4D97-AF65-F5344CB8AC3E}">
        <p14:creationId xmlns:p14="http://schemas.microsoft.com/office/powerpoint/2010/main" val="121211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3190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5CFF4FB-170D-496A-B31A-DAF248AB84A3}" type="datetimeFigureOut">
              <a:rPr lang="cs-CZ" smtClean="0"/>
              <a:pPr/>
              <a:t>30.10.2017</a:t>
            </a:fld>
            <a:endParaRPr lang="cs-C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AFF1C7D-96C4-4EC2-9403-5C7E456B51ED}" type="slidenum">
              <a:rPr lang="cs-CZ" smtClean="0"/>
              <a:pPr/>
              <a:t>‹#›</a:t>
            </a:fld>
            <a:endParaRPr lang="cs-CZ"/>
          </a:p>
        </p:txBody>
      </p:sp>
    </p:spTree>
    <p:extLst>
      <p:ext uri="{BB962C8B-B14F-4D97-AF65-F5344CB8AC3E}">
        <p14:creationId xmlns:p14="http://schemas.microsoft.com/office/powerpoint/2010/main" val="390493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76219222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88566375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32275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191621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5CFF4FB-170D-496A-B31A-DAF248AB84A3}" type="datetimeFigureOut">
              <a:rPr lang="cs-CZ" smtClean="0"/>
              <a:pPr/>
              <a:t>30.10.2017</a:t>
            </a:fld>
            <a:endParaRPr lang="cs-C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AFF1C7D-96C4-4EC2-9403-5C7E456B51ED}" type="slidenum">
              <a:rPr lang="cs-CZ" smtClean="0"/>
              <a:pPr/>
              <a:t>‹#›</a:t>
            </a:fld>
            <a:endParaRPr lang="cs-CZ"/>
          </a:p>
        </p:txBody>
      </p:sp>
    </p:spTree>
    <p:extLst>
      <p:ext uri="{BB962C8B-B14F-4D97-AF65-F5344CB8AC3E}">
        <p14:creationId xmlns:p14="http://schemas.microsoft.com/office/powerpoint/2010/main" val="12752505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15CFF4FB-170D-496A-B31A-DAF248AB84A3}" type="datetimeFigureOut">
              <a:rPr lang="cs-CZ" smtClean="0"/>
              <a:pPr/>
              <a:t>30.10.2017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AFF1C7D-96C4-4EC2-9403-5C7E456B51ED}" type="slidenum">
              <a:rPr lang="cs-CZ" smtClean="0"/>
              <a:pPr/>
              <a:t>‹#›</a:t>
            </a:fld>
            <a:endParaRPr lang="cs-CZ"/>
          </a:p>
        </p:txBody>
      </p:sp>
    </p:spTree>
    <p:extLst>
      <p:ext uri="{BB962C8B-B14F-4D97-AF65-F5344CB8AC3E}">
        <p14:creationId xmlns:p14="http://schemas.microsoft.com/office/powerpoint/2010/main" val="399759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15CFF4FB-170D-496A-B31A-DAF248AB84A3}" type="datetimeFigureOut">
              <a:rPr lang="cs-CZ" smtClean="0"/>
              <a:pPr/>
              <a:t>30.10.2017</a:t>
            </a:fld>
            <a:endParaRPr lang="cs-CZ"/>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cs-CZ"/>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8AFF1C7D-96C4-4EC2-9403-5C7E456B51ED}" type="slidenum">
              <a:rPr lang="cs-CZ" smtClean="0"/>
              <a:pPr/>
              <a:t>‹#›</a:t>
            </a:fld>
            <a:endParaRPr lang="cs-CZ"/>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35772428"/>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pt.wikipedia.org/wiki/1983" TargetMode="External"/><Relationship Id="rId3" Type="http://schemas.openxmlformats.org/officeDocument/2006/relationships/hyperlink" Target="http://pt.wikipedia.org/wiki/1979" TargetMode="External"/><Relationship Id="rId7" Type="http://schemas.openxmlformats.org/officeDocument/2006/relationships/hyperlink" Target="http://pt.wikipedia.org/w/index.php?title=Fado_Alexandrino&amp;action=edit&amp;redlink=1" TargetMode="External"/><Relationship Id="rId2" Type="http://schemas.openxmlformats.org/officeDocument/2006/relationships/hyperlink" Target="http://pt.wikipedia.org/wiki/Mem%C3%B3ria_de_Elefante" TargetMode="External"/><Relationship Id="rId1" Type="http://schemas.openxmlformats.org/officeDocument/2006/relationships/slideLayout" Target="../slideLayouts/slideLayout2.xml"/><Relationship Id="rId6" Type="http://schemas.openxmlformats.org/officeDocument/2006/relationships/hyperlink" Target="http://pt.wikipedia.org/wiki/1981" TargetMode="External"/><Relationship Id="rId5" Type="http://schemas.openxmlformats.org/officeDocument/2006/relationships/hyperlink" Target="http://pt.wikipedia.org/wiki/Conhecimento_do_Inferno" TargetMode="External"/><Relationship Id="rId4" Type="http://schemas.openxmlformats.org/officeDocument/2006/relationships/hyperlink" Target="http://pt.wikipedia.org/wiki/Os_Cus_de_Juda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ctrTitle"/>
          </p:nvPr>
        </p:nvSpPr>
        <p:spPr/>
        <p:txBody>
          <a:bodyPr/>
          <a:lstStyle/>
          <a:p>
            <a:pPr algn="ctr"/>
            <a:r>
              <a:rPr lang="cs-CZ" sz="6000" dirty="0" err="1"/>
              <a:t>guerra</a:t>
            </a:r>
            <a:r>
              <a:rPr lang="cs-CZ" sz="6000" dirty="0"/>
              <a:t> </a:t>
            </a:r>
            <a:r>
              <a:rPr lang="cs-CZ" sz="6000" dirty="0" err="1"/>
              <a:t>colonial</a:t>
            </a:r>
            <a:endParaRPr lang="cs-CZ"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613635-EE63-4816-B278-CDFD65A47196}"/>
              </a:ext>
            </a:extLst>
          </p:cNvPr>
          <p:cNvSpPr>
            <a:spLocks noGrp="1"/>
          </p:cNvSpPr>
          <p:nvPr>
            <p:ph type="title"/>
          </p:nvPr>
        </p:nvSpPr>
        <p:spPr/>
        <p:txBody>
          <a:bodyPr/>
          <a:lstStyle/>
          <a:p>
            <a:r>
              <a:rPr lang="pt-PT" dirty="0"/>
              <a:t>Literatura ligada à Guerra Colonial</a:t>
            </a:r>
            <a:br>
              <a:rPr lang="cs-CZ" dirty="0"/>
            </a:br>
            <a:r>
              <a:rPr lang="pt-PT" sz="2000" dirty="0"/>
              <a:t>antes do 25 de Abril</a:t>
            </a:r>
            <a:endParaRPr lang="cs-CZ" dirty="0"/>
          </a:p>
        </p:txBody>
      </p:sp>
      <p:sp>
        <p:nvSpPr>
          <p:cNvPr id="3" name="Zástupný symbol pro obsah 2">
            <a:extLst>
              <a:ext uri="{FF2B5EF4-FFF2-40B4-BE49-F238E27FC236}">
                <a16:creationId xmlns:a16="http://schemas.microsoft.com/office/drawing/2014/main" id="{0DD6114A-B1CC-4270-BC3E-1A5272D1C136}"/>
              </a:ext>
            </a:extLst>
          </p:cNvPr>
          <p:cNvSpPr>
            <a:spLocks noGrp="1"/>
          </p:cNvSpPr>
          <p:nvPr>
            <p:ph idx="1"/>
          </p:nvPr>
        </p:nvSpPr>
        <p:spPr>
          <a:xfrm>
            <a:off x="581192" y="2228003"/>
            <a:ext cx="7989752" cy="4297341"/>
          </a:xfrm>
        </p:spPr>
        <p:txBody>
          <a:bodyPr/>
          <a:lstStyle/>
          <a:p>
            <a:pPr algn="just"/>
            <a:r>
              <a:rPr lang="pt-PT" sz="2400" dirty="0"/>
              <a:t>1) </a:t>
            </a:r>
            <a:r>
              <a:rPr lang="pt-PT" sz="2400" b="1" dirty="0"/>
              <a:t>discurso ideológico </a:t>
            </a:r>
            <a:r>
              <a:rPr lang="pt-PT" sz="2400" dirty="0"/>
              <a:t>(p. ex. Reis Ventura: </a:t>
            </a:r>
            <a:r>
              <a:rPr lang="pt-PT" sz="2400" i="1" dirty="0"/>
              <a:t>O Sangue no Capim</a:t>
            </a:r>
            <a:r>
              <a:rPr lang="pt-PT" sz="2400" dirty="0"/>
              <a:t>, 1963, ideia da cruzada contra o comunismo)  </a:t>
            </a:r>
          </a:p>
          <a:p>
            <a:pPr algn="just"/>
            <a:endParaRPr lang="pt-PT" sz="2400" dirty="0"/>
          </a:p>
          <a:p>
            <a:pPr algn="just"/>
            <a:r>
              <a:rPr lang="pt-PT" sz="2400" dirty="0"/>
              <a:t>2) </a:t>
            </a:r>
            <a:r>
              <a:rPr lang="pt-PT" sz="2400" b="1" dirty="0"/>
              <a:t>discurso subversivo </a:t>
            </a:r>
            <a:r>
              <a:rPr lang="pt-PT" sz="2400" dirty="0"/>
              <a:t>(</a:t>
            </a:r>
            <a:r>
              <a:rPr lang="pt-PT" sz="2400" b="1" dirty="0"/>
              <a:t>Manuel Alegre</a:t>
            </a:r>
            <a:r>
              <a:rPr lang="pt-PT" sz="2400" dirty="0"/>
              <a:t>: </a:t>
            </a:r>
            <a:r>
              <a:rPr lang="pt-PT" sz="2400" i="1" dirty="0"/>
              <a:t>Praça da Canção</a:t>
            </a:r>
            <a:r>
              <a:rPr lang="pt-PT" sz="2400" dirty="0"/>
              <a:t>, 1965, </a:t>
            </a:r>
            <a:r>
              <a:rPr lang="pt-PT" sz="2400" i="1" dirty="0"/>
              <a:t>O Canto e as Armas</a:t>
            </a:r>
            <a:r>
              <a:rPr lang="pt-PT" sz="2400" dirty="0"/>
              <a:t>, 1967, </a:t>
            </a:r>
            <a:r>
              <a:rPr lang="pt-PT" sz="2400" b="1" dirty="0"/>
              <a:t>Jorge de Sena</a:t>
            </a:r>
            <a:r>
              <a:rPr lang="pt-PT" sz="2400" dirty="0"/>
              <a:t>: “L´Eté au Portugal” in </a:t>
            </a:r>
            <a:r>
              <a:rPr lang="pt-PT" sz="2400" i="1" dirty="0"/>
              <a:t>Exorcismos</a:t>
            </a:r>
            <a:r>
              <a:rPr lang="pt-PT" sz="2400" dirty="0"/>
              <a:t>, 1972)</a:t>
            </a:r>
            <a:endParaRPr lang="cs-CZ" sz="2400" dirty="0"/>
          </a:p>
          <a:p>
            <a:endParaRPr lang="cs-CZ" dirty="0"/>
          </a:p>
        </p:txBody>
      </p:sp>
    </p:spTree>
    <p:extLst>
      <p:ext uri="{BB962C8B-B14F-4D97-AF65-F5344CB8AC3E}">
        <p14:creationId xmlns:p14="http://schemas.microsoft.com/office/powerpoint/2010/main" val="4126202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7E9BD6-B349-40D7-947D-3BB221B86E49}"/>
              </a:ext>
            </a:extLst>
          </p:cNvPr>
          <p:cNvSpPr>
            <a:spLocks noGrp="1"/>
          </p:cNvSpPr>
          <p:nvPr>
            <p:ph type="title"/>
          </p:nvPr>
        </p:nvSpPr>
        <p:spPr/>
        <p:txBody>
          <a:bodyPr/>
          <a:lstStyle/>
          <a:p>
            <a:r>
              <a:rPr lang="pt-PT" dirty="0"/>
              <a:t>Literatura ligada à Guerra Colonial: </a:t>
            </a:r>
            <a:br>
              <a:rPr lang="pt-PT" dirty="0"/>
            </a:br>
            <a:r>
              <a:rPr lang="pt-PT" dirty="0"/>
              <a:t>depois do 25 de Abril</a:t>
            </a:r>
            <a:endParaRPr lang="cs-CZ" dirty="0"/>
          </a:p>
        </p:txBody>
      </p:sp>
      <p:sp>
        <p:nvSpPr>
          <p:cNvPr id="3" name="Zástupný symbol pro obsah 2">
            <a:extLst>
              <a:ext uri="{FF2B5EF4-FFF2-40B4-BE49-F238E27FC236}">
                <a16:creationId xmlns:a16="http://schemas.microsoft.com/office/drawing/2014/main" id="{8D31A480-D227-49BF-96EF-F3A3CD05E91D}"/>
              </a:ext>
            </a:extLst>
          </p:cNvPr>
          <p:cNvSpPr>
            <a:spLocks noGrp="1"/>
          </p:cNvSpPr>
          <p:nvPr>
            <p:ph idx="1"/>
          </p:nvPr>
        </p:nvSpPr>
        <p:spPr>
          <a:xfrm>
            <a:off x="581192" y="2228003"/>
            <a:ext cx="7989752" cy="4513365"/>
          </a:xfrm>
        </p:spPr>
        <p:txBody>
          <a:bodyPr/>
          <a:lstStyle/>
          <a:p>
            <a:pPr algn="just"/>
            <a:r>
              <a:rPr lang="cs-CZ" sz="2400" b="1" dirty="0"/>
              <a:t>A. </a:t>
            </a:r>
            <a:r>
              <a:rPr lang="cs-CZ" sz="2400" b="1" dirty="0" err="1"/>
              <a:t>Lobo</a:t>
            </a:r>
            <a:r>
              <a:rPr lang="cs-CZ" sz="2400" b="1" dirty="0"/>
              <a:t> </a:t>
            </a:r>
            <a:r>
              <a:rPr lang="cs-CZ" sz="2400" b="1" dirty="0" err="1"/>
              <a:t>Antunes</a:t>
            </a:r>
            <a:r>
              <a:rPr lang="cs-CZ" sz="2400" b="1" dirty="0"/>
              <a:t> </a:t>
            </a:r>
            <a:r>
              <a:rPr lang="pt-PT" sz="2400" b="1" dirty="0"/>
              <a:t>: </a:t>
            </a:r>
            <a:r>
              <a:rPr lang="pt-PT" sz="2400" i="1" dirty="0"/>
              <a:t>Os Cus de Judas </a:t>
            </a:r>
            <a:r>
              <a:rPr lang="pt-PT" sz="2400" dirty="0"/>
              <a:t>(1979), </a:t>
            </a:r>
            <a:r>
              <a:rPr lang="pt-PT" sz="2400" i="1" dirty="0"/>
              <a:t>O Conhecimento do Inferno</a:t>
            </a:r>
            <a:r>
              <a:rPr lang="pt-PT" sz="2400" dirty="0"/>
              <a:t> (1980), </a:t>
            </a:r>
            <a:r>
              <a:rPr lang="pt-PT" sz="2400" i="1" dirty="0"/>
              <a:t>Fado Alexandrino </a:t>
            </a:r>
            <a:r>
              <a:rPr lang="pt-PT" sz="2400" dirty="0"/>
              <a:t>(1983)</a:t>
            </a:r>
            <a:endParaRPr lang="cs-CZ" sz="2400" dirty="0"/>
          </a:p>
          <a:p>
            <a:pPr algn="just"/>
            <a:r>
              <a:rPr lang="pt-PT" sz="2400" b="1" dirty="0"/>
              <a:t>Manuel Alegre</a:t>
            </a:r>
            <a:r>
              <a:rPr lang="pt-PT" sz="2400" dirty="0"/>
              <a:t>: </a:t>
            </a:r>
            <a:r>
              <a:rPr lang="pt-PT" sz="2400" i="1" dirty="0"/>
              <a:t>Jornada de África </a:t>
            </a:r>
            <a:r>
              <a:rPr lang="pt-PT" sz="2400" dirty="0"/>
              <a:t>(1989)</a:t>
            </a:r>
            <a:endParaRPr lang="cs-CZ" sz="2400" dirty="0"/>
          </a:p>
          <a:p>
            <a:pPr algn="just"/>
            <a:r>
              <a:rPr lang="cs-CZ" sz="2400" b="1" dirty="0"/>
              <a:t>Lídia Jorge</a:t>
            </a:r>
            <a:r>
              <a:rPr lang="cs-CZ" sz="2400" i="1" dirty="0"/>
              <a:t>: A </a:t>
            </a:r>
            <a:r>
              <a:rPr lang="cs-CZ" sz="2400" i="1" dirty="0" err="1"/>
              <a:t>Costa</a:t>
            </a:r>
            <a:r>
              <a:rPr lang="cs-CZ" sz="2400" i="1" dirty="0"/>
              <a:t> </a:t>
            </a:r>
            <a:r>
              <a:rPr lang="cs-CZ" sz="2400" i="1" dirty="0" err="1"/>
              <a:t>dos</a:t>
            </a:r>
            <a:r>
              <a:rPr lang="cs-CZ" sz="2400" i="1" dirty="0"/>
              <a:t> </a:t>
            </a:r>
            <a:r>
              <a:rPr lang="cs-CZ" sz="2400" i="1" dirty="0" err="1"/>
              <a:t>Murmúrios</a:t>
            </a:r>
            <a:r>
              <a:rPr lang="pt-PT" sz="2400" i="1" dirty="0"/>
              <a:t> </a:t>
            </a:r>
            <a:r>
              <a:rPr lang="pt-PT" sz="2400" dirty="0"/>
              <a:t>(1988)</a:t>
            </a:r>
            <a:endParaRPr lang="cs-CZ" sz="2400" dirty="0"/>
          </a:p>
          <a:p>
            <a:pPr algn="just"/>
            <a:r>
              <a:rPr lang="pt-PT" sz="2400" b="1" dirty="0"/>
              <a:t>João de Melo</a:t>
            </a:r>
            <a:r>
              <a:rPr lang="pt-PT" sz="2400" dirty="0"/>
              <a:t>: </a:t>
            </a:r>
            <a:r>
              <a:rPr lang="pt-PT" sz="2400" i="1" dirty="0"/>
              <a:t>Autópsia de um Mar de Ruínas </a:t>
            </a:r>
            <a:r>
              <a:rPr lang="pt-PT" sz="2400" dirty="0"/>
              <a:t>(1984)</a:t>
            </a:r>
            <a:endParaRPr lang="cs-CZ" sz="2400" dirty="0"/>
          </a:p>
          <a:p>
            <a:endParaRPr lang="cs-CZ" dirty="0"/>
          </a:p>
        </p:txBody>
      </p:sp>
    </p:spTree>
    <p:extLst>
      <p:ext uri="{BB962C8B-B14F-4D97-AF65-F5344CB8AC3E}">
        <p14:creationId xmlns:p14="http://schemas.microsoft.com/office/powerpoint/2010/main" val="702173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BA48FA-3A81-45A5-8C14-647664C9588F}"/>
              </a:ext>
            </a:extLst>
          </p:cNvPr>
          <p:cNvSpPr>
            <a:spLocks noGrp="1"/>
          </p:cNvSpPr>
          <p:nvPr>
            <p:ph type="title"/>
          </p:nvPr>
        </p:nvSpPr>
        <p:spPr/>
        <p:txBody>
          <a:bodyPr/>
          <a:lstStyle/>
          <a:p>
            <a:r>
              <a:rPr lang="cs-CZ" dirty="0" err="1"/>
              <a:t>António</a:t>
            </a:r>
            <a:r>
              <a:rPr lang="cs-CZ" dirty="0"/>
              <a:t> </a:t>
            </a:r>
            <a:r>
              <a:rPr lang="cs-CZ" dirty="0" err="1"/>
              <a:t>lobo</a:t>
            </a:r>
            <a:r>
              <a:rPr lang="cs-CZ" dirty="0"/>
              <a:t> </a:t>
            </a:r>
            <a:r>
              <a:rPr lang="cs-CZ" dirty="0" err="1"/>
              <a:t>antunes</a:t>
            </a:r>
            <a:r>
              <a:rPr lang="pt-PT" dirty="0"/>
              <a:t>: África na obra</a:t>
            </a:r>
            <a:endParaRPr lang="cs-CZ" dirty="0"/>
          </a:p>
        </p:txBody>
      </p:sp>
      <p:sp>
        <p:nvSpPr>
          <p:cNvPr id="3" name="Zástupný symbol pro obsah 2">
            <a:extLst>
              <a:ext uri="{FF2B5EF4-FFF2-40B4-BE49-F238E27FC236}">
                <a16:creationId xmlns:a16="http://schemas.microsoft.com/office/drawing/2014/main" id="{9707B269-A189-4F95-AA9C-495A394B9A41}"/>
              </a:ext>
            </a:extLst>
          </p:cNvPr>
          <p:cNvSpPr>
            <a:spLocks noGrp="1"/>
          </p:cNvSpPr>
          <p:nvPr>
            <p:ph idx="1"/>
          </p:nvPr>
        </p:nvSpPr>
        <p:spPr>
          <a:xfrm>
            <a:off x="581192" y="2228003"/>
            <a:ext cx="7989752" cy="4513365"/>
          </a:xfrm>
        </p:spPr>
        <p:txBody>
          <a:bodyPr>
            <a:normAutofit fontScale="92500" lnSpcReduction="10000"/>
          </a:bodyPr>
          <a:lstStyle/>
          <a:p>
            <a:pPr algn="just"/>
            <a:r>
              <a:rPr lang="pt-PT" sz="1900" b="1" dirty="0"/>
              <a:t>Guerra colonial </a:t>
            </a:r>
            <a:r>
              <a:rPr lang="pt-PT" sz="1900" dirty="0"/>
              <a:t>(Memória de Elefante, 1979, Os Cus de Judas, 1979, Conhecimento do Inferno, 198</a:t>
            </a:r>
            <a:r>
              <a:rPr lang="cs-CZ" sz="1900" dirty="0"/>
              <a:t>1</a:t>
            </a:r>
            <a:r>
              <a:rPr lang="pt-PT" sz="1900" dirty="0"/>
              <a:t>, Fado Alexandrino</a:t>
            </a:r>
            <a:r>
              <a:rPr lang="cs-CZ" sz="1900" dirty="0"/>
              <a:t>, 1983,</a:t>
            </a:r>
            <a:r>
              <a:rPr lang="pt-PT" sz="1900" dirty="0"/>
              <a:t> Manual dos Inquisidores, 1996) </a:t>
            </a:r>
          </a:p>
          <a:p>
            <a:pPr algn="just"/>
            <a:endParaRPr lang="pt-PT" sz="1900" dirty="0"/>
          </a:p>
          <a:p>
            <a:pPr algn="just"/>
            <a:r>
              <a:rPr lang="pt-PT" sz="1900" b="1" dirty="0"/>
              <a:t>Lugar de experiência vital e emocional, passada ou não na infância </a:t>
            </a:r>
            <a:r>
              <a:rPr lang="pt-PT" sz="1900" dirty="0"/>
              <a:t>(Tratado das Paixões da Alma, 1990, Manual dos Inquisidores, 1996, Esplendor de Portugal, 1997)</a:t>
            </a:r>
          </a:p>
          <a:p>
            <a:pPr algn="just"/>
            <a:endParaRPr lang="pt-PT" sz="1900" dirty="0"/>
          </a:p>
          <a:p>
            <a:pPr algn="just"/>
            <a:r>
              <a:rPr lang="pt-PT" sz="1900" b="1" dirty="0"/>
              <a:t>Guerra civil e questão do abuso de poder </a:t>
            </a:r>
            <a:r>
              <a:rPr lang="pt-PT" sz="1900" dirty="0"/>
              <a:t>(Esplendor de Portugal, 1997, Boa Tarde Às Coisas Aqui Em Baixo, </a:t>
            </a:r>
            <a:r>
              <a:rPr lang="cs-CZ" sz="1900" dirty="0"/>
              <a:t>2003, </a:t>
            </a:r>
            <a:r>
              <a:rPr lang="pt-PT" sz="1900" dirty="0"/>
              <a:t>Comissão das Lágrimas, 2011)</a:t>
            </a:r>
          </a:p>
          <a:p>
            <a:pPr algn="just"/>
            <a:endParaRPr lang="pt-PT" sz="1900" dirty="0"/>
          </a:p>
          <a:p>
            <a:pPr algn="just"/>
            <a:r>
              <a:rPr lang="pt-PT" sz="1900" b="1" dirty="0"/>
              <a:t>Problemática mais ampla da descolonização </a:t>
            </a:r>
            <a:r>
              <a:rPr lang="pt-PT" sz="1900" dirty="0"/>
              <a:t>(As Naus, </a:t>
            </a:r>
            <a:r>
              <a:rPr lang="cs-CZ" sz="1900" dirty="0"/>
              <a:t>1983, </a:t>
            </a:r>
            <a:r>
              <a:rPr lang="pt-PT" sz="1900" dirty="0"/>
              <a:t>O Meu Nome É Legião</a:t>
            </a:r>
            <a:r>
              <a:rPr lang="cs-CZ" sz="1900" dirty="0"/>
              <a:t>, 2007</a:t>
            </a:r>
            <a:r>
              <a:rPr lang="pt-PT" sz="1900" dirty="0"/>
              <a:t>)</a:t>
            </a:r>
            <a:endParaRPr lang="cs-CZ" sz="1900" dirty="0"/>
          </a:p>
          <a:p>
            <a:endParaRPr lang="cs-CZ" dirty="0"/>
          </a:p>
        </p:txBody>
      </p:sp>
    </p:spTree>
    <p:extLst>
      <p:ext uri="{BB962C8B-B14F-4D97-AF65-F5344CB8AC3E}">
        <p14:creationId xmlns:p14="http://schemas.microsoft.com/office/powerpoint/2010/main" val="2442188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17A092-E88C-40E1-BF87-528BC8F3FC8C}"/>
              </a:ext>
            </a:extLst>
          </p:cNvPr>
          <p:cNvSpPr>
            <a:spLocks noGrp="1"/>
          </p:cNvSpPr>
          <p:nvPr>
            <p:ph type="title"/>
          </p:nvPr>
        </p:nvSpPr>
        <p:spPr/>
        <p:txBody>
          <a:bodyPr/>
          <a:lstStyle/>
          <a:p>
            <a:r>
              <a:rPr lang="pt-PT" dirty="0"/>
              <a:t>romances</a:t>
            </a:r>
            <a:endParaRPr lang="cs-CZ" dirty="0"/>
          </a:p>
        </p:txBody>
      </p:sp>
      <p:sp>
        <p:nvSpPr>
          <p:cNvPr id="3" name="Zástupný symbol pro obsah 2">
            <a:extLst>
              <a:ext uri="{FF2B5EF4-FFF2-40B4-BE49-F238E27FC236}">
                <a16:creationId xmlns:a16="http://schemas.microsoft.com/office/drawing/2014/main" id="{86ADE840-8E4C-480F-A696-97A78FDBF9D5}"/>
              </a:ext>
            </a:extLst>
          </p:cNvPr>
          <p:cNvSpPr>
            <a:spLocks noGrp="1"/>
          </p:cNvSpPr>
          <p:nvPr>
            <p:ph idx="1"/>
          </p:nvPr>
        </p:nvSpPr>
        <p:spPr/>
        <p:txBody>
          <a:bodyPr/>
          <a:lstStyle/>
          <a:p>
            <a:r>
              <a:rPr lang="pt-BR" sz="2800" b="1" dirty="0">
                <a:solidFill>
                  <a:schemeClr val="accent3"/>
                </a:solidFill>
                <a:hlinkClick r:id="rId2" tooltip="Memória de Elefante"/>
              </a:rPr>
              <a:t>Memória de Elefante</a:t>
            </a:r>
            <a:r>
              <a:rPr lang="pt-BR" sz="2800" b="1" dirty="0">
                <a:solidFill>
                  <a:schemeClr val="accent3"/>
                </a:solidFill>
              </a:rPr>
              <a:t>, </a:t>
            </a:r>
            <a:r>
              <a:rPr lang="pt-BR" sz="2800" b="1" dirty="0">
                <a:solidFill>
                  <a:schemeClr val="accent3"/>
                </a:solidFill>
                <a:hlinkClick r:id="rId3" tooltip="1979"/>
              </a:rPr>
              <a:t>1979</a:t>
            </a:r>
            <a:endParaRPr lang="pt-BR" sz="2800" b="1" dirty="0">
              <a:solidFill>
                <a:schemeClr val="accent3"/>
              </a:solidFill>
            </a:endParaRPr>
          </a:p>
          <a:p>
            <a:r>
              <a:rPr lang="pt-BR" sz="2800" b="1" dirty="0">
                <a:solidFill>
                  <a:schemeClr val="accent3"/>
                </a:solidFill>
                <a:hlinkClick r:id="rId4" tooltip="Os Cus de Judas"/>
              </a:rPr>
              <a:t>Os Cus de Judas</a:t>
            </a:r>
            <a:r>
              <a:rPr lang="pt-BR" sz="2800" b="1" dirty="0">
                <a:solidFill>
                  <a:schemeClr val="accent3"/>
                </a:solidFill>
              </a:rPr>
              <a:t>, </a:t>
            </a:r>
            <a:r>
              <a:rPr lang="pt-BR" sz="2800" b="1" dirty="0">
                <a:solidFill>
                  <a:schemeClr val="accent3"/>
                </a:solidFill>
                <a:hlinkClick r:id="rId3" tooltip="1979"/>
              </a:rPr>
              <a:t>1979</a:t>
            </a:r>
            <a:endParaRPr lang="pt-BR" sz="2800" b="1" dirty="0">
              <a:solidFill>
                <a:schemeClr val="accent3"/>
              </a:solidFill>
            </a:endParaRPr>
          </a:p>
          <a:p>
            <a:r>
              <a:rPr lang="pt-BR" sz="2800" b="1" dirty="0">
                <a:solidFill>
                  <a:schemeClr val="accent3"/>
                </a:solidFill>
                <a:hlinkClick r:id="rId5" tooltip="Conhecimento do Inferno"/>
              </a:rPr>
              <a:t>Conhecimento do Inferno</a:t>
            </a:r>
            <a:r>
              <a:rPr lang="pt-BR" sz="2800" b="1" dirty="0">
                <a:solidFill>
                  <a:schemeClr val="accent3"/>
                </a:solidFill>
              </a:rPr>
              <a:t>, </a:t>
            </a:r>
            <a:r>
              <a:rPr lang="pt-BR" sz="2800" b="1" dirty="0">
                <a:solidFill>
                  <a:schemeClr val="accent3"/>
                </a:solidFill>
                <a:hlinkClick r:id="rId6" tooltip="1981"/>
              </a:rPr>
              <a:t>1981</a:t>
            </a:r>
            <a:endParaRPr lang="cs-CZ" sz="2800" b="1" dirty="0">
              <a:solidFill>
                <a:schemeClr val="accent3"/>
              </a:solidFill>
            </a:endParaRPr>
          </a:p>
          <a:p>
            <a:r>
              <a:rPr lang="pt-BR" sz="2800" b="1" dirty="0">
                <a:solidFill>
                  <a:schemeClr val="accent3"/>
                </a:solidFill>
                <a:hlinkClick r:id="rId7" tooltip="Fado Alexandrino (página não existe)"/>
              </a:rPr>
              <a:t>Fado Alexandrino</a:t>
            </a:r>
            <a:r>
              <a:rPr lang="pt-BR" sz="2800" b="1" dirty="0">
                <a:solidFill>
                  <a:schemeClr val="accent3"/>
                </a:solidFill>
              </a:rPr>
              <a:t>, </a:t>
            </a:r>
            <a:r>
              <a:rPr lang="pt-BR" sz="2800" b="1" dirty="0">
                <a:solidFill>
                  <a:schemeClr val="accent3"/>
                </a:solidFill>
                <a:hlinkClick r:id="rId8" tooltip="1983"/>
              </a:rPr>
              <a:t>1983</a:t>
            </a:r>
            <a:endParaRPr lang="pt-BR" sz="2800" b="1" dirty="0">
              <a:solidFill>
                <a:schemeClr val="accent3"/>
              </a:solidFill>
            </a:endParaRPr>
          </a:p>
          <a:p>
            <a:endParaRPr lang="cs-CZ" dirty="0"/>
          </a:p>
        </p:txBody>
      </p:sp>
    </p:spTree>
    <p:extLst>
      <p:ext uri="{BB962C8B-B14F-4D97-AF65-F5344CB8AC3E}">
        <p14:creationId xmlns:p14="http://schemas.microsoft.com/office/powerpoint/2010/main" val="66543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FB6141-0EEE-44AE-88D8-870702FE2D8E}"/>
              </a:ext>
            </a:extLst>
          </p:cNvPr>
          <p:cNvSpPr>
            <a:spLocks noGrp="1"/>
          </p:cNvSpPr>
          <p:nvPr>
            <p:ph type="title"/>
          </p:nvPr>
        </p:nvSpPr>
        <p:spPr/>
        <p:txBody>
          <a:bodyPr/>
          <a:lstStyle/>
          <a:p>
            <a:r>
              <a:rPr lang="cs-CZ" dirty="0" err="1"/>
              <a:t>cr</a:t>
            </a:r>
            <a:r>
              <a:rPr lang="pt-PT" dirty="0"/>
              <a:t>ónicas</a:t>
            </a:r>
            <a:endParaRPr lang="cs-CZ" dirty="0"/>
          </a:p>
        </p:txBody>
      </p:sp>
      <p:sp>
        <p:nvSpPr>
          <p:cNvPr id="3" name="Zástupný symbol pro obsah 2">
            <a:extLst>
              <a:ext uri="{FF2B5EF4-FFF2-40B4-BE49-F238E27FC236}">
                <a16:creationId xmlns:a16="http://schemas.microsoft.com/office/drawing/2014/main" id="{96A4D3DA-074A-4F40-88E4-924E6F2C8439}"/>
              </a:ext>
            </a:extLst>
          </p:cNvPr>
          <p:cNvSpPr>
            <a:spLocks noGrp="1"/>
          </p:cNvSpPr>
          <p:nvPr>
            <p:ph idx="1"/>
          </p:nvPr>
        </p:nvSpPr>
        <p:spPr>
          <a:xfrm>
            <a:off x="581192" y="1988840"/>
            <a:ext cx="7989752" cy="4248471"/>
          </a:xfrm>
        </p:spPr>
        <p:txBody>
          <a:bodyPr/>
          <a:lstStyle/>
          <a:p>
            <a:pPr lvl="3" algn="just"/>
            <a:r>
              <a:rPr lang="pt-PT" sz="2800" i="1" dirty="0"/>
              <a:t>Livro de Crónicas</a:t>
            </a:r>
            <a:r>
              <a:rPr lang="pt-PT" sz="2800" dirty="0"/>
              <a:t>, 1998</a:t>
            </a:r>
          </a:p>
          <a:p>
            <a:pPr lvl="3" algn="just"/>
            <a:r>
              <a:rPr lang="pt-PT" sz="2800" i="1" dirty="0"/>
              <a:t>Segundo Livro de Crónicas</a:t>
            </a:r>
            <a:r>
              <a:rPr lang="pt-PT" sz="2800" dirty="0"/>
              <a:t>, 2002</a:t>
            </a:r>
          </a:p>
          <a:p>
            <a:pPr lvl="3" algn="just"/>
            <a:r>
              <a:rPr lang="pt-PT" sz="2800" i="1" dirty="0"/>
              <a:t>Terceiro Livro de Crónicas</a:t>
            </a:r>
            <a:r>
              <a:rPr lang="pt-PT" sz="2800" dirty="0"/>
              <a:t>, 2006</a:t>
            </a:r>
          </a:p>
          <a:p>
            <a:pPr lvl="3" algn="just"/>
            <a:r>
              <a:rPr lang="pt-PT" sz="2800" i="1" dirty="0"/>
              <a:t>Quarto Livro de Crónicas</a:t>
            </a:r>
            <a:r>
              <a:rPr lang="pt-PT" sz="2800" dirty="0"/>
              <a:t>, 2011</a:t>
            </a:r>
          </a:p>
          <a:p>
            <a:pPr lvl="3" algn="just"/>
            <a:r>
              <a:rPr lang="pt-PT" sz="2800" i="1" dirty="0"/>
              <a:t>Quinto Livro de Crónicas</a:t>
            </a:r>
            <a:r>
              <a:rPr lang="pt-PT" sz="2800" dirty="0"/>
              <a:t>, 2013 </a:t>
            </a:r>
          </a:p>
          <a:p>
            <a:endParaRPr lang="cs-CZ" dirty="0"/>
          </a:p>
        </p:txBody>
      </p:sp>
    </p:spTree>
    <p:extLst>
      <p:ext uri="{BB962C8B-B14F-4D97-AF65-F5344CB8AC3E}">
        <p14:creationId xmlns:p14="http://schemas.microsoft.com/office/powerpoint/2010/main" val="207585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015E2F-840E-4B93-9D94-E5228D5C4E5B}"/>
              </a:ext>
            </a:extLst>
          </p:cNvPr>
          <p:cNvSpPr>
            <a:spLocks noGrp="1"/>
          </p:cNvSpPr>
          <p:nvPr>
            <p:ph type="title"/>
          </p:nvPr>
        </p:nvSpPr>
        <p:spPr/>
        <p:txBody>
          <a:bodyPr/>
          <a:lstStyle/>
          <a:p>
            <a:r>
              <a:rPr lang="pt-PT" b="1" u="sng" dirty="0"/>
              <a:t>Experiência da guerra</a:t>
            </a:r>
            <a:br>
              <a:rPr lang="pt-PT" b="1" u="sng" dirty="0"/>
            </a:br>
            <a:endParaRPr lang="cs-CZ" dirty="0"/>
          </a:p>
        </p:txBody>
      </p:sp>
      <p:sp>
        <p:nvSpPr>
          <p:cNvPr id="3" name="Zástupný symbol pro obsah 2">
            <a:extLst>
              <a:ext uri="{FF2B5EF4-FFF2-40B4-BE49-F238E27FC236}">
                <a16:creationId xmlns:a16="http://schemas.microsoft.com/office/drawing/2014/main" id="{CD3BFC63-F892-4C44-BC79-AA4C8859957A}"/>
              </a:ext>
            </a:extLst>
          </p:cNvPr>
          <p:cNvSpPr>
            <a:spLocks noGrp="1"/>
          </p:cNvSpPr>
          <p:nvPr>
            <p:ph idx="1"/>
          </p:nvPr>
        </p:nvSpPr>
        <p:spPr>
          <a:xfrm>
            <a:off x="581192" y="1988841"/>
            <a:ext cx="7989752" cy="4536504"/>
          </a:xfrm>
        </p:spPr>
        <p:txBody>
          <a:bodyPr>
            <a:normAutofit/>
          </a:bodyPr>
          <a:lstStyle/>
          <a:p>
            <a:pPr algn="just"/>
            <a:r>
              <a:rPr lang="pt-PT" sz="2000" b="1" dirty="0"/>
              <a:t>traumas da guerra </a:t>
            </a:r>
            <a:r>
              <a:rPr lang="pt-PT" sz="2000" dirty="0"/>
              <a:t>(comuns a romances, </a:t>
            </a:r>
            <a:r>
              <a:rPr lang="pt-PT" sz="2000" b="1" dirty="0"/>
              <a:t>p</a:t>
            </a:r>
            <a:r>
              <a:rPr lang="pt-PT" sz="2000" b="1" u="sng" dirty="0"/>
              <a:t>roblemática existencial</a:t>
            </a:r>
            <a:r>
              <a:rPr lang="pt-PT" sz="2000" dirty="0"/>
              <a:t>: 1. o absurdo da guerra colonial, 2. questão da responsabilidade e culpa: 3. consequências da guerra para o comportamento humano e trauma pós-guerra </a:t>
            </a:r>
          </a:p>
          <a:p>
            <a:pPr lvl="0" algn="just"/>
            <a:r>
              <a:rPr lang="pt-PT" sz="2000" b="1" dirty="0"/>
              <a:t>tormentos, sofrimento </a:t>
            </a:r>
            <a:endParaRPr lang="cs-CZ" sz="2000" dirty="0"/>
          </a:p>
          <a:p>
            <a:pPr lvl="0" algn="just"/>
            <a:r>
              <a:rPr lang="pt-PT" sz="2000" b="1" dirty="0"/>
              <a:t>animização, estupidificação </a:t>
            </a:r>
            <a:endParaRPr lang="cs-CZ" sz="2000" dirty="0"/>
          </a:p>
          <a:p>
            <a:pPr lvl="0" algn="just"/>
            <a:r>
              <a:rPr lang="pt-PT" sz="2000" b="1" dirty="0"/>
              <a:t>o “clima infernal” arquetípico e popular </a:t>
            </a:r>
            <a:r>
              <a:rPr lang="pt-PT" sz="2000" dirty="0"/>
              <a:t>(calor, trevas, clausura, o cheiro a enxofre, faíscas, animais horrendos ou nojentos: ratos, crocodilos, </a:t>
            </a:r>
            <a:r>
              <a:rPr lang="cs-CZ" sz="2000" dirty="0" err="1"/>
              <a:t>sapos</a:t>
            </a:r>
            <a:r>
              <a:rPr lang="cs-CZ" sz="2000" dirty="0"/>
              <a:t>, </a:t>
            </a:r>
            <a:r>
              <a:rPr lang="pt-PT" sz="2000" dirty="0"/>
              <a:t>cães-vampiros gulosos de sangue etc. </a:t>
            </a:r>
            <a:r>
              <a:rPr lang="cs-CZ" sz="2000" dirty="0"/>
              <a:t>)</a:t>
            </a:r>
            <a:endParaRPr lang="pt-PT" sz="2000" dirty="0"/>
          </a:p>
          <a:p>
            <a:r>
              <a:rPr lang="pt-PT" sz="2000" dirty="0"/>
              <a:t>Ex. </a:t>
            </a:r>
            <a:r>
              <a:rPr lang="pt-PT" sz="2000" b="1" dirty="0"/>
              <a:t>078902630RH+</a:t>
            </a:r>
            <a:r>
              <a:rPr lang="pt-PT" sz="2000" dirty="0"/>
              <a:t> (III), </a:t>
            </a:r>
            <a:r>
              <a:rPr lang="pt-PT" sz="2000" b="1" dirty="0"/>
              <a:t>Esta maneira de chorar dentro de uma palavra</a:t>
            </a:r>
            <a:r>
              <a:rPr lang="pt-PT" sz="2000" dirty="0"/>
              <a:t> (II)</a:t>
            </a:r>
            <a:endParaRPr lang="cs-CZ" sz="2000" dirty="0"/>
          </a:p>
          <a:p>
            <a:endParaRPr lang="cs-CZ" dirty="0"/>
          </a:p>
        </p:txBody>
      </p:sp>
    </p:spTree>
    <p:extLst>
      <p:ext uri="{BB962C8B-B14F-4D97-AF65-F5344CB8AC3E}">
        <p14:creationId xmlns:p14="http://schemas.microsoft.com/office/powerpoint/2010/main" val="3102715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3687A6-3348-4483-9422-5410A68A8EBE}"/>
              </a:ext>
            </a:extLst>
          </p:cNvPr>
          <p:cNvSpPr>
            <a:spLocks noGrp="1"/>
          </p:cNvSpPr>
          <p:nvPr>
            <p:ph type="title"/>
          </p:nvPr>
        </p:nvSpPr>
        <p:spPr>
          <a:xfrm>
            <a:off x="755576" y="692696"/>
            <a:ext cx="7989752" cy="1083329"/>
          </a:xfrm>
        </p:spPr>
        <p:txBody>
          <a:bodyPr/>
          <a:lstStyle/>
          <a:p>
            <a:r>
              <a:rPr lang="cs-CZ" dirty="0"/>
              <a:t>L</a:t>
            </a:r>
            <a:r>
              <a:rPr lang="pt-PT" dirty="0"/>
              <a:t>ÍDIA JORGE: </a:t>
            </a:r>
            <a:r>
              <a:rPr lang="pt-PT" i="1" dirty="0"/>
              <a:t>A COSTA DOS MURMÚRIOS </a:t>
            </a:r>
            <a:r>
              <a:rPr lang="pt-PT" dirty="0"/>
              <a:t>(1988)</a:t>
            </a:r>
            <a:endParaRPr lang="cs-CZ" dirty="0"/>
          </a:p>
        </p:txBody>
      </p:sp>
      <p:sp>
        <p:nvSpPr>
          <p:cNvPr id="3" name="Zástupný symbol pro obsah 2">
            <a:extLst>
              <a:ext uri="{FF2B5EF4-FFF2-40B4-BE49-F238E27FC236}">
                <a16:creationId xmlns:a16="http://schemas.microsoft.com/office/drawing/2014/main" id="{B09C9758-F14B-43BF-8163-27F268AF70FA}"/>
              </a:ext>
            </a:extLst>
          </p:cNvPr>
          <p:cNvSpPr>
            <a:spLocks noGrp="1"/>
          </p:cNvSpPr>
          <p:nvPr>
            <p:ph idx="1"/>
          </p:nvPr>
        </p:nvSpPr>
        <p:spPr>
          <a:xfrm>
            <a:off x="581192" y="2060848"/>
            <a:ext cx="7989752" cy="4680519"/>
          </a:xfrm>
        </p:spPr>
        <p:txBody>
          <a:bodyPr>
            <a:normAutofit/>
          </a:bodyPr>
          <a:lstStyle/>
          <a:p>
            <a:pPr algn="just"/>
            <a:r>
              <a:rPr lang="pt-PT" b="1" dirty="0"/>
              <a:t>ESPAÇO</a:t>
            </a:r>
            <a:r>
              <a:rPr lang="pt-PT" dirty="0"/>
              <a:t> (interior: hotel, quartos, casa de Helena/exterior: agudiza-se problemática social e política)</a:t>
            </a:r>
          </a:p>
          <a:p>
            <a:pPr algn="just"/>
            <a:r>
              <a:rPr lang="pt-PT" b="1" dirty="0"/>
              <a:t>PERSONAGENS FEMININAS</a:t>
            </a:r>
          </a:p>
          <a:p>
            <a:pPr algn="just"/>
            <a:r>
              <a:rPr lang="pt-PT" dirty="0"/>
              <a:t>Perspetiva da narradora (Evita): correção da 1ª narrativa, crítica inteletual, ambiguidade</a:t>
            </a:r>
          </a:p>
          <a:p>
            <a:pPr algn="just"/>
            <a:r>
              <a:rPr lang="pt-PT" dirty="0"/>
              <a:t>Helena: transgressão ambígua</a:t>
            </a:r>
          </a:p>
          <a:p>
            <a:pPr algn="just"/>
            <a:r>
              <a:rPr lang="pt-PT" b="1" dirty="0"/>
              <a:t>TEMA DA GUERRA</a:t>
            </a:r>
          </a:p>
          <a:p>
            <a:pPr algn="just"/>
            <a:r>
              <a:rPr lang="pt-PT" dirty="0"/>
              <a:t>os horrores da guerra não se encontram só nos ataques, mas também no motivo dos mortos envenenados, da transformação das pessoas (símbolo da cicatriz), nos atos praticados pelos oficiais no tempo livre</a:t>
            </a:r>
          </a:p>
          <a:p>
            <a:pPr algn="just"/>
            <a:r>
              <a:rPr lang="pt-PT" b="1" dirty="0"/>
              <a:t>PERSONAGENS MASCULINAS</a:t>
            </a:r>
            <a:r>
              <a:rPr lang="pt-PT" dirty="0"/>
              <a:t>: Forza Leal (patriarca, déspota, honra pessoal e militar), Luís Alex </a:t>
            </a:r>
          </a:p>
          <a:p>
            <a:pPr algn="just"/>
            <a:r>
              <a:rPr lang="pt-PT" dirty="0"/>
              <a:t>a história da guerra inclui também a vida das mulheres (clausura, a espera etc.)</a:t>
            </a:r>
            <a:endParaRPr lang="cs-CZ" dirty="0"/>
          </a:p>
        </p:txBody>
      </p:sp>
    </p:spTree>
    <p:extLst>
      <p:ext uri="{BB962C8B-B14F-4D97-AF65-F5344CB8AC3E}">
        <p14:creationId xmlns:p14="http://schemas.microsoft.com/office/powerpoint/2010/main" val="4104716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F28D9-B0C8-413F-9AD3-160B8FC7E0B9}"/>
              </a:ext>
            </a:extLst>
          </p:cNvPr>
          <p:cNvSpPr>
            <a:spLocks noGrp="1"/>
          </p:cNvSpPr>
          <p:nvPr>
            <p:ph type="title"/>
          </p:nvPr>
        </p:nvSpPr>
        <p:spPr/>
        <p:txBody>
          <a:bodyPr/>
          <a:lstStyle/>
          <a:p>
            <a:r>
              <a:rPr lang="cs-CZ" dirty="0"/>
              <a:t>L</a:t>
            </a:r>
            <a:r>
              <a:rPr lang="pt-PT" dirty="0"/>
              <a:t>ÍDIA JORGE: </a:t>
            </a:r>
            <a:r>
              <a:rPr lang="pt-PT" i="1" dirty="0"/>
              <a:t>A COSTA DOS MURMÚRIOS </a:t>
            </a:r>
            <a:r>
              <a:rPr lang="pt-PT" dirty="0"/>
              <a:t>(1988)</a:t>
            </a:r>
            <a:endParaRPr lang="cs-CZ" dirty="0"/>
          </a:p>
        </p:txBody>
      </p:sp>
      <p:sp>
        <p:nvSpPr>
          <p:cNvPr id="3" name="Zástupný symbol pro obsah 2">
            <a:extLst>
              <a:ext uri="{FF2B5EF4-FFF2-40B4-BE49-F238E27FC236}">
                <a16:creationId xmlns:a16="http://schemas.microsoft.com/office/drawing/2014/main" id="{5D176F07-5C4B-4558-AD5E-62FD5FAF0982}"/>
              </a:ext>
            </a:extLst>
          </p:cNvPr>
          <p:cNvSpPr>
            <a:spLocks noGrp="1"/>
          </p:cNvSpPr>
          <p:nvPr>
            <p:ph idx="1"/>
          </p:nvPr>
        </p:nvSpPr>
        <p:spPr>
          <a:xfrm>
            <a:off x="581192" y="2228003"/>
            <a:ext cx="7989752" cy="4629997"/>
          </a:xfrm>
        </p:spPr>
        <p:txBody>
          <a:bodyPr>
            <a:normAutofit/>
          </a:bodyPr>
          <a:lstStyle/>
          <a:p>
            <a:r>
              <a:rPr lang="pt-PT" sz="2800" dirty="0"/>
              <a:t>DISCURSO IDEOLÓGICO</a:t>
            </a:r>
          </a:p>
          <a:p>
            <a:r>
              <a:rPr lang="pt-PT" sz="2800" dirty="0"/>
              <a:t>desconstrução da 1ª narrativa pela ironia e parodização</a:t>
            </a:r>
          </a:p>
          <a:p>
            <a:r>
              <a:rPr lang="pt-PT" sz="2800" dirty="0"/>
              <a:t>correções da narradora – a “verdadeira” versão, diferenciação pelo sentido, ideologia, aspetos formais (subjetividade em vez da objetividade)</a:t>
            </a:r>
          </a:p>
          <a:p>
            <a:r>
              <a:rPr lang="pt-PT" sz="2800" dirty="0"/>
              <a:t>problemática  da metaficção historiográfica </a:t>
            </a:r>
            <a:endParaRPr lang="cs-CZ" sz="2800" dirty="0"/>
          </a:p>
        </p:txBody>
      </p:sp>
    </p:spTree>
    <p:extLst>
      <p:ext uri="{BB962C8B-B14F-4D97-AF65-F5344CB8AC3E}">
        <p14:creationId xmlns:p14="http://schemas.microsoft.com/office/powerpoint/2010/main" val="896727498"/>
      </p:ext>
    </p:extLst>
  </p:cSld>
  <p:clrMapOvr>
    <a:masterClrMapping/>
  </p:clrMapOvr>
</p:sld>
</file>

<file path=ppt/theme/theme1.xml><?xml version="1.0" encoding="utf-8"?>
<a:theme xmlns:a="http://schemas.openxmlformats.org/drawingml/2006/main" name="Dividenda">
  <a:themeElements>
    <a:clrScheme name="Oranžovo-červen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Dividenda</Template>
  <TotalTime>2018</TotalTime>
  <Words>574</Words>
  <Application>Microsoft Office PowerPoint</Application>
  <PresentationFormat>Předvádění na obrazovce (4:3)</PresentationFormat>
  <Paragraphs>49</Paragraphs>
  <Slides>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vt:i4>
      </vt:variant>
    </vt:vector>
  </HeadingPairs>
  <TitlesOfParts>
    <vt:vector size="12" baseType="lpstr">
      <vt:lpstr>Gill Sans MT</vt:lpstr>
      <vt:lpstr>Wingdings 2</vt:lpstr>
      <vt:lpstr>Dividenda</vt:lpstr>
      <vt:lpstr>guerra colonial</vt:lpstr>
      <vt:lpstr>Literatura ligada à Guerra Colonial antes do 25 de Abril</vt:lpstr>
      <vt:lpstr>Literatura ligada à Guerra Colonial:  depois do 25 de Abril</vt:lpstr>
      <vt:lpstr>António lobo antunes: África na obra</vt:lpstr>
      <vt:lpstr>romances</vt:lpstr>
      <vt:lpstr>crónicas</vt:lpstr>
      <vt:lpstr>Experiência da guerra </vt:lpstr>
      <vt:lpstr>LÍDIA JORGE: A COSTA DOS MURMÚRIOS (1988)</vt:lpstr>
      <vt:lpstr>LÍDIA JORGE: A COSTA DOS MURMÚRIOS (1988)</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Filip</dc:title>
  <dc:creator>slunce</dc:creator>
  <cp:lastModifiedBy>Silvie Spankova</cp:lastModifiedBy>
  <cp:revision>169</cp:revision>
  <dcterms:created xsi:type="dcterms:W3CDTF">2010-10-04T16:54:23Z</dcterms:created>
  <dcterms:modified xsi:type="dcterms:W3CDTF">2017-10-30T18:43:13Z</dcterms:modified>
</cp:coreProperties>
</file>