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16" r:id="rId11"/>
    <p:sldId id="317" r:id="rId12"/>
    <p:sldId id="319" r:id="rId13"/>
    <p:sldId id="320" r:id="rId14"/>
    <p:sldId id="318" r:id="rId15"/>
    <p:sldId id="294" r:id="rId16"/>
    <p:sldId id="257" r:id="rId17"/>
    <p:sldId id="258" r:id="rId18"/>
    <p:sldId id="259" r:id="rId19"/>
    <p:sldId id="296" r:id="rId20"/>
    <p:sldId id="260" r:id="rId21"/>
    <p:sldId id="307" r:id="rId22"/>
    <p:sldId id="309" r:id="rId23"/>
    <p:sldId id="308" r:id="rId24"/>
    <p:sldId id="310" r:id="rId25"/>
    <p:sldId id="311" r:id="rId26"/>
    <p:sldId id="312" r:id="rId27"/>
    <p:sldId id="313" r:id="rId28"/>
    <p:sldId id="314" r:id="rId29"/>
    <p:sldId id="31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C</a:t>
            </a:r>
            <a:r>
              <a:rPr lang="pt-PT" b="1" dirty="0"/>
              <a:t>ONTO</a:t>
            </a:r>
            <a:r>
              <a:rPr lang="cs-CZ" b="1" dirty="0"/>
              <a:t> </a:t>
            </a:r>
            <a:r>
              <a:rPr lang="pt-PT" b="1" dirty="0"/>
              <a:t>PORTUGUÊS</a:t>
            </a:r>
            <a:endParaRPr lang="cs-CZ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708920"/>
            <a:ext cx="162723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:\COLOQUIOBRNO\stažený soub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36912"/>
            <a:ext cx="1809750" cy="2524125"/>
          </a:xfrm>
          <a:prstGeom prst="rect">
            <a:avLst/>
          </a:prstGeom>
          <a:noFill/>
        </p:spPr>
      </p:pic>
      <p:pic>
        <p:nvPicPr>
          <p:cNvPr id="1027" name="Picture 3" descr="H:\COLOQUIOBRNO\stažený soubor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2708920"/>
            <a:ext cx="1800225" cy="2533650"/>
          </a:xfrm>
          <a:prstGeom prst="rect">
            <a:avLst/>
          </a:prstGeom>
          <a:noFill/>
        </p:spPr>
      </p:pic>
      <p:pic>
        <p:nvPicPr>
          <p:cNvPr id="1028" name="Picture 4" descr="H:\COLOQUIOBRNO\stažený soubor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2780928"/>
            <a:ext cx="1352550" cy="1944216"/>
          </a:xfrm>
          <a:prstGeom prst="rect">
            <a:avLst/>
          </a:prstGeom>
          <a:noFill/>
        </p:spPr>
      </p:pic>
      <p:pic>
        <p:nvPicPr>
          <p:cNvPr id="1029" name="Picture 5" descr="H:\COLOQUIOBRNO\stažený soubor (3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2708920"/>
            <a:ext cx="1371600" cy="194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B28C7-FCCF-435D-B259-8B351A152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estudo da teoria: traços gerais do conto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5C10FC-FD1E-450A-AEF6-53A10E15633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b="1" dirty="0"/>
              <a:t>Mariano Baquero Goyanes</a:t>
            </a:r>
            <a:endParaRPr lang="cs-CZ" b="1" dirty="0"/>
          </a:p>
          <a:p>
            <a:endParaRPr lang="cs-CZ" b="1" dirty="0"/>
          </a:p>
          <a:p>
            <a:pPr algn="just"/>
            <a:r>
              <a:rPr lang="pt-PT" u="sng" dirty="0"/>
              <a:t>género intermédio entre poesia e romance</a:t>
            </a:r>
            <a:r>
              <a:rPr lang="pt-PT" dirty="0"/>
              <a:t>, possuidor de um matiz semipoético, seminovelesco, que só é exprimível nas dimensões do conto</a:t>
            </a:r>
          </a:p>
          <a:p>
            <a:endParaRPr lang="cs-CZ" dirty="0"/>
          </a:p>
          <a:p>
            <a:pPr algn="just"/>
            <a:r>
              <a:rPr lang="pt-PT" dirty="0"/>
              <a:t>“No resulta casual a este respecto el que bastantes cuentistas hayan sido antes poetas, escribiendo inicialmente libros de versos, </a:t>
            </a:r>
            <a:r>
              <a:rPr lang="cs-CZ" dirty="0"/>
              <a:t>p</a:t>
            </a:r>
            <a:r>
              <a:rPr lang="pt-PT" dirty="0"/>
              <a:t>ara después pasar al cultivo el cuento. Es más que probable que en todo gran cuentista haya una muy sui generis vocación poética (...)”</a:t>
            </a:r>
          </a:p>
          <a:p>
            <a:pPr marL="0" indent="0" algn="just">
              <a:buNone/>
            </a:pPr>
            <a:r>
              <a:rPr lang="pt-PT" dirty="0"/>
              <a:t>                                                              (</a:t>
            </a:r>
            <a:r>
              <a:rPr lang="pt-PT" i="1" dirty="0"/>
              <a:t>Qué es el Cuento</a:t>
            </a:r>
            <a:r>
              <a:rPr lang="pt-PT" dirty="0"/>
              <a:t>, 1967)</a:t>
            </a:r>
          </a:p>
        </p:txBody>
      </p:sp>
    </p:spTree>
    <p:extLst>
      <p:ext uri="{BB962C8B-B14F-4D97-AF65-F5344CB8AC3E}">
        <p14:creationId xmlns:p14="http://schemas.microsoft.com/office/powerpoint/2010/main" val="3354597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488DD-6C75-4803-A13C-C3D60CF54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estudo da teoria: traços gerais do conto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AA0E4E-A97B-475D-B378-D8C5D6EEF0E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b="1" dirty="0"/>
              <a:t>Julio Cortázar</a:t>
            </a:r>
            <a:r>
              <a:rPr lang="pt-PT" dirty="0"/>
              <a:t>: </a:t>
            </a:r>
          </a:p>
          <a:p>
            <a:pPr algn="just"/>
            <a:r>
              <a:rPr lang="pt-PT" dirty="0"/>
              <a:t>também fala sobre a </a:t>
            </a:r>
            <a:r>
              <a:rPr lang="pt-PT" u="sng" dirty="0"/>
              <a:t>ligação do conto à lírica </a:t>
            </a:r>
            <a:r>
              <a:rPr lang="pt-PT" dirty="0"/>
              <a:t>(pela tensão, ritmo, pulsação interna, imprevisto etc.)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“(...) no hay diferencia genética enre este tipo de cuentos y la poesía como la entendemos a partir de Baudelaire. “</a:t>
            </a:r>
          </a:p>
          <a:p>
            <a:pPr marL="0" indent="0" algn="just">
              <a:buNone/>
            </a:pPr>
            <a:r>
              <a:rPr lang="pt-PT" dirty="0"/>
              <a:t>                         (“Del cuento breve y sus alrededores”)</a:t>
            </a:r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670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238AB-7781-437C-A9AE-BA09223C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estudo da teoria: traços gerais do conto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88EB25-6D58-487F-9A98-BBA45F9D47A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b="1" dirty="0"/>
              <a:t>Emilia Pardo Bazán</a:t>
            </a:r>
            <a:r>
              <a:rPr lang="pt-PT" dirty="0"/>
              <a:t>:</a:t>
            </a:r>
          </a:p>
          <a:p>
            <a:pPr algn="just"/>
            <a:r>
              <a:rPr lang="pt-PT" dirty="0"/>
              <a:t>parte do </a:t>
            </a:r>
            <a:r>
              <a:rPr lang="pt-PT" u="sng" dirty="0"/>
              <a:t>conceito de </a:t>
            </a:r>
            <a:r>
              <a:rPr lang="pt-PT" i="1" u="sng" dirty="0"/>
              <a:t>brevidade</a:t>
            </a:r>
            <a:r>
              <a:rPr lang="pt-PT" u="sng" dirty="0"/>
              <a:t> </a:t>
            </a:r>
            <a:r>
              <a:rPr lang="pt-PT" dirty="0"/>
              <a:t>como requisito essencial do conto moderno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“Noto particular analogía entre la concepción del cuento y la de la poesía lírica: una y otra son rápidas como un chispazo y muy intensas – porque a ello obliga la brevedad, condición precisa del cuento.”</a:t>
            </a:r>
          </a:p>
          <a:p>
            <a:pPr marL="0" indent="0" algn="just">
              <a:buNone/>
            </a:pPr>
            <a:r>
              <a:rPr lang="pt-PT" dirty="0"/>
              <a:t>                                    (</a:t>
            </a:r>
            <a:r>
              <a:rPr lang="pt-PT" i="1" dirty="0"/>
              <a:t>Cuentos de amor</a:t>
            </a:r>
            <a:r>
              <a:rPr lang="pt-PT" dirty="0"/>
              <a:t>, prólogo, 1898)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414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75CE0-3D70-4262-BC4F-7A99719F1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estudo da teoria: traços gerais do conto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924372-5A03-4361-96C5-94F44547744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PT" b="1" dirty="0"/>
              <a:t>José Miguel Oviedo:</a:t>
            </a:r>
          </a:p>
          <a:p>
            <a:pPr algn="just"/>
            <a:r>
              <a:rPr lang="pt-PT" dirty="0"/>
              <a:t>na mesma linha da </a:t>
            </a:r>
            <a:r>
              <a:rPr lang="pt-PT" u="sng" dirty="0"/>
              <a:t>aproximação  entre o conto e o poema, sublinha o rigor e a intensidade da linguagem </a:t>
            </a:r>
            <a:r>
              <a:rPr lang="pt-PT" dirty="0"/>
              <a:t>para a construção do efeito da revelação e da surpresa 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“Incluso es posible afirmar que el cuento, estéticamente, está más cerca de la poesía – y del rigor y intensidad de su lenguaje – que de la novela. Mientras esta mantiene una proximidad mucho mayor con la vieja épica, el efecto de revelación y sorpresa del cuento suele tener la concisión inapelable del poema.”</a:t>
            </a:r>
          </a:p>
        </p:txBody>
      </p:sp>
    </p:spTree>
    <p:extLst>
      <p:ext uri="{BB962C8B-B14F-4D97-AF65-F5344CB8AC3E}">
        <p14:creationId xmlns:p14="http://schemas.microsoft.com/office/powerpoint/2010/main" val="405764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54DE0-96CC-4775-92DF-D933D9788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estudo da teoria: traços gerais do conto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631CE1-5D0B-4BC3-A50E-3FADA99EDE9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b="1" dirty="0"/>
              <a:t>David Mourão-Ferreira</a:t>
            </a:r>
            <a:r>
              <a:rPr lang="pt-PT" dirty="0"/>
              <a:t>:</a:t>
            </a:r>
          </a:p>
          <a:p>
            <a:pPr algn="just"/>
            <a:r>
              <a:rPr lang="pt-PT" dirty="0"/>
              <a:t>também estabelece </a:t>
            </a:r>
            <a:r>
              <a:rPr lang="pt-PT" u="sng" dirty="0"/>
              <a:t>ligações entre conto e poesia</a:t>
            </a:r>
            <a:r>
              <a:rPr lang="pt-PT" dirty="0"/>
              <a:t>, importância conferido ao </a:t>
            </a:r>
            <a:r>
              <a:rPr lang="pt-PT" i="1" dirty="0"/>
              <a:t>momento</a:t>
            </a:r>
            <a:r>
              <a:rPr lang="pt-PT" dirty="0"/>
              <a:t> carregado de sentido  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“A atenção particular dada ao momento define a atitude lírica. Atitude lírica é a de quem pretende isolar cada instante, carregando-o dum potencial </a:t>
            </a:r>
            <a:r>
              <a:rPr lang="pt-PT" i="1" dirty="0"/>
              <a:t>x</a:t>
            </a:r>
            <a:r>
              <a:rPr lang="pt-PT" dirty="0"/>
              <a:t> de emoção e tentando eternizá-lo (...). Os géneros literários, resultantes desta atitude, serão: o contoe o poema lírico – os quais não passam de construções literárias ao redor dum ponto, cada qual tecida segundo processos próprios.”</a:t>
            </a:r>
          </a:p>
          <a:p>
            <a:pPr marL="0" indent="0" algn="just">
              <a:buNone/>
            </a:pPr>
            <a:r>
              <a:rPr lang="pt-PT" dirty="0"/>
              <a:t>        (</a:t>
            </a:r>
            <a:r>
              <a:rPr lang="pt-PT" i="1" dirty="0"/>
              <a:t>Tópicos Recuperados – Sobre a Crítica e Outros Ensaios</a:t>
            </a:r>
            <a:r>
              <a:rPr lang="pt-PT" dirty="0"/>
              <a:t>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5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</a:t>
            </a:r>
            <a:r>
              <a:rPr lang="cs-CZ" dirty="0" err="1"/>
              <a:t>eoria</a:t>
            </a:r>
            <a:r>
              <a:rPr lang="pt-PT" dirty="0"/>
              <a:t>: traços gerais do género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u="sng" dirty="0"/>
              <a:t>traços gerais </a:t>
            </a:r>
            <a:r>
              <a:rPr lang="pt-PT" dirty="0"/>
              <a:t>(em geral assumidos para caraterizar o género): </a:t>
            </a:r>
            <a:r>
              <a:rPr lang="pt-PT" b="1" dirty="0"/>
              <a:t>ficcionalidade</a:t>
            </a:r>
            <a:r>
              <a:rPr lang="pt-PT" dirty="0"/>
              <a:t>, </a:t>
            </a:r>
            <a:r>
              <a:rPr lang="pt-PT" b="1" dirty="0"/>
              <a:t>narratividade</a:t>
            </a:r>
            <a:r>
              <a:rPr lang="pt-PT" dirty="0"/>
              <a:t>, </a:t>
            </a:r>
            <a:r>
              <a:rPr lang="pt-PT" b="1" dirty="0"/>
              <a:t>tensão</a:t>
            </a:r>
            <a:r>
              <a:rPr lang="pt-PT" dirty="0"/>
              <a:t>, </a:t>
            </a:r>
            <a:r>
              <a:rPr lang="pt-PT" b="1" dirty="0"/>
              <a:t>concentração</a:t>
            </a:r>
            <a:r>
              <a:rPr lang="pt-PT" dirty="0"/>
              <a:t>, </a:t>
            </a:r>
            <a:r>
              <a:rPr lang="pt-PT" b="1" dirty="0"/>
              <a:t>brevidade</a:t>
            </a:r>
            <a:r>
              <a:rPr lang="pt-PT" dirty="0"/>
              <a:t>, </a:t>
            </a:r>
            <a:r>
              <a:rPr lang="pt-PT" b="1" dirty="0"/>
              <a:t>condensação</a:t>
            </a:r>
            <a:r>
              <a:rPr lang="pt-PT" dirty="0"/>
              <a:t> (no entanto, estes traços também não são sempre interpretados de modo igual: p. ex. </a:t>
            </a:r>
            <a:r>
              <a:rPr lang="pt-PT" u="sng" dirty="0"/>
              <a:t>Carlos Pacheco</a:t>
            </a:r>
            <a:r>
              <a:rPr lang="pt-PT" dirty="0"/>
              <a:t>: o conto não pode ser caraterizado pela sua extensão, mas pela </a:t>
            </a:r>
            <a:r>
              <a:rPr lang="pt-PT" b="1" dirty="0"/>
              <a:t>intensidade</a:t>
            </a:r>
            <a:r>
              <a:rPr lang="pt-PT" dirty="0"/>
              <a:t> do assunto, conforme já dizia E.A. Poe) </a:t>
            </a:r>
          </a:p>
          <a:p>
            <a:pPr algn="just"/>
            <a:r>
              <a:rPr lang="pt-PT" b="1" dirty="0"/>
              <a:t>estética da brevidade </a:t>
            </a:r>
            <a:r>
              <a:rPr lang="pt-PT" dirty="0"/>
              <a:t>e </a:t>
            </a:r>
            <a:r>
              <a:rPr lang="pt-PT" b="1" dirty="0"/>
              <a:t>unidade estrutural </a:t>
            </a:r>
            <a:r>
              <a:rPr lang="pt-PT" dirty="0"/>
              <a:t>(contra a fragmentação do romance moderno)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breve história do conto português</a:t>
            </a:r>
            <a:r>
              <a:rPr lang="cs-CZ" dirty="0"/>
              <a:t>: </a:t>
            </a:r>
            <a:r>
              <a:rPr lang="cs-CZ" dirty="0" err="1"/>
              <a:t>inícios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2000" dirty="0"/>
              <a:t>contos embrionários na </a:t>
            </a:r>
            <a:r>
              <a:rPr lang="pt-PT" sz="2000" b="1" dirty="0"/>
              <a:t>Idade Média </a:t>
            </a:r>
            <a:r>
              <a:rPr lang="pt-PT" sz="2000" dirty="0"/>
              <a:t>(exemplos, reunidos por Alexandre Herculano em </a:t>
            </a:r>
            <a:r>
              <a:rPr lang="pt-PT" sz="2000" i="1" dirty="0"/>
              <a:t>Portugaliae Monumenta Historica</a:t>
            </a:r>
            <a:r>
              <a:rPr lang="pt-PT" sz="2000" dirty="0"/>
              <a:t>, 1856 - 1873) </a:t>
            </a:r>
          </a:p>
          <a:p>
            <a:pPr algn="just"/>
            <a:r>
              <a:rPr lang="pt-PT" sz="2000" b="1" dirty="0"/>
              <a:t>Século XVI</a:t>
            </a:r>
            <a:r>
              <a:rPr lang="pt-PT" sz="2000" dirty="0"/>
              <a:t>: G.F. Trancoso: </a:t>
            </a:r>
            <a:r>
              <a:rPr lang="pt-PT" sz="2000" i="1" dirty="0"/>
              <a:t>Contos e Histórias de Proveito e Exemplo </a:t>
            </a:r>
            <a:r>
              <a:rPr lang="pt-PT" sz="2000" dirty="0"/>
              <a:t>(1575). Infl. </a:t>
            </a:r>
            <a:r>
              <a:rPr lang="pt-PT" sz="2000" i="1" dirty="0"/>
              <a:t>Decameron</a:t>
            </a:r>
            <a:r>
              <a:rPr lang="pt-PT" sz="2000" dirty="0"/>
              <a:t>.</a:t>
            </a:r>
          </a:p>
          <a:p>
            <a:pPr algn="just"/>
            <a:r>
              <a:rPr lang="pt-PT" sz="2000" b="1" dirty="0"/>
              <a:t>Romantismo</a:t>
            </a:r>
            <a:r>
              <a:rPr lang="pt-PT" sz="2000" dirty="0"/>
              <a:t>: </a:t>
            </a:r>
          </a:p>
          <a:p>
            <a:pPr algn="just"/>
            <a:r>
              <a:rPr lang="pt-PT" sz="2000" dirty="0"/>
              <a:t>A) </a:t>
            </a:r>
            <a:r>
              <a:rPr lang="pt-PT" sz="2000" u="sng" dirty="0"/>
              <a:t>linha historicista </a:t>
            </a:r>
            <a:r>
              <a:rPr lang="pt-PT" sz="2000" dirty="0"/>
              <a:t>(A. Herculano: </a:t>
            </a:r>
            <a:r>
              <a:rPr lang="pt-PT" sz="2000" i="1" dirty="0"/>
              <a:t>Lendas e Narrativas</a:t>
            </a:r>
            <a:r>
              <a:rPr lang="pt-PT" sz="2000" dirty="0"/>
              <a:t>, 1851, Rebelo da Silva: </a:t>
            </a:r>
            <a:r>
              <a:rPr lang="pt-PT" sz="2000" i="1" dirty="0"/>
              <a:t>Contos e Lendas</a:t>
            </a:r>
            <a:r>
              <a:rPr lang="pt-PT" sz="2000" dirty="0"/>
              <a:t>, 1873) </a:t>
            </a:r>
          </a:p>
          <a:p>
            <a:pPr algn="just"/>
            <a:r>
              <a:rPr lang="pt-PT" sz="2000" dirty="0"/>
              <a:t>B) </a:t>
            </a:r>
            <a:r>
              <a:rPr lang="pt-PT" sz="2000" u="sng" dirty="0"/>
              <a:t>linha </a:t>
            </a:r>
            <a:r>
              <a:rPr lang="cs-CZ" sz="2000" u="sng" dirty="0" err="1"/>
              <a:t>rustica</a:t>
            </a:r>
            <a:r>
              <a:rPr lang="pt-PT" sz="2000" u="sng" dirty="0"/>
              <a:t> </a:t>
            </a:r>
            <a:r>
              <a:rPr lang="pt-PT" sz="2000" dirty="0"/>
              <a:t>(Rodrigo Paganino: </a:t>
            </a:r>
            <a:r>
              <a:rPr lang="pt-PT" sz="2000" i="1" dirty="0"/>
              <a:t>Os Contos do Tio Joaquim</a:t>
            </a:r>
            <a:r>
              <a:rPr lang="pt-PT" sz="2000" dirty="0"/>
              <a:t>, 1861, Camilo Castelo Branco: </a:t>
            </a:r>
            <a:r>
              <a:rPr lang="pt-PT" sz="2000" i="1" dirty="0"/>
              <a:t>Noites de Insónia</a:t>
            </a:r>
            <a:r>
              <a:rPr lang="pt-PT" sz="2000" dirty="0"/>
              <a:t>, 1874, Júlio Dinis: </a:t>
            </a:r>
            <a:r>
              <a:rPr lang="pt-PT" sz="2000" i="1" dirty="0"/>
              <a:t>Serões na Província</a:t>
            </a:r>
            <a:r>
              <a:rPr lang="pt-PT" sz="2000" dirty="0"/>
              <a:t>, 1870)</a:t>
            </a:r>
          </a:p>
          <a:p>
            <a:pPr algn="just"/>
            <a:r>
              <a:rPr lang="pt-PT" sz="2000" dirty="0"/>
              <a:t>C) </a:t>
            </a:r>
            <a:r>
              <a:rPr lang="pt-PT" sz="2000" u="sng" dirty="0"/>
              <a:t>linha fantástica</a:t>
            </a:r>
            <a:r>
              <a:rPr lang="pt-PT" sz="2000" dirty="0"/>
              <a:t> (A. Herculano: “A Dama Pé de Cabra”, Júlio César Monteiro: “Roberto do Diabo”, 1861, Eça de Queirós: </a:t>
            </a:r>
            <a:r>
              <a:rPr lang="pt-PT" sz="2000" i="1" dirty="0"/>
              <a:t>Prosas Bárbaras</a:t>
            </a:r>
            <a:r>
              <a:rPr lang="pt-PT" sz="2000" dirty="0"/>
              <a:t>, 1905, Teófilo Braga: </a:t>
            </a:r>
            <a:r>
              <a:rPr lang="pt-PT" sz="2000" i="1" dirty="0"/>
              <a:t>Contos Fantásticos</a:t>
            </a:r>
            <a:r>
              <a:rPr lang="pt-PT" sz="2000" dirty="0"/>
              <a:t>, 1865, Álvaro do Carvalhal: </a:t>
            </a:r>
            <a:r>
              <a:rPr lang="pt-PT" sz="2000" i="1" dirty="0"/>
              <a:t>Contos</a:t>
            </a:r>
            <a:r>
              <a:rPr lang="pt-PT" sz="2000" dirty="0"/>
              <a:t>, 1868) </a:t>
            </a: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dirty="0"/>
              <a:t>breve história do conto português</a:t>
            </a:r>
            <a:r>
              <a:rPr lang="cs-CZ" sz="2800" dirty="0"/>
              <a:t>: </a:t>
            </a:r>
            <a:r>
              <a:rPr lang="cs-CZ" sz="2800" dirty="0" err="1"/>
              <a:t>realismo</a:t>
            </a:r>
            <a:r>
              <a:rPr lang="cs-CZ" sz="2800" dirty="0"/>
              <a:t>, </a:t>
            </a:r>
            <a:r>
              <a:rPr lang="cs-CZ" sz="2800" dirty="0" err="1"/>
              <a:t>fim</a:t>
            </a:r>
            <a:r>
              <a:rPr lang="cs-CZ" sz="2800" dirty="0"/>
              <a:t> do </a:t>
            </a:r>
            <a:r>
              <a:rPr lang="cs-CZ" sz="2800" dirty="0" err="1"/>
              <a:t>século</a:t>
            </a:r>
            <a:r>
              <a:rPr lang="cs-CZ" sz="2800" dirty="0"/>
              <a:t>, </a:t>
            </a:r>
            <a:r>
              <a:rPr lang="cs-CZ" sz="2800" dirty="0" err="1"/>
              <a:t>simbolismo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sz="2900" b="1" u="sng" dirty="0"/>
              <a:t>Realismo e Naturalismo </a:t>
            </a:r>
            <a:r>
              <a:rPr lang="pt-PT" sz="2900" dirty="0"/>
              <a:t>(</a:t>
            </a:r>
            <a:r>
              <a:rPr lang="pt-PT" sz="2900" b="1" dirty="0"/>
              <a:t>Eça de Queirós</a:t>
            </a:r>
            <a:r>
              <a:rPr lang="pt-PT" sz="2900" dirty="0"/>
              <a:t>, Abel Botelho: Mulheres da Beira, 1898)</a:t>
            </a:r>
          </a:p>
          <a:p>
            <a:pPr algn="just"/>
            <a:endParaRPr lang="pt-PT" sz="2900" dirty="0"/>
          </a:p>
          <a:p>
            <a:pPr algn="just"/>
            <a:r>
              <a:rPr lang="pt-PT" sz="2900" b="1" u="sng" dirty="0"/>
              <a:t>Fim do século XIX</a:t>
            </a:r>
            <a:r>
              <a:rPr lang="cs-CZ" sz="2900" b="1" u="sng" dirty="0"/>
              <a:t> e </a:t>
            </a:r>
            <a:r>
              <a:rPr lang="cs-CZ" sz="2900" b="1" u="sng" dirty="0" err="1"/>
              <a:t>Simbolismo</a:t>
            </a:r>
            <a:r>
              <a:rPr lang="pt-PT" sz="2900" b="1" dirty="0"/>
              <a:t>:</a:t>
            </a:r>
          </a:p>
          <a:p>
            <a:pPr algn="just"/>
            <a:endParaRPr lang="pt-PT" sz="2900" b="1" dirty="0"/>
          </a:p>
          <a:p>
            <a:pPr algn="just"/>
            <a:r>
              <a:rPr lang="pt-PT" sz="2900" b="1" dirty="0"/>
              <a:t>Fialho de Almeida</a:t>
            </a:r>
            <a:r>
              <a:rPr lang="pt-PT" sz="2900" dirty="0"/>
              <a:t>: </a:t>
            </a:r>
            <a:r>
              <a:rPr lang="pt-PT" sz="2900" i="1" dirty="0"/>
              <a:t>O País das Uvas</a:t>
            </a:r>
            <a:r>
              <a:rPr lang="pt-PT" sz="2900" dirty="0"/>
              <a:t>, 1893, </a:t>
            </a:r>
            <a:r>
              <a:rPr lang="pt-PT" sz="2900" i="1" dirty="0"/>
              <a:t>A Cidade do Vício</a:t>
            </a:r>
            <a:r>
              <a:rPr lang="pt-PT" sz="2900" dirty="0"/>
              <a:t>, 1882 </a:t>
            </a:r>
          </a:p>
          <a:p>
            <a:pPr algn="just"/>
            <a:r>
              <a:rPr lang="pt-PT" sz="2900" b="1" dirty="0"/>
              <a:t>Trindade Coelho: </a:t>
            </a:r>
            <a:r>
              <a:rPr lang="pt-PT" sz="2900" i="1" dirty="0"/>
              <a:t>Os Meus Amores</a:t>
            </a:r>
            <a:r>
              <a:rPr lang="pt-PT" sz="2900" dirty="0"/>
              <a:t>, 1891</a:t>
            </a:r>
          </a:p>
          <a:p>
            <a:pPr algn="just"/>
            <a:r>
              <a:rPr lang="pt-PT" sz="2900" b="1" dirty="0"/>
              <a:t>Manuel Teixeira-Gomes</a:t>
            </a:r>
            <a:r>
              <a:rPr lang="pt-PT" sz="2900" dirty="0"/>
              <a:t>: </a:t>
            </a:r>
            <a:r>
              <a:rPr lang="pt-PT" sz="2900" i="1" dirty="0"/>
              <a:t>Gente Singular</a:t>
            </a:r>
            <a:r>
              <a:rPr lang="pt-PT" sz="2900" dirty="0"/>
              <a:t>, 1909</a:t>
            </a:r>
          </a:p>
          <a:p>
            <a:pPr algn="just"/>
            <a:r>
              <a:rPr lang="pt-PT" sz="2900" b="1" dirty="0"/>
              <a:t>Raul Brandão</a:t>
            </a:r>
            <a:r>
              <a:rPr lang="pt-PT" sz="2900" dirty="0"/>
              <a:t>: </a:t>
            </a:r>
            <a:r>
              <a:rPr lang="pt-PT" sz="2900" i="1" dirty="0"/>
              <a:t>Impressões e Paisagens</a:t>
            </a:r>
            <a:r>
              <a:rPr lang="pt-PT" sz="2900" dirty="0"/>
              <a:t>, 1890, </a:t>
            </a:r>
            <a:r>
              <a:rPr lang="pt-PT" sz="2900" i="1" dirty="0"/>
              <a:t>A Morte do Palhaço e o Mistério da Árvore</a:t>
            </a:r>
            <a:r>
              <a:rPr lang="pt-PT" sz="2900" dirty="0"/>
              <a:t>, 1896, 1926</a:t>
            </a:r>
          </a:p>
          <a:p>
            <a:pPr algn="just"/>
            <a:r>
              <a:rPr lang="pt-PT" sz="2900" b="1" dirty="0"/>
              <a:t>António Patrício</a:t>
            </a:r>
            <a:r>
              <a:rPr lang="pt-PT" sz="2900" dirty="0"/>
              <a:t>: </a:t>
            </a:r>
            <a:r>
              <a:rPr lang="pt-PT" sz="2900" i="1" dirty="0"/>
              <a:t>Serão Inquieto</a:t>
            </a:r>
            <a:r>
              <a:rPr lang="pt-PT" sz="2900" dirty="0"/>
              <a:t>, 1910</a:t>
            </a:r>
          </a:p>
          <a:p>
            <a:pPr algn="just"/>
            <a:r>
              <a:rPr lang="pt-PT" sz="2900" b="1" dirty="0"/>
              <a:t>Aquilino Ribeiro</a:t>
            </a:r>
            <a:r>
              <a:rPr lang="pt-PT" sz="2900" dirty="0"/>
              <a:t>: </a:t>
            </a:r>
            <a:r>
              <a:rPr lang="pt-PT" sz="2900" i="1" dirty="0"/>
              <a:t>Jardim das Tormentas</a:t>
            </a:r>
            <a:r>
              <a:rPr lang="pt-PT" sz="2900" dirty="0"/>
              <a:t>, 1913 </a:t>
            </a:r>
          </a:p>
          <a:p>
            <a:pPr algn="just"/>
            <a:endParaRPr lang="pt-PT" sz="2900" dirty="0"/>
          </a:p>
          <a:p>
            <a:pPr algn="just"/>
            <a:endParaRPr lang="cs-CZ" sz="29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dirty="0"/>
              <a:t>breve história do conto português: 1ª metade do século XX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1800" b="1" u="sng" dirty="0"/>
              <a:t>Orpheu</a:t>
            </a:r>
            <a:r>
              <a:rPr lang="pt-PT" sz="1800" dirty="0"/>
              <a:t> (</a:t>
            </a:r>
            <a:r>
              <a:rPr lang="pt-PT" sz="1800" b="1" dirty="0"/>
              <a:t>Mário de Sá-Carneiro</a:t>
            </a:r>
            <a:r>
              <a:rPr lang="pt-PT" sz="1800" dirty="0"/>
              <a:t>: </a:t>
            </a:r>
            <a:r>
              <a:rPr lang="pt-PT" sz="1800" i="1" dirty="0"/>
              <a:t>Princípio</a:t>
            </a:r>
            <a:r>
              <a:rPr lang="pt-PT" sz="1800" dirty="0"/>
              <a:t>, 1912, </a:t>
            </a:r>
            <a:r>
              <a:rPr lang="pt-PT" sz="1800" i="1" dirty="0"/>
              <a:t>Céu em Fogo</a:t>
            </a:r>
            <a:r>
              <a:rPr lang="pt-PT" sz="1800" dirty="0"/>
              <a:t>, 1915, </a:t>
            </a:r>
            <a:r>
              <a:rPr lang="pt-PT" sz="1800" b="1" dirty="0"/>
              <a:t>José de Almada Negreiros</a:t>
            </a:r>
            <a:r>
              <a:rPr lang="pt-PT" sz="1800" dirty="0"/>
              <a:t>: </a:t>
            </a:r>
            <a:r>
              <a:rPr lang="cs-CZ" sz="1800" i="1" dirty="0"/>
              <a:t>c</a:t>
            </a:r>
            <a:r>
              <a:rPr lang="pt-PT" sz="1800" i="1" dirty="0"/>
              <a:t>ontos e </a:t>
            </a:r>
            <a:r>
              <a:rPr lang="cs-CZ" sz="1800" i="1" dirty="0"/>
              <a:t>n</a:t>
            </a:r>
            <a:r>
              <a:rPr lang="pt-PT" sz="1800" i="1" dirty="0"/>
              <a:t>ovelas</a:t>
            </a:r>
            <a:r>
              <a:rPr lang="pt-PT" sz="1800" dirty="0"/>
              <a:t>, 1917-1921, </a:t>
            </a:r>
            <a:r>
              <a:rPr lang="pt-PT" sz="1800" b="1" dirty="0"/>
              <a:t>Fernando Pessoa</a:t>
            </a:r>
            <a:r>
              <a:rPr lang="pt-PT" sz="1800" dirty="0"/>
              <a:t>)</a:t>
            </a:r>
          </a:p>
          <a:p>
            <a:pPr algn="just"/>
            <a:endParaRPr lang="pt-PT" sz="1800" dirty="0"/>
          </a:p>
          <a:p>
            <a:pPr algn="just"/>
            <a:r>
              <a:rPr lang="pt-PT" sz="1800" b="1" u="sng" dirty="0"/>
              <a:t>Presença</a:t>
            </a:r>
            <a:r>
              <a:rPr lang="pt-PT" sz="1800" dirty="0"/>
              <a:t> (</a:t>
            </a:r>
            <a:r>
              <a:rPr lang="pt-PT" sz="1800" b="1" dirty="0"/>
              <a:t>José Régio</a:t>
            </a:r>
            <a:r>
              <a:rPr lang="pt-PT" sz="1800" dirty="0"/>
              <a:t>: </a:t>
            </a:r>
            <a:r>
              <a:rPr lang="pt-PT" sz="1800" i="1" dirty="0"/>
              <a:t>Histórias de Mulheres</a:t>
            </a:r>
            <a:r>
              <a:rPr lang="pt-PT" sz="1800" dirty="0"/>
              <a:t>, 1946, </a:t>
            </a:r>
            <a:r>
              <a:rPr lang="pt-PT" sz="1800" i="1" dirty="0"/>
              <a:t>Há mais mundos</a:t>
            </a:r>
            <a:r>
              <a:rPr lang="pt-PT" sz="1800" dirty="0"/>
              <a:t>, 1962, </a:t>
            </a:r>
            <a:r>
              <a:rPr lang="pt-PT" sz="1800" b="1" dirty="0"/>
              <a:t>Branquinho da Fonseca: </a:t>
            </a:r>
            <a:r>
              <a:rPr lang="pt-BR" sz="1800" i="1" dirty="0"/>
              <a:t>Zonas</a:t>
            </a:r>
            <a:r>
              <a:rPr lang="pt-BR" sz="1800" dirty="0"/>
              <a:t>, 1931; </a:t>
            </a:r>
            <a:r>
              <a:rPr lang="pt-BR" sz="1800" i="1" dirty="0"/>
              <a:t>Caminhos Magnéticos</a:t>
            </a:r>
            <a:r>
              <a:rPr lang="pt-BR" sz="1800" dirty="0"/>
              <a:t>, 1938; </a:t>
            </a:r>
            <a:r>
              <a:rPr lang="pt-BR" sz="1800" i="1" dirty="0"/>
              <a:t>Rio Turvo</a:t>
            </a:r>
            <a:r>
              <a:rPr lang="pt-BR" sz="1800" dirty="0"/>
              <a:t>, 1945 e </a:t>
            </a:r>
            <a:r>
              <a:rPr lang="pt-BR" sz="1800" i="1" dirty="0"/>
              <a:t>Bandeira Preta</a:t>
            </a:r>
            <a:r>
              <a:rPr lang="pt-BR" sz="1800" dirty="0"/>
              <a:t>, 1956</a:t>
            </a:r>
            <a:r>
              <a:rPr lang="pt-PT" sz="1800" dirty="0"/>
              <a:t>, </a:t>
            </a:r>
            <a:r>
              <a:rPr lang="pt-PT" sz="1800" b="1" dirty="0"/>
              <a:t>Miguel Torga</a:t>
            </a:r>
            <a:r>
              <a:rPr lang="pt-PT" sz="1800" dirty="0"/>
              <a:t>: </a:t>
            </a:r>
            <a:r>
              <a:rPr lang="pt-PT" sz="1800" i="1" dirty="0"/>
              <a:t>Contos da Montanha</a:t>
            </a:r>
            <a:r>
              <a:rPr lang="pt-PT" sz="1800" dirty="0"/>
              <a:t>, 1941, </a:t>
            </a:r>
            <a:r>
              <a:rPr lang="pt-PT" sz="1800" i="1" dirty="0"/>
              <a:t>Novos Contos da Mo</a:t>
            </a:r>
            <a:r>
              <a:rPr lang="pt-PT" sz="1800" dirty="0"/>
              <a:t>ntanha, 1944, </a:t>
            </a:r>
            <a:r>
              <a:rPr lang="pt-PT" sz="1800" b="1" dirty="0"/>
              <a:t>José Rodrigues Miguéis</a:t>
            </a:r>
            <a:r>
              <a:rPr lang="pt-PT" sz="1800" dirty="0"/>
              <a:t>: </a:t>
            </a:r>
            <a:r>
              <a:rPr lang="pt-PT" sz="1800" i="1" dirty="0"/>
              <a:t>Léah e Outras Histórias</a:t>
            </a:r>
            <a:r>
              <a:rPr lang="pt-PT" sz="1800" dirty="0"/>
              <a:t>, 1958, </a:t>
            </a:r>
            <a:r>
              <a:rPr lang="pt-PT" sz="1800" i="1" dirty="0"/>
              <a:t>Gente da Terceira Classe</a:t>
            </a:r>
            <a:r>
              <a:rPr lang="pt-PT" sz="1800" dirty="0"/>
              <a:t>, 1962, </a:t>
            </a:r>
            <a:r>
              <a:rPr lang="pt-BR" sz="1800" i="1" dirty="0"/>
              <a:t>Pass(ç)os confusos</a:t>
            </a:r>
            <a:r>
              <a:rPr lang="pt-BR" sz="1800" dirty="0"/>
              <a:t>; 1982, </a:t>
            </a:r>
            <a:r>
              <a:rPr lang="pt-PT" sz="1800" b="1" dirty="0"/>
              <a:t>Irene Lisboa</a:t>
            </a:r>
            <a:r>
              <a:rPr lang="pt-PT" sz="1800" i="1" dirty="0"/>
              <a:t>: </a:t>
            </a:r>
            <a:r>
              <a:rPr lang="pt-BR" sz="1800" i="1" dirty="0"/>
              <a:t>Contarelos, 1926, </a:t>
            </a:r>
            <a:r>
              <a:rPr lang="pt-PT" sz="1800" i="1" dirty="0"/>
              <a:t>Esta Cidade!</a:t>
            </a:r>
            <a:r>
              <a:rPr lang="pt-PT" sz="1800" dirty="0"/>
              <a:t>, 1942,</a:t>
            </a:r>
            <a:r>
              <a:rPr lang="pt-BR" sz="1800" dirty="0"/>
              <a:t> </a:t>
            </a:r>
            <a:r>
              <a:rPr lang="pt-BR" sz="1800" i="1" dirty="0"/>
              <a:t>Uma Mão cheia de nada e Outra de coisa nenhuma</a:t>
            </a:r>
            <a:r>
              <a:rPr lang="pt-BR" sz="1800" dirty="0"/>
              <a:t>, 1955; </a:t>
            </a:r>
            <a:r>
              <a:rPr lang="pt-BR" sz="1800" i="1" dirty="0"/>
              <a:t>Queres ouvir? Eu Conto</a:t>
            </a:r>
            <a:r>
              <a:rPr lang="pt-BR" sz="1800" dirty="0"/>
              <a:t>, 1958</a:t>
            </a:r>
            <a:r>
              <a:rPr lang="pt-PT" sz="1800" dirty="0"/>
              <a:t>)</a:t>
            </a:r>
          </a:p>
          <a:p>
            <a:pPr algn="just"/>
            <a:endParaRPr lang="cs-CZ" sz="1800" dirty="0"/>
          </a:p>
          <a:p>
            <a:pPr algn="just"/>
            <a:r>
              <a:rPr lang="pt-PT" sz="1800" b="1" u="sng" dirty="0"/>
              <a:t>Neorrealismo</a:t>
            </a:r>
            <a:r>
              <a:rPr lang="pt-PT" sz="1800" dirty="0"/>
              <a:t> (</a:t>
            </a:r>
            <a:r>
              <a:rPr lang="pt-PT" sz="1800" b="1" dirty="0"/>
              <a:t>Fernando Namora</a:t>
            </a:r>
            <a:r>
              <a:rPr lang="pt-PT" sz="1800" dirty="0"/>
              <a:t>: </a:t>
            </a:r>
            <a:r>
              <a:rPr lang="pt-PT" sz="1800" i="1" dirty="0"/>
              <a:t>Retalhos da Vida de Um Médico</a:t>
            </a:r>
            <a:r>
              <a:rPr lang="pt-PT" sz="1800" dirty="0"/>
              <a:t>, 1949, 1963, </a:t>
            </a:r>
            <a:r>
              <a:rPr lang="pt-PT" sz="1800" b="1" dirty="0"/>
              <a:t>Manuel da Fonseca</a:t>
            </a:r>
            <a:r>
              <a:rPr lang="pt-PT" sz="1800" dirty="0"/>
              <a:t>: </a:t>
            </a:r>
            <a:r>
              <a:rPr lang="pt-PT" sz="1800" i="1" dirty="0"/>
              <a:t>Aldeia Nova</a:t>
            </a:r>
            <a:r>
              <a:rPr lang="pt-PT" sz="1800" dirty="0"/>
              <a:t>, 1942, </a:t>
            </a:r>
            <a:r>
              <a:rPr lang="pt-PT" sz="1800" i="1" dirty="0"/>
              <a:t>O Fogo e as Cinzas</a:t>
            </a:r>
            <a:r>
              <a:rPr lang="pt-PT" sz="1800" dirty="0"/>
              <a:t>, 1953, </a:t>
            </a:r>
            <a:r>
              <a:rPr lang="pt-PT" sz="1800" b="1" dirty="0"/>
              <a:t>José Cardoso Pires</a:t>
            </a:r>
            <a:r>
              <a:rPr lang="pt-PT" sz="1800" dirty="0"/>
              <a:t>: </a:t>
            </a:r>
            <a:r>
              <a:rPr lang="pt-PT" sz="1800" i="1" dirty="0"/>
              <a:t>Os Caminheiros e Outros Contos</a:t>
            </a:r>
            <a:r>
              <a:rPr lang="pt-PT" sz="1800" dirty="0"/>
              <a:t>, 1949, </a:t>
            </a:r>
            <a:r>
              <a:rPr lang="pt-PT" sz="1800" i="1" dirty="0"/>
              <a:t>Histórias e Amor</a:t>
            </a:r>
            <a:r>
              <a:rPr lang="pt-PT" sz="1800" dirty="0"/>
              <a:t>, 1952, </a:t>
            </a:r>
            <a:r>
              <a:rPr lang="pt-PT" sz="1800" i="1" dirty="0"/>
              <a:t>Jogos de Azar</a:t>
            </a:r>
            <a:r>
              <a:rPr lang="pt-PT" sz="1800" dirty="0"/>
              <a:t>, 1963)</a:t>
            </a:r>
          </a:p>
          <a:p>
            <a:pPr algn="just"/>
            <a:endParaRPr lang="pt-PT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dirty="0"/>
              <a:t>breve história do conto português</a:t>
            </a:r>
            <a:r>
              <a:rPr lang="cs-CZ" sz="2800" dirty="0"/>
              <a:t>: </a:t>
            </a:r>
            <a:r>
              <a:rPr lang="pt-PT" sz="2800" dirty="0"/>
              <a:t>2ª metade do século XX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sz="3100" b="1" dirty="0"/>
              <a:t>Domingos Monteiro: </a:t>
            </a:r>
            <a:r>
              <a:rPr lang="pt-BR" sz="3100" i="1" dirty="0"/>
              <a:t>Contos do dia e da noite</a:t>
            </a:r>
            <a:r>
              <a:rPr lang="pt-BR" sz="3100" dirty="0"/>
              <a:t>, 1952; </a:t>
            </a:r>
            <a:r>
              <a:rPr lang="pt-BR" sz="3100" i="1" dirty="0"/>
              <a:t>Histórias deste Mundo e do Outro</a:t>
            </a:r>
            <a:r>
              <a:rPr lang="pt-BR" sz="3100" dirty="0"/>
              <a:t>, 1961; </a:t>
            </a:r>
            <a:r>
              <a:rPr lang="pt-BR" sz="3100" i="1" dirty="0"/>
              <a:t>O Dia Marcado</a:t>
            </a:r>
            <a:r>
              <a:rPr lang="pt-BR" sz="3100" dirty="0"/>
              <a:t>, 1963, </a:t>
            </a:r>
            <a:r>
              <a:rPr lang="pt-BR" sz="3100" i="1" dirty="0"/>
              <a:t>Contos de Natal</a:t>
            </a:r>
            <a:r>
              <a:rPr lang="pt-BR" sz="3100" dirty="0"/>
              <a:t>, 1964</a:t>
            </a:r>
            <a:endParaRPr lang="pt-PT" sz="3100" b="1" dirty="0"/>
          </a:p>
          <a:p>
            <a:pPr algn="just"/>
            <a:r>
              <a:rPr lang="pt-PT" sz="3100" b="1" dirty="0"/>
              <a:t>Urbano Tavares Rodrigues: </a:t>
            </a:r>
            <a:r>
              <a:rPr lang="pt-BR" sz="3100" i="1" dirty="0"/>
              <a:t>A Porta dos Limites</a:t>
            </a:r>
            <a:r>
              <a:rPr lang="pt-BR" sz="3100" dirty="0"/>
              <a:t>, 1952; </a:t>
            </a:r>
            <a:r>
              <a:rPr lang="pt-BR" sz="3100" i="1" dirty="0"/>
              <a:t>Aves da Madrugada</a:t>
            </a:r>
            <a:r>
              <a:rPr lang="pt-BR" sz="3100" dirty="0"/>
              <a:t>, 1959; </a:t>
            </a:r>
            <a:r>
              <a:rPr lang="pt-BR" sz="3100" i="1" dirty="0"/>
              <a:t>Nus e Suplicantes</a:t>
            </a:r>
            <a:r>
              <a:rPr lang="pt-BR" sz="3100" dirty="0"/>
              <a:t>, 1960, </a:t>
            </a:r>
            <a:r>
              <a:rPr lang="pt-BR" sz="3100" i="1" dirty="0"/>
              <a:t>Dias Lamacentos</a:t>
            </a:r>
            <a:r>
              <a:rPr lang="pt-BR" sz="3100" dirty="0"/>
              <a:t>, 1965, </a:t>
            </a:r>
            <a:r>
              <a:rPr lang="pt-BR" sz="3100" i="1" dirty="0"/>
              <a:t>Contos da Solidão</a:t>
            </a:r>
            <a:r>
              <a:rPr lang="pt-BR" sz="3100" dirty="0"/>
              <a:t>, 1970</a:t>
            </a:r>
          </a:p>
          <a:p>
            <a:pPr algn="just"/>
            <a:r>
              <a:rPr lang="pt-PT" sz="3100" b="1" dirty="0"/>
              <a:t>Maria Judite de Carvalho</a:t>
            </a:r>
            <a:r>
              <a:rPr lang="pt-PT" sz="3100" dirty="0"/>
              <a:t>: </a:t>
            </a:r>
            <a:r>
              <a:rPr lang="pt-PT" sz="3100" i="1" dirty="0"/>
              <a:t>Tanta Gente, Mariana</a:t>
            </a:r>
            <a:r>
              <a:rPr lang="pt-PT" sz="3100" dirty="0"/>
              <a:t>, 1959, </a:t>
            </a:r>
            <a:r>
              <a:rPr lang="pt-PT" sz="3100" i="1" dirty="0"/>
              <a:t>As Palavras Poupada</a:t>
            </a:r>
            <a:r>
              <a:rPr lang="pt-PT" sz="3100" dirty="0"/>
              <a:t>s, 1961, </a:t>
            </a:r>
            <a:r>
              <a:rPr lang="pt-PT" sz="3100" i="1" dirty="0"/>
              <a:t>Seta Despedida</a:t>
            </a:r>
            <a:r>
              <a:rPr lang="pt-PT" sz="3100" dirty="0"/>
              <a:t>, 1995</a:t>
            </a:r>
            <a:endParaRPr lang="cs-CZ" sz="3100" dirty="0"/>
          </a:p>
          <a:p>
            <a:pPr algn="just"/>
            <a:r>
              <a:rPr lang="pt-PT" sz="3100" b="1" dirty="0"/>
              <a:t>Ruben A</a:t>
            </a:r>
            <a:r>
              <a:rPr lang="pt-PT" sz="3100" dirty="0"/>
              <a:t>.: </a:t>
            </a:r>
            <a:r>
              <a:rPr lang="pt-PT" sz="3100" i="1" dirty="0"/>
              <a:t>Cores</a:t>
            </a:r>
            <a:r>
              <a:rPr lang="pt-PT" sz="3100" dirty="0"/>
              <a:t>, 1960</a:t>
            </a:r>
          </a:p>
          <a:p>
            <a:pPr algn="just"/>
            <a:r>
              <a:rPr lang="pt-PT" sz="3100" b="1" dirty="0"/>
              <a:t>Jorge de Sena</a:t>
            </a:r>
            <a:r>
              <a:rPr lang="pt-PT" sz="3100" dirty="0"/>
              <a:t>: </a:t>
            </a:r>
            <a:r>
              <a:rPr lang="pt-PT" sz="3100" i="1" dirty="0"/>
              <a:t>Andanças do Demónio</a:t>
            </a:r>
            <a:r>
              <a:rPr lang="pt-PT" sz="3100" dirty="0"/>
              <a:t>, 1960, </a:t>
            </a:r>
            <a:r>
              <a:rPr lang="pt-PT" sz="3100" i="1" dirty="0"/>
              <a:t>Novas Andanças do Demónio</a:t>
            </a:r>
            <a:r>
              <a:rPr lang="pt-PT" sz="3100" dirty="0"/>
              <a:t>, 1966, </a:t>
            </a:r>
            <a:r>
              <a:rPr lang="pt-PT" sz="3100" i="1" dirty="0"/>
              <a:t>Os Grão-Capitães</a:t>
            </a:r>
            <a:r>
              <a:rPr lang="pt-PT" sz="3100" dirty="0"/>
              <a:t>, 1976</a:t>
            </a:r>
          </a:p>
          <a:p>
            <a:pPr algn="just"/>
            <a:r>
              <a:rPr lang="pt-PT" sz="3100" b="1" dirty="0"/>
              <a:t>Herberto Helder</a:t>
            </a:r>
            <a:r>
              <a:rPr lang="pt-PT" sz="3100" dirty="0"/>
              <a:t>: </a:t>
            </a:r>
            <a:r>
              <a:rPr lang="pt-PT" sz="3100" i="1" dirty="0"/>
              <a:t>Passos em Volta</a:t>
            </a:r>
            <a:r>
              <a:rPr lang="pt-PT" sz="3100" dirty="0"/>
              <a:t>, 1963 </a:t>
            </a:r>
          </a:p>
          <a:p>
            <a:pPr algn="just"/>
            <a:r>
              <a:rPr lang="pt-PT" sz="3100" b="1" dirty="0"/>
              <a:t>Sophia de Melo Breyner Andresen</a:t>
            </a:r>
            <a:r>
              <a:rPr lang="pt-PT" sz="3100" dirty="0"/>
              <a:t>: </a:t>
            </a:r>
            <a:r>
              <a:rPr lang="pt-PT" sz="3100" i="1" dirty="0"/>
              <a:t>Contos Exemplares</a:t>
            </a:r>
            <a:r>
              <a:rPr lang="pt-PT" sz="3100" dirty="0"/>
              <a:t>, 1962</a:t>
            </a:r>
          </a:p>
          <a:p>
            <a:pPr algn="just"/>
            <a:endParaRPr lang="pt-PT" sz="2900" dirty="0"/>
          </a:p>
          <a:p>
            <a:pPr algn="just"/>
            <a:endParaRPr lang="cs-CZ" sz="2900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</a:t>
            </a:r>
            <a:r>
              <a:rPr lang="cs-CZ" dirty="0" err="1"/>
              <a:t>eoria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/>
              <a:t>GOULART, Rosa Maria: “O conto: da literatura à teoria literária”, </a:t>
            </a:r>
            <a:r>
              <a:rPr lang="pt-PT" i="1" dirty="0"/>
              <a:t>forma breve 1</a:t>
            </a:r>
            <a:r>
              <a:rPr lang="pt-PT" dirty="0"/>
              <a:t>, 2003</a:t>
            </a:r>
            <a:endParaRPr lang="cs-CZ" dirty="0"/>
          </a:p>
          <a:p>
            <a:pPr algn="just"/>
            <a:r>
              <a:rPr lang="cs-CZ" dirty="0"/>
              <a:t>REID, </a:t>
            </a:r>
            <a:r>
              <a:rPr lang="cs-CZ" dirty="0" err="1"/>
              <a:t>Ian</a:t>
            </a:r>
            <a:r>
              <a:rPr lang="cs-CZ" dirty="0"/>
              <a:t>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Short</a:t>
            </a:r>
            <a:r>
              <a:rPr lang="cs-CZ" i="1" dirty="0"/>
              <a:t> Story</a:t>
            </a:r>
            <a:r>
              <a:rPr lang="cs-CZ" dirty="0"/>
              <a:t>. London: </a:t>
            </a:r>
            <a:r>
              <a:rPr lang="cs-CZ" dirty="0" err="1"/>
              <a:t>Methuen</a:t>
            </a:r>
            <a:r>
              <a:rPr lang="cs-CZ" dirty="0"/>
              <a:t>, 1977</a:t>
            </a:r>
            <a:endParaRPr lang="pt-PT" dirty="0"/>
          </a:p>
          <a:p>
            <a:pPr algn="just"/>
            <a:r>
              <a:rPr lang="pt-PT" dirty="0"/>
              <a:t>GOTTLIB, Nádia Batella: </a:t>
            </a:r>
            <a:r>
              <a:rPr lang="pt-PT" i="1" dirty="0"/>
              <a:t>Teoria do Conto</a:t>
            </a:r>
            <a:r>
              <a:rPr lang="pt-PT" dirty="0"/>
              <a:t>. São Paulo: Ática, 1985.</a:t>
            </a:r>
            <a:endParaRPr lang="cs-CZ" dirty="0"/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dirty="0"/>
              <a:t>breve história do conto português: 2ª metade do século XX e inícios do século XXI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2000" b="1" dirty="0"/>
              <a:t>David Mourão-Ferreira: </a:t>
            </a:r>
            <a:r>
              <a:rPr lang="pt-PT" sz="2000" i="1" dirty="0"/>
              <a:t>Gaivotas em Terra</a:t>
            </a:r>
            <a:r>
              <a:rPr lang="pt-PT" sz="2000" dirty="0"/>
              <a:t>, 1959, </a:t>
            </a:r>
            <a:r>
              <a:rPr lang="pt-PT" sz="2000" i="1" dirty="0"/>
              <a:t>Os Amantes e Outros Contos</a:t>
            </a:r>
            <a:r>
              <a:rPr lang="pt-PT" sz="2000" dirty="0"/>
              <a:t>, 1968, </a:t>
            </a:r>
            <a:r>
              <a:rPr lang="pt-PT" sz="2000" i="1" dirty="0"/>
              <a:t>As Quatro Estações</a:t>
            </a:r>
            <a:r>
              <a:rPr lang="pt-PT" sz="2000" dirty="0"/>
              <a:t>, 1980  </a:t>
            </a:r>
          </a:p>
          <a:p>
            <a:pPr algn="just"/>
            <a:r>
              <a:rPr lang="pt-PT" sz="2000" b="1" dirty="0"/>
              <a:t>Maria Ondina Braga: </a:t>
            </a:r>
            <a:r>
              <a:rPr lang="pt-BR" sz="2000" i="1" dirty="0"/>
              <a:t>A China Fica ao Lado</a:t>
            </a:r>
            <a:r>
              <a:rPr lang="pt-BR" sz="2000" dirty="0"/>
              <a:t> (1968), </a:t>
            </a:r>
            <a:r>
              <a:rPr lang="cs-CZ" sz="2000" i="1" dirty="0"/>
              <a:t>Amor e </a:t>
            </a:r>
            <a:r>
              <a:rPr lang="cs-CZ" sz="2000" i="1" dirty="0" err="1"/>
              <a:t>Morte</a:t>
            </a:r>
            <a:r>
              <a:rPr lang="cs-CZ" sz="2000" dirty="0"/>
              <a:t> (1970)</a:t>
            </a:r>
            <a:r>
              <a:rPr lang="pt-PT" sz="2000" dirty="0"/>
              <a:t>, </a:t>
            </a:r>
            <a:r>
              <a:rPr lang="cs-CZ" sz="2000" i="1" dirty="0" err="1"/>
              <a:t>Estação</a:t>
            </a:r>
            <a:r>
              <a:rPr lang="cs-CZ" sz="2000" i="1" dirty="0"/>
              <a:t> </a:t>
            </a:r>
            <a:r>
              <a:rPr lang="cs-CZ" sz="2000" i="1" dirty="0" err="1"/>
              <a:t>Morta</a:t>
            </a:r>
            <a:r>
              <a:rPr lang="cs-CZ" sz="2000" dirty="0"/>
              <a:t> (1980)</a:t>
            </a:r>
            <a:r>
              <a:rPr lang="pt-PT" sz="2000" dirty="0"/>
              <a:t>, </a:t>
            </a:r>
            <a:r>
              <a:rPr lang="pt-BR" sz="2000" i="1" dirty="0"/>
              <a:t>O Homem da Ilha e Outros Contos</a:t>
            </a:r>
            <a:r>
              <a:rPr lang="pt-BR" sz="2000" dirty="0"/>
              <a:t> (1982), </a:t>
            </a:r>
            <a:r>
              <a:rPr lang="cs-CZ" sz="2000" i="1" dirty="0"/>
              <a:t>A Rosa de </a:t>
            </a:r>
            <a:r>
              <a:rPr lang="cs-CZ" sz="2000" i="1" dirty="0" err="1"/>
              <a:t>Jericó</a:t>
            </a:r>
            <a:r>
              <a:rPr lang="cs-CZ" sz="2000" dirty="0"/>
              <a:t> (1982)</a:t>
            </a:r>
            <a:endParaRPr lang="pt-PT" sz="2000" b="1" dirty="0"/>
          </a:p>
          <a:p>
            <a:pPr algn="just"/>
            <a:r>
              <a:rPr lang="pt-PT" sz="2000" b="1" dirty="0"/>
              <a:t>Lídia Jorge: </a:t>
            </a:r>
            <a:r>
              <a:rPr lang="cs-CZ" sz="2000" i="1" dirty="0"/>
              <a:t>A </a:t>
            </a:r>
            <a:r>
              <a:rPr lang="cs-CZ" sz="2000" i="1" dirty="0" err="1"/>
              <a:t>Instrumentalina</a:t>
            </a:r>
            <a:r>
              <a:rPr lang="cs-CZ" sz="2000" dirty="0"/>
              <a:t> </a:t>
            </a:r>
            <a:r>
              <a:rPr lang="pt-PT" sz="2000" dirty="0"/>
              <a:t>(</a:t>
            </a:r>
            <a:r>
              <a:rPr lang="cs-CZ" sz="2000" dirty="0"/>
              <a:t>1992</a:t>
            </a:r>
            <a:r>
              <a:rPr lang="pt-PT" sz="2000" dirty="0"/>
              <a:t>), </a:t>
            </a:r>
            <a:r>
              <a:rPr lang="pt-BR" sz="2000" i="1" dirty="0"/>
              <a:t>Marido e outros </a:t>
            </a:r>
            <a:r>
              <a:rPr lang="cs-CZ" sz="2000" i="1" dirty="0"/>
              <a:t>c</a:t>
            </a:r>
            <a:r>
              <a:rPr lang="pt-BR" sz="2000" i="1" dirty="0"/>
              <a:t>ontos</a:t>
            </a:r>
            <a:r>
              <a:rPr lang="pt-BR" sz="2000" dirty="0"/>
              <a:t> (1997), </a:t>
            </a:r>
            <a:r>
              <a:rPr lang="cs-CZ" sz="2000" i="1" dirty="0"/>
              <a:t>O Belo </a:t>
            </a:r>
            <a:r>
              <a:rPr lang="cs-CZ" sz="2000" i="1" dirty="0" err="1"/>
              <a:t>Adormecido</a:t>
            </a:r>
            <a:r>
              <a:rPr lang="cs-CZ" sz="2000" dirty="0"/>
              <a:t> </a:t>
            </a:r>
            <a:r>
              <a:rPr lang="pt-PT" sz="2000" dirty="0"/>
              <a:t>(</a:t>
            </a:r>
            <a:r>
              <a:rPr lang="cs-CZ" sz="2000" dirty="0"/>
              <a:t>2004</a:t>
            </a:r>
            <a:r>
              <a:rPr lang="pt-PT" sz="2000" dirty="0"/>
              <a:t>), </a:t>
            </a:r>
            <a:r>
              <a:rPr lang="pt-PT" sz="2000" i="1" dirty="0"/>
              <a:t>Praça de Londres </a:t>
            </a:r>
            <a:r>
              <a:rPr lang="pt-PT" sz="2000" dirty="0"/>
              <a:t>(2008)</a:t>
            </a:r>
            <a:endParaRPr lang="pt-PT" sz="2000" b="1" dirty="0"/>
          </a:p>
          <a:p>
            <a:pPr algn="just"/>
            <a:r>
              <a:rPr lang="pt-PT" sz="2000" b="1" dirty="0"/>
              <a:t>Mário de Carvalho: </a:t>
            </a:r>
            <a:r>
              <a:rPr lang="pt-BR" sz="2000" i="1" dirty="0"/>
              <a:t>Contos da Sétima Esfera</a:t>
            </a:r>
            <a:r>
              <a:rPr lang="pt-BR" sz="2000" dirty="0"/>
              <a:t> (1981), </a:t>
            </a:r>
            <a:r>
              <a:rPr lang="pt-BR" sz="2000" i="1" dirty="0"/>
              <a:t>A Inaudita Guerra da Avenida Gago Coutinho (1983), </a:t>
            </a:r>
            <a:r>
              <a:rPr lang="cs-CZ" sz="2000" i="1" dirty="0" err="1"/>
              <a:t>Contos</a:t>
            </a:r>
            <a:r>
              <a:rPr lang="cs-CZ" sz="2000" i="1" dirty="0"/>
              <a:t> </a:t>
            </a:r>
            <a:r>
              <a:rPr lang="cs-CZ" sz="2000" i="1" dirty="0" err="1"/>
              <a:t>Vagabundos</a:t>
            </a:r>
            <a:r>
              <a:rPr lang="cs-CZ" sz="2000" dirty="0"/>
              <a:t> </a:t>
            </a:r>
            <a:r>
              <a:rPr lang="pt-PT" sz="2000" dirty="0"/>
              <a:t> (2000),  </a:t>
            </a:r>
            <a:r>
              <a:rPr lang="cs-CZ" sz="2000" i="1" dirty="0"/>
              <a:t>A </a:t>
            </a:r>
            <a:r>
              <a:rPr lang="cs-CZ" sz="2000" i="1" dirty="0" err="1"/>
              <a:t>Liberdade</a:t>
            </a:r>
            <a:r>
              <a:rPr lang="cs-CZ" sz="2000" i="1" dirty="0"/>
              <a:t> De </a:t>
            </a:r>
            <a:r>
              <a:rPr lang="cs-CZ" sz="2000" i="1" dirty="0" err="1"/>
              <a:t>Pátio</a:t>
            </a:r>
            <a:r>
              <a:rPr lang="pt-PT" sz="2000" i="1" dirty="0"/>
              <a:t> (2013)</a:t>
            </a:r>
            <a:endParaRPr lang="pt-PT" sz="2000" b="1" dirty="0"/>
          </a:p>
          <a:p>
            <a:pPr algn="just"/>
            <a:r>
              <a:rPr lang="pt-PT" sz="2000" b="1" dirty="0"/>
              <a:t>José Saramago: </a:t>
            </a:r>
            <a:r>
              <a:rPr lang="pt-PT" sz="2000" i="1" dirty="0"/>
              <a:t>Objecto Quase </a:t>
            </a:r>
            <a:r>
              <a:rPr lang="pt-PT" sz="2000" dirty="0"/>
              <a:t>(1978)</a:t>
            </a:r>
          </a:p>
          <a:p>
            <a:pPr algn="just"/>
            <a:r>
              <a:rPr lang="pt-PT" sz="2000" b="1" dirty="0"/>
              <a:t>Luísa Costa Gomes</a:t>
            </a:r>
            <a:r>
              <a:rPr lang="pt-PT" sz="2000" dirty="0"/>
              <a:t> : </a:t>
            </a:r>
            <a:r>
              <a:rPr lang="pt-PT" sz="2000" i="1" dirty="0"/>
              <a:t>Contos outra vez </a:t>
            </a:r>
            <a:r>
              <a:rPr lang="pt-PT" sz="2000" dirty="0"/>
              <a:t>(1997),  </a:t>
            </a:r>
            <a:r>
              <a:rPr lang="pt-PT" sz="2000" i="1" dirty="0"/>
              <a:t>Setembro e outros contos</a:t>
            </a:r>
            <a:r>
              <a:rPr lang="pt-PT" sz="2000" dirty="0"/>
              <a:t> (2007)</a:t>
            </a:r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Narratologia: termos básicos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pt-PT" sz="3200" dirty="0"/>
              <a:t>enunciado x enunciação</a:t>
            </a:r>
          </a:p>
          <a:p>
            <a:pPr marL="514350" indent="-514350" algn="just">
              <a:buAutoNum type="arabicPeriod"/>
            </a:pPr>
            <a:r>
              <a:rPr lang="pt-PT" sz="3200" dirty="0"/>
              <a:t>escritor – leitor x narrador – narratário</a:t>
            </a:r>
          </a:p>
          <a:p>
            <a:pPr marL="514350" indent="-514350" algn="just">
              <a:buAutoNum type="arabicPeriod"/>
            </a:pPr>
            <a:r>
              <a:rPr lang="pt-PT" sz="3200" dirty="0"/>
              <a:t>ficção x referente</a:t>
            </a:r>
          </a:p>
          <a:p>
            <a:pPr marL="514350" indent="-514350" algn="just">
              <a:buAutoNum type="arabicPeriod"/>
            </a:pPr>
            <a:r>
              <a:rPr lang="pt-PT" sz="3200" dirty="0"/>
              <a:t>os níveis narrativos: ficção/narração/texto</a:t>
            </a:r>
          </a:p>
          <a:p>
            <a:pPr marL="514350" indent="-514350" algn="just">
              <a:buAutoNum type="arabicPeriod"/>
            </a:pPr>
            <a:r>
              <a:rPr lang="pt-PT" sz="3200" dirty="0"/>
              <a:t>história x discurso</a:t>
            </a:r>
            <a:endParaRPr lang="cs-CZ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Categorias narrativas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sz="3200" b="1" dirty="0"/>
              <a:t>História</a:t>
            </a:r>
          </a:p>
          <a:p>
            <a:r>
              <a:rPr lang="pt-PT" sz="3200" b="1" dirty="0"/>
              <a:t>Personagens</a:t>
            </a:r>
          </a:p>
          <a:p>
            <a:r>
              <a:rPr lang="pt-PT" sz="3200" b="1" dirty="0"/>
              <a:t>Espaço-tempo</a:t>
            </a:r>
          </a:p>
          <a:p>
            <a:r>
              <a:rPr lang="pt-PT" sz="3200" b="1" dirty="0"/>
              <a:t>Narrador</a:t>
            </a:r>
            <a:endParaRPr lang="cs-CZ" sz="3200" b="1" dirty="0"/>
          </a:p>
          <a:p>
            <a:endParaRPr lang="cs-CZ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Funções do narrador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/>
              <a:t>1. </a:t>
            </a:r>
            <a:r>
              <a:rPr lang="pt-PT" b="1" dirty="0"/>
              <a:t>narrativa</a:t>
            </a:r>
          </a:p>
          <a:p>
            <a:pPr algn="just"/>
            <a:r>
              <a:rPr lang="pt-PT" dirty="0"/>
              <a:t>2. </a:t>
            </a:r>
            <a:r>
              <a:rPr lang="pt-PT" b="1" dirty="0"/>
              <a:t>de controle</a:t>
            </a:r>
          </a:p>
          <a:p>
            <a:pPr algn="just"/>
            <a:r>
              <a:rPr lang="pt-PT" dirty="0"/>
              <a:t>3. </a:t>
            </a:r>
            <a:r>
              <a:rPr lang="pt-PT" b="1" dirty="0"/>
              <a:t>comunicativa</a:t>
            </a:r>
            <a:r>
              <a:rPr lang="pt-PT" dirty="0"/>
              <a:t> (dirige-se ao narratário)</a:t>
            </a:r>
          </a:p>
          <a:p>
            <a:pPr algn="just"/>
            <a:r>
              <a:rPr lang="pt-PT" dirty="0"/>
              <a:t>4. </a:t>
            </a:r>
            <a:r>
              <a:rPr lang="pt-PT" b="1" dirty="0"/>
              <a:t>metanarrativa</a:t>
            </a:r>
            <a:r>
              <a:rPr lang="pt-PT" dirty="0"/>
              <a:t> (comenta o texto)</a:t>
            </a:r>
          </a:p>
          <a:p>
            <a:pPr algn="just"/>
            <a:r>
              <a:rPr lang="pt-PT" dirty="0"/>
              <a:t>5. </a:t>
            </a:r>
            <a:r>
              <a:rPr lang="pt-PT" b="1" dirty="0"/>
              <a:t>modalizante </a:t>
            </a:r>
            <a:r>
              <a:rPr lang="pt-PT" dirty="0"/>
              <a:t>(relação do narrador para com a história: certeza x incerteza, avaliação da ação, emoção)</a:t>
            </a:r>
          </a:p>
          <a:p>
            <a:pPr algn="just"/>
            <a:r>
              <a:rPr lang="pt-PT" dirty="0"/>
              <a:t>6. </a:t>
            </a:r>
            <a:r>
              <a:rPr lang="pt-PT" b="1" dirty="0"/>
              <a:t>explicativa</a:t>
            </a:r>
            <a:r>
              <a:rPr lang="pt-PT" dirty="0"/>
              <a:t> (fornecer elementos necessários para compreender a história)</a:t>
            </a:r>
          </a:p>
          <a:p>
            <a:pPr algn="just"/>
            <a:r>
              <a:rPr lang="pt-PT" dirty="0"/>
              <a:t>7. </a:t>
            </a:r>
            <a:r>
              <a:rPr lang="pt-PT" b="1" dirty="0"/>
              <a:t>ideológica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Narrador e perspetiva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/>
              <a:t>heterodiegético x homodiegético</a:t>
            </a:r>
          </a:p>
          <a:p>
            <a:r>
              <a:rPr lang="pt-PT" dirty="0"/>
              <a:t>perspetiva: focalização externa/interna/zero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Instância narrativa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/>
              <a:t>1. narração heterodiegética passada pelo narrador</a:t>
            </a:r>
          </a:p>
          <a:p>
            <a:r>
              <a:rPr lang="pt-PT" dirty="0"/>
              <a:t>2. narração heterodiegética passada pela personagem</a:t>
            </a:r>
          </a:p>
          <a:p>
            <a:r>
              <a:rPr lang="pt-PT" dirty="0"/>
              <a:t>3. narração heterodiegética neutra</a:t>
            </a:r>
          </a:p>
          <a:p>
            <a:r>
              <a:rPr lang="pt-PT" dirty="0"/>
              <a:t>4. narração homodiegética passada pelo narrador</a:t>
            </a:r>
          </a:p>
          <a:p>
            <a:r>
              <a:rPr lang="pt-PT" dirty="0"/>
              <a:t>5. narração homodiegética passada pela personagem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Tempo: momento de narração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/>
              <a:t>1. narração ulterior (no passado)</a:t>
            </a:r>
          </a:p>
          <a:p>
            <a:r>
              <a:rPr lang="pt-PT" dirty="0"/>
              <a:t>2. narração anterior (antecipação)</a:t>
            </a:r>
          </a:p>
          <a:p>
            <a:r>
              <a:rPr lang="pt-PT" dirty="0"/>
              <a:t>3. narração simultânea (ilusão que se escreve ao mesmo tempo da ação)</a:t>
            </a:r>
          </a:p>
          <a:p>
            <a:r>
              <a:rPr lang="pt-PT" dirty="0"/>
              <a:t>4. narração intercalada (retrospetiva e prospetiva)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Tempo: ordem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b="1" dirty="0"/>
              <a:t>anacronias</a:t>
            </a:r>
            <a:r>
              <a:rPr lang="pt-PT" dirty="0"/>
              <a:t>: perturbações da ordem dos eventos ficcionais</a:t>
            </a:r>
          </a:p>
          <a:p>
            <a:r>
              <a:rPr lang="pt-PT" b="1" dirty="0"/>
              <a:t>in medias res</a:t>
            </a:r>
          </a:p>
          <a:p>
            <a:r>
              <a:rPr lang="pt-PT" b="1" dirty="0"/>
              <a:t>analepse x prolepse </a:t>
            </a:r>
          </a:p>
          <a:p>
            <a:r>
              <a:rPr lang="pt-PT" b="1" dirty="0"/>
              <a:t>amplitude </a:t>
            </a:r>
            <a:r>
              <a:rPr lang="pt-PT" dirty="0"/>
              <a:t>(cobrem a duração mais ou menos longa)</a:t>
            </a:r>
          </a:p>
          <a:p>
            <a:r>
              <a:rPr lang="pt-PT" b="1" dirty="0"/>
              <a:t>alcance</a:t>
            </a:r>
            <a:r>
              <a:rPr lang="pt-PT" dirty="0"/>
              <a:t> (são mais ou menos distanciadas do momento da história)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Tempo: duração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/>
              <a:t>relação entre a duração fictícia dos eventos e a duração da narração expressa no texto</a:t>
            </a:r>
          </a:p>
          <a:p>
            <a:pPr algn="just"/>
            <a:r>
              <a:rPr lang="pt-PT" dirty="0"/>
              <a:t> </a:t>
            </a:r>
            <a:r>
              <a:rPr lang="pt-PT" b="1" dirty="0"/>
              <a:t>o ritmo: acelerações x retardamento</a:t>
            </a:r>
          </a:p>
          <a:p>
            <a:pPr algn="just"/>
            <a:r>
              <a:rPr lang="pt-PT" b="1" dirty="0"/>
              <a:t>elipse</a:t>
            </a:r>
            <a:r>
              <a:rPr lang="pt-PT" dirty="0"/>
              <a:t>: serve para aceleração</a:t>
            </a:r>
          </a:p>
          <a:p>
            <a:pPr algn="just"/>
            <a:r>
              <a:rPr lang="pt-PT" b="1" dirty="0"/>
              <a:t>sumário</a:t>
            </a:r>
            <a:r>
              <a:rPr lang="pt-PT" dirty="0"/>
              <a:t>: serve para aceleração, condensa e resume</a:t>
            </a:r>
          </a:p>
          <a:p>
            <a:pPr algn="just"/>
            <a:r>
              <a:rPr lang="pt-PT" b="1" dirty="0"/>
              <a:t>cena</a:t>
            </a:r>
            <a:r>
              <a:rPr lang="pt-PT" dirty="0"/>
              <a:t>: impressão de equivalência </a:t>
            </a:r>
          </a:p>
          <a:p>
            <a:pPr algn="just"/>
            <a:r>
              <a:rPr lang="pt-PT" b="1" dirty="0"/>
              <a:t>descrição</a:t>
            </a:r>
            <a:r>
              <a:rPr lang="pt-PT" dirty="0"/>
              <a:t>: serve para retardamento</a:t>
            </a:r>
          </a:p>
          <a:p>
            <a:pPr algn="just"/>
            <a:r>
              <a:rPr lang="pt-PT" b="1" dirty="0"/>
              <a:t>intervenção do narrador</a:t>
            </a:r>
            <a:r>
              <a:rPr lang="pt-PT" dirty="0"/>
              <a:t>: serve para retardamento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Tempo: frequência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/>
              <a:t>1. singulativa</a:t>
            </a:r>
          </a:p>
          <a:p>
            <a:r>
              <a:rPr lang="pt-PT" dirty="0"/>
              <a:t>2. repetitiva</a:t>
            </a:r>
          </a:p>
          <a:p>
            <a:r>
              <a:rPr lang="pt-PT" dirty="0"/>
              <a:t>3. iterativa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hist</a:t>
            </a:r>
            <a:r>
              <a:rPr lang="pt-PT" dirty="0"/>
              <a:t>ó</a:t>
            </a:r>
            <a:r>
              <a:rPr lang="cs-CZ" dirty="0" err="1"/>
              <a:t>ria</a:t>
            </a:r>
            <a:r>
              <a:rPr lang="pt-PT" dirty="0"/>
              <a:t> do género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dirty="0"/>
              <a:t>o início do contar estória é impossível de localizar, nos </a:t>
            </a:r>
            <a:r>
              <a:rPr lang="pt-PT" b="1" u="sng" dirty="0"/>
              <a:t>tempos remotos </a:t>
            </a:r>
            <a:r>
              <a:rPr lang="pt-PT" dirty="0"/>
              <a:t>(os contos egípcios, 4000 a.C., estórias bíblicas, estórias greco-latinas, contos orientais, </a:t>
            </a:r>
            <a:r>
              <a:rPr lang="pt-PT" i="1" dirty="0"/>
              <a:t>Mil e uma noites </a:t>
            </a:r>
            <a:r>
              <a:rPr lang="pt-PT" dirty="0"/>
              <a:t>– Pérsia, séc. X)</a:t>
            </a:r>
          </a:p>
          <a:p>
            <a:pPr algn="just"/>
            <a:r>
              <a:rPr lang="pt-PT" b="1" u="sng" dirty="0"/>
              <a:t>Séculos X - XV</a:t>
            </a:r>
            <a:r>
              <a:rPr lang="pt-PT" dirty="0"/>
              <a:t>: contos maravilhosos, alegóricos, satíricos,  exemplares</a:t>
            </a:r>
          </a:p>
          <a:p>
            <a:pPr algn="just"/>
            <a:r>
              <a:rPr lang="pt-PT" b="1" u="sng" dirty="0"/>
              <a:t>Século XIV</a:t>
            </a:r>
            <a:r>
              <a:rPr lang="pt-PT" dirty="0"/>
              <a:t>: o conto transmitido oralmente passa para o registo escrito. </a:t>
            </a:r>
            <a:r>
              <a:rPr lang="pt-PT" b="1" dirty="0"/>
              <a:t>Bocaccio</a:t>
            </a:r>
            <a:r>
              <a:rPr lang="pt-PT" dirty="0"/>
              <a:t>: </a:t>
            </a:r>
            <a:r>
              <a:rPr lang="pt-PT" i="1" dirty="0"/>
              <a:t>Decameron </a:t>
            </a:r>
            <a:r>
              <a:rPr lang="pt-PT" dirty="0"/>
              <a:t>(1350) – rompe com o moralismo didático. </a:t>
            </a:r>
            <a:r>
              <a:rPr lang="pt-PT" b="1" dirty="0"/>
              <a:t>Chaucer</a:t>
            </a:r>
            <a:r>
              <a:rPr lang="pt-PT" dirty="0"/>
              <a:t>: </a:t>
            </a:r>
            <a:r>
              <a:rPr lang="pt-PT" i="1" dirty="0"/>
              <a:t>Canterbury tales</a:t>
            </a:r>
            <a:r>
              <a:rPr lang="pt-PT" dirty="0"/>
              <a:t> (1386)</a:t>
            </a:r>
          </a:p>
          <a:p>
            <a:pPr algn="just"/>
            <a:r>
              <a:rPr lang="pt-PT" b="1" u="sng" dirty="0"/>
              <a:t>Século XVI</a:t>
            </a:r>
            <a:r>
              <a:rPr lang="pt-PT" dirty="0"/>
              <a:t>: </a:t>
            </a:r>
            <a:r>
              <a:rPr lang="pt-PT" b="1" dirty="0"/>
              <a:t>Marguerite de Navarre</a:t>
            </a:r>
            <a:r>
              <a:rPr lang="pt-PT" dirty="0"/>
              <a:t>: </a:t>
            </a:r>
            <a:r>
              <a:rPr lang="pt-PT" i="1" dirty="0"/>
              <a:t>Heptameron</a:t>
            </a:r>
            <a:r>
              <a:rPr lang="pt-PT" dirty="0"/>
              <a:t> (1558)</a:t>
            </a:r>
          </a:p>
          <a:p>
            <a:pPr algn="just"/>
            <a:r>
              <a:rPr lang="pt-PT" b="1" u="sng" dirty="0"/>
              <a:t>Século XVII</a:t>
            </a:r>
            <a:r>
              <a:rPr lang="pt-PT" dirty="0"/>
              <a:t>: </a:t>
            </a:r>
            <a:r>
              <a:rPr lang="pt-PT" b="1" dirty="0"/>
              <a:t>Cervantes</a:t>
            </a:r>
            <a:r>
              <a:rPr lang="pt-PT" dirty="0"/>
              <a:t>: </a:t>
            </a:r>
            <a:r>
              <a:rPr lang="pt-PT" i="1" dirty="0"/>
              <a:t>Novelas ejemplares </a:t>
            </a:r>
            <a:r>
              <a:rPr lang="pt-PT" dirty="0"/>
              <a:t>(1613). Perrault: contos</a:t>
            </a:r>
          </a:p>
          <a:p>
            <a:pPr algn="just"/>
            <a:r>
              <a:rPr lang="pt-PT" b="1" u="sng" dirty="0"/>
              <a:t>Século XVIII</a:t>
            </a:r>
            <a:r>
              <a:rPr lang="pt-PT" dirty="0"/>
              <a:t>: </a:t>
            </a:r>
            <a:r>
              <a:rPr lang="pt-PT" b="1" dirty="0"/>
              <a:t>La Fontaine</a:t>
            </a:r>
            <a:r>
              <a:rPr lang="pt-PT" dirty="0"/>
              <a:t>: </a:t>
            </a:r>
            <a:r>
              <a:rPr lang="pt-PT" i="1" dirty="0"/>
              <a:t>fábulas</a:t>
            </a:r>
          </a:p>
          <a:p>
            <a:pPr algn="just"/>
            <a:r>
              <a:rPr lang="pt-PT" b="1" u="sng" dirty="0"/>
              <a:t>Século XIX</a:t>
            </a:r>
            <a:r>
              <a:rPr lang="pt-PT" dirty="0"/>
              <a:t>: desenvolvimento do conto, pesquisa do popular e folclórico, expansão da impre</a:t>
            </a:r>
            <a:r>
              <a:rPr lang="cs-CZ" dirty="0"/>
              <a:t>n</a:t>
            </a:r>
            <a:r>
              <a:rPr lang="pt-PT" dirty="0"/>
              <a:t>sa. Criação do </a:t>
            </a:r>
            <a:r>
              <a:rPr lang="pt-PT" u="sng" dirty="0"/>
              <a:t>conto moderno </a:t>
            </a:r>
            <a:r>
              <a:rPr lang="pt-PT" dirty="0"/>
              <a:t>(</a:t>
            </a:r>
            <a:r>
              <a:rPr lang="pt-PT" b="1" dirty="0"/>
              <a:t>Grimm</a:t>
            </a:r>
            <a:r>
              <a:rPr lang="pt-PT" dirty="0"/>
              <a:t>: contos populares, </a:t>
            </a:r>
            <a:r>
              <a:rPr lang="pt-PT" b="1" dirty="0"/>
              <a:t>E.A. Poe</a:t>
            </a:r>
            <a:r>
              <a:rPr lang="pt-PT" dirty="0"/>
              <a:t>: contista e teórico) 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teoria (?)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u="sng" dirty="0"/>
              <a:t>duas posições</a:t>
            </a:r>
            <a:r>
              <a:rPr lang="pt-PT" dirty="0"/>
              <a:t>:</a:t>
            </a:r>
          </a:p>
          <a:p>
            <a:pPr lvl="2"/>
            <a:r>
              <a:rPr lang="pt-PT" dirty="0"/>
              <a:t>1. os que admitem a teoria</a:t>
            </a:r>
          </a:p>
          <a:p>
            <a:pPr lvl="2"/>
            <a:r>
              <a:rPr lang="pt-PT" dirty="0"/>
              <a:t>2. os que recusam a teoria</a:t>
            </a:r>
          </a:p>
          <a:p>
            <a:pPr algn="just"/>
            <a:r>
              <a:rPr lang="pt-PT" u="sng" dirty="0"/>
              <a:t>várias atitudes</a:t>
            </a:r>
            <a:r>
              <a:rPr lang="pt-PT" dirty="0"/>
              <a:t>:</a:t>
            </a:r>
          </a:p>
          <a:p>
            <a:pPr lvl="2" algn="just"/>
            <a:r>
              <a:rPr lang="pt-PT" dirty="0"/>
              <a:t>1. o género estruturado, cristalizado (Mariano Baquero Goyanes: </a:t>
            </a:r>
            <a:r>
              <a:rPr lang="pt-PT" i="1" dirty="0"/>
              <a:t>Qué es la novela, qué es el cuento?</a:t>
            </a:r>
            <a:r>
              <a:rPr lang="pt-PT" dirty="0"/>
              <a:t>)</a:t>
            </a:r>
          </a:p>
          <a:p>
            <a:pPr lvl="2" algn="just"/>
            <a:r>
              <a:rPr lang="pt-PT" dirty="0"/>
              <a:t>2. o mais indefinível dos géneros (p. ex. Mário de Andrade: o conto é aquilo que o autor chamou conto, Julio Cortazar: género de difícil definição)</a:t>
            </a:r>
          </a:p>
          <a:p>
            <a:pPr algn="just"/>
            <a:r>
              <a:rPr lang="pt-PT" dirty="0"/>
              <a:t>dificuldade de escrever contos? </a:t>
            </a:r>
          </a:p>
          <a:p>
            <a:pPr lvl="2" algn="just"/>
            <a:r>
              <a:rPr lang="pt-PT" dirty="0"/>
              <a:t>Machado de Assis: o género difícil, a despeito da sua aparente facilidade</a:t>
            </a:r>
          </a:p>
          <a:p>
            <a:pPr algn="just"/>
            <a:endParaRPr lang="pt-PT" dirty="0"/>
          </a:p>
          <a:p>
            <a:pPr lvl="2" algn="just"/>
            <a:endParaRPr lang="pt-PT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teoria: definição do termo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/>
              <a:t>Julio Casares:</a:t>
            </a:r>
          </a:p>
          <a:p>
            <a:pPr lvl="2"/>
            <a:r>
              <a:rPr lang="pt-PT" dirty="0"/>
              <a:t>1. relato de um acontecimento</a:t>
            </a:r>
          </a:p>
          <a:p>
            <a:pPr lvl="2"/>
            <a:r>
              <a:rPr lang="pt-PT" dirty="0"/>
              <a:t>2. narração oral ou escrita de um acontecimento falso</a:t>
            </a:r>
          </a:p>
          <a:p>
            <a:pPr lvl="2"/>
            <a:r>
              <a:rPr lang="pt-PT" dirty="0"/>
              <a:t>3. fábula para crianças</a:t>
            </a:r>
          </a:p>
          <a:p>
            <a:pPr lvl="2">
              <a:buNone/>
            </a:pPr>
            <a:endParaRPr lang="pt-PT" dirty="0"/>
          </a:p>
          <a:p>
            <a:r>
              <a:rPr lang="pt-PT" dirty="0"/>
              <a:t>um ponto comum: narratividade </a:t>
            </a:r>
          </a:p>
          <a:p>
            <a:endParaRPr lang="pt-PT" dirty="0"/>
          </a:p>
          <a:p>
            <a:pPr algn="just"/>
            <a:r>
              <a:rPr lang="pt-PT" dirty="0"/>
              <a:t>o </a:t>
            </a:r>
            <a:r>
              <a:rPr lang="pt-PT" i="1" dirty="0"/>
              <a:t>contar</a:t>
            </a:r>
            <a:r>
              <a:rPr lang="pt-PT" dirty="0"/>
              <a:t> ( do lat. </a:t>
            </a:r>
            <a:r>
              <a:rPr lang="pt-PT" i="1" dirty="0"/>
              <a:t>comentum</a:t>
            </a:r>
            <a:r>
              <a:rPr lang="pt-PT" dirty="0"/>
              <a:t>) uma estória  - evolui para o </a:t>
            </a:r>
            <a:r>
              <a:rPr lang="pt-PT" i="1" dirty="0"/>
              <a:t>registar</a:t>
            </a:r>
            <a:r>
              <a:rPr lang="pt-PT" dirty="0"/>
              <a:t> (mas não é </a:t>
            </a:r>
            <a:r>
              <a:rPr lang="pt-PT" i="1" dirty="0"/>
              <a:t>relatar </a:t>
            </a:r>
            <a:r>
              <a:rPr lang="pt-PT" dirty="0"/>
              <a:t>que significa trazer outra vez). O relato copia-se, o conto inventa-se.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teoria: terminologia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/>
              <a:t>em inglês: </a:t>
            </a:r>
            <a:r>
              <a:rPr lang="pt-PT" b="1" dirty="0"/>
              <a:t>novel – romance – long short story – short story</a:t>
            </a:r>
          </a:p>
          <a:p>
            <a:pPr algn="just"/>
            <a:r>
              <a:rPr lang="pt-PT" dirty="0"/>
              <a:t>em espanhol: </a:t>
            </a:r>
            <a:r>
              <a:rPr lang="pt-PT" b="1" dirty="0"/>
              <a:t>novela – novela corta – cuento</a:t>
            </a:r>
          </a:p>
          <a:p>
            <a:pPr algn="just"/>
            <a:r>
              <a:rPr lang="pt-PT" dirty="0"/>
              <a:t>em alemão: </a:t>
            </a:r>
            <a:r>
              <a:rPr lang="pt-PT" b="1" dirty="0"/>
              <a:t>Roman – kurz Geschichte - Märchen</a:t>
            </a:r>
          </a:p>
          <a:p>
            <a:pPr algn="just"/>
            <a:r>
              <a:rPr lang="pt-PT" dirty="0"/>
              <a:t>em francês: </a:t>
            </a:r>
            <a:r>
              <a:rPr lang="pt-PT" b="1" dirty="0"/>
              <a:t>roman – nouvelle – conte </a:t>
            </a:r>
          </a:p>
          <a:p>
            <a:pPr algn="just"/>
            <a:r>
              <a:rPr lang="pt-PT" dirty="0"/>
              <a:t>em português: </a:t>
            </a:r>
            <a:r>
              <a:rPr lang="pt-PT" b="1" dirty="0"/>
              <a:t>romance – novela - conto </a:t>
            </a:r>
          </a:p>
          <a:p>
            <a:pPr algn="just"/>
            <a:endParaRPr lang="pt-PT" dirty="0"/>
          </a:p>
          <a:p>
            <a:pPr algn="just"/>
            <a:r>
              <a:rPr lang="pt-PT" b="1" dirty="0"/>
              <a:t>novela</a:t>
            </a:r>
            <a:r>
              <a:rPr lang="pt-PT" dirty="0"/>
              <a:t> (pode ter origem em </a:t>
            </a:r>
            <a:r>
              <a:rPr lang="pt-PT" i="1" dirty="0"/>
              <a:t>novella</a:t>
            </a:r>
            <a:r>
              <a:rPr lang="pt-PT" dirty="0"/>
              <a:t> italiana)</a:t>
            </a:r>
          </a:p>
          <a:p>
            <a:pPr algn="just"/>
            <a:r>
              <a:rPr lang="pt-PT" b="1" dirty="0"/>
              <a:t>fábula</a:t>
            </a:r>
            <a:r>
              <a:rPr lang="pt-PT" dirty="0"/>
              <a:t>: objetivo instrutivo, personagens animais, vegetais, minerais</a:t>
            </a:r>
          </a:p>
          <a:p>
            <a:pPr algn="just"/>
            <a:r>
              <a:rPr lang="pt-PT" b="1" dirty="0"/>
              <a:t>parábola</a:t>
            </a:r>
            <a:r>
              <a:rPr lang="pt-PT" dirty="0"/>
              <a:t>: dimensão moralista, personagens – homens, o sentido não é aparente, dimensão simbólica </a:t>
            </a:r>
          </a:p>
          <a:p>
            <a:pPr algn="just"/>
            <a:r>
              <a:rPr lang="pt-PT" u="sng" dirty="0"/>
              <a:t>formas híbridas</a:t>
            </a:r>
            <a:r>
              <a:rPr lang="pt-PT" dirty="0"/>
              <a:t>: </a:t>
            </a:r>
            <a:r>
              <a:rPr lang="pt-PT" b="1" dirty="0"/>
              <a:t>conto em verso</a:t>
            </a:r>
            <a:r>
              <a:rPr lang="pt-PT" dirty="0"/>
              <a:t>, </a:t>
            </a:r>
            <a:r>
              <a:rPr lang="pt-PT" b="1" dirty="0"/>
              <a:t>poema em prosa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estudo da teoria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b="1" dirty="0"/>
              <a:t>André Jolles</a:t>
            </a:r>
            <a:r>
              <a:rPr lang="pt-PT" dirty="0"/>
              <a:t>: </a:t>
            </a:r>
            <a:r>
              <a:rPr lang="pt-PT" i="1" dirty="0"/>
              <a:t>forma simples </a:t>
            </a:r>
            <a:r>
              <a:rPr lang="pt-PT" dirty="0"/>
              <a:t>(maravilhoso) x </a:t>
            </a:r>
            <a:r>
              <a:rPr lang="pt-PT" i="1" dirty="0"/>
              <a:t>forma artística</a:t>
            </a:r>
          </a:p>
          <a:p>
            <a:pPr algn="just"/>
            <a:endParaRPr lang="pt-PT" i="1" dirty="0"/>
          </a:p>
          <a:p>
            <a:pPr algn="just"/>
            <a:r>
              <a:rPr lang="pt-PT" b="1" dirty="0"/>
              <a:t>Vladimir Propp</a:t>
            </a:r>
            <a:r>
              <a:rPr lang="pt-PT" dirty="0"/>
              <a:t>: </a:t>
            </a:r>
            <a:r>
              <a:rPr lang="pt-PT" i="1" dirty="0"/>
              <a:t>A morfologia do conto </a:t>
            </a:r>
            <a:r>
              <a:rPr lang="pt-PT" dirty="0"/>
              <a:t>(1928). Estudo do conto maravilhoso. P. estudou as formas para determinar as constantes e variantes: a uniformidade específica do conto explica-se por </a:t>
            </a:r>
            <a:r>
              <a:rPr lang="pt-PT" b="1" i="1" dirty="0"/>
              <a:t>unidades estruturais</a:t>
            </a:r>
            <a:r>
              <a:rPr lang="pt-PT" dirty="0"/>
              <a:t>. Encontrou </a:t>
            </a:r>
            <a:r>
              <a:rPr lang="pt-PT" u="sng" dirty="0"/>
              <a:t>31 funções </a:t>
            </a:r>
            <a:r>
              <a:rPr lang="pt-PT" dirty="0"/>
              <a:t>(engano, ausência dos familiares, salvação do herói, punição do antagonista etc.) e </a:t>
            </a:r>
            <a:r>
              <a:rPr lang="pt-PT" u="sng" dirty="0"/>
              <a:t>7 personagens </a:t>
            </a:r>
            <a:r>
              <a:rPr lang="pt-PT" dirty="0"/>
              <a:t>(o antagonista ou agressor, o doador, o auxiliar, a princesa e seu pai, o mandatório, o herói, o falso herói) </a:t>
            </a:r>
          </a:p>
          <a:p>
            <a:pPr algn="just"/>
            <a:endParaRPr lang="pt-PT" dirty="0"/>
          </a:p>
          <a:p>
            <a:pPr algn="just"/>
            <a:r>
              <a:rPr lang="pt-PT" b="1" dirty="0"/>
              <a:t>A.L. Bader</a:t>
            </a:r>
            <a:r>
              <a:rPr lang="pt-PT" dirty="0"/>
              <a:t>: </a:t>
            </a:r>
            <a:r>
              <a:rPr lang="pt-PT" i="1" dirty="0"/>
              <a:t>modo tradicional de contar </a:t>
            </a:r>
            <a:r>
              <a:rPr lang="pt-PT" dirty="0"/>
              <a:t>(desenvolvimento, desfecho, crise e resolução) x </a:t>
            </a:r>
            <a:r>
              <a:rPr lang="pt-PT" i="1" dirty="0"/>
              <a:t>modo moderno </a:t>
            </a:r>
            <a:r>
              <a:rPr lang="pt-PT" dirty="0"/>
              <a:t>(desmonta o esquema, fragmenta-se, duvida-se do poder da representação da palavra, fragmenta-se o enredo em forma linear)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estudo da teoria: traços gerais do conto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b="1" dirty="0"/>
              <a:t>E.A. Poe</a:t>
            </a:r>
            <a:r>
              <a:rPr lang="pt-PT" dirty="0"/>
              <a:t>: relação entre </a:t>
            </a:r>
            <a:r>
              <a:rPr lang="pt-PT" u="sng" dirty="0"/>
              <a:t>a extensão </a:t>
            </a:r>
            <a:r>
              <a:rPr lang="pt-PT" dirty="0"/>
              <a:t>e </a:t>
            </a:r>
            <a:r>
              <a:rPr lang="pt-PT" u="sng" dirty="0"/>
              <a:t>o efeito</a:t>
            </a:r>
            <a:r>
              <a:rPr lang="pt-PT" dirty="0"/>
              <a:t>. A </a:t>
            </a:r>
            <a:r>
              <a:rPr lang="pt-PT" b="1" i="1" dirty="0"/>
              <a:t>unidade de efeito </a:t>
            </a:r>
            <a:r>
              <a:rPr lang="pt-PT" dirty="0"/>
              <a:t>ou impressão é um ponto da maior importância.  No </a:t>
            </a:r>
            <a:r>
              <a:rPr lang="pt-PT" b="1" i="1" dirty="0"/>
              <a:t>efeito único </a:t>
            </a:r>
            <a:r>
              <a:rPr lang="pt-PT" dirty="0"/>
              <a:t>o conto difere do romance. Leitura de uma só assentada.</a:t>
            </a:r>
          </a:p>
          <a:p>
            <a:pPr algn="just"/>
            <a:endParaRPr lang="pt-PT" dirty="0"/>
          </a:p>
          <a:p>
            <a:pPr algn="just"/>
            <a:r>
              <a:rPr lang="pt-PT" b="1" dirty="0"/>
              <a:t>B. Eikhenbaum</a:t>
            </a:r>
            <a:r>
              <a:rPr lang="pt-PT" dirty="0"/>
              <a:t>: o conto subentende sempre uma história que deve ter dimensões reduzidas e destaque dado à conclusão. Conto termina no clímax.</a:t>
            </a:r>
          </a:p>
          <a:p>
            <a:pPr algn="just"/>
            <a:endParaRPr lang="pt-PT" dirty="0"/>
          </a:p>
          <a:p>
            <a:pPr algn="just"/>
            <a:r>
              <a:rPr lang="pt-PT" b="1" dirty="0"/>
              <a:t>Sean O´Faolain</a:t>
            </a:r>
            <a:r>
              <a:rPr lang="pt-PT" dirty="0"/>
              <a:t>: o conto deve ser curto, deve ter caráter pessoal e rigidez de construção. 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estudo da teoria: traços gerais do conto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b="1" dirty="0"/>
              <a:t>Eça de Queirós</a:t>
            </a:r>
            <a:r>
              <a:rPr lang="pt-PT" dirty="0"/>
              <a:t>: o poder da fantasia, a subtileza da escrita, a sobriedade, a leveza, a contenção, o traço leve, fino e sugestivo</a:t>
            </a:r>
          </a:p>
          <a:p>
            <a:pPr marL="0" indent="0" algn="just">
              <a:buNone/>
            </a:pPr>
            <a:r>
              <a:rPr lang="pt-PT" dirty="0"/>
              <a:t> </a:t>
            </a:r>
          </a:p>
          <a:p>
            <a:pPr algn="just"/>
            <a:r>
              <a:rPr lang="pt-PT" b="1" dirty="0"/>
              <a:t>Jorge Luís Borges</a:t>
            </a:r>
            <a:r>
              <a:rPr lang="pt-PT" dirty="0"/>
              <a:t>: brevidade, exploração de situações ou momentos únicos, apesar da narratividade tendem ao estatismo temporal, aposta na estética da </a:t>
            </a:r>
            <a:r>
              <a:rPr lang="pt-PT" b="1" dirty="0"/>
              <a:t>sugestão</a:t>
            </a:r>
            <a:r>
              <a:rPr lang="pt-PT" dirty="0"/>
              <a:t>, defende o conto como lugar onde se preserva aquilo que no romance se perdeu e se fragmentou, aproximação entre </a:t>
            </a:r>
            <a:r>
              <a:rPr lang="pt-PT" u="sng" dirty="0"/>
              <a:t>o conto e a poesia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2476</TotalTime>
  <Words>2431</Words>
  <Application>Microsoft Office PowerPoint</Application>
  <PresentationFormat>Předvádění na obrazovce (4:3)</PresentationFormat>
  <Paragraphs>184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Georgia</vt:lpstr>
      <vt:lpstr>Wingdings</vt:lpstr>
      <vt:lpstr>Wingdings 2</vt:lpstr>
      <vt:lpstr>Administrativní</vt:lpstr>
      <vt:lpstr>CONTO PORTUGUÊS</vt:lpstr>
      <vt:lpstr>teoria</vt:lpstr>
      <vt:lpstr>história do género </vt:lpstr>
      <vt:lpstr>teoria (?)</vt:lpstr>
      <vt:lpstr>teoria: definição do termo</vt:lpstr>
      <vt:lpstr>teoria: terminologia</vt:lpstr>
      <vt:lpstr>estudo da teoria</vt:lpstr>
      <vt:lpstr>estudo da teoria: traços gerais do conto</vt:lpstr>
      <vt:lpstr>estudo da teoria: traços gerais do conto</vt:lpstr>
      <vt:lpstr>estudo da teoria: traços gerais do conto</vt:lpstr>
      <vt:lpstr>estudo da teoria: traços gerais do conto</vt:lpstr>
      <vt:lpstr>estudo da teoria: traços gerais do conto</vt:lpstr>
      <vt:lpstr>estudo da teoria: traços gerais do conto</vt:lpstr>
      <vt:lpstr>estudo da teoria: traços gerais do conto</vt:lpstr>
      <vt:lpstr>teoria: traços gerais do género</vt:lpstr>
      <vt:lpstr>breve história do conto português: inícios</vt:lpstr>
      <vt:lpstr>breve história do conto português: realismo, fim do século, simbolismo</vt:lpstr>
      <vt:lpstr>breve história do conto português: 1ª metade do século XX</vt:lpstr>
      <vt:lpstr>breve história do conto português: 2ª metade do século XX</vt:lpstr>
      <vt:lpstr>breve história do conto português: 2ª metade do século XX e inícios do século XXI </vt:lpstr>
      <vt:lpstr>Narratologia: termos básicos</vt:lpstr>
      <vt:lpstr>Categorias narrativas</vt:lpstr>
      <vt:lpstr>Funções do narrador</vt:lpstr>
      <vt:lpstr>Narrador e perspetiva</vt:lpstr>
      <vt:lpstr>Instância narrativa</vt:lpstr>
      <vt:lpstr>Tempo: momento de narração</vt:lpstr>
      <vt:lpstr>Tempo: ordem</vt:lpstr>
      <vt:lpstr>Tempo: duração</vt:lpstr>
      <vt:lpstr>Tempo: frequência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Silvie Spankova</cp:lastModifiedBy>
  <cp:revision>237</cp:revision>
  <dcterms:created xsi:type="dcterms:W3CDTF">2010-10-04T16:54:23Z</dcterms:created>
  <dcterms:modified xsi:type="dcterms:W3CDTF">2017-10-04T20:48:55Z</dcterms:modified>
</cp:coreProperties>
</file>