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0" r:id="rId3"/>
    <p:sldId id="257" r:id="rId4"/>
    <p:sldId id="273" r:id="rId5"/>
    <p:sldId id="267" r:id="rId6"/>
    <p:sldId id="271" r:id="rId7"/>
    <p:sldId id="272" r:id="rId8"/>
    <p:sldId id="269" r:id="rId9"/>
    <p:sldId id="275" r:id="rId10"/>
    <p:sldId id="274" r:id="rId11"/>
    <p:sldId id="258" r:id="rId12"/>
    <p:sldId id="262" r:id="rId13"/>
    <p:sldId id="261" r:id="rId14"/>
    <p:sldId id="260" r:id="rId15"/>
    <p:sldId id="278" r:id="rId16"/>
    <p:sldId id="282" r:id="rId17"/>
    <p:sldId id="263" r:id="rId18"/>
    <p:sldId id="279" r:id="rId19"/>
    <p:sldId id="280" r:id="rId20"/>
    <p:sldId id="281" r:id="rId21"/>
    <p:sldId id="276" r:id="rId22"/>
    <p:sldId id="266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BAE3174-CDE9-46E7-A32A-43BC1E02E24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91859C8-03BC-4A16-A518-AF2D6A6CD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uploads/documents/czzp/psycho/skala_socialni_adaptace.pdf" TargetMode="External"/><Relationship Id="rId2" Type="http://schemas.openxmlformats.org/officeDocument/2006/relationships/hyperlink" Target="http://vselek.lf1.cuni.cz/file/30/JAK%20SE%20D%C3%8DVAT%20NA%20PSYCHOSOMATIKU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duca.sk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dirty="0" smtClean="0"/>
              <a:t>Psychosomatika</a:t>
            </a:r>
            <a:r>
              <a:rPr lang="cs-CZ" sz="4600" dirty="0" smtClean="0"/>
              <a:t/>
            </a:r>
            <a:br>
              <a:rPr lang="cs-CZ" sz="4600" dirty="0" smtClean="0"/>
            </a:br>
            <a:r>
              <a:rPr lang="cs-CZ" sz="4600" dirty="0" smtClean="0"/>
              <a:t>PSA_048 Klinická psychologie II</a:t>
            </a:r>
            <a:endParaRPr lang="en-US" sz="4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Bc. Alena Pučelíková</a:t>
            </a:r>
          </a:p>
          <a:p>
            <a:r>
              <a:rPr lang="cs-CZ" dirty="0" smtClean="0"/>
              <a:t>PS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(co) za to může?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Fáze stresové reakce</a:t>
            </a:r>
          </a:p>
          <a:p>
            <a:pPr lvl="1"/>
            <a:r>
              <a:rPr lang="cs-CZ" dirty="0" smtClean="0"/>
              <a:t>Poplachová reakce</a:t>
            </a:r>
          </a:p>
          <a:p>
            <a:pPr lvl="1"/>
            <a:r>
              <a:rPr lang="cs-CZ" dirty="0" smtClean="0"/>
              <a:t>Adaptační fáze</a:t>
            </a:r>
          </a:p>
          <a:p>
            <a:pPr lvl="1"/>
            <a:r>
              <a:rPr lang="cs-CZ" dirty="0" smtClean="0"/>
              <a:t>Fáze vyčerpání</a:t>
            </a:r>
          </a:p>
          <a:p>
            <a:endParaRPr lang="en-US" dirty="0"/>
          </a:p>
        </p:txBody>
      </p:sp>
      <p:pic>
        <p:nvPicPr>
          <p:cNvPr id="4" name="Obrázek 3" descr="stresová reak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21936" y="4149080"/>
            <a:ext cx="5471821" cy="21358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Vědecký pohled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Psychoanalytické (specifické) teorie</a:t>
            </a:r>
          </a:p>
          <a:p>
            <a:pPr lvl="1"/>
            <a:r>
              <a:rPr lang="cs-CZ" dirty="0" smtClean="0"/>
              <a:t>Alexander - 7 klasických psychosomatických nemocí</a:t>
            </a:r>
          </a:p>
          <a:p>
            <a:r>
              <a:rPr lang="cs-CZ" dirty="0" smtClean="0"/>
              <a:t>Neanalytické (nespecifické) teorie</a:t>
            </a:r>
          </a:p>
          <a:p>
            <a:pPr lvl="1"/>
            <a:r>
              <a:rPr lang="cs-CZ" dirty="0" err="1" smtClean="0"/>
              <a:t>Kortikoviscerální</a:t>
            </a:r>
            <a:r>
              <a:rPr lang="cs-CZ" dirty="0" smtClean="0"/>
              <a:t> teorie</a:t>
            </a:r>
          </a:p>
          <a:p>
            <a:pPr lvl="1"/>
            <a:r>
              <a:rPr lang="cs-CZ" dirty="0" smtClean="0"/>
              <a:t>Koncepce psychického stresu</a:t>
            </a:r>
          </a:p>
          <a:p>
            <a:pPr lvl="1"/>
            <a:r>
              <a:rPr lang="cs-CZ" dirty="0" err="1" smtClean="0"/>
              <a:t>Friedmann</a:t>
            </a:r>
            <a:r>
              <a:rPr lang="cs-CZ" dirty="0" smtClean="0"/>
              <a:t> a </a:t>
            </a:r>
            <a:r>
              <a:rPr lang="cs-CZ" dirty="0" err="1" smtClean="0"/>
              <a:t>Rosenman</a:t>
            </a:r>
            <a:r>
              <a:rPr lang="cs-CZ" dirty="0" smtClean="0"/>
              <a:t> – Osobnost typu A, B a C</a:t>
            </a:r>
          </a:p>
          <a:p>
            <a:pPr lvl="1"/>
            <a:r>
              <a:rPr lang="cs-CZ" dirty="0" smtClean="0"/>
              <a:t>Reich – Svalové pancíře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Biopsychosociální</a:t>
            </a:r>
            <a:r>
              <a:rPr lang="cs-CZ" dirty="0" smtClean="0"/>
              <a:t> model nemoci</a:t>
            </a:r>
          </a:p>
          <a:p>
            <a:pPr lvl="1"/>
            <a:r>
              <a:rPr lang="cs-CZ" dirty="0" err="1" smtClean="0"/>
              <a:t>Engel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Vědecký pohled </a:t>
            </a:r>
            <a:r>
              <a:rPr lang="cs-CZ" dirty="0" err="1" smtClean="0"/>
              <a:t>Franze</a:t>
            </a:r>
            <a:r>
              <a:rPr lang="cs-CZ" dirty="0" smtClean="0"/>
              <a:t> Alexandra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Bronchiální astma</a:t>
            </a:r>
          </a:p>
          <a:p>
            <a:r>
              <a:rPr lang="cs-CZ" dirty="0" smtClean="0"/>
              <a:t>Revmatoidní artritida</a:t>
            </a:r>
          </a:p>
          <a:p>
            <a:r>
              <a:rPr lang="cs-CZ" dirty="0" smtClean="0"/>
              <a:t>Ulcerózní kolitida</a:t>
            </a:r>
          </a:p>
          <a:p>
            <a:r>
              <a:rPr lang="cs-CZ" dirty="0" smtClean="0"/>
              <a:t>Esenciální hypertenze</a:t>
            </a:r>
          </a:p>
          <a:p>
            <a:r>
              <a:rPr lang="cs-CZ" dirty="0" err="1" smtClean="0"/>
              <a:t>Neurodermatitida</a:t>
            </a:r>
            <a:endParaRPr lang="cs-CZ" dirty="0" smtClean="0"/>
          </a:p>
          <a:p>
            <a:r>
              <a:rPr lang="cs-CZ" dirty="0" smtClean="0"/>
              <a:t>Tyreotoxikóza</a:t>
            </a:r>
          </a:p>
          <a:p>
            <a:r>
              <a:rPr lang="cs-CZ" dirty="0" smtClean="0"/>
              <a:t>Duodenální peptidický vřed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Vědecký pohled </a:t>
            </a:r>
            <a:r>
              <a:rPr lang="cs-CZ" dirty="0" err="1" smtClean="0"/>
              <a:t>Friedmanna</a:t>
            </a:r>
            <a:r>
              <a:rPr lang="cs-CZ" dirty="0" smtClean="0"/>
              <a:t> a </a:t>
            </a:r>
            <a:r>
              <a:rPr lang="cs-CZ" dirty="0" err="1" smtClean="0"/>
              <a:t>Rosenmana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Osobnost typu A (koronární)</a:t>
            </a:r>
          </a:p>
          <a:p>
            <a:r>
              <a:rPr lang="cs-CZ" dirty="0" smtClean="0"/>
              <a:t>Osobnost typu B (normální)</a:t>
            </a:r>
          </a:p>
          <a:p>
            <a:r>
              <a:rPr lang="cs-CZ" dirty="0" smtClean="0"/>
              <a:t>Osobnost typu C (karcinogenní)</a:t>
            </a:r>
          </a:p>
          <a:p>
            <a:endParaRPr lang="en-US" dirty="0" smtClean="0"/>
          </a:p>
          <a:p>
            <a:r>
              <a:rPr lang="cs-CZ" sz="2000" dirty="0" smtClean="0"/>
              <a:t>Osobnost typu D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Vědecký pohled </a:t>
            </a:r>
            <a:r>
              <a:rPr lang="cs-CZ" dirty="0" err="1" smtClean="0"/>
              <a:t>Wilhelma</a:t>
            </a:r>
            <a:r>
              <a:rPr lang="cs-CZ" dirty="0" smtClean="0"/>
              <a:t> </a:t>
            </a:r>
            <a:r>
              <a:rPr lang="cs-CZ" dirty="0" err="1" smtClean="0"/>
              <a:t>Reicha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Charakterové/svalové pancíře</a:t>
            </a:r>
          </a:p>
          <a:p>
            <a:pPr lvl="1"/>
            <a:r>
              <a:rPr lang="cs-CZ" dirty="0" smtClean="0"/>
              <a:t>Oči - </a:t>
            </a:r>
            <a:r>
              <a:rPr lang="cs-CZ" sz="2000" dirty="0" smtClean="0"/>
              <a:t>tlak v očích, prázdný pohled, bolesti hlavy</a:t>
            </a:r>
          </a:p>
          <a:p>
            <a:pPr lvl="1"/>
            <a:r>
              <a:rPr lang="cs-CZ" dirty="0" smtClean="0"/>
              <a:t>Ústa - </a:t>
            </a:r>
            <a:r>
              <a:rPr lang="cs-CZ" sz="2000" dirty="0" smtClean="0"/>
              <a:t>kazivost zubů, ústní infekce, obtíže s polykáním</a:t>
            </a:r>
          </a:p>
          <a:p>
            <a:pPr lvl="1"/>
            <a:r>
              <a:rPr lang="cs-CZ" dirty="0" smtClean="0"/>
              <a:t>Krk a šíje - </a:t>
            </a:r>
            <a:r>
              <a:rPr lang="cs-CZ" sz="2000" dirty="0" smtClean="0"/>
              <a:t>ztuhlá šíje, odkašlávání, štítná žláza</a:t>
            </a:r>
          </a:p>
          <a:p>
            <a:pPr lvl="1"/>
            <a:r>
              <a:rPr lang="cs-CZ" dirty="0" smtClean="0"/>
              <a:t>Hrudník - </a:t>
            </a:r>
            <a:r>
              <a:rPr lang="cs-CZ" sz="2000" dirty="0" smtClean="0"/>
              <a:t>napětí v ramenou, píchání na hrudi, dech</a:t>
            </a:r>
          </a:p>
          <a:p>
            <a:pPr lvl="1"/>
            <a:r>
              <a:rPr lang="cs-CZ" dirty="0" smtClean="0"/>
              <a:t>Bránice - </a:t>
            </a:r>
            <a:r>
              <a:rPr lang="cs-CZ" sz="2000" dirty="0" smtClean="0"/>
              <a:t>žaludeční potíže, nevolnosti</a:t>
            </a:r>
          </a:p>
          <a:p>
            <a:pPr lvl="1"/>
            <a:r>
              <a:rPr lang="cs-CZ" dirty="0" smtClean="0"/>
              <a:t>Břicho - </a:t>
            </a:r>
            <a:r>
              <a:rPr lang="cs-CZ" sz="2000" dirty="0" smtClean="0"/>
              <a:t>poruchy trávení, plynatost, bederní páteř</a:t>
            </a:r>
          </a:p>
          <a:p>
            <a:pPr lvl="1"/>
            <a:r>
              <a:rPr lang="cs-CZ" dirty="0" smtClean="0"/>
              <a:t>Pánev - </a:t>
            </a:r>
            <a:r>
              <a:rPr lang="cs-CZ" sz="2000" dirty="0" smtClean="0"/>
              <a:t>oslabení rozmnožovacích a vylučovacích orgánů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já?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Holmes</a:t>
            </a:r>
            <a:r>
              <a:rPr lang="cs-CZ" dirty="0" smtClean="0"/>
              <a:t> &amp; </a:t>
            </a:r>
            <a:r>
              <a:rPr lang="cs-CZ" dirty="0" err="1" smtClean="0"/>
              <a:t>Rahe</a:t>
            </a:r>
            <a:r>
              <a:rPr lang="cs-CZ" dirty="0" smtClean="0"/>
              <a:t> – Škála sociální </a:t>
            </a:r>
            <a:r>
              <a:rPr lang="cs-CZ" dirty="0" err="1" smtClean="0"/>
              <a:t>readaptace</a:t>
            </a:r>
            <a:endParaRPr lang="cs-CZ" dirty="0" smtClean="0"/>
          </a:p>
          <a:p>
            <a:pPr lvl="1"/>
            <a:r>
              <a:rPr lang="cs-CZ" dirty="0" smtClean="0"/>
              <a:t>Události za posledních 12 měsíců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já?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Sečíst získané body</a:t>
            </a:r>
          </a:p>
          <a:p>
            <a:endParaRPr lang="cs-CZ" dirty="0" smtClean="0"/>
          </a:p>
          <a:p>
            <a:r>
              <a:rPr lang="cs-CZ" dirty="0" smtClean="0"/>
              <a:t>Vyhodnocení</a:t>
            </a:r>
          </a:p>
          <a:p>
            <a:pPr lvl="1"/>
            <a:r>
              <a:rPr lang="cs-CZ" dirty="0" smtClean="0"/>
              <a:t>&lt; 150 		</a:t>
            </a:r>
            <a:r>
              <a:rPr lang="cs-CZ" dirty="0" smtClean="0">
                <a:cs typeface="Calibri"/>
              </a:rPr>
              <a:t>→</a:t>
            </a:r>
            <a:r>
              <a:rPr lang="cs-CZ" dirty="0" smtClean="0">
                <a:latin typeface="Calibri"/>
                <a:cs typeface="Calibri"/>
              </a:rPr>
              <a:t> 30% šance na rozvoj nemoci</a:t>
            </a:r>
            <a:endParaRPr lang="cs-CZ" dirty="0" smtClean="0"/>
          </a:p>
          <a:p>
            <a:pPr lvl="1"/>
            <a:r>
              <a:rPr lang="cs-CZ" dirty="0" smtClean="0"/>
              <a:t>150 – 299 	</a:t>
            </a:r>
            <a:r>
              <a:rPr lang="cs-CZ" dirty="0" smtClean="0">
                <a:cs typeface="Calibri"/>
              </a:rPr>
              <a:t>→ 50% šance na rozvoj nemoci</a:t>
            </a:r>
            <a:endParaRPr lang="cs-CZ" dirty="0" smtClean="0"/>
          </a:p>
          <a:p>
            <a:pPr lvl="1"/>
            <a:r>
              <a:rPr lang="cs-CZ" dirty="0" smtClean="0"/>
              <a:t>&gt; 300 		</a:t>
            </a:r>
            <a:r>
              <a:rPr lang="cs-CZ" dirty="0" smtClean="0">
                <a:cs typeface="Calibri"/>
              </a:rPr>
              <a:t>→ 80% šance na rozvoj nemoci</a:t>
            </a:r>
            <a:endParaRPr lang="cs-CZ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terapie a prevence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b="0" dirty="0" smtClean="0"/>
              <a:t>Psýché</a:t>
            </a:r>
            <a:endParaRPr lang="en-US" sz="26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cs-CZ" sz="2200" dirty="0" smtClean="0"/>
              <a:t>Koníčky</a:t>
            </a:r>
          </a:p>
          <a:p>
            <a:pPr lvl="1"/>
            <a:r>
              <a:rPr lang="cs-CZ" sz="2200" dirty="0" smtClean="0"/>
              <a:t>Sociální opora</a:t>
            </a:r>
          </a:p>
          <a:p>
            <a:pPr lvl="1"/>
            <a:r>
              <a:rPr lang="cs-CZ" sz="2200" dirty="0" smtClean="0"/>
              <a:t>Relaxace</a:t>
            </a:r>
          </a:p>
          <a:p>
            <a:pPr lvl="1"/>
            <a:r>
              <a:rPr lang="cs-CZ" sz="2200" dirty="0" smtClean="0"/>
              <a:t>Imaginace</a:t>
            </a:r>
          </a:p>
          <a:p>
            <a:pPr lvl="1"/>
            <a:r>
              <a:rPr lang="cs-CZ" sz="2200" dirty="0" smtClean="0"/>
              <a:t>Meditace</a:t>
            </a:r>
          </a:p>
          <a:p>
            <a:pPr lvl="1"/>
            <a:r>
              <a:rPr lang="cs-CZ" sz="2200" dirty="0" smtClean="0"/>
              <a:t>Sebepoznání, autoregulace</a:t>
            </a:r>
          </a:p>
          <a:p>
            <a:pPr lvl="1"/>
            <a:r>
              <a:rPr lang="cs-CZ" sz="2200" dirty="0" smtClean="0"/>
              <a:t>Psychoterapie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600" b="0" dirty="0" err="1" smtClean="0"/>
              <a:t>Soma</a:t>
            </a:r>
            <a:endParaRPr lang="en-US" sz="2600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cs-CZ" sz="2200" dirty="0" smtClean="0"/>
              <a:t>Zdraví</a:t>
            </a:r>
          </a:p>
          <a:p>
            <a:pPr lvl="1"/>
            <a:r>
              <a:rPr lang="cs-CZ" sz="2200" dirty="0" smtClean="0"/>
              <a:t>Pohybová aktivita</a:t>
            </a:r>
          </a:p>
          <a:p>
            <a:pPr lvl="1"/>
            <a:r>
              <a:rPr lang="cs-CZ" sz="2200" dirty="0" smtClean="0"/>
              <a:t>Správná výživa</a:t>
            </a:r>
          </a:p>
          <a:p>
            <a:pPr lvl="1"/>
            <a:r>
              <a:rPr lang="cs-CZ" sz="2200" dirty="0" smtClean="0"/>
              <a:t>Spánek a odpočinek</a:t>
            </a:r>
          </a:p>
          <a:p>
            <a:pPr lvl="1"/>
            <a:r>
              <a:rPr lang="cs-CZ" sz="2200" dirty="0" smtClean="0"/>
              <a:t>Pohybová terapie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Vyzkoušejte si…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Jacobsonova</a:t>
            </a:r>
            <a:r>
              <a:rPr lang="cs-CZ" dirty="0" smtClean="0"/>
              <a:t> progresivní svalová relaxace</a:t>
            </a:r>
            <a:endParaRPr lang="en-US" dirty="0"/>
          </a:p>
        </p:txBody>
      </p:sp>
      <p:pic>
        <p:nvPicPr>
          <p:cNvPr id="4" name="Obrázek 3" descr="relax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420888"/>
            <a:ext cx="4981575" cy="4010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úkol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Terapie psychosomatických poruch – shrnutí zahraničního článku + vložení originálu do </a:t>
            </a:r>
            <a:r>
              <a:rPr lang="cs-CZ" dirty="0" err="1" smtClean="0"/>
              <a:t>odevzdávárny</a:t>
            </a:r>
            <a:endParaRPr lang="cs-CZ" dirty="0" smtClean="0"/>
          </a:p>
          <a:p>
            <a:pPr lvl="1"/>
            <a:r>
              <a:rPr lang="cs-CZ" dirty="0" smtClean="0"/>
              <a:t>Max 1 normostrana + článek</a:t>
            </a:r>
          </a:p>
          <a:p>
            <a:pPr lvl="1"/>
            <a:r>
              <a:rPr lang="cs-CZ" dirty="0" smtClean="0"/>
              <a:t>Zn. Buďte originální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ZV relaxace NEBO Škála sociální </a:t>
            </a:r>
            <a:r>
              <a:rPr lang="cs-CZ" dirty="0" err="1" smtClean="0"/>
              <a:t>readaptace</a:t>
            </a:r>
            <a:r>
              <a:rPr lang="cs-CZ" dirty="0" smtClean="0"/>
              <a:t> NEBO zkušenost s psychosomatickou nemocí </a:t>
            </a:r>
          </a:p>
          <a:p>
            <a:pPr lvl="1"/>
            <a:r>
              <a:rPr lang="cs-CZ" dirty="0" smtClean="0"/>
              <a:t>Max </a:t>
            </a:r>
            <a:r>
              <a:rPr lang="cs-CZ" smtClean="0"/>
              <a:t>1 normostrana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Termín odevzdání</a:t>
            </a:r>
          </a:p>
          <a:p>
            <a:pPr lvl="1"/>
            <a:r>
              <a:rPr lang="cs-CZ" dirty="0" smtClean="0"/>
              <a:t>Do 4.12. včetně (seminární skupiny 3, 4 a 5)</a:t>
            </a:r>
          </a:p>
          <a:p>
            <a:pPr lvl="1"/>
            <a:r>
              <a:rPr lang="cs-CZ" dirty="0" smtClean="0"/>
              <a:t>Do 11.12. včetně (seminární skupiny 1, 2 a 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to bude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Co to je</a:t>
            </a:r>
          </a:p>
          <a:p>
            <a:endParaRPr lang="cs-CZ" dirty="0" smtClean="0"/>
          </a:p>
          <a:p>
            <a:r>
              <a:rPr lang="cs-CZ" dirty="0" smtClean="0"/>
              <a:t>Koho to zajímá</a:t>
            </a:r>
          </a:p>
          <a:p>
            <a:endParaRPr lang="cs-CZ" dirty="0" smtClean="0"/>
          </a:p>
          <a:p>
            <a:r>
              <a:rPr lang="cs-CZ" dirty="0" smtClean="0"/>
              <a:t>Kdo (co) za to může</a:t>
            </a:r>
          </a:p>
          <a:p>
            <a:endParaRPr lang="cs-CZ" dirty="0" smtClean="0"/>
          </a:p>
          <a:p>
            <a:r>
              <a:rPr lang="cs-CZ" dirty="0" smtClean="0"/>
              <a:t>Vědecký pohled</a:t>
            </a:r>
          </a:p>
          <a:p>
            <a:endParaRPr lang="cs-CZ" dirty="0" smtClean="0"/>
          </a:p>
          <a:p>
            <a:r>
              <a:rPr lang="cs-CZ" dirty="0" smtClean="0"/>
              <a:t>A co já</a:t>
            </a:r>
          </a:p>
          <a:p>
            <a:endParaRPr lang="cs-CZ" dirty="0" smtClean="0"/>
          </a:p>
          <a:p>
            <a:r>
              <a:rPr lang="cs-CZ" dirty="0" smtClean="0"/>
              <a:t>Co s tím</a:t>
            </a:r>
          </a:p>
          <a:p>
            <a:endParaRPr lang="cs-CZ" dirty="0" smtClean="0"/>
          </a:p>
          <a:p>
            <a:r>
              <a:rPr lang="cs-CZ" dirty="0" smtClean="0"/>
              <a:t>Kazuistika</a:t>
            </a:r>
          </a:p>
          <a:p>
            <a:endParaRPr lang="cs-CZ" dirty="0" smtClean="0"/>
          </a:p>
          <a:p>
            <a:r>
              <a:rPr lang="cs-CZ" dirty="0" err="1" smtClean="0"/>
              <a:t>Relax</a:t>
            </a:r>
            <a:r>
              <a:rPr lang="cs-CZ" dirty="0" smtClean="0"/>
              <a:t>...</a:t>
            </a:r>
          </a:p>
          <a:p>
            <a:endParaRPr lang="cs-CZ" dirty="0" smtClean="0"/>
          </a:p>
          <a:p>
            <a:r>
              <a:rPr lang="cs-CZ" dirty="0" smtClean="0"/>
              <a:t>Co mám udělat</a:t>
            </a:r>
          </a:p>
          <a:p>
            <a:endParaRPr lang="cs-CZ" dirty="0" smtClean="0"/>
          </a:p>
          <a:p>
            <a:r>
              <a:rPr lang="cs-CZ" dirty="0" smtClean="0"/>
              <a:t>Co se mám naučit</a:t>
            </a:r>
          </a:p>
          <a:p>
            <a:endParaRPr lang="en-US" dirty="0"/>
          </a:p>
        </p:txBody>
      </p:sp>
      <p:pic>
        <p:nvPicPr>
          <p:cNvPr id="4" name="Obrázek 3" descr="can-stock-photo_csp26129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5226" y="2564904"/>
            <a:ext cx="3375240" cy="30227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 testu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Stres</a:t>
            </a:r>
          </a:p>
          <a:p>
            <a:r>
              <a:rPr lang="cs-CZ" dirty="0" smtClean="0"/>
              <a:t>Teorie</a:t>
            </a:r>
          </a:p>
          <a:p>
            <a:r>
              <a:rPr lang="cs-CZ" dirty="0" smtClean="0"/>
              <a:t>F43, F44, F45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3600" dirty="0" smtClean="0"/>
              <a:t>Prezentace je osnova k učení se na test 				</a:t>
            </a:r>
            <a:r>
              <a:rPr lang="cs-CZ" sz="3600" dirty="0" smtClean="0">
                <a:sym typeface="Wingdings" pitchFamily="2" charset="2"/>
              </a:rPr>
              <a:t></a:t>
            </a:r>
            <a:endParaRPr lang="cs-CZ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en-US" dirty="0"/>
          </a:p>
        </p:txBody>
      </p:sp>
      <p:pic>
        <p:nvPicPr>
          <p:cNvPr id="6" name="Zástupný symbol pro obsah 5" descr="Taking-care-of-yourself-quote_daily-inspiration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97714" y="1567532"/>
            <a:ext cx="5148572" cy="51485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err="1" smtClean="0"/>
              <a:t>Baštecký</a:t>
            </a:r>
            <a:r>
              <a:rPr lang="cs-CZ" dirty="0" smtClean="0"/>
              <a:t>, J., </a:t>
            </a:r>
            <a:r>
              <a:rPr lang="cs-CZ" dirty="0" err="1" smtClean="0"/>
              <a:t>Šavlík</a:t>
            </a:r>
            <a:r>
              <a:rPr lang="cs-CZ" dirty="0" smtClean="0"/>
              <a:t>, J. ,&amp; Šimek, J. (1993). </a:t>
            </a:r>
            <a:r>
              <a:rPr lang="cs-CZ" i="1" dirty="0" smtClean="0"/>
              <a:t>Psychosomatická medicína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, </a:t>
            </a:r>
            <a:r>
              <a:rPr lang="cs-CZ" dirty="0" err="1" smtClean="0"/>
              <a:t>Avicenum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Honzák</a:t>
            </a:r>
            <a:r>
              <a:rPr lang="cs-CZ" dirty="0" smtClean="0"/>
              <a:t>, R. (2011). Vnitřní lékařství. </a:t>
            </a:r>
            <a:r>
              <a:rPr lang="cs-CZ" i="1" dirty="0" smtClean="0"/>
              <a:t>Jak se dívat na psychosomatickou medicínu</a:t>
            </a:r>
            <a:r>
              <a:rPr lang="cs-CZ" dirty="0" smtClean="0"/>
              <a:t>, 57(11). 903-907 .Dostupné z: </a:t>
            </a:r>
            <a:r>
              <a:rPr lang="cs-CZ" u="sng" dirty="0" smtClean="0">
                <a:hlinkClick r:id="rId2"/>
              </a:rPr>
              <a:t>http://vselek.lf1.cuni.cz/</a:t>
            </a:r>
            <a:r>
              <a:rPr lang="cs-CZ" u="sng" dirty="0" err="1" smtClean="0">
                <a:hlinkClick r:id="rId2"/>
              </a:rPr>
              <a:t>file</a:t>
            </a:r>
            <a:r>
              <a:rPr lang="cs-CZ" u="sng" dirty="0" smtClean="0">
                <a:hlinkClick r:id="rId2"/>
              </a:rPr>
              <a:t>/30/JAK%20SE%20D%C3%8DVAT%20NA%20PSYCHOSOMATIKU.pdf</a:t>
            </a:r>
            <a:endParaRPr lang="cs-CZ" u="sng" dirty="0" smtClean="0"/>
          </a:p>
          <a:p>
            <a:r>
              <a:rPr lang="en-US" dirty="0" smtClean="0"/>
              <a:t>K</a:t>
            </a:r>
            <a:r>
              <a:rPr lang="cs-CZ" dirty="0" err="1" smtClean="0"/>
              <a:t>ebza</a:t>
            </a:r>
            <a:r>
              <a:rPr lang="en-US" dirty="0" smtClean="0"/>
              <a:t>, V. </a:t>
            </a:r>
            <a:r>
              <a:rPr lang="cs-CZ" dirty="0" smtClean="0"/>
              <a:t>(2007). </a:t>
            </a:r>
            <a:r>
              <a:rPr lang="en-US" i="1" dirty="0" err="1" smtClean="0"/>
              <a:t>Hodnocení</a:t>
            </a:r>
            <a:r>
              <a:rPr lang="en-US" i="1" dirty="0" smtClean="0"/>
              <a:t> </a:t>
            </a:r>
            <a:r>
              <a:rPr lang="en-US" i="1" dirty="0" err="1" smtClean="0"/>
              <a:t>psychosociálních</a:t>
            </a:r>
            <a:r>
              <a:rPr lang="en-US" i="1" dirty="0" smtClean="0"/>
              <a:t> </a:t>
            </a:r>
            <a:r>
              <a:rPr lang="en-US" i="1" dirty="0" err="1" smtClean="0"/>
              <a:t>faktorů</a:t>
            </a:r>
            <a:r>
              <a:rPr lang="en-US" i="1" dirty="0" smtClean="0"/>
              <a:t>. </a:t>
            </a:r>
            <a:r>
              <a:rPr lang="en-US" dirty="0" smtClean="0"/>
              <a:t>In: SZÚ [online].</a:t>
            </a:r>
            <a:r>
              <a:rPr lang="cs-CZ" dirty="0" smtClean="0"/>
              <a:t> D</a:t>
            </a:r>
            <a:r>
              <a:rPr lang="en-US" dirty="0" err="1" smtClean="0"/>
              <a:t>ostupné</a:t>
            </a:r>
            <a:r>
              <a:rPr lang="en-US" dirty="0" smtClean="0"/>
              <a:t> z: </a:t>
            </a:r>
            <a:r>
              <a:rPr lang="en-US" dirty="0" smtClean="0">
                <a:hlinkClick r:id="rId3"/>
              </a:rPr>
              <a:t>http://www.szu.cz/uploads/documents/czzp/psycho/skala_socialni_adaptace.pdf</a:t>
            </a:r>
            <a:endParaRPr lang="cs-CZ" dirty="0" smtClean="0"/>
          </a:p>
          <a:p>
            <a:r>
              <a:rPr lang="cs-CZ" dirty="0" err="1" smtClean="0"/>
              <a:t>Křivohlavý</a:t>
            </a:r>
            <a:r>
              <a:rPr lang="cs-CZ" dirty="0" smtClean="0"/>
              <a:t>, J. (2009). </a:t>
            </a:r>
            <a:r>
              <a:rPr lang="cs-CZ" i="1" dirty="0" smtClean="0"/>
              <a:t>Psychologie zdraví</a:t>
            </a:r>
            <a:r>
              <a:rPr lang="cs-CZ" dirty="0" smtClean="0"/>
              <a:t> (3. </a:t>
            </a:r>
            <a:r>
              <a:rPr lang="cs-CZ" dirty="0" err="1" smtClean="0"/>
              <a:t>vyd</a:t>
            </a:r>
            <a:r>
              <a:rPr lang="cs-CZ" dirty="0" smtClean="0"/>
              <a:t>.). Praha: Portál.</a:t>
            </a:r>
          </a:p>
          <a:p>
            <a:r>
              <a:rPr lang="cs-CZ" dirty="0" smtClean="0"/>
              <a:t>Míček, L.  (1986). </a:t>
            </a:r>
            <a:r>
              <a:rPr lang="cs-CZ" i="1" dirty="0" smtClean="0"/>
              <a:t>Duševní hygiena</a:t>
            </a:r>
            <a:r>
              <a:rPr lang="cs-CZ" dirty="0" smtClean="0"/>
              <a:t>. Praha: Státní pedagogické nakladatelství.</a:t>
            </a:r>
          </a:p>
          <a:p>
            <a:r>
              <a:rPr lang="cs-CZ" sz="3300" dirty="0" err="1" smtClean="0"/>
              <a:t>Morschitzky</a:t>
            </a:r>
            <a:r>
              <a:rPr lang="cs-CZ" sz="3300" dirty="0" smtClean="0"/>
              <a:t>, H. ,&amp; </a:t>
            </a:r>
            <a:r>
              <a:rPr lang="cs-CZ" sz="3300" dirty="0" err="1" smtClean="0"/>
              <a:t>Sator</a:t>
            </a:r>
            <a:r>
              <a:rPr lang="cs-CZ" sz="3300" dirty="0" smtClean="0"/>
              <a:t>, S. (2007).</a:t>
            </a:r>
            <a:r>
              <a:rPr lang="cs-CZ" dirty="0" smtClean="0"/>
              <a:t> </a:t>
            </a:r>
            <a:r>
              <a:rPr lang="cs-CZ" i="1" dirty="0" smtClean="0"/>
              <a:t>Když duše mluví řečí těla</a:t>
            </a:r>
            <a:r>
              <a:rPr lang="cs-CZ" dirty="0" smtClean="0"/>
              <a:t>. Praha: Portál. </a:t>
            </a:r>
          </a:p>
          <a:p>
            <a:r>
              <a:rPr lang="cs-CZ" dirty="0" smtClean="0"/>
              <a:t>Smolík, P. (2002). </a:t>
            </a:r>
            <a:r>
              <a:rPr lang="cs-CZ" i="1" dirty="0" smtClean="0"/>
              <a:t>Duševní a behaviorální poruchy </a:t>
            </a:r>
            <a:r>
              <a:rPr lang="cs-CZ" dirty="0" smtClean="0"/>
              <a:t>(2. </a:t>
            </a:r>
            <a:r>
              <a:rPr lang="cs-CZ" dirty="0" err="1" smtClean="0"/>
              <a:t>revid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.). Praha: </a:t>
            </a:r>
            <a:r>
              <a:rPr lang="cs-CZ" dirty="0" err="1" smtClean="0"/>
              <a:t>Maxdorf</a:t>
            </a:r>
            <a:r>
              <a:rPr lang="cs-CZ" dirty="0" smtClean="0"/>
              <a:t>.</a:t>
            </a:r>
          </a:p>
          <a:p>
            <a:r>
              <a:rPr lang="cs-CZ" dirty="0" smtClean="0"/>
              <a:t>Šimon, J. (2004). Psychosomatická a psychosociální problematika kardiovaskulárních chorob. </a:t>
            </a:r>
            <a:r>
              <a:rPr lang="cs-CZ" i="1" dirty="0" err="1" smtClean="0"/>
              <a:t>Psychiatria</a:t>
            </a:r>
            <a:r>
              <a:rPr lang="cs-CZ" i="1" dirty="0" smtClean="0"/>
              <a:t> </a:t>
            </a:r>
            <a:r>
              <a:rPr lang="cs-CZ" i="1" dirty="0" err="1" smtClean="0"/>
              <a:t>pre</a:t>
            </a:r>
            <a:r>
              <a:rPr lang="cs-CZ" i="1" dirty="0" smtClean="0"/>
              <a:t> </a:t>
            </a:r>
            <a:r>
              <a:rPr lang="cs-CZ" i="1" dirty="0" err="1" smtClean="0"/>
              <a:t>prax</a:t>
            </a:r>
            <a:r>
              <a:rPr lang="cs-CZ" i="1" dirty="0" smtClean="0"/>
              <a:t> </a:t>
            </a:r>
            <a:r>
              <a:rPr lang="cs-CZ" dirty="0" smtClean="0"/>
              <a:t>, 24-27 . Dostupné z: 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meduca.sk</a:t>
            </a:r>
            <a:endParaRPr lang="cs-CZ" dirty="0" smtClean="0"/>
          </a:p>
          <a:p>
            <a:r>
              <a:rPr lang="cs-CZ" dirty="0" smtClean="0"/>
              <a:t>Trojan, S. (2003). </a:t>
            </a:r>
            <a:r>
              <a:rPr lang="cs-CZ" i="1" dirty="0" smtClean="0"/>
              <a:t>Lékařská fyziologie</a:t>
            </a:r>
            <a:r>
              <a:rPr lang="cs-CZ" dirty="0" smtClean="0"/>
              <a:t> (4. </a:t>
            </a:r>
            <a:r>
              <a:rPr lang="cs-CZ" dirty="0" err="1" smtClean="0"/>
              <a:t>přeprac</a:t>
            </a:r>
            <a:r>
              <a:rPr lang="cs-CZ" dirty="0" smtClean="0"/>
              <a:t>. a </a:t>
            </a:r>
            <a:r>
              <a:rPr lang="cs-CZ" dirty="0" err="1" smtClean="0"/>
              <a:t>dopl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.).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spojené nádob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4400550"/>
            <a:ext cx="4762500" cy="245745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„Stav, kdy je člověku naprosto dobře, a to jak fyzicky, tak psychicky i sociálně. Není to jen nepřítomnost nemoci nebo neduživosti.“ </a:t>
            </a:r>
            <a:r>
              <a:rPr lang="cs-CZ" sz="1600" dirty="0" smtClean="0"/>
              <a:t>(WHO, 1946)</a:t>
            </a:r>
          </a:p>
          <a:p>
            <a:endParaRPr lang="cs-CZ" dirty="0" smtClean="0"/>
          </a:p>
          <a:p>
            <a:r>
              <a:rPr lang="cs-CZ" dirty="0" smtClean="0"/>
              <a:t>Objektivní vs. subjektivní pohled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to je?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Multifaktoriální příčiny</a:t>
            </a:r>
          </a:p>
          <a:p>
            <a:endParaRPr lang="cs-CZ" dirty="0" smtClean="0"/>
          </a:p>
          <a:p>
            <a:r>
              <a:rPr lang="cs-CZ" dirty="0" smtClean="0"/>
              <a:t>Podmínky</a:t>
            </a:r>
          </a:p>
          <a:p>
            <a:pPr lvl="1"/>
            <a:r>
              <a:rPr lang="cs-CZ" dirty="0" smtClean="0"/>
              <a:t>Přímý vztah etiologie k předchozí psychologické události nebo osobnostní charakteristice</a:t>
            </a:r>
          </a:p>
          <a:p>
            <a:pPr lvl="1"/>
            <a:r>
              <a:rPr lang="cs-CZ" dirty="0" smtClean="0"/>
              <a:t>Vliv psychologických faktorů na průběh nemoci</a:t>
            </a:r>
          </a:p>
          <a:p>
            <a:pPr lvl="1"/>
            <a:r>
              <a:rPr lang="cs-CZ" dirty="0" smtClean="0"/>
              <a:t>Přímý vztah primárního příznaku k jedinému psychologickému faktoru</a:t>
            </a:r>
          </a:p>
          <a:p>
            <a:pPr lvl="1"/>
            <a:r>
              <a:rPr lang="cs-CZ" dirty="0" smtClean="0"/>
              <a:t>Neadekvátnost příznaků a manifestace v somatickém onemocnění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to je?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100" dirty="0" smtClean="0"/>
              <a:t>4 hlavní skupiny</a:t>
            </a:r>
          </a:p>
          <a:p>
            <a:pPr lvl="1"/>
            <a:r>
              <a:rPr lang="cs-CZ" dirty="0" smtClean="0"/>
              <a:t>Poruchy celkového tělesného schématu</a:t>
            </a:r>
          </a:p>
          <a:p>
            <a:pPr lvl="1"/>
            <a:r>
              <a:rPr lang="cs-CZ" dirty="0" smtClean="0"/>
              <a:t>Funkční (</a:t>
            </a:r>
            <a:r>
              <a:rPr lang="cs-CZ" dirty="0" err="1" smtClean="0"/>
              <a:t>somatoformní</a:t>
            </a:r>
            <a:r>
              <a:rPr lang="cs-CZ" dirty="0" smtClean="0"/>
              <a:t> a </a:t>
            </a:r>
            <a:r>
              <a:rPr lang="cs-CZ" dirty="0" err="1" smtClean="0"/>
              <a:t>disociativní</a:t>
            </a:r>
            <a:r>
              <a:rPr lang="cs-CZ" dirty="0" smtClean="0"/>
              <a:t>) poruchy </a:t>
            </a:r>
          </a:p>
          <a:p>
            <a:pPr lvl="1"/>
            <a:r>
              <a:rPr lang="cs-CZ" dirty="0" smtClean="0"/>
              <a:t>Psychosomatické poruchy v užším smyslu</a:t>
            </a:r>
          </a:p>
          <a:p>
            <a:pPr lvl="1"/>
            <a:r>
              <a:rPr lang="cs-CZ" dirty="0" err="1" smtClean="0"/>
              <a:t>Somatopsychické</a:t>
            </a:r>
            <a:r>
              <a:rPr lang="cs-CZ" dirty="0" smtClean="0"/>
              <a:t> choroby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Koho to zajímá?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Psychosomatická (behaviorální) medicína</a:t>
            </a:r>
          </a:p>
          <a:p>
            <a:pPr lvl="1"/>
            <a:r>
              <a:rPr lang="cs-CZ" dirty="0" smtClean="0"/>
              <a:t>Biologické, behaviorální, psychologické a sociální vědy</a:t>
            </a:r>
          </a:p>
          <a:p>
            <a:pPr lvl="1"/>
            <a:r>
              <a:rPr lang="cs-CZ" dirty="0" smtClean="0"/>
              <a:t>Koncept nemoci + problematika pacienta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Koho to zajímá?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MKN-10</a:t>
            </a:r>
          </a:p>
          <a:p>
            <a:pPr lvl="1"/>
            <a:r>
              <a:rPr lang="cs-CZ" dirty="0" smtClean="0"/>
              <a:t>F43 Reakce na závažný stres a poruchy přizpůsobení</a:t>
            </a:r>
          </a:p>
          <a:p>
            <a:pPr lvl="1"/>
            <a:r>
              <a:rPr lang="cs-CZ" dirty="0" smtClean="0"/>
              <a:t>F44 Disociační (konverzní) poruchy</a:t>
            </a:r>
          </a:p>
          <a:p>
            <a:pPr lvl="1"/>
            <a:r>
              <a:rPr lang="cs-CZ" dirty="0" smtClean="0"/>
              <a:t>F45 </a:t>
            </a:r>
            <a:r>
              <a:rPr lang="cs-CZ" dirty="0" err="1" smtClean="0"/>
              <a:t>Somatoformní</a:t>
            </a:r>
            <a:r>
              <a:rPr lang="cs-CZ" dirty="0" smtClean="0"/>
              <a:t> poruchy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(co) za to může?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Stres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N</a:t>
            </a:r>
            <a:r>
              <a:rPr lang="en-US" dirty="0" err="1" smtClean="0"/>
              <a:t>especifická</a:t>
            </a:r>
            <a:r>
              <a:rPr lang="en-US" dirty="0" smtClean="0"/>
              <a:t> </a:t>
            </a:r>
            <a:r>
              <a:rPr lang="en-US" dirty="0" err="1" smtClean="0"/>
              <a:t>reakce</a:t>
            </a:r>
            <a:r>
              <a:rPr lang="en-US" dirty="0" smtClean="0"/>
              <a:t> </a:t>
            </a:r>
            <a:r>
              <a:rPr lang="en-US" dirty="0" err="1" smtClean="0"/>
              <a:t>organismu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zátěžové</a:t>
            </a:r>
            <a:r>
              <a:rPr lang="en-US" dirty="0" smtClean="0"/>
              <a:t> </a:t>
            </a:r>
            <a:r>
              <a:rPr lang="en-US" dirty="0" err="1" smtClean="0"/>
              <a:t>vlivy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en-US" dirty="0" err="1" smtClean="0"/>
              <a:t>mentální</a:t>
            </a:r>
            <a:r>
              <a:rPr lang="en-US" dirty="0" smtClean="0"/>
              <a:t>, </a:t>
            </a:r>
            <a:r>
              <a:rPr lang="en-US" dirty="0" err="1" smtClean="0"/>
              <a:t>fyzikální</a:t>
            </a:r>
            <a:r>
              <a:rPr lang="en-US" dirty="0" smtClean="0"/>
              <a:t>, </a:t>
            </a:r>
            <a:r>
              <a:rPr lang="en-US" dirty="0" err="1" smtClean="0"/>
              <a:t>traumatické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Význam pro přežití</a:t>
            </a:r>
            <a:endParaRPr lang="en-US" dirty="0"/>
          </a:p>
        </p:txBody>
      </p:sp>
      <p:pic>
        <p:nvPicPr>
          <p:cNvPr id="6" name="Obrázek 5" descr="mam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4483197"/>
            <a:ext cx="2316832" cy="2038812"/>
          </a:xfrm>
          <a:prstGeom prst="rect">
            <a:avLst/>
          </a:prstGeom>
        </p:spPr>
      </p:pic>
      <p:pic>
        <p:nvPicPr>
          <p:cNvPr id="7" name="Obrázek 6" descr="pravě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5085184"/>
            <a:ext cx="1377680" cy="13962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Zástupný symbol pro obsah 3" descr="sympatikus_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620688"/>
            <a:ext cx="6834026" cy="59987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977</TotalTime>
  <Words>701</Words>
  <Application>Microsoft Office PowerPoint</Application>
  <PresentationFormat>Předvádění na obrazovce (4:3)</PresentationFormat>
  <Paragraphs>148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Psychosomatika PSA_048 Klinická psychologie II</vt:lpstr>
      <vt:lpstr>O čem to bude</vt:lpstr>
      <vt:lpstr>Zdraví</vt:lpstr>
      <vt:lpstr>Co to je?</vt:lpstr>
      <vt:lpstr>Co to je?</vt:lpstr>
      <vt:lpstr>Koho to zajímá?</vt:lpstr>
      <vt:lpstr>Koho to zajímá?</vt:lpstr>
      <vt:lpstr>Kdo (co) za to může?</vt:lpstr>
      <vt:lpstr>Prezentace aplikace PowerPoint</vt:lpstr>
      <vt:lpstr>Kdo (co) za to může?</vt:lpstr>
      <vt:lpstr>Vědecký pohled</vt:lpstr>
      <vt:lpstr>Vědecký pohled Franze Alexandra</vt:lpstr>
      <vt:lpstr>Vědecký pohled Friedmanna a Rosenmana</vt:lpstr>
      <vt:lpstr>Vědecký pohled Wilhelma Reicha</vt:lpstr>
      <vt:lpstr>A co já?</vt:lpstr>
      <vt:lpstr>A co já?</vt:lpstr>
      <vt:lpstr>Možnosti terapie a prevence</vt:lpstr>
      <vt:lpstr>Vyzkoušejte si…</vt:lpstr>
      <vt:lpstr>Seminární úkol</vt:lpstr>
      <vt:lpstr>Otázky v testu</vt:lpstr>
      <vt:lpstr>Děkuji za pozornost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Psychosomatika</dc:title>
  <dc:creator>Alena</dc:creator>
  <cp:lastModifiedBy>Alena Pučelíková</cp:lastModifiedBy>
  <cp:revision>105</cp:revision>
  <dcterms:created xsi:type="dcterms:W3CDTF">2016-04-10T17:34:19Z</dcterms:created>
  <dcterms:modified xsi:type="dcterms:W3CDTF">2017-12-04T18:48:20Z</dcterms:modified>
</cp:coreProperties>
</file>