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57" r:id="rId3"/>
    <p:sldId id="260" r:id="rId4"/>
    <p:sldId id="258" r:id="rId5"/>
    <p:sldId id="268" r:id="rId6"/>
    <p:sldId id="269" r:id="rId7"/>
    <p:sldId id="270" r:id="rId8"/>
    <p:sldId id="271" r:id="rId9"/>
    <p:sldId id="272" r:id="rId10"/>
    <p:sldId id="266" r:id="rId11"/>
    <p:sldId id="264" r:id="rId12"/>
    <p:sldId id="261" r:id="rId13"/>
    <p:sldId id="262" r:id="rId14"/>
    <p:sldId id="263" r:id="rId15"/>
    <p:sldId id="265" r:id="rId16"/>
    <p:sldId id="267" r:id="rId17"/>
    <p:sldId id="273" r:id="rId18"/>
    <p:sldId id="274" r:id="rId19"/>
    <p:sldId id="275" r:id="rId20"/>
    <p:sldId id="276" r:id="rId21"/>
    <p:sldId id="277" r:id="rId22"/>
    <p:sldId id="278" r:id="rId23"/>
    <p:sldId id="279" r:id="rId24"/>
    <p:sldId id="297" r:id="rId25"/>
    <p:sldId id="293" r:id="rId26"/>
    <p:sldId id="294" r:id="rId27"/>
    <p:sldId id="296" r:id="rId28"/>
    <p:sldId id="295" r:id="rId29"/>
    <p:sldId id="280" r:id="rId30"/>
    <p:sldId id="282" r:id="rId31"/>
    <p:sldId id="286" r:id="rId32"/>
    <p:sldId id="283" r:id="rId33"/>
    <p:sldId id="287" r:id="rId34"/>
    <p:sldId id="288" r:id="rId35"/>
    <p:sldId id="284" r:id="rId36"/>
    <p:sldId id="281" r:id="rId37"/>
    <p:sldId id="289" r:id="rId38"/>
    <p:sldId id="292" r:id="rId39"/>
    <p:sldId id="291"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0" d="100"/>
          <a:sy n="60" d="100"/>
        </p:scale>
        <p:origin x="1140"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a:t>Kliknutím lze upravit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7C213E6D-AC3D-47C6-A7A6-F52C53ECA581}" type="datetimeFigureOut">
              <a:rPr lang="cs-CZ" smtClean="0"/>
              <a:t>9. 11. 2017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769D6B1-3C70-423D-896E-A89FDC98AB24}"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084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C213E6D-AC3D-47C6-A7A6-F52C53ECA581}" type="datetimeFigureOut">
              <a:rPr lang="cs-CZ" smtClean="0"/>
              <a:t>9. 11. 2017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769D6B1-3C70-423D-896E-A89FDC98AB24}" type="slidenum">
              <a:rPr lang="cs-CZ" smtClean="0"/>
              <a:t>‹#›</a:t>
            </a:fld>
            <a:endParaRPr lang="cs-CZ"/>
          </a:p>
        </p:txBody>
      </p:sp>
    </p:spTree>
    <p:extLst>
      <p:ext uri="{BB962C8B-B14F-4D97-AF65-F5344CB8AC3E}">
        <p14:creationId xmlns:p14="http://schemas.microsoft.com/office/powerpoint/2010/main" val="2293425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C213E6D-AC3D-47C6-A7A6-F52C53ECA581}" type="datetimeFigureOut">
              <a:rPr lang="cs-CZ" smtClean="0"/>
              <a:t>9. 11. 2017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769D6B1-3C70-423D-896E-A89FDC98AB24}" type="slidenum">
              <a:rPr lang="cs-CZ" smtClean="0"/>
              <a:t>‹#›</a:t>
            </a:fld>
            <a:endParaRPr lang="cs-CZ"/>
          </a:p>
        </p:txBody>
      </p:sp>
    </p:spTree>
    <p:extLst>
      <p:ext uri="{BB962C8B-B14F-4D97-AF65-F5344CB8AC3E}">
        <p14:creationId xmlns:p14="http://schemas.microsoft.com/office/powerpoint/2010/main" val="1324740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C213E6D-AC3D-47C6-A7A6-F52C53ECA581}" type="datetimeFigureOut">
              <a:rPr lang="cs-CZ" smtClean="0"/>
              <a:t>9. 11. 2017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769D6B1-3C70-423D-896E-A89FDC98AB24}" type="slidenum">
              <a:rPr lang="cs-CZ" smtClean="0"/>
              <a:t>‹#›</a:t>
            </a:fld>
            <a:endParaRPr lang="cs-CZ"/>
          </a:p>
        </p:txBody>
      </p:sp>
    </p:spTree>
    <p:extLst>
      <p:ext uri="{BB962C8B-B14F-4D97-AF65-F5344CB8AC3E}">
        <p14:creationId xmlns:p14="http://schemas.microsoft.com/office/powerpoint/2010/main" val="1938825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7C213E6D-AC3D-47C6-A7A6-F52C53ECA581}" type="datetimeFigureOut">
              <a:rPr lang="cs-CZ" smtClean="0"/>
              <a:t>9. 11. 2017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769D6B1-3C70-423D-896E-A89FDC98AB24}"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1082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7C213E6D-AC3D-47C6-A7A6-F52C53ECA581}" type="datetimeFigureOut">
              <a:rPr lang="cs-CZ" smtClean="0"/>
              <a:t>9. 11. 2017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769D6B1-3C70-423D-896E-A89FDC98AB24}" type="slidenum">
              <a:rPr lang="cs-CZ" smtClean="0"/>
              <a:t>‹#›</a:t>
            </a:fld>
            <a:endParaRPr lang="cs-CZ"/>
          </a:p>
        </p:txBody>
      </p:sp>
    </p:spTree>
    <p:extLst>
      <p:ext uri="{BB962C8B-B14F-4D97-AF65-F5344CB8AC3E}">
        <p14:creationId xmlns:p14="http://schemas.microsoft.com/office/powerpoint/2010/main" val="222498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9728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21792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7C213E6D-AC3D-47C6-A7A6-F52C53ECA581}" type="datetimeFigureOut">
              <a:rPr lang="cs-CZ" smtClean="0"/>
              <a:t>9. 11. 2017</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4769D6B1-3C70-423D-896E-A89FDC98AB24}" type="slidenum">
              <a:rPr lang="cs-CZ" smtClean="0"/>
              <a:t>‹#›</a:t>
            </a:fld>
            <a:endParaRPr lang="cs-CZ"/>
          </a:p>
        </p:txBody>
      </p:sp>
    </p:spTree>
    <p:extLst>
      <p:ext uri="{BB962C8B-B14F-4D97-AF65-F5344CB8AC3E}">
        <p14:creationId xmlns:p14="http://schemas.microsoft.com/office/powerpoint/2010/main" val="3200673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7C213E6D-AC3D-47C6-A7A6-F52C53ECA581}" type="datetimeFigureOut">
              <a:rPr lang="cs-CZ" smtClean="0"/>
              <a:t>9. 11. 2017</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4769D6B1-3C70-423D-896E-A89FDC98AB24}" type="slidenum">
              <a:rPr lang="cs-CZ" smtClean="0"/>
              <a:t>‹#›</a:t>
            </a:fld>
            <a:endParaRPr lang="cs-CZ"/>
          </a:p>
        </p:txBody>
      </p:sp>
    </p:spTree>
    <p:extLst>
      <p:ext uri="{BB962C8B-B14F-4D97-AF65-F5344CB8AC3E}">
        <p14:creationId xmlns:p14="http://schemas.microsoft.com/office/powerpoint/2010/main" val="2710333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C213E6D-AC3D-47C6-A7A6-F52C53ECA581}" type="datetimeFigureOut">
              <a:rPr lang="cs-CZ" smtClean="0"/>
              <a:t>9. 11. 2017</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fld id="{4769D6B1-3C70-423D-896E-A89FDC98AB24}" type="slidenum">
              <a:rPr lang="cs-CZ" smtClean="0"/>
              <a:t>‹#›</a:t>
            </a:fld>
            <a:endParaRPr lang="cs-CZ"/>
          </a:p>
        </p:txBody>
      </p:sp>
    </p:spTree>
    <p:extLst>
      <p:ext uri="{BB962C8B-B14F-4D97-AF65-F5344CB8AC3E}">
        <p14:creationId xmlns:p14="http://schemas.microsoft.com/office/powerpoint/2010/main" val="513812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C213E6D-AC3D-47C6-A7A6-F52C53ECA581}" type="datetimeFigureOut">
              <a:rPr lang="cs-CZ" smtClean="0"/>
              <a:t>9. 11. 2017</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769D6B1-3C70-423D-896E-A89FDC98AB24}" type="slidenum">
              <a:rPr lang="cs-CZ" smtClean="0"/>
              <a:t>‹#›</a:t>
            </a:fld>
            <a:endParaRPr lang="cs-CZ"/>
          </a:p>
        </p:txBody>
      </p:sp>
    </p:spTree>
    <p:extLst>
      <p:ext uri="{BB962C8B-B14F-4D97-AF65-F5344CB8AC3E}">
        <p14:creationId xmlns:p14="http://schemas.microsoft.com/office/powerpoint/2010/main" val="1650533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7C213E6D-AC3D-47C6-A7A6-F52C53ECA581}" type="datetimeFigureOut">
              <a:rPr lang="cs-CZ" smtClean="0"/>
              <a:t>9. 11. 2017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769D6B1-3C70-423D-896E-A89FDC98AB24}" type="slidenum">
              <a:rPr lang="cs-CZ" smtClean="0"/>
              <a:t>‹#›</a:t>
            </a:fld>
            <a:endParaRPr lang="cs-CZ"/>
          </a:p>
        </p:txBody>
      </p:sp>
    </p:spTree>
    <p:extLst>
      <p:ext uri="{BB962C8B-B14F-4D97-AF65-F5344CB8AC3E}">
        <p14:creationId xmlns:p14="http://schemas.microsoft.com/office/powerpoint/2010/main" val="3228674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C213E6D-AC3D-47C6-A7A6-F52C53ECA581}" type="datetimeFigureOut">
              <a:rPr lang="cs-CZ" smtClean="0"/>
              <a:t>9. 11. 2017</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769D6B1-3C70-423D-896E-A89FDC98AB24}" type="slidenum">
              <a:rPr lang="cs-CZ" smtClean="0"/>
              <a:t>‹#›</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551993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aleph.muni.cz/F/LMDNGS6XG5DL7ILM3XQUSFUX2271M6V5N9Q2EV8Q2XRG4DSRLS-06476?func=full-set-set&amp;set_number=000003&amp;set_entry=000027&amp;format=99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ake2live.com/wp-content/uploads/2017/10/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4740" y="-331573"/>
            <a:ext cx="6683208" cy="5520356"/>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ctrTitle"/>
          </p:nvPr>
        </p:nvSpPr>
        <p:spPr>
          <a:xfrm>
            <a:off x="853327" y="4688113"/>
            <a:ext cx="10906034" cy="1001341"/>
          </a:xfrm>
        </p:spPr>
        <p:txBody>
          <a:bodyPr>
            <a:normAutofit fontScale="90000"/>
          </a:bodyPr>
          <a:lstStyle/>
          <a:p>
            <a:pPr algn="ctr"/>
            <a:r>
              <a:rPr lang="cs-CZ" dirty="0"/>
              <a:t>Poruchy příjmu potravy</a:t>
            </a:r>
          </a:p>
        </p:txBody>
      </p:sp>
    </p:spTree>
    <p:extLst>
      <p:ext uri="{BB962C8B-B14F-4D97-AF65-F5344CB8AC3E}">
        <p14:creationId xmlns:p14="http://schemas.microsoft.com/office/powerpoint/2010/main" val="911027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F50. 0 Mentální anorexie</a:t>
            </a:r>
          </a:p>
        </p:txBody>
      </p:sp>
      <p:sp>
        <p:nvSpPr>
          <p:cNvPr id="3" name="Zástupný symbol pro obsah 2"/>
          <p:cNvSpPr>
            <a:spLocks noGrp="1"/>
          </p:cNvSpPr>
          <p:nvPr>
            <p:ph idx="1"/>
          </p:nvPr>
        </p:nvSpPr>
        <p:spPr/>
        <p:txBody>
          <a:bodyPr>
            <a:noAutofit/>
          </a:bodyPr>
          <a:lstStyle/>
          <a:p>
            <a:r>
              <a:rPr lang="cs-CZ" sz="2400" b="1" dirty="0"/>
              <a:t>DG:</a:t>
            </a:r>
          </a:p>
          <a:p>
            <a:r>
              <a:rPr lang="cs-CZ" sz="2400" dirty="0"/>
              <a:t>Tělesná hmotnost pod 15% předpokládané úrovně nebo BMI 17,5 a nižší</a:t>
            </a:r>
          </a:p>
          <a:p>
            <a:r>
              <a:rPr lang="cs-CZ" sz="2400" dirty="0"/>
              <a:t>Snížení hmotnosti si zapříčiňuje pacient sám tím, že se vyhýbá jídlu nebo užívá diuretika, laxativa, vynechává inzulin (u diabetiků), vyprovokované zvracení, </a:t>
            </a:r>
            <a:r>
              <a:rPr lang="cs-CZ" sz="2400" dirty="0" err="1"/>
              <a:t>nadměěrné</a:t>
            </a:r>
            <a:r>
              <a:rPr lang="cs-CZ" sz="2400" dirty="0"/>
              <a:t> cvičení</a:t>
            </a:r>
          </a:p>
          <a:p>
            <a:r>
              <a:rPr lang="cs-CZ" sz="2400" dirty="0"/>
              <a:t>Přetrvává strach z tloušťky, vtíravé představy</a:t>
            </a:r>
          </a:p>
          <a:p>
            <a:r>
              <a:rPr lang="cs-CZ" sz="2400" dirty="0"/>
              <a:t>Opoždění či vynechání pubertálních projevů (před pubertou)</a:t>
            </a:r>
          </a:p>
          <a:p>
            <a:r>
              <a:rPr lang="cs-CZ" sz="2400" b="1" dirty="0"/>
              <a:t>Typy:</a:t>
            </a:r>
          </a:p>
          <a:p>
            <a:r>
              <a:rPr lang="cs-CZ" sz="2400" dirty="0"/>
              <a:t>restriktivní x purgativní typ (zvracení)</a:t>
            </a:r>
          </a:p>
        </p:txBody>
      </p:sp>
    </p:spTree>
    <p:extLst>
      <p:ext uri="{BB962C8B-B14F-4D97-AF65-F5344CB8AC3E}">
        <p14:creationId xmlns:p14="http://schemas.microsoft.com/office/powerpoint/2010/main" val="1843037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F50. 0 Mentální anorexie</a:t>
            </a:r>
          </a:p>
        </p:txBody>
      </p:sp>
      <p:sp>
        <p:nvSpPr>
          <p:cNvPr id="3" name="Zástupný symbol pro obsah 2"/>
          <p:cNvSpPr>
            <a:spLocks noGrp="1"/>
          </p:cNvSpPr>
          <p:nvPr>
            <p:ph idx="1"/>
          </p:nvPr>
        </p:nvSpPr>
        <p:spPr/>
        <p:txBody>
          <a:bodyPr>
            <a:noAutofit/>
          </a:bodyPr>
          <a:lstStyle/>
          <a:p>
            <a:r>
              <a:rPr lang="cs-CZ" sz="2400" dirty="0"/>
              <a:t>Mnoho pacientů neevidováno, až 1% adolescentních dívek (pod 10% muži)</a:t>
            </a:r>
          </a:p>
          <a:p>
            <a:r>
              <a:rPr lang="cs-CZ" sz="2400" dirty="0"/>
              <a:t>Rizika : </a:t>
            </a:r>
          </a:p>
          <a:p>
            <a:pPr lvl="1"/>
            <a:r>
              <a:rPr lang="cs-CZ" sz="2400" dirty="0"/>
              <a:t>žena, tělesný tuk na bocích/hýždích, vztah PPP a por. Nálad</a:t>
            </a:r>
          </a:p>
          <a:p>
            <a:pPr lvl="1"/>
            <a:r>
              <a:rPr lang="cs-CZ" sz="2400" dirty="0"/>
              <a:t>Soc. tlak na štíhlost, </a:t>
            </a:r>
            <a:r>
              <a:rPr lang="cs-CZ" sz="2400" dirty="0" err="1"/>
              <a:t>hyperprotektivní</a:t>
            </a:r>
            <a:r>
              <a:rPr lang="cs-CZ" sz="2400" dirty="0"/>
              <a:t>/dominantní matka, emočně vzdálený otec, láska „za něco“</a:t>
            </a:r>
          </a:p>
          <a:p>
            <a:pPr lvl="1"/>
            <a:r>
              <a:rPr lang="cs-CZ" sz="2400" dirty="0"/>
              <a:t>Osobnost neurotická, introvertní, perfekcionismus, výkon, vnitřní nejistota</a:t>
            </a:r>
          </a:p>
          <a:p>
            <a:pPr lvl="1"/>
            <a:endParaRPr lang="cs-CZ" sz="2400" dirty="0"/>
          </a:p>
          <a:p>
            <a:pPr marL="201168" lvl="1" indent="0">
              <a:buNone/>
            </a:pPr>
            <a:r>
              <a:rPr lang="cs-CZ" sz="2400" dirty="0"/>
              <a:t>Počátek obvykle13-20 let, pomalý rozvoj, zájem o dietu, „zdravou výživu“</a:t>
            </a:r>
          </a:p>
          <a:p>
            <a:pPr marL="201168" lvl="1" indent="0">
              <a:buNone/>
            </a:pPr>
            <a:endParaRPr lang="cs-CZ" sz="2400" dirty="0"/>
          </a:p>
          <a:p>
            <a:pPr marL="201168" lvl="1" indent="0">
              <a:buNone/>
            </a:pPr>
            <a:r>
              <a:rPr lang="cs-CZ" sz="2400" dirty="0"/>
              <a:t>Z psychiatrických nemocí nejvyšší mortalita a nejvíce </a:t>
            </a:r>
            <a:r>
              <a:rPr lang="cs-CZ" sz="2400" dirty="0" err="1"/>
              <a:t>somat</a:t>
            </a:r>
            <a:r>
              <a:rPr lang="cs-CZ" sz="2400" dirty="0"/>
              <a:t>. komplikací</a:t>
            </a:r>
          </a:p>
        </p:txBody>
      </p:sp>
    </p:spTree>
    <p:extLst>
      <p:ext uri="{BB962C8B-B14F-4D97-AF65-F5344CB8AC3E}">
        <p14:creationId xmlns:p14="http://schemas.microsoft.com/office/powerpoint/2010/main" val="1879779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F50. 0 Mentální anorexie</a:t>
            </a:r>
          </a:p>
        </p:txBody>
      </p:sp>
      <p:sp>
        <p:nvSpPr>
          <p:cNvPr id="3" name="Zástupný symbol pro obsah 2"/>
          <p:cNvSpPr>
            <a:spLocks noGrp="1"/>
          </p:cNvSpPr>
          <p:nvPr>
            <p:ph idx="1"/>
          </p:nvPr>
        </p:nvSpPr>
        <p:spPr/>
        <p:txBody>
          <a:bodyPr>
            <a:noAutofit/>
          </a:bodyPr>
          <a:lstStyle/>
          <a:p>
            <a:r>
              <a:rPr lang="ru-RU" sz="2800" dirty="0"/>
              <a:t>Porucha tělesného sebepojetí </a:t>
            </a:r>
            <a:endParaRPr lang="cs-CZ" sz="2800" dirty="0"/>
          </a:p>
          <a:p>
            <a:r>
              <a:rPr lang="ru-RU" sz="2800" dirty="0"/>
              <a:t>Porucha psychického pojetí (sebekoncepce) </a:t>
            </a:r>
            <a:endParaRPr lang="cs-CZ" sz="2800" dirty="0"/>
          </a:p>
          <a:p>
            <a:r>
              <a:rPr lang="ru-RU" sz="2800" dirty="0"/>
              <a:t>ani v zrcadle nevidí realitu </a:t>
            </a:r>
            <a:endParaRPr lang="cs-CZ" sz="2800" dirty="0"/>
          </a:p>
          <a:p>
            <a:r>
              <a:rPr lang="cs-CZ" sz="2800" dirty="0"/>
              <a:t>p</a:t>
            </a:r>
            <a:r>
              <a:rPr lang="ru-RU" sz="2800" dirty="0"/>
              <a:t>odle svého názoru jsou tlustí </a:t>
            </a:r>
            <a:endParaRPr lang="cs-CZ" sz="2800" dirty="0"/>
          </a:p>
          <a:p>
            <a:r>
              <a:rPr lang="ru-RU" sz="2800" dirty="0"/>
              <a:t>Změna postoje k vlastnímu tělu </a:t>
            </a:r>
            <a:endParaRPr lang="cs-CZ" sz="2800" dirty="0"/>
          </a:p>
          <a:p>
            <a:r>
              <a:rPr lang="ru-RU" sz="2800" dirty="0"/>
              <a:t>Neodolatelná tendence redukovat a snižovat svou hmotnost </a:t>
            </a:r>
            <a:endParaRPr lang="cs-CZ" sz="2800" dirty="0"/>
          </a:p>
          <a:p>
            <a:r>
              <a:rPr lang="ru-RU" sz="2800" dirty="0"/>
              <a:t>	Každý přírůstek hmotnosti je rozruší </a:t>
            </a:r>
            <a:endParaRPr lang="cs-CZ" sz="2800" dirty="0"/>
          </a:p>
        </p:txBody>
      </p:sp>
    </p:spTree>
    <p:extLst>
      <p:ext uri="{BB962C8B-B14F-4D97-AF65-F5344CB8AC3E}">
        <p14:creationId xmlns:p14="http://schemas.microsoft.com/office/powerpoint/2010/main" val="3234445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F50. 0 Mentální anorexie</a:t>
            </a:r>
          </a:p>
        </p:txBody>
      </p:sp>
      <p:sp>
        <p:nvSpPr>
          <p:cNvPr id="3" name="Zástupný symbol pro obsah 2"/>
          <p:cNvSpPr>
            <a:spLocks noGrp="1"/>
          </p:cNvSpPr>
          <p:nvPr>
            <p:ph idx="1"/>
          </p:nvPr>
        </p:nvSpPr>
        <p:spPr/>
        <p:txBody>
          <a:bodyPr>
            <a:normAutofit/>
          </a:bodyPr>
          <a:lstStyle/>
          <a:p>
            <a:r>
              <a:rPr lang="ru-RU" sz="2800" dirty="0"/>
              <a:t>Úzkost ze ztráty štíhlosti (pozornost na boky, stehna, pas)</a:t>
            </a:r>
            <a:endParaRPr lang="cs-CZ" sz="2800" dirty="0"/>
          </a:p>
          <a:p>
            <a:r>
              <a:rPr lang="ru-RU" sz="2800" dirty="0"/>
              <a:t>Hlad vyvolává satisfakci, důkaz jejich pevné vůle</a:t>
            </a:r>
            <a:endParaRPr lang="cs-CZ" sz="2800" dirty="0"/>
          </a:p>
          <a:p>
            <a:r>
              <a:rPr lang="ru-RU" sz="2800" dirty="0"/>
              <a:t>Porucha tělesného sebepojetí </a:t>
            </a:r>
            <a:endParaRPr lang="cs-CZ" sz="2800" dirty="0"/>
          </a:p>
          <a:p>
            <a:r>
              <a:rPr lang="ru-RU" sz="2800" dirty="0"/>
              <a:t>Poruchy identity a identifikace se svojí ženskou rolí </a:t>
            </a:r>
            <a:endParaRPr lang="cs-CZ" sz="2800" dirty="0"/>
          </a:p>
          <a:p>
            <a:r>
              <a:rPr lang="ru-RU" sz="2800" dirty="0"/>
              <a:t>Agrese vůči jídlu </a:t>
            </a:r>
            <a:endParaRPr lang="cs-CZ" sz="2800" dirty="0"/>
          </a:p>
          <a:p>
            <a:r>
              <a:rPr lang="ru-RU" sz="2800" dirty="0"/>
              <a:t>Úbytek zájmů</a:t>
            </a:r>
            <a:endParaRPr lang="cs-CZ" sz="2800" dirty="0"/>
          </a:p>
          <a:p>
            <a:endParaRPr lang="cs-CZ" sz="2800" dirty="0"/>
          </a:p>
        </p:txBody>
      </p:sp>
    </p:spTree>
    <p:extLst>
      <p:ext uri="{BB962C8B-B14F-4D97-AF65-F5344CB8AC3E}">
        <p14:creationId xmlns:p14="http://schemas.microsoft.com/office/powerpoint/2010/main" val="1439785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F50. 0 Mentální anorexie</a:t>
            </a:r>
          </a:p>
        </p:txBody>
      </p:sp>
      <p:sp>
        <p:nvSpPr>
          <p:cNvPr id="3" name="Zástupný symbol pro obsah 2"/>
          <p:cNvSpPr>
            <a:spLocks noGrp="1"/>
          </p:cNvSpPr>
          <p:nvPr>
            <p:ph idx="1"/>
          </p:nvPr>
        </p:nvSpPr>
        <p:spPr/>
        <p:txBody>
          <a:bodyPr>
            <a:normAutofit/>
          </a:bodyPr>
          <a:lstStyle/>
          <a:p>
            <a:r>
              <a:rPr lang="ru-RU" sz="2800" dirty="0"/>
              <a:t>BMI pod 16 </a:t>
            </a:r>
            <a:endParaRPr lang="cs-CZ" sz="2800" dirty="0"/>
          </a:p>
          <a:p>
            <a:r>
              <a:rPr lang="ru-RU" sz="2800" dirty="0"/>
              <a:t>Užívání projímadel a diurektik, nadměrné cvičení </a:t>
            </a:r>
            <a:endParaRPr lang="cs-CZ" sz="2800" dirty="0"/>
          </a:p>
          <a:p>
            <a:r>
              <a:rPr lang="ru-RU" sz="2800" dirty="0"/>
              <a:t>Somatické obtíže (v důsledku endokrinních a metabolických změn) </a:t>
            </a:r>
            <a:endParaRPr lang="cs-CZ" sz="2800" dirty="0"/>
          </a:p>
          <a:p>
            <a:r>
              <a:rPr lang="ru-RU" sz="2800" dirty="0"/>
              <a:t>Ztráta menstruace, Poruchy termoregulace, Dysfunkce imunitního systému, Bolesti hlavy, poruchy spánku</a:t>
            </a:r>
            <a:endParaRPr lang="cs-CZ" sz="2800" dirty="0"/>
          </a:p>
          <a:p>
            <a:r>
              <a:rPr lang="ru-RU" sz="2800" dirty="0"/>
              <a:t>Někdy nakupují jídlo ve velkých množstvích a schovávají, rádi s jídlem manipulují, vaří pro druhé</a:t>
            </a:r>
            <a:endParaRPr lang="cs-CZ" sz="2800" dirty="0"/>
          </a:p>
          <a:p>
            <a:endParaRPr lang="cs-CZ" sz="2800" dirty="0"/>
          </a:p>
        </p:txBody>
      </p:sp>
    </p:spTree>
    <p:extLst>
      <p:ext uri="{BB962C8B-B14F-4D97-AF65-F5344CB8AC3E}">
        <p14:creationId xmlns:p14="http://schemas.microsoft.com/office/powerpoint/2010/main" val="815253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F50. 0 Mentální anorexie - vznik</a:t>
            </a:r>
          </a:p>
        </p:txBody>
      </p:sp>
      <p:sp>
        <p:nvSpPr>
          <p:cNvPr id="3" name="Zástupný symbol pro obsah 2"/>
          <p:cNvSpPr>
            <a:spLocks noGrp="1"/>
          </p:cNvSpPr>
          <p:nvPr>
            <p:ph idx="1"/>
          </p:nvPr>
        </p:nvSpPr>
        <p:spPr/>
        <p:txBody>
          <a:bodyPr>
            <a:noAutofit/>
          </a:bodyPr>
          <a:lstStyle/>
          <a:p>
            <a:r>
              <a:rPr lang="ru-RU" sz="3200" dirty="0"/>
              <a:t>1) Cvičení, dieta, snaha zhubnout -&gt; obdiv okolí za pevnou vůli -&gt; podpora tohoto typu chování </a:t>
            </a:r>
            <a:endParaRPr lang="cs-CZ" sz="3200" dirty="0"/>
          </a:p>
          <a:p>
            <a:r>
              <a:rPr lang="ru-RU" sz="3200" dirty="0"/>
              <a:t>2)Zájem okolí a obavy o dívku, </a:t>
            </a:r>
            <a:endParaRPr lang="cs-CZ" sz="3200" dirty="0"/>
          </a:p>
          <a:p>
            <a:r>
              <a:rPr lang="ru-RU" sz="3200" dirty="0"/>
              <a:t>3)Lži, bagatelizace stavu ze strany dívky </a:t>
            </a:r>
            <a:endParaRPr lang="cs-CZ" sz="3200" dirty="0"/>
          </a:p>
          <a:p>
            <a:r>
              <a:rPr lang="ru-RU" sz="3200" dirty="0"/>
              <a:t>4) Okolí cítí bezmocné, vyčerpali všechny své možnosti </a:t>
            </a:r>
            <a:endParaRPr lang="cs-CZ" sz="3200" dirty="0"/>
          </a:p>
          <a:p>
            <a:r>
              <a:rPr lang="ru-RU" sz="3200" dirty="0"/>
              <a:t>5) Drastická řešení (násilné krmení, vyloučení)</a:t>
            </a:r>
            <a:endParaRPr lang="cs-CZ" sz="3200" dirty="0"/>
          </a:p>
          <a:p>
            <a:endParaRPr lang="cs-CZ" sz="3200" dirty="0"/>
          </a:p>
        </p:txBody>
      </p:sp>
    </p:spTree>
    <p:extLst>
      <p:ext uri="{BB962C8B-B14F-4D97-AF65-F5344CB8AC3E}">
        <p14:creationId xmlns:p14="http://schemas.microsoft.com/office/powerpoint/2010/main" val="487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F50. 0 Mentální anorexie - léčba</a:t>
            </a:r>
          </a:p>
        </p:txBody>
      </p:sp>
      <p:sp>
        <p:nvSpPr>
          <p:cNvPr id="3" name="Zástupný symbol pro obsah 2"/>
          <p:cNvSpPr>
            <a:spLocks noGrp="1"/>
          </p:cNvSpPr>
          <p:nvPr>
            <p:ph idx="1"/>
          </p:nvPr>
        </p:nvSpPr>
        <p:spPr/>
        <p:txBody>
          <a:bodyPr>
            <a:noAutofit/>
          </a:bodyPr>
          <a:lstStyle/>
          <a:p>
            <a:pPr lvl="0"/>
            <a:r>
              <a:rPr lang="ru-RU" dirty="0"/>
              <a:t>Vážnost diagnózy a riziko úmrtí </a:t>
            </a:r>
            <a:endParaRPr lang="cs-CZ" dirty="0"/>
          </a:p>
          <a:p>
            <a:pPr lvl="0"/>
            <a:r>
              <a:rPr lang="ru-RU" dirty="0"/>
              <a:t>Nutnost práce s celou rodinou </a:t>
            </a:r>
            <a:endParaRPr lang="cs-CZ" dirty="0"/>
          </a:p>
          <a:p>
            <a:pPr lvl="0"/>
            <a:r>
              <a:rPr lang="ru-RU" dirty="0"/>
              <a:t>Individuální, soustavná, hloubková terapie zaměřená na problémy ve struktuře psychiky </a:t>
            </a:r>
            <a:endParaRPr lang="cs-CZ" dirty="0"/>
          </a:p>
          <a:p>
            <a:pPr lvl="0"/>
            <a:r>
              <a:rPr lang="ru-RU" dirty="0"/>
              <a:t>Návaznost v podobě ambulantní terapie </a:t>
            </a:r>
            <a:endParaRPr lang="cs-CZ" dirty="0"/>
          </a:p>
          <a:p>
            <a:pPr lvl="0"/>
            <a:r>
              <a:rPr lang="ru-RU" dirty="0"/>
              <a:t>Antidepresiva a skupinová terapie nejsou příliš účinné </a:t>
            </a:r>
            <a:endParaRPr lang="cs-CZ" dirty="0"/>
          </a:p>
          <a:p>
            <a:pPr lvl="0"/>
            <a:r>
              <a:rPr lang="ru-RU" dirty="0"/>
              <a:t>KBT – změna postoje k jídlu a vnímání těla </a:t>
            </a:r>
            <a:endParaRPr lang="cs-CZ" dirty="0"/>
          </a:p>
          <a:p>
            <a:pPr lvl="0"/>
            <a:r>
              <a:rPr lang="ru-RU" dirty="0"/>
              <a:t>Zvýšení hmotnosti a normální skladba potravin </a:t>
            </a:r>
            <a:endParaRPr lang="cs-CZ" dirty="0"/>
          </a:p>
          <a:p>
            <a:pPr lvl="0"/>
            <a:r>
              <a:rPr lang="ru-RU" dirty="0"/>
              <a:t>Farmakoterapie: Neuroleptika + (antidepresiva) </a:t>
            </a:r>
            <a:endParaRPr lang="cs-CZ" dirty="0"/>
          </a:p>
          <a:p>
            <a:pPr lvl="0"/>
            <a:r>
              <a:rPr lang="ru-RU" dirty="0"/>
              <a:t>NUTNÝ KOMPLEXNÍ PŘÍSTUP (psychiatr, psycholog, internista, gynekolog…)</a:t>
            </a:r>
            <a:endParaRPr lang="cs-CZ" dirty="0"/>
          </a:p>
          <a:p>
            <a:endParaRPr lang="cs-CZ" sz="3200" dirty="0"/>
          </a:p>
        </p:txBody>
      </p:sp>
    </p:spTree>
    <p:extLst>
      <p:ext uri="{BB962C8B-B14F-4D97-AF65-F5344CB8AC3E}">
        <p14:creationId xmlns:p14="http://schemas.microsoft.com/office/powerpoint/2010/main" val="2156283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F50.2 Mentální bulimie</a:t>
            </a:r>
          </a:p>
        </p:txBody>
      </p:sp>
      <p:sp>
        <p:nvSpPr>
          <p:cNvPr id="3" name="Zástupný symbol pro obsah 2"/>
          <p:cNvSpPr>
            <a:spLocks noGrp="1"/>
          </p:cNvSpPr>
          <p:nvPr>
            <p:ph idx="1"/>
          </p:nvPr>
        </p:nvSpPr>
        <p:spPr/>
        <p:txBody>
          <a:bodyPr/>
          <a:lstStyle/>
          <a:p>
            <a:endParaRPr lang="cs-CZ"/>
          </a:p>
        </p:txBody>
      </p:sp>
      <p:pic>
        <p:nvPicPr>
          <p:cNvPr id="8194" name="Picture 2" descr="http://corpoeestetica.com/wp-content/uploads/2016/07/Bulimia-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431" y="1737361"/>
            <a:ext cx="9186203" cy="4593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158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Mentální bulimie</a:t>
            </a:r>
          </a:p>
        </p:txBody>
      </p:sp>
      <p:sp>
        <p:nvSpPr>
          <p:cNvPr id="3" name="Zástupný symbol pro obsah 2"/>
          <p:cNvSpPr>
            <a:spLocks noGrp="1"/>
          </p:cNvSpPr>
          <p:nvPr>
            <p:ph idx="1"/>
          </p:nvPr>
        </p:nvSpPr>
        <p:spPr/>
        <p:txBody>
          <a:bodyPr>
            <a:normAutofit lnSpcReduction="10000"/>
          </a:bodyPr>
          <a:lstStyle/>
          <a:p>
            <a:r>
              <a:rPr lang="cs-CZ" sz="2800" dirty="0"/>
              <a:t>1. Neustálé zabývání se jídlem, neodolatelná touha po jídle a epizody přejídání.</a:t>
            </a:r>
            <a:br>
              <a:rPr lang="cs-CZ" sz="2800" dirty="0"/>
            </a:br>
            <a:r>
              <a:rPr lang="cs-CZ" sz="2800" dirty="0"/>
              <a:t>2. Snaha zmírnit vliv jídla na váhu zvracením, přechodnými hladovkami či projímadly.</a:t>
            </a:r>
            <a:br>
              <a:rPr lang="cs-CZ" sz="2800" dirty="0"/>
            </a:br>
            <a:r>
              <a:rPr lang="cs-CZ" sz="2800" dirty="0"/>
              <a:t>3. Chorobný strach z tloušťky, nízké sebevědomí, přehnaně závislé na vzhledu a hmotnosti.</a:t>
            </a:r>
          </a:p>
          <a:p>
            <a:endParaRPr lang="cs-CZ" sz="2800" dirty="0"/>
          </a:p>
          <a:p>
            <a:pPr marL="0" indent="0">
              <a:buNone/>
            </a:pPr>
            <a:r>
              <a:rPr lang="cs-CZ" sz="2800" dirty="0" err="1"/>
              <a:t>Dif</a:t>
            </a:r>
            <a:r>
              <a:rPr lang="cs-CZ" sz="2800" dirty="0"/>
              <a:t>. Dg. Anorexie:</a:t>
            </a:r>
          </a:p>
          <a:p>
            <a:pPr marL="0" indent="0">
              <a:buNone/>
            </a:pPr>
            <a:r>
              <a:rPr lang="cs-CZ" sz="2800" dirty="0"/>
              <a:t>Nepřítomnost tělesného úbytku, nepřítomnost trvalé amenorey</a:t>
            </a:r>
          </a:p>
        </p:txBody>
      </p:sp>
    </p:spTree>
    <p:extLst>
      <p:ext uri="{BB962C8B-B14F-4D97-AF65-F5344CB8AC3E}">
        <p14:creationId xmlns:p14="http://schemas.microsoft.com/office/powerpoint/2010/main" val="2277077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Mentální bulimie</a:t>
            </a:r>
          </a:p>
        </p:txBody>
      </p:sp>
      <p:pic>
        <p:nvPicPr>
          <p:cNvPr id="9218" name="Picture 2" descr="Výsledek obrázku pro bulimia"/>
          <p:cNvPicPr>
            <a:picLocks noChangeAspect="1" noChangeArrowheads="1"/>
          </p:cNvPicPr>
          <p:nvPr/>
        </p:nvPicPr>
        <p:blipFill rotWithShape="1">
          <a:blip r:embed="rId2">
            <a:extLst>
              <a:ext uri="{28A0092B-C50C-407E-A947-70E740481C1C}">
                <a14:useLocalDpi xmlns:a14="http://schemas.microsoft.com/office/drawing/2010/main" val="0"/>
              </a:ext>
            </a:extLst>
          </a:blip>
          <a:srcRect l="27103" t="15297" r="23831" b="27854"/>
          <a:stretch/>
        </p:blipFill>
        <p:spPr bwMode="auto">
          <a:xfrm>
            <a:off x="821634" y="1845734"/>
            <a:ext cx="4492488" cy="390790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Soubor:Oral Manifestation of Bulimia..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18517" y="1737360"/>
            <a:ext cx="5636679" cy="3833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839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MKN-10</a:t>
            </a:r>
          </a:p>
        </p:txBody>
      </p:sp>
      <p:sp>
        <p:nvSpPr>
          <p:cNvPr id="3" name="Zástupný symbol pro obsah 2"/>
          <p:cNvSpPr>
            <a:spLocks noGrp="1"/>
          </p:cNvSpPr>
          <p:nvPr>
            <p:ph idx="1"/>
          </p:nvPr>
        </p:nvSpPr>
        <p:spPr/>
        <p:txBody>
          <a:bodyPr/>
          <a:lstStyle/>
          <a:p>
            <a:r>
              <a:rPr lang="cs-CZ" b="1" dirty="0"/>
              <a:t>F50 Poruchy příjmu potravy</a:t>
            </a:r>
            <a:endParaRPr lang="cs-CZ" dirty="0"/>
          </a:p>
          <a:p>
            <a:r>
              <a:rPr lang="cs-CZ" dirty="0"/>
              <a:t>F50. 0 Mentální anorexie</a:t>
            </a:r>
          </a:p>
          <a:p>
            <a:r>
              <a:rPr lang="cs-CZ" dirty="0"/>
              <a:t>F50. 1 Atypická mentální anorexie</a:t>
            </a:r>
          </a:p>
          <a:p>
            <a:r>
              <a:rPr lang="cs-CZ" dirty="0"/>
              <a:t>F50. 2 Mentální bulimie</a:t>
            </a:r>
          </a:p>
          <a:p>
            <a:r>
              <a:rPr lang="cs-CZ" dirty="0"/>
              <a:t>F50. 3 Atypická mentální bulimie</a:t>
            </a:r>
          </a:p>
          <a:p>
            <a:r>
              <a:rPr lang="cs-CZ" dirty="0"/>
              <a:t>F50. 4 Přejídání spojené s psychologickými poruchami</a:t>
            </a:r>
          </a:p>
          <a:p>
            <a:r>
              <a:rPr lang="cs-CZ" dirty="0"/>
              <a:t>F50. 5 Zvracení spojené s jinými psychologickými poruchami</a:t>
            </a:r>
          </a:p>
          <a:p>
            <a:r>
              <a:rPr lang="cs-CZ" dirty="0"/>
              <a:t>F50. 8 Jiné poruchy příjmu potravy</a:t>
            </a:r>
          </a:p>
          <a:p>
            <a:r>
              <a:rPr lang="cs-CZ" dirty="0"/>
              <a:t>F50. 9 Porucha příjmu potravy NS</a:t>
            </a:r>
          </a:p>
          <a:p>
            <a:endParaRPr lang="cs-CZ" dirty="0"/>
          </a:p>
        </p:txBody>
      </p:sp>
    </p:spTree>
    <p:extLst>
      <p:ext uri="{BB962C8B-B14F-4D97-AF65-F5344CB8AC3E}">
        <p14:creationId xmlns:p14="http://schemas.microsoft.com/office/powerpoint/2010/main" val="3985865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Mentální bulimie</a:t>
            </a:r>
          </a:p>
        </p:txBody>
      </p:sp>
      <p:sp>
        <p:nvSpPr>
          <p:cNvPr id="3" name="Zástupný symbol pro obsah 2"/>
          <p:cNvSpPr>
            <a:spLocks noGrp="1"/>
          </p:cNvSpPr>
          <p:nvPr>
            <p:ph idx="1"/>
          </p:nvPr>
        </p:nvSpPr>
        <p:spPr/>
        <p:txBody>
          <a:bodyPr>
            <a:normAutofit/>
          </a:bodyPr>
          <a:lstStyle/>
          <a:p>
            <a:r>
              <a:rPr lang="cs-CZ" sz="2800" dirty="0"/>
              <a:t>1-3% žen (0,1-0,4% muži)</a:t>
            </a:r>
          </a:p>
          <a:p>
            <a:r>
              <a:rPr lang="cs-CZ" sz="2800" dirty="0"/>
              <a:t>Rizika: </a:t>
            </a:r>
          </a:p>
          <a:p>
            <a:r>
              <a:rPr lang="cs-CZ" sz="2800" dirty="0"/>
              <a:t>Oproti </a:t>
            </a:r>
            <a:r>
              <a:rPr lang="cs-CZ" sz="2800" dirty="0" err="1"/>
              <a:t>anorextickm</a:t>
            </a:r>
            <a:r>
              <a:rPr lang="cs-CZ" sz="2800" dirty="0"/>
              <a:t> pac. Extrovertní, impulzivní. Nezdrženliví, </a:t>
            </a:r>
            <a:r>
              <a:rPr lang="cs-CZ" sz="2800" dirty="0" err="1"/>
              <a:t>hysteroidní</a:t>
            </a:r>
            <a:r>
              <a:rPr lang="cs-CZ" sz="2800" dirty="0"/>
              <a:t> </a:t>
            </a:r>
            <a:r>
              <a:rPr lang="cs-CZ" sz="2800" dirty="0" err="1"/>
              <a:t>s.o</a:t>
            </a:r>
            <a:r>
              <a:rPr lang="cs-CZ" sz="2800" dirty="0"/>
              <a:t>., </a:t>
            </a:r>
          </a:p>
          <a:p>
            <a:r>
              <a:rPr lang="cs-CZ" sz="2800" dirty="0"/>
              <a:t>Počátek </a:t>
            </a:r>
            <a:r>
              <a:rPr lang="cs-CZ" sz="2800" dirty="0" err="1"/>
              <a:t>obyvkle</a:t>
            </a:r>
            <a:r>
              <a:rPr lang="cs-CZ" sz="2800" dirty="0"/>
              <a:t> 16-25 let</a:t>
            </a:r>
          </a:p>
          <a:p>
            <a:r>
              <a:rPr lang="cs-CZ" sz="2800" dirty="0"/>
              <a:t>Častá komorbidita: závislost na alkoholu, hraniční PO.</a:t>
            </a:r>
          </a:p>
          <a:p>
            <a:endParaRPr lang="cs-CZ" sz="2800" dirty="0"/>
          </a:p>
          <a:p>
            <a:endParaRPr lang="cs-CZ" sz="2800" dirty="0"/>
          </a:p>
        </p:txBody>
      </p:sp>
    </p:spTree>
    <p:extLst>
      <p:ext uri="{BB962C8B-B14F-4D97-AF65-F5344CB8AC3E}">
        <p14:creationId xmlns:p14="http://schemas.microsoft.com/office/powerpoint/2010/main" val="1786000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Mentální bulimie</a:t>
            </a:r>
          </a:p>
        </p:txBody>
      </p:sp>
      <p:sp>
        <p:nvSpPr>
          <p:cNvPr id="3" name="Zástupný symbol pro obsah 2"/>
          <p:cNvSpPr>
            <a:spLocks noGrp="1"/>
          </p:cNvSpPr>
          <p:nvPr>
            <p:ph idx="1"/>
          </p:nvPr>
        </p:nvSpPr>
        <p:spPr/>
        <p:txBody>
          <a:bodyPr>
            <a:normAutofit/>
          </a:bodyPr>
          <a:lstStyle/>
          <a:p>
            <a:r>
              <a:rPr lang="cs-CZ" sz="2400" dirty="0"/>
              <a:t>Epizody mentální anorexie</a:t>
            </a:r>
          </a:p>
          <a:p>
            <a:r>
              <a:rPr lang="cs-CZ" sz="2400" dirty="0" err="1"/>
              <a:t>Psychotraumata</a:t>
            </a:r>
            <a:r>
              <a:rPr lang="cs-CZ" sz="2400" dirty="0"/>
              <a:t> ve vztahu k blízkým lidem často spouští </a:t>
            </a:r>
          </a:p>
          <a:p>
            <a:r>
              <a:rPr lang="cs-CZ" sz="2400" dirty="0"/>
              <a:t>Nutkavá potřeba přejídání  -&gt; pocit ztráty kontroly -&gt;projímadla, zvracení, hladovky -&gt;úleva, snížení strachu </a:t>
            </a:r>
          </a:p>
          <a:p>
            <a:r>
              <a:rPr lang="cs-CZ" sz="2400" dirty="0"/>
              <a:t>Ataka přejídání = trauma, selhání, ztráta kontroly- </a:t>
            </a:r>
          </a:p>
          <a:p>
            <a:pPr lvl="1"/>
            <a:r>
              <a:rPr lang="cs-CZ" sz="2400" dirty="0"/>
              <a:t> &gt; přináší stud, vinu, vztek, zvýšenou sebekritika  -&gt; to vede k úzkosti, depresi </a:t>
            </a:r>
          </a:p>
          <a:p>
            <a:pPr lvl="1"/>
            <a:endParaRPr lang="cs-CZ" sz="2400" dirty="0"/>
          </a:p>
          <a:p>
            <a:pPr marL="201168" lvl="1" indent="0">
              <a:buNone/>
            </a:pPr>
            <a:r>
              <a:rPr lang="cs-CZ" sz="2400" dirty="0"/>
              <a:t> Bezmoc, znechucení sebou samými -&gt; ztráta sebeúcty, nejistota, pocity méněcennosti</a:t>
            </a:r>
          </a:p>
        </p:txBody>
      </p:sp>
    </p:spTree>
    <p:extLst>
      <p:ext uri="{BB962C8B-B14F-4D97-AF65-F5344CB8AC3E}">
        <p14:creationId xmlns:p14="http://schemas.microsoft.com/office/powerpoint/2010/main" val="2378076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Mentální bulimie</a:t>
            </a:r>
          </a:p>
        </p:txBody>
      </p:sp>
      <p:sp>
        <p:nvSpPr>
          <p:cNvPr id="3" name="Zástupný symbol pro obsah 2"/>
          <p:cNvSpPr>
            <a:spLocks noGrp="1"/>
          </p:cNvSpPr>
          <p:nvPr>
            <p:ph idx="1"/>
          </p:nvPr>
        </p:nvSpPr>
        <p:spPr/>
        <p:txBody>
          <a:bodyPr>
            <a:normAutofit/>
          </a:bodyPr>
          <a:lstStyle/>
          <a:p>
            <a:r>
              <a:rPr lang="cs-CZ" sz="4000" dirty="0"/>
              <a:t>CHARAKTERISTIKA ČLOVĚKA S DIAGNÓZOU MENTÁLNÍ BULIMIE </a:t>
            </a:r>
          </a:p>
          <a:p>
            <a:r>
              <a:rPr lang="cs-CZ" sz="4000" dirty="0"/>
              <a:t> Nejistota ve vztazích, nízké sebevědomí </a:t>
            </a:r>
          </a:p>
          <a:p>
            <a:r>
              <a:rPr lang="cs-CZ" sz="4000" dirty="0"/>
              <a:t> Závislost na autoritě (</a:t>
            </a:r>
            <a:r>
              <a:rPr lang="cs-CZ" sz="4000" dirty="0" err="1"/>
              <a:t>submisivita</a:t>
            </a:r>
            <a:r>
              <a:rPr lang="cs-CZ" sz="4000" dirty="0"/>
              <a:t>, konformita) </a:t>
            </a:r>
          </a:p>
          <a:p>
            <a:r>
              <a:rPr lang="cs-CZ" sz="4000" dirty="0"/>
              <a:t> Impulzivita, nezdrženlivost, neschopnost sebeovládání</a:t>
            </a:r>
          </a:p>
        </p:txBody>
      </p:sp>
    </p:spTree>
    <p:extLst>
      <p:ext uri="{BB962C8B-B14F-4D97-AF65-F5344CB8AC3E}">
        <p14:creationId xmlns:p14="http://schemas.microsoft.com/office/powerpoint/2010/main" val="2299829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Mentální bulimie - léčba</a:t>
            </a:r>
          </a:p>
        </p:txBody>
      </p:sp>
      <p:sp>
        <p:nvSpPr>
          <p:cNvPr id="3" name="Zástupný symbol pro obsah 2"/>
          <p:cNvSpPr>
            <a:spLocks noGrp="1"/>
          </p:cNvSpPr>
          <p:nvPr>
            <p:ph idx="1"/>
          </p:nvPr>
        </p:nvSpPr>
        <p:spPr/>
        <p:txBody>
          <a:bodyPr>
            <a:normAutofit/>
          </a:bodyPr>
          <a:lstStyle/>
          <a:p>
            <a:r>
              <a:rPr lang="cs-CZ" sz="2800" dirty="0"/>
              <a:t>Terapeutické zpracování příznaků </a:t>
            </a:r>
          </a:p>
          <a:p>
            <a:r>
              <a:rPr lang="cs-CZ" sz="2800" dirty="0"/>
              <a:t>Zkoumat okolnosti nástupu onemocnění </a:t>
            </a:r>
          </a:p>
          <a:p>
            <a:r>
              <a:rPr lang="cs-CZ" sz="2800" dirty="0"/>
              <a:t>Restrukturace tělesného sebepojetí </a:t>
            </a:r>
          </a:p>
          <a:p>
            <a:r>
              <a:rPr lang="cs-CZ" sz="2800" dirty="0"/>
              <a:t>Pozitivní hodnocení plnění stanovených dietních režimů </a:t>
            </a:r>
          </a:p>
          <a:p>
            <a:r>
              <a:rPr lang="cs-CZ" sz="2800" dirty="0"/>
              <a:t>Snižování napětí nebo deprese před záchvatem </a:t>
            </a:r>
          </a:p>
          <a:p>
            <a:r>
              <a:rPr lang="cs-CZ" sz="2800" dirty="0"/>
              <a:t>Farmakoterapie </a:t>
            </a:r>
          </a:p>
          <a:p>
            <a:r>
              <a:rPr lang="cs-CZ" sz="2800" dirty="0" err="1"/>
              <a:t>Tricyklická</a:t>
            </a:r>
            <a:r>
              <a:rPr lang="cs-CZ" sz="2800" dirty="0"/>
              <a:t> antidepresiva</a:t>
            </a:r>
          </a:p>
        </p:txBody>
      </p:sp>
    </p:spTree>
    <p:extLst>
      <p:ext uri="{BB962C8B-B14F-4D97-AF65-F5344CB8AC3E}">
        <p14:creationId xmlns:p14="http://schemas.microsoft.com/office/powerpoint/2010/main" val="1653672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rotWithShape="1">
          <a:blip r:embed="rId2"/>
          <a:srcRect l="13158" t="12379" r="14079" b="8284"/>
          <a:stretch/>
        </p:blipFill>
        <p:spPr>
          <a:xfrm>
            <a:off x="1572127" y="577516"/>
            <a:ext cx="8871284" cy="5438273"/>
          </a:xfrm>
          <a:prstGeom prst="rect">
            <a:avLst/>
          </a:prstGeom>
        </p:spPr>
      </p:pic>
    </p:spTree>
    <p:extLst>
      <p:ext uri="{BB962C8B-B14F-4D97-AF65-F5344CB8AC3E}">
        <p14:creationId xmlns:p14="http://schemas.microsoft.com/office/powerpoint/2010/main" val="3094472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Blogy   </a:t>
            </a:r>
            <a:r>
              <a:rPr lang="cs-CZ" b="1" dirty="0"/>
              <a:t>pro </a:t>
            </a:r>
            <a:r>
              <a:rPr lang="cs-CZ" b="1" dirty="0" err="1"/>
              <a:t>ana</a:t>
            </a:r>
            <a:r>
              <a:rPr lang="cs-CZ" b="1" dirty="0"/>
              <a:t>, pro </a:t>
            </a:r>
            <a:r>
              <a:rPr lang="cs-CZ" b="1" dirty="0" err="1"/>
              <a:t>mia</a:t>
            </a:r>
            <a:endParaRPr lang="cs-CZ" b="1" dirty="0"/>
          </a:p>
        </p:txBody>
      </p:sp>
      <p:sp>
        <p:nvSpPr>
          <p:cNvPr id="3" name="Zástupný symbol pro obsah 2"/>
          <p:cNvSpPr>
            <a:spLocks noGrp="1"/>
          </p:cNvSpPr>
          <p:nvPr>
            <p:ph idx="1"/>
          </p:nvPr>
        </p:nvSpPr>
        <p:spPr/>
        <p:txBody>
          <a:bodyPr/>
          <a:lstStyle/>
          <a:p>
            <a:endParaRPr lang="cs-CZ" dirty="0"/>
          </a:p>
        </p:txBody>
      </p:sp>
    </p:spTree>
    <p:extLst>
      <p:ext uri="{BB962C8B-B14F-4D97-AF65-F5344CB8AC3E}">
        <p14:creationId xmlns:p14="http://schemas.microsoft.com/office/powerpoint/2010/main" val="869349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PRO ANA blog</a:t>
            </a:r>
          </a:p>
        </p:txBody>
      </p:sp>
      <p:sp>
        <p:nvSpPr>
          <p:cNvPr id="4" name="Zástupný symbol pro text 3"/>
          <p:cNvSpPr>
            <a:spLocks noGrp="1"/>
          </p:cNvSpPr>
          <p:nvPr>
            <p:ph type="body" idx="1"/>
          </p:nvPr>
        </p:nvSpPr>
        <p:spPr/>
        <p:txBody>
          <a:bodyPr/>
          <a:lstStyle/>
          <a:p>
            <a:r>
              <a:rPr lang="cs-CZ" dirty="0"/>
              <a:t>Motta:</a:t>
            </a:r>
          </a:p>
          <a:p>
            <a:endParaRPr lang="cs-CZ" dirty="0"/>
          </a:p>
        </p:txBody>
      </p:sp>
      <p:sp>
        <p:nvSpPr>
          <p:cNvPr id="3" name="Zástupný symbol pro obsah 2"/>
          <p:cNvSpPr>
            <a:spLocks noGrp="1"/>
          </p:cNvSpPr>
          <p:nvPr>
            <p:ph sz="half" idx="2"/>
          </p:nvPr>
        </p:nvSpPr>
        <p:spPr/>
        <p:txBody>
          <a:bodyPr>
            <a:normAutofit/>
          </a:bodyPr>
          <a:lstStyle/>
          <a:p>
            <a:r>
              <a:rPr lang="cs-CZ" b="1" dirty="0"/>
              <a:t>...</a:t>
            </a:r>
            <a:r>
              <a:rPr lang="cs-CZ" dirty="0"/>
              <a:t>Anorexie není dieta, ale životní styl.</a:t>
            </a:r>
            <a:br>
              <a:rPr lang="cs-CZ" dirty="0"/>
            </a:br>
            <a:r>
              <a:rPr lang="cs-CZ" b="1" dirty="0"/>
              <a:t>...</a:t>
            </a:r>
            <a:r>
              <a:rPr lang="cs-CZ" dirty="0"/>
              <a:t>Já jsem silnější než jídlo!</a:t>
            </a:r>
            <a:br>
              <a:rPr lang="cs-CZ" dirty="0"/>
            </a:br>
            <a:r>
              <a:rPr lang="cs-CZ" b="1" dirty="0"/>
              <a:t>...</a:t>
            </a:r>
            <a:r>
              <a:rPr lang="cs-CZ" dirty="0"/>
              <a:t>Miluju ten pocit, být křehká a jemná.</a:t>
            </a:r>
            <a:br>
              <a:rPr lang="cs-CZ" dirty="0"/>
            </a:br>
            <a:r>
              <a:rPr lang="cs-CZ" b="1" dirty="0"/>
              <a:t>...</a:t>
            </a:r>
            <a:r>
              <a:rPr lang="cs-CZ" dirty="0"/>
              <a:t>Miluju čtení váhy, když čísla jdou dolů</a:t>
            </a:r>
          </a:p>
          <a:p>
            <a:endParaRPr lang="cs-CZ" dirty="0"/>
          </a:p>
          <a:p>
            <a:endParaRPr lang="cs-CZ" dirty="0"/>
          </a:p>
          <a:p>
            <a:endParaRPr lang="cs-CZ" dirty="0"/>
          </a:p>
        </p:txBody>
      </p:sp>
      <p:sp>
        <p:nvSpPr>
          <p:cNvPr id="5" name="Zástupný symbol pro text 4"/>
          <p:cNvSpPr>
            <a:spLocks noGrp="1"/>
          </p:cNvSpPr>
          <p:nvPr>
            <p:ph type="body" sz="quarter" idx="3"/>
          </p:nvPr>
        </p:nvSpPr>
        <p:spPr/>
        <p:txBody>
          <a:bodyPr/>
          <a:lstStyle/>
          <a:p>
            <a:r>
              <a:rPr lang="cs-CZ" dirty="0"/>
              <a:t>Jídelníček</a:t>
            </a:r>
          </a:p>
          <a:p>
            <a:endParaRPr lang="cs-CZ" dirty="0"/>
          </a:p>
        </p:txBody>
      </p:sp>
      <p:sp>
        <p:nvSpPr>
          <p:cNvPr id="6" name="Zástupný symbol pro obsah 5"/>
          <p:cNvSpPr>
            <a:spLocks noGrp="1"/>
          </p:cNvSpPr>
          <p:nvPr>
            <p:ph sz="quarter" idx="4"/>
          </p:nvPr>
        </p:nvSpPr>
        <p:spPr/>
        <p:txBody>
          <a:bodyPr>
            <a:normAutofit fontScale="92500" lnSpcReduction="20000"/>
          </a:bodyPr>
          <a:lstStyle/>
          <a:p>
            <a:pPr>
              <a:lnSpc>
                <a:spcPct val="120000"/>
              </a:lnSpc>
            </a:pPr>
            <a:r>
              <a:rPr lang="cs-CZ" dirty="0"/>
              <a:t>Snídaně: nic</a:t>
            </a:r>
          </a:p>
          <a:p>
            <a:pPr>
              <a:lnSpc>
                <a:spcPct val="120000"/>
              </a:lnSpc>
            </a:pPr>
            <a:r>
              <a:rPr lang="cs-CZ" dirty="0"/>
              <a:t>Svačina: nic</a:t>
            </a:r>
          </a:p>
          <a:p>
            <a:pPr>
              <a:lnSpc>
                <a:spcPct val="120000"/>
              </a:lnSpc>
            </a:pPr>
            <a:r>
              <a:rPr lang="cs-CZ" dirty="0"/>
              <a:t>Oběd: nic</a:t>
            </a:r>
          </a:p>
          <a:p>
            <a:pPr>
              <a:lnSpc>
                <a:spcPct val="120000"/>
              </a:lnSpc>
            </a:pPr>
            <a:r>
              <a:rPr lang="cs-CZ" dirty="0"/>
              <a:t>Svačina: nic</a:t>
            </a:r>
          </a:p>
          <a:p>
            <a:pPr>
              <a:lnSpc>
                <a:spcPct val="120000"/>
              </a:lnSpc>
            </a:pPr>
            <a:r>
              <a:rPr lang="cs-CZ" dirty="0"/>
              <a:t>Večeře: nic</a:t>
            </a:r>
          </a:p>
          <a:p>
            <a:pPr>
              <a:lnSpc>
                <a:spcPct val="120000"/>
              </a:lnSpc>
            </a:pPr>
            <a:r>
              <a:rPr lang="cs-CZ" dirty="0"/>
              <a:t>pití: voda, 2x </a:t>
            </a:r>
            <a:r>
              <a:rPr lang="cs-CZ" dirty="0" err="1"/>
              <a:t>kafe</a:t>
            </a:r>
            <a:endParaRPr lang="cs-CZ" dirty="0"/>
          </a:p>
          <a:p>
            <a:pPr>
              <a:lnSpc>
                <a:spcPct val="120000"/>
              </a:lnSpc>
            </a:pPr>
            <a:r>
              <a:rPr lang="cs-CZ" dirty="0"/>
              <a:t>pohyb: procházka, luxování</a:t>
            </a:r>
          </a:p>
          <a:p>
            <a:endParaRPr lang="cs-CZ" dirty="0"/>
          </a:p>
        </p:txBody>
      </p:sp>
    </p:spTree>
    <p:extLst>
      <p:ext uri="{BB962C8B-B14F-4D97-AF65-F5344CB8AC3E}">
        <p14:creationId xmlns:p14="http://schemas.microsoft.com/office/powerpoint/2010/main" val="3584491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 </a:t>
            </a:r>
            <a:r>
              <a:rPr lang="cs-CZ" dirty="0" err="1"/>
              <a:t>ana</a:t>
            </a:r>
            <a:r>
              <a:rPr lang="cs-CZ" dirty="0"/>
              <a:t> blog - tipy</a:t>
            </a:r>
          </a:p>
        </p:txBody>
      </p:sp>
      <p:sp>
        <p:nvSpPr>
          <p:cNvPr id="3" name="Zástupný symbol pro obsah 2"/>
          <p:cNvSpPr>
            <a:spLocks noGrp="1"/>
          </p:cNvSpPr>
          <p:nvPr>
            <p:ph sz="half" idx="1"/>
          </p:nvPr>
        </p:nvSpPr>
        <p:spPr/>
        <p:txBody>
          <a:bodyPr>
            <a:normAutofit fontScale="70000" lnSpcReduction="20000"/>
          </a:bodyPr>
          <a:lstStyle/>
          <a:p>
            <a:r>
              <a:rPr lang="cs-CZ" dirty="0"/>
              <a:t>za každé jídlo co nesníš si do kasičky ulož 20 </a:t>
            </a:r>
            <a:r>
              <a:rPr lang="cs-CZ" dirty="0" err="1"/>
              <a:t>kč</a:t>
            </a:r>
            <a:r>
              <a:rPr lang="cs-CZ" dirty="0"/>
              <a:t>, pak si kup dárek</a:t>
            </a:r>
          </a:p>
          <a:p>
            <a:r>
              <a:rPr lang="cs-CZ" dirty="0"/>
              <a:t>vysleduj si čas přejídání a vyhni se mu</a:t>
            </a:r>
          </a:p>
          <a:p>
            <a:pPr marL="0" indent="0">
              <a:buNone/>
            </a:pPr>
            <a:r>
              <a:rPr lang="cs-CZ" dirty="0"/>
              <a:t>   pij vodu!</a:t>
            </a:r>
          </a:p>
          <a:p>
            <a:r>
              <a:rPr lang="cs-CZ" dirty="0"/>
              <a:t>dívej se na tlusté lidi jak jí</a:t>
            </a:r>
          </a:p>
          <a:p>
            <a:r>
              <a:rPr lang="cs-CZ" dirty="0"/>
              <a:t>Noste u sebou žvýkačky, </a:t>
            </a:r>
            <a:r>
              <a:rPr lang="cs-CZ" dirty="0" err="1"/>
              <a:t>light</a:t>
            </a:r>
            <a:r>
              <a:rPr lang="cs-CZ" dirty="0"/>
              <a:t> sody a bujony!</a:t>
            </a:r>
          </a:p>
          <a:p>
            <a:r>
              <a:rPr lang="cs-CZ" dirty="0"/>
              <a:t>vyčisti si zuby, když dostaneš hlad</a:t>
            </a:r>
          </a:p>
          <a:p>
            <a:r>
              <a:rPr lang="cs-CZ" dirty="0"/>
              <a:t>Když ti kručí v břiše, mírně do něj udeř</a:t>
            </a:r>
          </a:p>
          <a:p>
            <a:r>
              <a:rPr lang="cs-CZ" dirty="0"/>
              <a:t>Připravuj si jídlo, dělej rámus, nech špinavé nádobí, všechno jsou to dokonalé stopy. nezapomeň vyhozené jídlo dokonale schovat, ujisti se že jej nikdo nenajde.</a:t>
            </a:r>
          </a:p>
          <a:p>
            <a:r>
              <a:rPr lang="cs-CZ" dirty="0"/>
              <a:t>Jez nahá před zrcadlem</a:t>
            </a:r>
          </a:p>
          <a:p>
            <a:r>
              <a:rPr lang="cs-CZ" dirty="0"/>
              <a:t>Když už se vás na jídlo zeptají, "Nemáš hlad?" "Dej si kousek.", buď připravená. "Bolí mě dnes žaludek...", "Právě jsem měla velké jídlo v/u...". Takže do vás příliš netlačí.</a:t>
            </a:r>
          </a:p>
          <a:p>
            <a:endParaRPr lang="cs-CZ" dirty="0"/>
          </a:p>
        </p:txBody>
      </p:sp>
      <p:sp>
        <p:nvSpPr>
          <p:cNvPr id="4" name="Zástupný symbol pro obsah 3"/>
          <p:cNvSpPr>
            <a:spLocks noGrp="1"/>
          </p:cNvSpPr>
          <p:nvPr>
            <p:ph sz="half" idx="2"/>
          </p:nvPr>
        </p:nvSpPr>
        <p:spPr/>
        <p:txBody>
          <a:bodyPr>
            <a:normAutofit fontScale="70000" lnSpcReduction="20000"/>
          </a:bodyPr>
          <a:lstStyle/>
          <a:p>
            <a:pPr algn="just"/>
            <a:r>
              <a:rPr lang="cs-CZ" dirty="0"/>
              <a:t>V závislosti kde jste a s kým jste, máme-li možnost, nechte si zbytek jídla zabalit sebou domů. Kde jej pochopitelně vyhodíme.</a:t>
            </a:r>
          </a:p>
          <a:p>
            <a:pPr algn="just"/>
            <a:r>
              <a:rPr lang="cs-CZ" dirty="0"/>
              <a:t>Dávejte nádobí do dřezu jako důkaz že jste něco snědli. V návaznosti na to se nezapomeň zbavit potravin, které jsi měla údajně sníst.</a:t>
            </a:r>
          </a:p>
          <a:p>
            <a:pPr algn="just"/>
            <a:r>
              <a:rPr lang="cs-CZ" dirty="0"/>
              <a:t>Dietní pilulky si dej do lahvičky od vitamínů.</a:t>
            </a:r>
          </a:p>
          <a:p>
            <a:pPr algn="just"/>
            <a:r>
              <a:rPr lang="cs-CZ" dirty="0"/>
              <a:t>Myslíš si o sobě že jsi tlustá, ale neříkej to ostatním.</a:t>
            </a:r>
          </a:p>
          <a:p>
            <a:pPr algn="just"/>
            <a:r>
              <a:rPr lang="cs-CZ" dirty="0"/>
              <a:t>Vymyslete si nějakou záhadnou nemoc, jako záminku abyste nejedli.</a:t>
            </a:r>
          </a:p>
          <a:p>
            <a:pPr algn="just"/>
            <a:r>
              <a:rPr lang="cs-CZ" dirty="0"/>
              <a:t>Nezvedejte u ostatních podezření, jakmile si lidé uvědomí co děláte, budou vám každou minutu koukat pod ruce. Nejlepší je skrývat své zvyky prakticky od prvního dne, nikdo nic neviděl, nikdo nic netuší, nikdo nic neřeší. Kupujte si jídlo, lidé jsou předvídatelní. Když si domů donesete koupené jídlo, předpokládají že se i normálně najíte.</a:t>
            </a:r>
          </a:p>
          <a:p>
            <a:pPr algn="just"/>
            <a:r>
              <a:rPr lang="cs-CZ" dirty="0"/>
              <a:t>Řekněte ostatním že jste na dietě, stala jste se vegetariánem, nebo že vám doktor poručil jíst jen některé věci. Bude to užitečné v </a:t>
            </a:r>
            <a:r>
              <a:rPr lang="cs-CZ" dirty="0" err="1"/>
              <a:t>připadě</a:t>
            </a:r>
            <a:r>
              <a:rPr lang="cs-CZ" dirty="0"/>
              <a:t>, kdy vám někdo bude něco cpát pod nos.</a:t>
            </a:r>
          </a:p>
        </p:txBody>
      </p:sp>
    </p:spTree>
    <p:extLst>
      <p:ext uri="{BB962C8B-B14F-4D97-AF65-F5344CB8AC3E}">
        <p14:creationId xmlns:p14="http://schemas.microsoft.com/office/powerpoint/2010/main" val="2030855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thinspiration</a:t>
            </a:r>
            <a:endParaRPr lang="cs-CZ" b="1" dirty="0"/>
          </a:p>
        </p:txBody>
      </p:sp>
      <p:pic>
        <p:nvPicPr>
          <p:cNvPr id="13314" name="Picture 2" descr="https://www.divinetrash.co.uk/wp/wp-content/uploads/2014/07/thinspo-copy2-350x35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76754" y="1737360"/>
            <a:ext cx="3578926" cy="357892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Výsledek obrázku pro thinspiration tre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042" y="1737360"/>
            <a:ext cx="2332990" cy="3551274"/>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Výsledek obrázku pro thinspiration tre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6716" y="1741613"/>
            <a:ext cx="3547021" cy="3547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076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ANOREXIE X BULIMIE</a:t>
            </a:r>
          </a:p>
        </p:txBody>
      </p:sp>
      <p:sp>
        <p:nvSpPr>
          <p:cNvPr id="3" name="Zástupný symbol pro obsah 2"/>
          <p:cNvSpPr>
            <a:spLocks noGrp="1"/>
          </p:cNvSpPr>
          <p:nvPr>
            <p:ph idx="1"/>
          </p:nvPr>
        </p:nvSpPr>
        <p:spPr/>
        <p:txBody>
          <a:bodyPr>
            <a:normAutofit fontScale="92500" lnSpcReduction="10000"/>
          </a:bodyPr>
          <a:lstStyle/>
          <a:p>
            <a:r>
              <a:rPr lang="cs-CZ" sz="3600" dirty="0"/>
              <a:t>Která je úspěšnější v léčbě?</a:t>
            </a:r>
          </a:p>
          <a:p>
            <a:endParaRPr lang="cs-CZ" sz="3600" dirty="0"/>
          </a:p>
          <a:p>
            <a:r>
              <a:rPr lang="cs-CZ" sz="3600" dirty="0"/>
              <a:t>Která jde snáze do léčby?</a:t>
            </a:r>
          </a:p>
          <a:p>
            <a:endParaRPr lang="cs-CZ" sz="3600" dirty="0"/>
          </a:p>
          <a:p>
            <a:r>
              <a:rPr lang="cs-CZ" sz="3600" dirty="0"/>
              <a:t>Která je subjektivně horší?</a:t>
            </a:r>
          </a:p>
          <a:p>
            <a:endParaRPr lang="cs-CZ" sz="3600" dirty="0"/>
          </a:p>
          <a:p>
            <a:r>
              <a:rPr lang="cs-CZ" sz="3600" dirty="0"/>
              <a:t>Která je objektivně horší?</a:t>
            </a:r>
          </a:p>
          <a:p>
            <a:endParaRPr lang="cs-CZ" sz="3600" dirty="0"/>
          </a:p>
        </p:txBody>
      </p:sp>
    </p:spTree>
    <p:extLst>
      <p:ext uri="{BB962C8B-B14F-4D97-AF65-F5344CB8AC3E}">
        <p14:creationId xmlns:p14="http://schemas.microsoft.com/office/powerpoint/2010/main" val="1454427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PPP</a:t>
            </a:r>
          </a:p>
        </p:txBody>
      </p:sp>
      <p:sp>
        <p:nvSpPr>
          <p:cNvPr id="3" name="Zástupný symbol pro obsah 2"/>
          <p:cNvSpPr>
            <a:spLocks noGrp="1"/>
          </p:cNvSpPr>
          <p:nvPr>
            <p:ph idx="1"/>
          </p:nvPr>
        </p:nvSpPr>
        <p:spPr/>
        <p:txBody>
          <a:bodyPr/>
          <a:lstStyle/>
          <a:p>
            <a:r>
              <a:rPr lang="cs-CZ" dirty="0"/>
              <a:t>Třídění není založeno na etiologii, ale na symptomech (pozorovatelné projevy)</a:t>
            </a:r>
          </a:p>
          <a:p>
            <a:r>
              <a:rPr lang="cs-CZ" dirty="0"/>
              <a:t>Moderní nemoc? – </a:t>
            </a:r>
          </a:p>
          <a:p>
            <a:pPr lvl="1"/>
            <a:r>
              <a:rPr lang="cs-CZ" dirty="0"/>
              <a:t>„svaté ženy“, „zázračné panny“</a:t>
            </a:r>
          </a:p>
          <a:p>
            <a:pPr lvl="1"/>
            <a:r>
              <a:rPr lang="cs-CZ" dirty="0"/>
              <a:t>„blednička“, 17. století, dámy z lepší společnosti</a:t>
            </a:r>
          </a:p>
          <a:p>
            <a:pPr lvl="1"/>
            <a:r>
              <a:rPr lang="cs-CZ" dirty="0"/>
              <a:t>PA – 40. léta 20. stol. zařazena mezi duševní poruchy</a:t>
            </a:r>
          </a:p>
          <a:p>
            <a:pPr marL="201168" lvl="1" indent="0">
              <a:buNone/>
            </a:pPr>
            <a:endParaRPr lang="cs-CZ" dirty="0"/>
          </a:p>
          <a:p>
            <a:pPr marL="201168" lvl="1" indent="0">
              <a:buNone/>
            </a:pPr>
            <a:endParaRPr lang="cs-CZ" dirty="0"/>
          </a:p>
          <a:p>
            <a:pPr marL="201168" lvl="1" indent="0">
              <a:buNone/>
            </a:pPr>
            <a:r>
              <a:rPr lang="cs-CZ" dirty="0"/>
              <a:t>Společné znaky</a:t>
            </a:r>
          </a:p>
          <a:p>
            <a:pPr marL="201168" lvl="1" indent="0">
              <a:buNone/>
            </a:pPr>
            <a:r>
              <a:rPr lang="cs-CZ" dirty="0"/>
              <a:t>	strach z tloušťky</a:t>
            </a:r>
          </a:p>
          <a:p>
            <a:pPr marL="201168" lvl="1" indent="0">
              <a:buNone/>
            </a:pPr>
            <a:r>
              <a:rPr lang="cs-CZ" dirty="0"/>
              <a:t>	nadměrná pozornost věnovaná vlastnímu vzhledu a tělesné hmotnosti</a:t>
            </a:r>
          </a:p>
          <a:p>
            <a:pPr marL="201168" lvl="1" indent="0">
              <a:buNone/>
            </a:pPr>
            <a:endParaRPr lang="cs-CZ" dirty="0"/>
          </a:p>
        </p:txBody>
      </p:sp>
    </p:spTree>
    <p:extLst>
      <p:ext uri="{BB962C8B-B14F-4D97-AF65-F5344CB8AC3E}">
        <p14:creationId xmlns:p14="http://schemas.microsoft.com/office/powerpoint/2010/main" val="520643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Ortorexie</a:t>
            </a:r>
            <a:endParaRPr lang="cs-CZ" dirty="0"/>
          </a:p>
        </p:txBody>
      </p:sp>
      <p:sp>
        <p:nvSpPr>
          <p:cNvPr id="3" name="Zástupný symbol pro obsah 2"/>
          <p:cNvSpPr>
            <a:spLocks noGrp="1"/>
          </p:cNvSpPr>
          <p:nvPr>
            <p:ph idx="1"/>
          </p:nvPr>
        </p:nvSpPr>
        <p:spPr/>
        <p:txBody>
          <a:bodyPr/>
          <a:lstStyle/>
          <a:p>
            <a:endParaRPr lang="cs-CZ" dirty="0"/>
          </a:p>
        </p:txBody>
      </p:sp>
      <p:sp>
        <p:nvSpPr>
          <p:cNvPr id="4" name="Tlačítko akce: Nápověda 3">
            <a:hlinkClick r:id="" action="ppaction://noaction" highlightClick="1"/>
          </p:cNvPr>
          <p:cNvSpPr/>
          <p:nvPr/>
        </p:nvSpPr>
        <p:spPr>
          <a:xfrm>
            <a:off x="4210050" y="1845734"/>
            <a:ext cx="4705350" cy="38862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23044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Ortorexie</a:t>
            </a:r>
            <a:r>
              <a:rPr lang="cs-CZ" dirty="0"/>
              <a:t> </a:t>
            </a:r>
            <a:br>
              <a:rPr lang="cs-CZ" dirty="0"/>
            </a:br>
            <a:r>
              <a:rPr lang="cs-CZ" dirty="0"/>
              <a:t>patologická posedlost zdravou výživou</a:t>
            </a:r>
          </a:p>
        </p:txBody>
      </p:sp>
      <p:sp>
        <p:nvSpPr>
          <p:cNvPr id="3" name="Zástupný symbol pro obsah 2"/>
          <p:cNvSpPr>
            <a:spLocks noGrp="1"/>
          </p:cNvSpPr>
          <p:nvPr>
            <p:ph idx="1"/>
          </p:nvPr>
        </p:nvSpPr>
        <p:spPr/>
        <p:txBody>
          <a:bodyPr>
            <a:normAutofit/>
          </a:bodyPr>
          <a:lstStyle/>
          <a:p>
            <a:r>
              <a:rPr lang="cs-CZ" sz="2800" dirty="0" err="1"/>
              <a:t>orthos</a:t>
            </a:r>
            <a:r>
              <a:rPr lang="cs-CZ" sz="2800" dirty="0"/>
              <a:t> – správný a </a:t>
            </a:r>
            <a:r>
              <a:rPr lang="cs-CZ" sz="2800" dirty="0" err="1"/>
              <a:t>orexis</a:t>
            </a:r>
            <a:r>
              <a:rPr lang="cs-CZ" sz="2800" dirty="0"/>
              <a:t> – chuť</a:t>
            </a:r>
          </a:p>
          <a:p>
            <a:r>
              <a:rPr lang="cs-CZ" sz="2800" dirty="0"/>
              <a:t>Správné – zdravé ? </a:t>
            </a:r>
          </a:p>
          <a:p>
            <a:r>
              <a:rPr lang="cs-CZ" sz="2800" dirty="0"/>
              <a:t>Jídlo přestává být bezpečné. </a:t>
            </a:r>
          </a:p>
          <a:p>
            <a:r>
              <a:rPr lang="cs-CZ" sz="2800" dirty="0"/>
              <a:t>Výběr se zužuje</a:t>
            </a:r>
          </a:p>
        </p:txBody>
      </p:sp>
      <p:pic>
        <p:nvPicPr>
          <p:cNvPr id="10242" name="Picture 2" descr="http://www.theveganrd.com/wp-content/uploads/2015/12/orthorex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8267" y="2838450"/>
            <a:ext cx="6163733"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277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Bigorexie</a:t>
            </a:r>
            <a:endParaRPr lang="cs-CZ" dirty="0"/>
          </a:p>
        </p:txBody>
      </p:sp>
      <p:sp>
        <p:nvSpPr>
          <p:cNvPr id="3" name="Zástupný symbol pro obsah 2"/>
          <p:cNvSpPr>
            <a:spLocks noGrp="1"/>
          </p:cNvSpPr>
          <p:nvPr>
            <p:ph idx="1"/>
          </p:nvPr>
        </p:nvSpPr>
        <p:spPr/>
        <p:txBody>
          <a:bodyPr/>
          <a:lstStyle/>
          <a:p>
            <a:endParaRPr lang="cs-CZ" dirty="0"/>
          </a:p>
        </p:txBody>
      </p:sp>
      <p:sp>
        <p:nvSpPr>
          <p:cNvPr id="4" name="Tlačítko akce: Nápověda 3">
            <a:hlinkClick r:id="" action="ppaction://noaction" highlightClick="1"/>
          </p:cNvPr>
          <p:cNvSpPr/>
          <p:nvPr/>
        </p:nvSpPr>
        <p:spPr>
          <a:xfrm>
            <a:off x="4210050" y="1845734"/>
            <a:ext cx="4705350" cy="38862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56881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Bigorexie</a:t>
            </a:r>
            <a:r>
              <a:rPr lang="cs-CZ" dirty="0"/>
              <a:t> – tělesné proporce</a:t>
            </a:r>
          </a:p>
        </p:txBody>
      </p:sp>
      <p:sp>
        <p:nvSpPr>
          <p:cNvPr id="3" name="Zástupný symbol pro obsah 2"/>
          <p:cNvSpPr>
            <a:spLocks noGrp="1"/>
          </p:cNvSpPr>
          <p:nvPr>
            <p:ph idx="1"/>
          </p:nvPr>
        </p:nvSpPr>
        <p:spPr/>
        <p:txBody>
          <a:bodyPr>
            <a:normAutofit/>
          </a:bodyPr>
          <a:lstStyle/>
          <a:p>
            <a:r>
              <a:rPr lang="cs-CZ" sz="2400" dirty="0" err="1"/>
              <a:t>Adonisův</a:t>
            </a:r>
            <a:r>
              <a:rPr lang="cs-CZ" sz="2400" dirty="0"/>
              <a:t> komplex </a:t>
            </a:r>
          </a:p>
          <a:p>
            <a:pPr marL="0" indent="0">
              <a:buNone/>
            </a:pPr>
            <a:r>
              <a:rPr lang="cs-CZ" sz="2400" dirty="0"/>
              <a:t>Hrozí </a:t>
            </a:r>
            <a:r>
              <a:rPr lang="cs-CZ" sz="2400" dirty="0" err="1"/>
              <a:t>overuse</a:t>
            </a:r>
            <a:r>
              <a:rPr lang="cs-CZ" sz="2400" dirty="0"/>
              <a:t> syndrom</a:t>
            </a:r>
          </a:p>
          <a:p>
            <a:pPr marL="0" indent="0">
              <a:buNone/>
            </a:pPr>
            <a:r>
              <a:rPr lang="cs-CZ" sz="2400" dirty="0"/>
              <a:t>posedlost vlastním vzhledem, fyzické zdatnosti</a:t>
            </a:r>
          </a:p>
          <a:p>
            <a:pPr marL="0" indent="0">
              <a:buNone/>
            </a:pPr>
            <a:r>
              <a:rPr lang="cs-CZ" sz="2400" dirty="0"/>
              <a:t>V pozadí slabost, nedostatečné svalové vyvinutí</a:t>
            </a:r>
          </a:p>
          <a:p>
            <a:r>
              <a:rPr lang="cs-CZ" sz="2400" dirty="0"/>
              <a:t>kulturistické časopisy, posilování, přednost fitcentru</a:t>
            </a:r>
          </a:p>
          <a:p>
            <a:endParaRPr lang="cs-CZ" sz="2400" dirty="0"/>
          </a:p>
          <a:p>
            <a:r>
              <a:rPr lang="cs-CZ" sz="2400" dirty="0"/>
              <a:t>zneužívají zejména bílkovinné potravinové doplňky a látky, podporující svalový růst a ovlivňující metabolismus.</a:t>
            </a:r>
          </a:p>
        </p:txBody>
      </p:sp>
      <p:pic>
        <p:nvPicPr>
          <p:cNvPr id="11266" name="Picture 2" descr="Výsledek obrázku pro bigorex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4350" y="961814"/>
            <a:ext cx="4057650" cy="3530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463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Drunkorexie</a:t>
            </a:r>
            <a:endParaRPr lang="cs-CZ" dirty="0"/>
          </a:p>
        </p:txBody>
      </p:sp>
      <p:sp>
        <p:nvSpPr>
          <p:cNvPr id="3" name="Zástupný symbol pro obsah 2"/>
          <p:cNvSpPr>
            <a:spLocks noGrp="1"/>
          </p:cNvSpPr>
          <p:nvPr>
            <p:ph idx="1"/>
          </p:nvPr>
        </p:nvSpPr>
        <p:spPr/>
        <p:txBody>
          <a:bodyPr/>
          <a:lstStyle/>
          <a:p>
            <a:endParaRPr lang="cs-CZ" dirty="0"/>
          </a:p>
        </p:txBody>
      </p:sp>
      <p:sp>
        <p:nvSpPr>
          <p:cNvPr id="4" name="Tlačítko akce: Nápověda 3">
            <a:hlinkClick r:id="" action="ppaction://noaction" highlightClick="1"/>
          </p:cNvPr>
          <p:cNvSpPr/>
          <p:nvPr/>
        </p:nvSpPr>
        <p:spPr>
          <a:xfrm>
            <a:off x="4210050" y="1845734"/>
            <a:ext cx="4705350" cy="38862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71936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Drunkorexie</a:t>
            </a:r>
            <a:endParaRPr lang="cs-CZ" dirty="0"/>
          </a:p>
        </p:txBody>
      </p:sp>
      <p:sp>
        <p:nvSpPr>
          <p:cNvPr id="3" name="Zástupný symbol pro obsah 2"/>
          <p:cNvSpPr>
            <a:spLocks noGrp="1"/>
          </p:cNvSpPr>
          <p:nvPr>
            <p:ph idx="1"/>
          </p:nvPr>
        </p:nvSpPr>
        <p:spPr/>
        <p:txBody>
          <a:bodyPr>
            <a:normAutofit/>
          </a:bodyPr>
          <a:lstStyle/>
          <a:p>
            <a:r>
              <a:rPr lang="cs-CZ" sz="3600" dirty="0"/>
              <a:t>redukování příjmu potravy s cílem snížit příjem kalorií a dovolit si tak pít více alkoholu</a:t>
            </a:r>
          </a:p>
        </p:txBody>
      </p:sp>
      <p:pic>
        <p:nvPicPr>
          <p:cNvPr id="12290" name="Picture 2" descr="http://www.prahahrave.cz/wp-content/gallery/clanky-2016/bio_alkoh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0230" y="2914650"/>
            <a:ext cx="85725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510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Jiné poruchy příjmu potravy</a:t>
            </a:r>
          </a:p>
        </p:txBody>
      </p:sp>
      <p:sp>
        <p:nvSpPr>
          <p:cNvPr id="3" name="Zástupný symbol pro obsah 2"/>
          <p:cNvSpPr>
            <a:spLocks noGrp="1"/>
          </p:cNvSpPr>
          <p:nvPr>
            <p:ph idx="1"/>
          </p:nvPr>
        </p:nvSpPr>
        <p:spPr/>
        <p:txBody>
          <a:bodyPr>
            <a:normAutofit/>
          </a:bodyPr>
          <a:lstStyle/>
          <a:p>
            <a:r>
              <a:rPr lang="cs-CZ" sz="3600" dirty="0"/>
              <a:t>Pika (</a:t>
            </a:r>
            <a:r>
              <a:rPr lang="cs-CZ" sz="3600" dirty="0" err="1"/>
              <a:t>pica</a:t>
            </a:r>
            <a:r>
              <a:rPr lang="cs-CZ" sz="3600" dirty="0"/>
              <a:t>) – pojídání nestravitelných předmětů neorganického původu v dospělém věku</a:t>
            </a:r>
          </a:p>
          <a:p>
            <a:r>
              <a:rPr lang="cs-CZ" sz="3600" dirty="0"/>
              <a:t>Psychogenní ztráta chuti k </a:t>
            </a:r>
            <a:r>
              <a:rPr lang="cs-CZ" sz="3600" dirty="0" err="1"/>
              <a:t>jdlu</a:t>
            </a:r>
            <a:endParaRPr lang="cs-CZ" sz="3600" dirty="0"/>
          </a:p>
        </p:txBody>
      </p:sp>
    </p:spTree>
    <p:extLst>
      <p:ext uri="{BB962C8B-B14F-4D97-AF65-F5344CB8AC3E}">
        <p14:creationId xmlns:p14="http://schemas.microsoft.com/office/powerpoint/2010/main" val="1348286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Syndrom nočního přejídání</a:t>
            </a:r>
          </a:p>
        </p:txBody>
      </p:sp>
      <p:sp>
        <p:nvSpPr>
          <p:cNvPr id="3" name="Zástupný symbol pro obsah 2"/>
          <p:cNvSpPr>
            <a:spLocks noGrp="1"/>
          </p:cNvSpPr>
          <p:nvPr>
            <p:ph idx="1"/>
          </p:nvPr>
        </p:nvSpPr>
        <p:spPr/>
        <p:txBody>
          <a:bodyPr>
            <a:normAutofit/>
          </a:bodyPr>
          <a:lstStyle/>
          <a:p>
            <a:r>
              <a:rPr lang="cs-CZ" sz="2800" dirty="0"/>
              <a:t>Nejedná se o poruchu tělesného pojetí </a:t>
            </a:r>
          </a:p>
          <a:p>
            <a:r>
              <a:rPr lang="cs-CZ" sz="2800" dirty="0"/>
              <a:t>Nadváha nebo ji nepociťuje jako problém </a:t>
            </a:r>
          </a:p>
          <a:p>
            <a:r>
              <a:rPr lang="cs-CZ" sz="2800" dirty="0"/>
              <a:t>Důsledek fyzického nebo psychického vyčerpání, emočního strádání, konfliktů v rodině </a:t>
            </a:r>
          </a:p>
          <a:p>
            <a:r>
              <a:rPr lang="cs-CZ" sz="2800" dirty="0"/>
              <a:t>Nepatologický neúspěšný pokus zhubnout </a:t>
            </a:r>
          </a:p>
          <a:p>
            <a:r>
              <a:rPr lang="cs-CZ" sz="2800" dirty="0"/>
              <a:t>Při prázdné ledničce nestresuje a jde si znovu lehnout</a:t>
            </a:r>
          </a:p>
        </p:txBody>
      </p:sp>
    </p:spTree>
    <p:extLst>
      <p:ext uri="{BB962C8B-B14F-4D97-AF65-F5344CB8AC3E}">
        <p14:creationId xmlns:p14="http://schemas.microsoft.com/office/powerpoint/2010/main" val="2451193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Psychogenní přejídání</a:t>
            </a:r>
          </a:p>
        </p:txBody>
      </p:sp>
      <p:sp>
        <p:nvSpPr>
          <p:cNvPr id="3" name="Zástupný symbol pro obsah 2"/>
          <p:cNvSpPr>
            <a:spLocks noGrp="1"/>
          </p:cNvSpPr>
          <p:nvPr>
            <p:ph idx="1"/>
          </p:nvPr>
        </p:nvSpPr>
        <p:spPr>
          <a:xfrm>
            <a:off x="1097280" y="1845734"/>
            <a:ext cx="10058400" cy="4459816"/>
          </a:xfrm>
        </p:spPr>
        <p:txBody>
          <a:bodyPr>
            <a:normAutofit fontScale="92500" lnSpcReduction="20000"/>
          </a:bodyPr>
          <a:lstStyle/>
          <a:p>
            <a:r>
              <a:rPr lang="cs-CZ" sz="2800" dirty="0"/>
              <a:t>1) člověk jí mnohem rychleji, než je obvyklé, </a:t>
            </a:r>
          </a:p>
          <a:p>
            <a:r>
              <a:rPr lang="cs-CZ" sz="2800" dirty="0"/>
              <a:t>2) jí do té doby, než se cítí v závěru jídla nepříjemně přeplněný, </a:t>
            </a:r>
          </a:p>
          <a:p>
            <a:r>
              <a:rPr lang="cs-CZ" sz="2800" dirty="0"/>
              <a:t>3) jí, aniž by pociťoval hlad, </a:t>
            </a:r>
          </a:p>
          <a:p>
            <a:r>
              <a:rPr lang="cs-CZ" sz="2800" dirty="0"/>
              <a:t>4) často jí o samotě, aby nevzbuzoval pozornost množstvím snězené potravy, </a:t>
            </a:r>
          </a:p>
          <a:p>
            <a:r>
              <a:rPr lang="cs-CZ" sz="2800" dirty="0"/>
              <a:t>5) po přejedení je se sebou nespokojen a pociťuje vinu, </a:t>
            </a:r>
          </a:p>
          <a:p>
            <a:r>
              <a:rPr lang="cs-CZ" sz="2800" dirty="0"/>
              <a:t>6) v souvislosti s přejídáním se objevuje úzkost a psychické napětí, </a:t>
            </a:r>
          </a:p>
          <a:p>
            <a:r>
              <a:rPr lang="cs-CZ" sz="2800" dirty="0"/>
              <a:t>7) k záchvatům přejídání dochází nejméně dvakrát týdně po dobu šesti měsíců, </a:t>
            </a:r>
          </a:p>
          <a:p>
            <a:r>
              <a:rPr lang="cs-CZ" sz="2800" dirty="0"/>
              <a:t>8) záchvatovité přejídání není spojeno s pravidelným kompenzačním chováním.</a:t>
            </a:r>
          </a:p>
        </p:txBody>
      </p:sp>
    </p:spTree>
    <p:extLst>
      <p:ext uri="{BB962C8B-B14F-4D97-AF65-F5344CB8AC3E}">
        <p14:creationId xmlns:p14="http://schemas.microsoft.com/office/powerpoint/2010/main" val="2245463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Zdroje</a:t>
            </a:r>
          </a:p>
        </p:txBody>
      </p:sp>
      <p:sp>
        <p:nvSpPr>
          <p:cNvPr id="3" name="Zástupný symbol pro obsah 2"/>
          <p:cNvSpPr>
            <a:spLocks noGrp="1"/>
          </p:cNvSpPr>
          <p:nvPr>
            <p:ph idx="1"/>
          </p:nvPr>
        </p:nvSpPr>
        <p:spPr/>
        <p:txBody>
          <a:bodyPr>
            <a:normAutofit/>
          </a:bodyPr>
          <a:lstStyle/>
          <a:p>
            <a:r>
              <a:rPr lang="cs-CZ" dirty="0"/>
              <a:t>Vašina, L. (2011) </a:t>
            </a:r>
            <a:r>
              <a:rPr lang="cs-CZ" dirty="0" err="1"/>
              <a:t>Vademecum</a:t>
            </a:r>
            <a:r>
              <a:rPr lang="cs-CZ" dirty="0"/>
              <a:t> Psychologie </a:t>
            </a:r>
            <a:r>
              <a:rPr lang="cs-CZ" dirty="0" err="1"/>
              <a:t>Clinicae</a:t>
            </a:r>
            <a:r>
              <a:rPr lang="cs-CZ" dirty="0"/>
              <a:t>. Brno: </a:t>
            </a:r>
            <a:r>
              <a:rPr lang="cs-CZ" dirty="0" err="1"/>
              <a:t>BonnyPress</a:t>
            </a:r>
            <a:r>
              <a:rPr lang="cs-CZ" dirty="0"/>
              <a:t>.</a:t>
            </a:r>
          </a:p>
          <a:p>
            <a:r>
              <a:rPr lang="cs-CZ" dirty="0"/>
              <a:t>Cooper, P. (1995). Mentální bulimie a záchvatovité přejídání: jak se uzdravit. Olomouc: </a:t>
            </a:r>
            <a:r>
              <a:rPr lang="cs-CZ" dirty="0" err="1"/>
              <a:t>Votobia</a:t>
            </a:r>
            <a:r>
              <a:rPr lang="cs-CZ" dirty="0"/>
              <a:t>. </a:t>
            </a:r>
          </a:p>
          <a:p>
            <a:r>
              <a:rPr lang="cs-CZ" dirty="0" err="1"/>
              <a:t>Höschl</a:t>
            </a:r>
            <a:r>
              <a:rPr lang="cs-CZ" dirty="0"/>
              <a:t>, C. (2002). Psychiatrie. Praha: TIGIS.</a:t>
            </a:r>
          </a:p>
          <a:p>
            <a:r>
              <a:rPr lang="cs-CZ" dirty="0"/>
              <a:t>Krch, </a:t>
            </a:r>
            <a:r>
              <a:rPr lang="cs-CZ" i="1" dirty="0"/>
              <a:t>F.</a:t>
            </a:r>
            <a:r>
              <a:rPr lang="cs-CZ" dirty="0"/>
              <a:t> (2002). Mentální anorexie. Praha: Portál.</a:t>
            </a:r>
          </a:p>
          <a:p>
            <a:r>
              <a:rPr lang="cs-CZ" dirty="0"/>
              <a:t>Krch, F. (2003). Bulimie. Jak bojovat s přejídáním. Praha: </a:t>
            </a:r>
            <a:r>
              <a:rPr lang="cs-CZ" dirty="0" err="1"/>
              <a:t>Grada</a:t>
            </a:r>
            <a:r>
              <a:rPr lang="cs-CZ" dirty="0"/>
              <a:t>.</a:t>
            </a:r>
          </a:p>
          <a:p>
            <a:r>
              <a:rPr lang="cs-CZ" dirty="0"/>
              <a:t>Krch, F.(2003). </a:t>
            </a:r>
            <a:r>
              <a:rPr lang="cs-CZ" dirty="0">
                <a:hlinkClick r:id="rId2"/>
              </a:rPr>
              <a:t>Výchova ke zdraví: poruchy příjmu potravy: příručka pro učitele</a:t>
            </a:r>
            <a:r>
              <a:rPr lang="cs-CZ" dirty="0"/>
              <a:t>. Praha: VÚP.</a:t>
            </a:r>
          </a:p>
          <a:p>
            <a:r>
              <a:rPr lang="cs-CZ" dirty="0" err="1"/>
              <a:t>Maloney</a:t>
            </a:r>
            <a:r>
              <a:rPr lang="cs-CZ" dirty="0"/>
              <a:t>, M.; </a:t>
            </a:r>
            <a:r>
              <a:rPr lang="cs-CZ" dirty="0" err="1"/>
              <a:t>Kranzová</a:t>
            </a:r>
            <a:r>
              <a:rPr lang="cs-CZ" dirty="0"/>
              <a:t>, R. (1997).  O poruchách příjmu potravy. Lidové noviny.</a:t>
            </a:r>
          </a:p>
          <a:p>
            <a:r>
              <a:rPr lang="cs-CZ" dirty="0"/>
              <a:t>Papežová, H. (2002).  </a:t>
            </a:r>
            <a:r>
              <a:rPr lang="cs-CZ" dirty="0" err="1"/>
              <a:t>Anorexia</a:t>
            </a:r>
            <a:r>
              <a:rPr lang="cs-CZ" dirty="0"/>
              <a:t> </a:t>
            </a:r>
            <a:r>
              <a:rPr lang="cs-CZ" dirty="0" err="1"/>
              <a:t>neurosa</a:t>
            </a:r>
            <a:r>
              <a:rPr lang="cs-CZ" dirty="0"/>
              <a:t>. Praha: Psychiatrické centrum.</a:t>
            </a:r>
          </a:p>
          <a:p>
            <a:r>
              <a:rPr lang="cs-CZ" dirty="0"/>
              <a:t>Papežová, H. (2003). </a:t>
            </a:r>
            <a:r>
              <a:rPr lang="cs-CZ" dirty="0" err="1"/>
              <a:t>Bulimia</a:t>
            </a:r>
            <a:r>
              <a:rPr lang="cs-CZ" dirty="0"/>
              <a:t> </a:t>
            </a:r>
            <a:r>
              <a:rPr lang="cs-CZ" dirty="0" err="1"/>
              <a:t>nervosa</a:t>
            </a:r>
            <a:r>
              <a:rPr lang="cs-CZ" dirty="0"/>
              <a:t>. Praha: Psychiatrické centrum.</a:t>
            </a:r>
          </a:p>
          <a:p>
            <a:endParaRPr lang="cs-CZ" dirty="0"/>
          </a:p>
        </p:txBody>
      </p:sp>
    </p:spTree>
    <p:extLst>
      <p:ext uri="{BB962C8B-B14F-4D97-AF65-F5344CB8AC3E}">
        <p14:creationId xmlns:p14="http://schemas.microsoft.com/office/powerpoint/2010/main" val="1427962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F50. 0 Mentální anorexie</a:t>
            </a:r>
          </a:p>
        </p:txBody>
      </p:sp>
      <p:sp>
        <p:nvSpPr>
          <p:cNvPr id="3" name="Zástupný symbol pro obsah 2"/>
          <p:cNvSpPr>
            <a:spLocks noGrp="1"/>
          </p:cNvSpPr>
          <p:nvPr>
            <p:ph idx="1"/>
          </p:nvPr>
        </p:nvSpPr>
        <p:spPr/>
        <p:txBody>
          <a:bodyPr>
            <a:normAutofit/>
          </a:bodyPr>
          <a:lstStyle/>
          <a:p>
            <a:r>
              <a:rPr lang="cs-CZ" sz="3200" dirty="0"/>
              <a:t>Co je a co není MA?</a:t>
            </a:r>
          </a:p>
        </p:txBody>
      </p:sp>
      <p:pic>
        <p:nvPicPr>
          <p:cNvPr id="5122" name="Picture 2" descr="Výsledek obrázku pro eating dis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8683" y="2436577"/>
            <a:ext cx="6588369" cy="370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234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http://komplexnihubnuti.cz/wp-content/uploads/2016/04/bmi-graf.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3864" y="0"/>
            <a:ext cx="8292135" cy="6836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951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3074" name="Picture 2" descr="Výsledek obrázku pro bmi fat muscle"/>
          <p:cNvPicPr>
            <a:picLocks noChangeAspect="1" noChangeArrowheads="1"/>
          </p:cNvPicPr>
          <p:nvPr/>
        </p:nvPicPr>
        <p:blipFill rotWithShape="1">
          <a:blip r:embed="rId2">
            <a:extLst>
              <a:ext uri="{28A0092B-C50C-407E-A947-70E740481C1C}">
                <a14:useLocalDpi xmlns:a14="http://schemas.microsoft.com/office/drawing/2010/main" val="0"/>
              </a:ext>
            </a:extLst>
          </a:blip>
          <a:srcRect b="315"/>
          <a:stretch/>
        </p:blipFill>
        <p:spPr bwMode="auto">
          <a:xfrm>
            <a:off x="1698556" y="286603"/>
            <a:ext cx="8810418" cy="6494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253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098" name="Picture 2" descr="Výsledek obrázku pro bmi fat musc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3634" y="286603"/>
            <a:ext cx="8329172" cy="6434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859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6146" name="Picture 2" descr="http://healthoffers24.com/wp-content/uploads/2015/06/Body-Mass-Index-example.png"/>
          <p:cNvPicPr>
            <a:picLocks noChangeAspect="1" noChangeArrowheads="1"/>
          </p:cNvPicPr>
          <p:nvPr/>
        </p:nvPicPr>
        <p:blipFill rotWithShape="1">
          <a:blip r:embed="rId2">
            <a:extLst>
              <a:ext uri="{28A0092B-C50C-407E-A947-70E740481C1C}">
                <a14:useLocalDpi xmlns:a14="http://schemas.microsoft.com/office/drawing/2010/main" val="0"/>
              </a:ext>
            </a:extLst>
          </a:blip>
          <a:srcRect b="11493"/>
          <a:stretch/>
        </p:blipFill>
        <p:spPr bwMode="auto">
          <a:xfrm>
            <a:off x="281752" y="140678"/>
            <a:ext cx="11910248" cy="5235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441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7170" name="Picture 2" descr="http://healthoffers24.com/wp-content/uploads/2015/06/Body-Mass-Index-exam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18" y="188129"/>
            <a:ext cx="11941982" cy="5931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52034"/>
      </p:ext>
    </p:extLst>
  </p:cSld>
  <p:clrMapOvr>
    <a:masterClrMapping/>
  </p:clrMapOvr>
</p:sld>
</file>

<file path=ppt/theme/theme1.xml><?xml version="1.0" encoding="utf-8"?>
<a:theme xmlns:a="http://schemas.openxmlformats.org/drawingml/2006/main" name="Retrospektiva">
  <a:themeElements>
    <a:clrScheme name="Červeno-fialová">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TM02900769[[fn=Retrospektiva]]</Template>
  <TotalTime>4622</TotalTime>
  <Words>1450</Words>
  <Application>Microsoft Office PowerPoint</Application>
  <PresentationFormat>Širokoúhlá obrazovka</PresentationFormat>
  <Paragraphs>199</Paragraphs>
  <Slides>39</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39</vt:i4>
      </vt:variant>
    </vt:vector>
  </HeadingPairs>
  <TitlesOfParts>
    <vt:vector size="43" baseType="lpstr">
      <vt:lpstr>Arial</vt:lpstr>
      <vt:lpstr>Calibri</vt:lpstr>
      <vt:lpstr>Calibri Light</vt:lpstr>
      <vt:lpstr>Retrospektiva</vt:lpstr>
      <vt:lpstr>Poruchy příjmu potravy</vt:lpstr>
      <vt:lpstr>MKN-10</vt:lpstr>
      <vt:lpstr>PPP</vt:lpstr>
      <vt:lpstr>F50. 0 Mentální anorexie</vt:lpstr>
      <vt:lpstr>Prezentace aplikace PowerPoint</vt:lpstr>
      <vt:lpstr>Prezentace aplikace PowerPoint</vt:lpstr>
      <vt:lpstr>Prezentace aplikace PowerPoint</vt:lpstr>
      <vt:lpstr>Prezentace aplikace PowerPoint</vt:lpstr>
      <vt:lpstr>Prezentace aplikace PowerPoint</vt:lpstr>
      <vt:lpstr>F50. 0 Mentální anorexie</vt:lpstr>
      <vt:lpstr>F50. 0 Mentální anorexie</vt:lpstr>
      <vt:lpstr>F50. 0 Mentální anorexie</vt:lpstr>
      <vt:lpstr>F50. 0 Mentální anorexie</vt:lpstr>
      <vt:lpstr>F50. 0 Mentální anorexie</vt:lpstr>
      <vt:lpstr>F50. 0 Mentální anorexie - vznik</vt:lpstr>
      <vt:lpstr>F50. 0 Mentální anorexie - léčba</vt:lpstr>
      <vt:lpstr>F50.2 Mentální bulimie</vt:lpstr>
      <vt:lpstr>Mentální bulimie</vt:lpstr>
      <vt:lpstr>Mentální bulimie</vt:lpstr>
      <vt:lpstr>Mentální bulimie</vt:lpstr>
      <vt:lpstr>Mentální bulimie</vt:lpstr>
      <vt:lpstr>Mentální bulimie</vt:lpstr>
      <vt:lpstr>Mentální bulimie - léčba</vt:lpstr>
      <vt:lpstr>Prezentace aplikace PowerPoint</vt:lpstr>
      <vt:lpstr>Blogy   pro ana, pro mia</vt:lpstr>
      <vt:lpstr>PRO ANA blog</vt:lpstr>
      <vt:lpstr>Pro ana blog - tipy</vt:lpstr>
      <vt:lpstr>thinspiration</vt:lpstr>
      <vt:lpstr>ANOREXIE X BULIMIE</vt:lpstr>
      <vt:lpstr>Ortorexie</vt:lpstr>
      <vt:lpstr>Ortorexie  patologická posedlost zdravou výživou</vt:lpstr>
      <vt:lpstr>Bigorexie</vt:lpstr>
      <vt:lpstr>Bigorexie – tělesné proporce</vt:lpstr>
      <vt:lpstr>Drunkorexie</vt:lpstr>
      <vt:lpstr>Drunkorexie</vt:lpstr>
      <vt:lpstr>Jiné poruchy příjmu potravy</vt:lpstr>
      <vt:lpstr>Syndrom nočního přejídání</vt:lpstr>
      <vt:lpstr>Psychogenní přejídání</vt:lpstr>
      <vt:lpstr>Zdroje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Poruchy příjmu potravy</dc:title>
  <dc:creator>Eva Smejkalová</dc:creator>
  <cp:lastModifiedBy>Eva Smejkalová</cp:lastModifiedBy>
  <cp:revision>18</cp:revision>
  <dcterms:created xsi:type="dcterms:W3CDTF">2017-11-09T16:42:42Z</dcterms:created>
  <dcterms:modified xsi:type="dcterms:W3CDTF">2017-11-12T21:45:10Z</dcterms:modified>
</cp:coreProperties>
</file>