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256" r:id="rId2"/>
    <p:sldId id="306" r:id="rId3"/>
    <p:sldId id="304" r:id="rId4"/>
    <p:sldId id="284" r:id="rId5"/>
    <p:sldId id="273" r:id="rId6"/>
    <p:sldId id="262" r:id="rId7"/>
    <p:sldId id="285" r:id="rId8"/>
    <p:sldId id="274" r:id="rId9"/>
    <p:sldId id="286" r:id="rId10"/>
    <p:sldId id="307" r:id="rId11"/>
    <p:sldId id="263" r:id="rId12"/>
    <p:sldId id="287" r:id="rId13"/>
    <p:sldId id="275" r:id="rId14"/>
    <p:sldId id="305" r:id="rId15"/>
    <p:sldId id="311" r:id="rId16"/>
    <p:sldId id="288" r:id="rId17"/>
    <p:sldId id="276" r:id="rId18"/>
    <p:sldId id="264" r:id="rId19"/>
    <p:sldId id="277" r:id="rId20"/>
    <p:sldId id="282" r:id="rId21"/>
    <p:sldId id="265" r:id="rId22"/>
    <p:sldId id="289" r:id="rId23"/>
    <p:sldId id="308" r:id="rId24"/>
    <p:sldId id="268" r:id="rId25"/>
    <p:sldId id="290" r:id="rId26"/>
    <p:sldId id="297" r:id="rId27"/>
    <p:sldId id="278" r:id="rId28"/>
    <p:sldId id="291" r:id="rId29"/>
    <p:sldId id="279" r:id="rId30"/>
    <p:sldId id="283" r:id="rId31"/>
    <p:sldId id="270" r:id="rId32"/>
    <p:sldId id="294" r:id="rId33"/>
    <p:sldId id="280" r:id="rId34"/>
    <p:sldId id="295" r:id="rId35"/>
    <p:sldId id="271" r:id="rId36"/>
    <p:sldId id="298" r:id="rId37"/>
    <p:sldId id="309" r:id="rId38"/>
    <p:sldId id="281" r:id="rId39"/>
    <p:sldId id="299" r:id="rId40"/>
    <p:sldId id="300" r:id="rId41"/>
    <p:sldId id="310" r:id="rId42"/>
    <p:sldId id="302" r:id="rId43"/>
    <p:sldId id="296" r:id="rId44"/>
    <p:sldId id="272" r:id="rId4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0040C"/>
    <a:srgbClr val="FFCC00"/>
    <a:srgbClr val="00CC00"/>
    <a:srgbClr val="FF9900"/>
    <a:srgbClr val="00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3" d="100"/>
          <a:sy n="93" d="100"/>
        </p:scale>
        <p:origin x="-1194" y="-10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slide" Target="slides/slide4.xml"/><Relationship Id="rId1"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kumimoji="1" lang="cs-CZ"/>
            </a:p>
          </p:txBody>
        </p:sp>
        <p:grpSp>
          <p:nvGrpSpPr>
            <p:cNvPr id="8" name="Group 6"/>
            <p:cNvGrpSpPr>
              <a:grpSpLocks/>
            </p:cNvGrpSpPr>
            <p:nvPr/>
          </p:nvGrpSpPr>
          <p:grpSpPr bwMode="auto">
            <a:xfrm>
              <a:off x="4944" y="1"/>
              <a:ext cx="816" cy="3974"/>
              <a:chOff x="4944" y="1"/>
              <a:chExt cx="816" cy="3974"/>
            </a:xfrm>
          </p:grpSpPr>
          <p:grpSp>
            <p:nvGrpSpPr>
              <p:cNvPr id="20" name="Group 7"/>
              <p:cNvGrpSpPr>
                <a:grpSpLocks/>
              </p:cNvGrpSpPr>
              <p:nvPr userDrawn="1"/>
            </p:nvGrpSpPr>
            <p:grpSpPr bwMode="auto">
              <a:xfrm>
                <a:off x="5280" y="1"/>
                <a:ext cx="480" cy="1430"/>
                <a:chOff x="5280" y="1"/>
                <a:chExt cx="480" cy="1430"/>
              </a:xfrm>
            </p:grpSpPr>
            <p:grpSp>
              <p:nvGrpSpPr>
                <p:cNvPr id="41" name="Group 8"/>
                <p:cNvGrpSpPr>
                  <a:grpSpLocks/>
                </p:cNvGrpSpPr>
                <p:nvPr userDrawn="1"/>
              </p:nvGrpSpPr>
              <p:grpSpPr bwMode="auto">
                <a:xfrm rot="-5400000">
                  <a:off x="5484" y="0"/>
                  <a:ext cx="174" cy="176"/>
                  <a:chOff x="1657" y="323"/>
                  <a:chExt cx="1691" cy="2560"/>
                </a:xfrm>
              </p:grpSpPr>
              <p:grpSp>
                <p:nvGrpSpPr>
                  <p:cNvPr id="50" name="Group 9"/>
                  <p:cNvGrpSpPr>
                    <a:grpSpLocks/>
                  </p:cNvGrpSpPr>
                  <p:nvPr/>
                </p:nvGrpSpPr>
                <p:grpSpPr bwMode="auto">
                  <a:xfrm>
                    <a:off x="1657" y="323"/>
                    <a:ext cx="1691" cy="2560"/>
                    <a:chOff x="1657" y="323"/>
                    <a:chExt cx="1691" cy="2560"/>
                  </a:xfrm>
                </p:grpSpPr>
                <p:sp>
                  <p:nvSpPr>
                    <p:cNvPr id="57"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8"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51"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2"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4"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5"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6"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pic>
              <p:nvPicPr>
                <p:cNvPr id="4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9" name="AutoShape 56"/>
            <p:cNvSpPr>
              <a:spLocks noChangeArrowheads="1"/>
            </p:cNvSpPr>
            <p:nvPr/>
          </p:nvSpPr>
          <p:spPr bwMode="hidden">
            <a:xfrm rot="5400000">
              <a:off x="2724" y="2089"/>
              <a:ext cx="4320" cy="142"/>
            </a:xfrm>
            <a:custGeom>
              <a:avLst/>
              <a:gdLst>
                <a:gd name="T0" fmla="*/ 852 w 21600"/>
                <a:gd name="T1" fmla="*/ 0 h 21600"/>
                <a:gd name="T2" fmla="*/ 432 w 21600"/>
                <a:gd name="T3" fmla="*/ 1 h 21600"/>
                <a:gd name="T4" fmla="*/ 12 w 21600"/>
                <a:gd name="T5" fmla="*/ 0 h 21600"/>
                <a:gd name="T6" fmla="*/ 432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cs-CZ"/>
            </a:p>
          </p:txBody>
        </p:sp>
      </p:grpSp>
      <p:sp>
        <p:nvSpPr>
          <p:cNvPr id="49209" name="Rectangle 57"/>
          <p:cNvSpPr>
            <a:spLocks noGrp="1" noChangeArrowheads="1"/>
          </p:cNvSpPr>
          <p:nvPr>
            <p:ph type="ctrTitle" sz="quarter"/>
          </p:nvPr>
        </p:nvSpPr>
        <p:spPr>
          <a:xfrm>
            <a:off x="685800" y="1370013"/>
            <a:ext cx="6965950" cy="2057400"/>
          </a:xfrm>
        </p:spPr>
        <p:txBody>
          <a:bodyPr/>
          <a:lstStyle>
            <a:lvl1pPr>
              <a:defRPr/>
            </a:lvl1pPr>
          </a:lstStyle>
          <a:p>
            <a:pPr lvl="0"/>
            <a:r>
              <a:rPr lang="cs-CZ" noProof="0" smtClean="0"/>
              <a:t>Klepnutím lze upravit styl předlohy nadpisů.</a:t>
            </a:r>
          </a:p>
        </p:txBody>
      </p:sp>
      <p:sp>
        <p:nvSpPr>
          <p:cNvPr id="49210"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cs-CZ" noProof="0" smtClean="0"/>
              <a:t>Klepnutím lze upravit styl předlohy podnadpisů.</a:t>
            </a:r>
          </a:p>
        </p:txBody>
      </p:sp>
      <p:sp>
        <p:nvSpPr>
          <p:cNvPr id="59" name="Rectangle 59"/>
          <p:cNvSpPr>
            <a:spLocks noGrp="1" noChangeArrowheads="1"/>
          </p:cNvSpPr>
          <p:nvPr>
            <p:ph type="dt" sz="quarter" idx="10"/>
          </p:nvPr>
        </p:nvSpPr>
        <p:spPr/>
        <p:txBody>
          <a:bodyPr/>
          <a:lstStyle>
            <a:lvl1pPr>
              <a:defRPr/>
            </a:lvl1pPr>
          </a:lstStyle>
          <a:p>
            <a:pPr>
              <a:defRPr/>
            </a:pPr>
            <a:endParaRPr lang="cs-CZ"/>
          </a:p>
        </p:txBody>
      </p:sp>
      <p:sp>
        <p:nvSpPr>
          <p:cNvPr id="60" name="Rectangle 60"/>
          <p:cNvSpPr>
            <a:spLocks noGrp="1" noChangeArrowheads="1"/>
          </p:cNvSpPr>
          <p:nvPr>
            <p:ph type="ftr" sz="quarter" idx="11"/>
          </p:nvPr>
        </p:nvSpPr>
        <p:spPr/>
        <p:txBody>
          <a:bodyPr/>
          <a:lstStyle>
            <a:lvl1pPr>
              <a:defRPr/>
            </a:lvl1pPr>
          </a:lstStyle>
          <a:p>
            <a:pPr>
              <a:defRPr/>
            </a:pPr>
            <a:endParaRPr lang="cs-CZ"/>
          </a:p>
        </p:txBody>
      </p:sp>
      <p:sp>
        <p:nvSpPr>
          <p:cNvPr id="61" name="Rectangle 61"/>
          <p:cNvSpPr>
            <a:spLocks noGrp="1" noChangeArrowheads="1"/>
          </p:cNvSpPr>
          <p:nvPr>
            <p:ph type="sldNum" sz="quarter" idx="12"/>
          </p:nvPr>
        </p:nvSpPr>
        <p:spPr/>
        <p:txBody>
          <a:bodyPr/>
          <a:lstStyle>
            <a:lvl1pPr>
              <a:defRPr/>
            </a:lvl1pPr>
          </a:lstStyle>
          <a:p>
            <a:pPr>
              <a:defRPr/>
            </a:pPr>
            <a:fld id="{99744A89-C7F8-414B-9F61-B563EAB604FD}" type="slidenum">
              <a:rPr lang="cs-CZ"/>
              <a:pPr>
                <a:defRPr/>
              </a:pPr>
              <a:t>‹#›</a:t>
            </a:fld>
            <a:endParaRPr lang="cs-CZ"/>
          </a:p>
        </p:txBody>
      </p:sp>
    </p:spTree>
    <p:extLst>
      <p:ext uri="{BB962C8B-B14F-4D97-AF65-F5344CB8AC3E}">
        <p14:creationId xmlns:p14="http://schemas.microsoft.com/office/powerpoint/2010/main" val="2005415608"/>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9"/>
          <p:cNvSpPr>
            <a:spLocks noGrp="1" noChangeArrowheads="1"/>
          </p:cNvSpPr>
          <p:nvPr>
            <p:ph type="dt" sz="half" idx="10"/>
          </p:nvPr>
        </p:nvSpPr>
        <p:spPr>
          <a:ln/>
        </p:spPr>
        <p:txBody>
          <a:bodyPr/>
          <a:lstStyle>
            <a:lvl1pPr>
              <a:defRPr/>
            </a:lvl1pPr>
          </a:lstStyle>
          <a:p>
            <a:pPr>
              <a:defRPr/>
            </a:pPr>
            <a:endParaRPr lang="cs-CZ"/>
          </a:p>
        </p:txBody>
      </p:sp>
      <p:sp>
        <p:nvSpPr>
          <p:cNvPr id="5" name="Rectangle 60"/>
          <p:cNvSpPr>
            <a:spLocks noGrp="1" noChangeArrowheads="1"/>
          </p:cNvSpPr>
          <p:nvPr>
            <p:ph type="ftr" sz="quarter" idx="11"/>
          </p:nvPr>
        </p:nvSpPr>
        <p:spPr>
          <a:ln/>
        </p:spPr>
        <p:txBody>
          <a:bodyPr/>
          <a:lstStyle>
            <a:lvl1pPr>
              <a:defRPr/>
            </a:lvl1pPr>
          </a:lstStyle>
          <a:p>
            <a:pPr>
              <a:defRPr/>
            </a:pPr>
            <a:endParaRPr lang="cs-CZ"/>
          </a:p>
        </p:txBody>
      </p:sp>
      <p:sp>
        <p:nvSpPr>
          <p:cNvPr id="6" name="Rectangle 61"/>
          <p:cNvSpPr>
            <a:spLocks noGrp="1" noChangeArrowheads="1"/>
          </p:cNvSpPr>
          <p:nvPr>
            <p:ph type="sldNum" sz="quarter" idx="12"/>
          </p:nvPr>
        </p:nvSpPr>
        <p:spPr>
          <a:ln/>
        </p:spPr>
        <p:txBody>
          <a:bodyPr/>
          <a:lstStyle>
            <a:lvl1pPr>
              <a:defRPr/>
            </a:lvl1pPr>
          </a:lstStyle>
          <a:p>
            <a:pPr>
              <a:defRPr/>
            </a:pPr>
            <a:fld id="{E0627574-2242-4391-97B7-B4D0EE834A36}" type="slidenum">
              <a:rPr lang="cs-CZ"/>
              <a:pPr>
                <a:defRPr/>
              </a:pPr>
              <a:t>‹#›</a:t>
            </a:fld>
            <a:endParaRPr lang="cs-CZ"/>
          </a:p>
        </p:txBody>
      </p:sp>
    </p:spTree>
    <p:extLst>
      <p:ext uri="{BB962C8B-B14F-4D97-AF65-F5344CB8AC3E}">
        <p14:creationId xmlns:p14="http://schemas.microsoft.com/office/powerpoint/2010/main" val="230243137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5827713" y="227013"/>
            <a:ext cx="1868487" cy="58689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219075" y="227013"/>
            <a:ext cx="5456238" cy="58689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9"/>
          <p:cNvSpPr>
            <a:spLocks noGrp="1" noChangeArrowheads="1"/>
          </p:cNvSpPr>
          <p:nvPr>
            <p:ph type="dt" sz="half" idx="10"/>
          </p:nvPr>
        </p:nvSpPr>
        <p:spPr>
          <a:ln/>
        </p:spPr>
        <p:txBody>
          <a:bodyPr/>
          <a:lstStyle>
            <a:lvl1pPr>
              <a:defRPr/>
            </a:lvl1pPr>
          </a:lstStyle>
          <a:p>
            <a:pPr>
              <a:defRPr/>
            </a:pPr>
            <a:endParaRPr lang="cs-CZ"/>
          </a:p>
        </p:txBody>
      </p:sp>
      <p:sp>
        <p:nvSpPr>
          <p:cNvPr id="5" name="Rectangle 60"/>
          <p:cNvSpPr>
            <a:spLocks noGrp="1" noChangeArrowheads="1"/>
          </p:cNvSpPr>
          <p:nvPr>
            <p:ph type="ftr" sz="quarter" idx="11"/>
          </p:nvPr>
        </p:nvSpPr>
        <p:spPr>
          <a:ln/>
        </p:spPr>
        <p:txBody>
          <a:bodyPr/>
          <a:lstStyle>
            <a:lvl1pPr>
              <a:defRPr/>
            </a:lvl1pPr>
          </a:lstStyle>
          <a:p>
            <a:pPr>
              <a:defRPr/>
            </a:pPr>
            <a:endParaRPr lang="cs-CZ"/>
          </a:p>
        </p:txBody>
      </p:sp>
      <p:sp>
        <p:nvSpPr>
          <p:cNvPr id="6" name="Rectangle 61"/>
          <p:cNvSpPr>
            <a:spLocks noGrp="1" noChangeArrowheads="1"/>
          </p:cNvSpPr>
          <p:nvPr>
            <p:ph type="sldNum" sz="quarter" idx="12"/>
          </p:nvPr>
        </p:nvSpPr>
        <p:spPr>
          <a:ln/>
        </p:spPr>
        <p:txBody>
          <a:bodyPr/>
          <a:lstStyle>
            <a:lvl1pPr>
              <a:defRPr/>
            </a:lvl1pPr>
          </a:lstStyle>
          <a:p>
            <a:pPr>
              <a:defRPr/>
            </a:pPr>
            <a:fld id="{E5D73DC4-011F-4CBC-ABD2-2071A6BCE4F6}" type="slidenum">
              <a:rPr lang="cs-CZ"/>
              <a:pPr>
                <a:defRPr/>
              </a:pPr>
              <a:t>‹#›</a:t>
            </a:fld>
            <a:endParaRPr lang="cs-CZ"/>
          </a:p>
        </p:txBody>
      </p:sp>
    </p:spTree>
    <p:extLst>
      <p:ext uri="{BB962C8B-B14F-4D97-AF65-F5344CB8AC3E}">
        <p14:creationId xmlns:p14="http://schemas.microsoft.com/office/powerpoint/2010/main" val="174402093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9"/>
          <p:cNvSpPr>
            <a:spLocks noGrp="1" noChangeArrowheads="1"/>
          </p:cNvSpPr>
          <p:nvPr>
            <p:ph type="dt" sz="half" idx="10"/>
          </p:nvPr>
        </p:nvSpPr>
        <p:spPr>
          <a:ln/>
        </p:spPr>
        <p:txBody>
          <a:bodyPr/>
          <a:lstStyle>
            <a:lvl1pPr>
              <a:defRPr/>
            </a:lvl1pPr>
          </a:lstStyle>
          <a:p>
            <a:pPr>
              <a:defRPr/>
            </a:pPr>
            <a:endParaRPr lang="cs-CZ"/>
          </a:p>
        </p:txBody>
      </p:sp>
      <p:sp>
        <p:nvSpPr>
          <p:cNvPr id="5" name="Rectangle 60"/>
          <p:cNvSpPr>
            <a:spLocks noGrp="1" noChangeArrowheads="1"/>
          </p:cNvSpPr>
          <p:nvPr>
            <p:ph type="ftr" sz="quarter" idx="11"/>
          </p:nvPr>
        </p:nvSpPr>
        <p:spPr>
          <a:ln/>
        </p:spPr>
        <p:txBody>
          <a:bodyPr/>
          <a:lstStyle>
            <a:lvl1pPr>
              <a:defRPr/>
            </a:lvl1pPr>
          </a:lstStyle>
          <a:p>
            <a:pPr>
              <a:defRPr/>
            </a:pPr>
            <a:endParaRPr lang="cs-CZ"/>
          </a:p>
        </p:txBody>
      </p:sp>
      <p:sp>
        <p:nvSpPr>
          <p:cNvPr id="6" name="Rectangle 61"/>
          <p:cNvSpPr>
            <a:spLocks noGrp="1" noChangeArrowheads="1"/>
          </p:cNvSpPr>
          <p:nvPr>
            <p:ph type="sldNum" sz="quarter" idx="12"/>
          </p:nvPr>
        </p:nvSpPr>
        <p:spPr>
          <a:ln/>
        </p:spPr>
        <p:txBody>
          <a:bodyPr/>
          <a:lstStyle>
            <a:lvl1pPr>
              <a:defRPr/>
            </a:lvl1pPr>
          </a:lstStyle>
          <a:p>
            <a:pPr>
              <a:defRPr/>
            </a:pPr>
            <a:fld id="{44A65A0C-3601-4717-8388-FC063C8FB7D3}" type="slidenum">
              <a:rPr lang="cs-CZ"/>
              <a:pPr>
                <a:defRPr/>
              </a:pPr>
              <a:t>‹#›</a:t>
            </a:fld>
            <a:endParaRPr lang="cs-CZ"/>
          </a:p>
        </p:txBody>
      </p:sp>
    </p:spTree>
    <p:extLst>
      <p:ext uri="{BB962C8B-B14F-4D97-AF65-F5344CB8AC3E}">
        <p14:creationId xmlns:p14="http://schemas.microsoft.com/office/powerpoint/2010/main" val="229563318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59"/>
          <p:cNvSpPr>
            <a:spLocks noGrp="1" noChangeArrowheads="1"/>
          </p:cNvSpPr>
          <p:nvPr>
            <p:ph type="dt" sz="half" idx="10"/>
          </p:nvPr>
        </p:nvSpPr>
        <p:spPr>
          <a:ln/>
        </p:spPr>
        <p:txBody>
          <a:bodyPr/>
          <a:lstStyle>
            <a:lvl1pPr>
              <a:defRPr/>
            </a:lvl1pPr>
          </a:lstStyle>
          <a:p>
            <a:pPr>
              <a:defRPr/>
            </a:pPr>
            <a:endParaRPr lang="cs-CZ"/>
          </a:p>
        </p:txBody>
      </p:sp>
      <p:sp>
        <p:nvSpPr>
          <p:cNvPr id="5" name="Rectangle 60"/>
          <p:cNvSpPr>
            <a:spLocks noGrp="1" noChangeArrowheads="1"/>
          </p:cNvSpPr>
          <p:nvPr>
            <p:ph type="ftr" sz="quarter" idx="11"/>
          </p:nvPr>
        </p:nvSpPr>
        <p:spPr>
          <a:ln/>
        </p:spPr>
        <p:txBody>
          <a:bodyPr/>
          <a:lstStyle>
            <a:lvl1pPr>
              <a:defRPr/>
            </a:lvl1pPr>
          </a:lstStyle>
          <a:p>
            <a:pPr>
              <a:defRPr/>
            </a:pPr>
            <a:endParaRPr lang="cs-CZ"/>
          </a:p>
        </p:txBody>
      </p:sp>
      <p:sp>
        <p:nvSpPr>
          <p:cNvPr id="6" name="Rectangle 61"/>
          <p:cNvSpPr>
            <a:spLocks noGrp="1" noChangeArrowheads="1"/>
          </p:cNvSpPr>
          <p:nvPr>
            <p:ph type="sldNum" sz="quarter" idx="12"/>
          </p:nvPr>
        </p:nvSpPr>
        <p:spPr>
          <a:ln/>
        </p:spPr>
        <p:txBody>
          <a:bodyPr/>
          <a:lstStyle>
            <a:lvl1pPr>
              <a:defRPr/>
            </a:lvl1pPr>
          </a:lstStyle>
          <a:p>
            <a:pPr>
              <a:defRPr/>
            </a:pPr>
            <a:fld id="{62BE058A-A82B-466B-884B-696303C6A0D0}" type="slidenum">
              <a:rPr lang="cs-CZ"/>
              <a:pPr>
                <a:defRPr/>
              </a:pPr>
              <a:t>‹#›</a:t>
            </a:fld>
            <a:endParaRPr lang="cs-CZ"/>
          </a:p>
        </p:txBody>
      </p:sp>
    </p:spTree>
    <p:extLst>
      <p:ext uri="{BB962C8B-B14F-4D97-AF65-F5344CB8AC3E}">
        <p14:creationId xmlns:p14="http://schemas.microsoft.com/office/powerpoint/2010/main" val="397253437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9"/>
          <p:cNvSpPr>
            <a:spLocks noGrp="1" noChangeArrowheads="1"/>
          </p:cNvSpPr>
          <p:nvPr>
            <p:ph type="dt" sz="half" idx="10"/>
          </p:nvPr>
        </p:nvSpPr>
        <p:spPr>
          <a:ln/>
        </p:spPr>
        <p:txBody>
          <a:bodyPr/>
          <a:lstStyle>
            <a:lvl1pPr>
              <a:defRPr/>
            </a:lvl1pPr>
          </a:lstStyle>
          <a:p>
            <a:pPr>
              <a:defRPr/>
            </a:pPr>
            <a:endParaRPr lang="cs-CZ"/>
          </a:p>
        </p:txBody>
      </p:sp>
      <p:sp>
        <p:nvSpPr>
          <p:cNvPr id="6" name="Rectangle 60"/>
          <p:cNvSpPr>
            <a:spLocks noGrp="1" noChangeArrowheads="1"/>
          </p:cNvSpPr>
          <p:nvPr>
            <p:ph type="ftr" sz="quarter" idx="11"/>
          </p:nvPr>
        </p:nvSpPr>
        <p:spPr>
          <a:ln/>
        </p:spPr>
        <p:txBody>
          <a:bodyPr/>
          <a:lstStyle>
            <a:lvl1pPr>
              <a:defRPr/>
            </a:lvl1pPr>
          </a:lstStyle>
          <a:p>
            <a:pPr>
              <a:defRPr/>
            </a:pPr>
            <a:endParaRPr lang="cs-CZ"/>
          </a:p>
        </p:txBody>
      </p:sp>
      <p:sp>
        <p:nvSpPr>
          <p:cNvPr id="7" name="Rectangle 61"/>
          <p:cNvSpPr>
            <a:spLocks noGrp="1" noChangeArrowheads="1"/>
          </p:cNvSpPr>
          <p:nvPr>
            <p:ph type="sldNum" sz="quarter" idx="12"/>
          </p:nvPr>
        </p:nvSpPr>
        <p:spPr>
          <a:ln/>
        </p:spPr>
        <p:txBody>
          <a:bodyPr/>
          <a:lstStyle>
            <a:lvl1pPr>
              <a:defRPr/>
            </a:lvl1pPr>
          </a:lstStyle>
          <a:p>
            <a:pPr>
              <a:defRPr/>
            </a:pPr>
            <a:fld id="{78B0260D-07D5-4C6B-90D1-1F37C3ACFBDB}" type="slidenum">
              <a:rPr lang="cs-CZ"/>
              <a:pPr>
                <a:defRPr/>
              </a:pPr>
              <a:t>‹#›</a:t>
            </a:fld>
            <a:endParaRPr lang="cs-CZ"/>
          </a:p>
        </p:txBody>
      </p:sp>
    </p:spTree>
    <p:extLst>
      <p:ext uri="{BB962C8B-B14F-4D97-AF65-F5344CB8AC3E}">
        <p14:creationId xmlns:p14="http://schemas.microsoft.com/office/powerpoint/2010/main" val="280853984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9"/>
          <p:cNvSpPr>
            <a:spLocks noGrp="1" noChangeArrowheads="1"/>
          </p:cNvSpPr>
          <p:nvPr>
            <p:ph type="dt" sz="half" idx="10"/>
          </p:nvPr>
        </p:nvSpPr>
        <p:spPr>
          <a:ln/>
        </p:spPr>
        <p:txBody>
          <a:bodyPr/>
          <a:lstStyle>
            <a:lvl1pPr>
              <a:defRPr/>
            </a:lvl1pPr>
          </a:lstStyle>
          <a:p>
            <a:pPr>
              <a:defRPr/>
            </a:pPr>
            <a:endParaRPr lang="cs-CZ"/>
          </a:p>
        </p:txBody>
      </p:sp>
      <p:sp>
        <p:nvSpPr>
          <p:cNvPr id="8" name="Rectangle 60"/>
          <p:cNvSpPr>
            <a:spLocks noGrp="1" noChangeArrowheads="1"/>
          </p:cNvSpPr>
          <p:nvPr>
            <p:ph type="ftr" sz="quarter" idx="11"/>
          </p:nvPr>
        </p:nvSpPr>
        <p:spPr>
          <a:ln/>
        </p:spPr>
        <p:txBody>
          <a:bodyPr/>
          <a:lstStyle>
            <a:lvl1pPr>
              <a:defRPr/>
            </a:lvl1pPr>
          </a:lstStyle>
          <a:p>
            <a:pPr>
              <a:defRPr/>
            </a:pPr>
            <a:endParaRPr lang="cs-CZ"/>
          </a:p>
        </p:txBody>
      </p:sp>
      <p:sp>
        <p:nvSpPr>
          <p:cNvPr id="9" name="Rectangle 61"/>
          <p:cNvSpPr>
            <a:spLocks noGrp="1" noChangeArrowheads="1"/>
          </p:cNvSpPr>
          <p:nvPr>
            <p:ph type="sldNum" sz="quarter" idx="12"/>
          </p:nvPr>
        </p:nvSpPr>
        <p:spPr>
          <a:ln/>
        </p:spPr>
        <p:txBody>
          <a:bodyPr/>
          <a:lstStyle>
            <a:lvl1pPr>
              <a:defRPr/>
            </a:lvl1pPr>
          </a:lstStyle>
          <a:p>
            <a:pPr>
              <a:defRPr/>
            </a:pPr>
            <a:fld id="{49F0E480-43EF-4620-A0ED-14A8D1BDCA40}" type="slidenum">
              <a:rPr lang="cs-CZ"/>
              <a:pPr>
                <a:defRPr/>
              </a:pPr>
              <a:t>‹#›</a:t>
            </a:fld>
            <a:endParaRPr lang="cs-CZ"/>
          </a:p>
        </p:txBody>
      </p:sp>
    </p:spTree>
    <p:extLst>
      <p:ext uri="{BB962C8B-B14F-4D97-AF65-F5344CB8AC3E}">
        <p14:creationId xmlns:p14="http://schemas.microsoft.com/office/powerpoint/2010/main" val="168547537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59"/>
          <p:cNvSpPr>
            <a:spLocks noGrp="1" noChangeArrowheads="1"/>
          </p:cNvSpPr>
          <p:nvPr>
            <p:ph type="dt" sz="half" idx="10"/>
          </p:nvPr>
        </p:nvSpPr>
        <p:spPr>
          <a:ln/>
        </p:spPr>
        <p:txBody>
          <a:bodyPr/>
          <a:lstStyle>
            <a:lvl1pPr>
              <a:defRPr/>
            </a:lvl1pPr>
          </a:lstStyle>
          <a:p>
            <a:pPr>
              <a:defRPr/>
            </a:pPr>
            <a:endParaRPr lang="cs-CZ"/>
          </a:p>
        </p:txBody>
      </p:sp>
      <p:sp>
        <p:nvSpPr>
          <p:cNvPr id="4" name="Rectangle 60"/>
          <p:cNvSpPr>
            <a:spLocks noGrp="1" noChangeArrowheads="1"/>
          </p:cNvSpPr>
          <p:nvPr>
            <p:ph type="ftr" sz="quarter" idx="11"/>
          </p:nvPr>
        </p:nvSpPr>
        <p:spPr>
          <a:ln/>
        </p:spPr>
        <p:txBody>
          <a:bodyPr/>
          <a:lstStyle>
            <a:lvl1pPr>
              <a:defRPr/>
            </a:lvl1pPr>
          </a:lstStyle>
          <a:p>
            <a:pPr>
              <a:defRPr/>
            </a:pPr>
            <a:endParaRPr lang="cs-CZ"/>
          </a:p>
        </p:txBody>
      </p:sp>
      <p:sp>
        <p:nvSpPr>
          <p:cNvPr id="5" name="Rectangle 61"/>
          <p:cNvSpPr>
            <a:spLocks noGrp="1" noChangeArrowheads="1"/>
          </p:cNvSpPr>
          <p:nvPr>
            <p:ph type="sldNum" sz="quarter" idx="12"/>
          </p:nvPr>
        </p:nvSpPr>
        <p:spPr>
          <a:ln/>
        </p:spPr>
        <p:txBody>
          <a:bodyPr/>
          <a:lstStyle>
            <a:lvl1pPr>
              <a:defRPr/>
            </a:lvl1pPr>
          </a:lstStyle>
          <a:p>
            <a:pPr>
              <a:defRPr/>
            </a:pPr>
            <a:fld id="{7F36E402-0D7C-44D8-8441-745F6903D2D8}" type="slidenum">
              <a:rPr lang="cs-CZ"/>
              <a:pPr>
                <a:defRPr/>
              </a:pPr>
              <a:t>‹#›</a:t>
            </a:fld>
            <a:endParaRPr lang="cs-CZ"/>
          </a:p>
        </p:txBody>
      </p:sp>
    </p:spTree>
    <p:extLst>
      <p:ext uri="{BB962C8B-B14F-4D97-AF65-F5344CB8AC3E}">
        <p14:creationId xmlns:p14="http://schemas.microsoft.com/office/powerpoint/2010/main" val="401771370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cs-CZ"/>
          </a:p>
        </p:txBody>
      </p:sp>
      <p:sp>
        <p:nvSpPr>
          <p:cNvPr id="3" name="Rectangle 60"/>
          <p:cNvSpPr>
            <a:spLocks noGrp="1" noChangeArrowheads="1"/>
          </p:cNvSpPr>
          <p:nvPr>
            <p:ph type="ftr" sz="quarter" idx="11"/>
          </p:nvPr>
        </p:nvSpPr>
        <p:spPr>
          <a:ln/>
        </p:spPr>
        <p:txBody>
          <a:bodyPr/>
          <a:lstStyle>
            <a:lvl1pPr>
              <a:defRPr/>
            </a:lvl1pPr>
          </a:lstStyle>
          <a:p>
            <a:pPr>
              <a:defRPr/>
            </a:pPr>
            <a:endParaRPr lang="cs-CZ"/>
          </a:p>
        </p:txBody>
      </p:sp>
      <p:sp>
        <p:nvSpPr>
          <p:cNvPr id="4" name="Rectangle 61"/>
          <p:cNvSpPr>
            <a:spLocks noGrp="1" noChangeArrowheads="1"/>
          </p:cNvSpPr>
          <p:nvPr>
            <p:ph type="sldNum" sz="quarter" idx="12"/>
          </p:nvPr>
        </p:nvSpPr>
        <p:spPr>
          <a:ln/>
        </p:spPr>
        <p:txBody>
          <a:bodyPr/>
          <a:lstStyle>
            <a:lvl1pPr>
              <a:defRPr/>
            </a:lvl1pPr>
          </a:lstStyle>
          <a:p>
            <a:pPr>
              <a:defRPr/>
            </a:pPr>
            <a:fld id="{02B9D6D2-EA66-4C54-B622-0FBFEF946BF0}" type="slidenum">
              <a:rPr lang="cs-CZ"/>
              <a:pPr>
                <a:defRPr/>
              </a:pPr>
              <a:t>‹#›</a:t>
            </a:fld>
            <a:endParaRPr lang="cs-CZ"/>
          </a:p>
        </p:txBody>
      </p:sp>
    </p:spTree>
    <p:extLst>
      <p:ext uri="{BB962C8B-B14F-4D97-AF65-F5344CB8AC3E}">
        <p14:creationId xmlns:p14="http://schemas.microsoft.com/office/powerpoint/2010/main" val="247980541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59"/>
          <p:cNvSpPr>
            <a:spLocks noGrp="1" noChangeArrowheads="1"/>
          </p:cNvSpPr>
          <p:nvPr>
            <p:ph type="dt" sz="half" idx="10"/>
          </p:nvPr>
        </p:nvSpPr>
        <p:spPr>
          <a:ln/>
        </p:spPr>
        <p:txBody>
          <a:bodyPr/>
          <a:lstStyle>
            <a:lvl1pPr>
              <a:defRPr/>
            </a:lvl1pPr>
          </a:lstStyle>
          <a:p>
            <a:pPr>
              <a:defRPr/>
            </a:pPr>
            <a:endParaRPr lang="cs-CZ"/>
          </a:p>
        </p:txBody>
      </p:sp>
      <p:sp>
        <p:nvSpPr>
          <p:cNvPr id="6" name="Rectangle 60"/>
          <p:cNvSpPr>
            <a:spLocks noGrp="1" noChangeArrowheads="1"/>
          </p:cNvSpPr>
          <p:nvPr>
            <p:ph type="ftr" sz="quarter" idx="11"/>
          </p:nvPr>
        </p:nvSpPr>
        <p:spPr>
          <a:ln/>
        </p:spPr>
        <p:txBody>
          <a:bodyPr/>
          <a:lstStyle>
            <a:lvl1pPr>
              <a:defRPr/>
            </a:lvl1pPr>
          </a:lstStyle>
          <a:p>
            <a:pPr>
              <a:defRPr/>
            </a:pPr>
            <a:endParaRPr lang="cs-CZ"/>
          </a:p>
        </p:txBody>
      </p:sp>
      <p:sp>
        <p:nvSpPr>
          <p:cNvPr id="7" name="Rectangle 61"/>
          <p:cNvSpPr>
            <a:spLocks noGrp="1" noChangeArrowheads="1"/>
          </p:cNvSpPr>
          <p:nvPr>
            <p:ph type="sldNum" sz="quarter" idx="12"/>
          </p:nvPr>
        </p:nvSpPr>
        <p:spPr>
          <a:ln/>
        </p:spPr>
        <p:txBody>
          <a:bodyPr/>
          <a:lstStyle>
            <a:lvl1pPr>
              <a:defRPr/>
            </a:lvl1pPr>
          </a:lstStyle>
          <a:p>
            <a:pPr>
              <a:defRPr/>
            </a:pPr>
            <a:fld id="{36F473D2-C5D9-43DE-96EE-048B2109CC96}" type="slidenum">
              <a:rPr lang="cs-CZ"/>
              <a:pPr>
                <a:defRPr/>
              </a:pPr>
              <a:t>‹#›</a:t>
            </a:fld>
            <a:endParaRPr lang="cs-CZ"/>
          </a:p>
        </p:txBody>
      </p:sp>
    </p:spTree>
    <p:extLst>
      <p:ext uri="{BB962C8B-B14F-4D97-AF65-F5344CB8AC3E}">
        <p14:creationId xmlns:p14="http://schemas.microsoft.com/office/powerpoint/2010/main" val="359000517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59"/>
          <p:cNvSpPr>
            <a:spLocks noGrp="1" noChangeArrowheads="1"/>
          </p:cNvSpPr>
          <p:nvPr>
            <p:ph type="dt" sz="half" idx="10"/>
          </p:nvPr>
        </p:nvSpPr>
        <p:spPr>
          <a:ln/>
        </p:spPr>
        <p:txBody>
          <a:bodyPr/>
          <a:lstStyle>
            <a:lvl1pPr>
              <a:defRPr/>
            </a:lvl1pPr>
          </a:lstStyle>
          <a:p>
            <a:pPr>
              <a:defRPr/>
            </a:pPr>
            <a:endParaRPr lang="cs-CZ"/>
          </a:p>
        </p:txBody>
      </p:sp>
      <p:sp>
        <p:nvSpPr>
          <p:cNvPr id="6" name="Rectangle 60"/>
          <p:cNvSpPr>
            <a:spLocks noGrp="1" noChangeArrowheads="1"/>
          </p:cNvSpPr>
          <p:nvPr>
            <p:ph type="ftr" sz="quarter" idx="11"/>
          </p:nvPr>
        </p:nvSpPr>
        <p:spPr>
          <a:ln/>
        </p:spPr>
        <p:txBody>
          <a:bodyPr/>
          <a:lstStyle>
            <a:lvl1pPr>
              <a:defRPr/>
            </a:lvl1pPr>
          </a:lstStyle>
          <a:p>
            <a:pPr>
              <a:defRPr/>
            </a:pPr>
            <a:endParaRPr lang="cs-CZ"/>
          </a:p>
        </p:txBody>
      </p:sp>
      <p:sp>
        <p:nvSpPr>
          <p:cNvPr id="7" name="Rectangle 61"/>
          <p:cNvSpPr>
            <a:spLocks noGrp="1" noChangeArrowheads="1"/>
          </p:cNvSpPr>
          <p:nvPr>
            <p:ph type="sldNum" sz="quarter" idx="12"/>
          </p:nvPr>
        </p:nvSpPr>
        <p:spPr>
          <a:ln/>
        </p:spPr>
        <p:txBody>
          <a:bodyPr/>
          <a:lstStyle>
            <a:lvl1pPr>
              <a:defRPr/>
            </a:lvl1pPr>
          </a:lstStyle>
          <a:p>
            <a:pPr>
              <a:defRPr/>
            </a:pPr>
            <a:fld id="{FABD159D-06F7-432A-A4C6-D7FCEF1F4C05}" type="slidenum">
              <a:rPr lang="cs-CZ"/>
              <a:pPr>
                <a:defRPr/>
              </a:pPr>
              <a:t>‹#›</a:t>
            </a:fld>
            <a:endParaRPr lang="cs-CZ"/>
          </a:p>
        </p:txBody>
      </p:sp>
    </p:spTree>
    <p:extLst>
      <p:ext uri="{BB962C8B-B14F-4D97-AF65-F5344CB8AC3E}">
        <p14:creationId xmlns:p14="http://schemas.microsoft.com/office/powerpoint/2010/main" val="3938568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70700"/>
            <a:chOff x="0" y="0"/>
            <a:chExt cx="5770" cy="4328"/>
          </a:xfrm>
        </p:grpSpPr>
        <p:sp>
          <p:nvSpPr>
            <p:cNvPr id="1032"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1033"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4813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kumimoji="1" lang="cs-CZ"/>
            </a:p>
          </p:txBody>
        </p:sp>
        <p:grpSp>
          <p:nvGrpSpPr>
            <p:cNvPr id="1035" name="Group 6"/>
            <p:cNvGrpSpPr>
              <a:grpSpLocks/>
            </p:cNvGrpSpPr>
            <p:nvPr/>
          </p:nvGrpSpPr>
          <p:grpSpPr bwMode="auto">
            <a:xfrm>
              <a:off x="4944" y="1"/>
              <a:ext cx="816" cy="3974"/>
              <a:chOff x="4944" y="1"/>
              <a:chExt cx="816" cy="3974"/>
            </a:xfrm>
          </p:grpSpPr>
          <p:grpSp>
            <p:nvGrpSpPr>
              <p:cNvPr id="1047" name="Group 7"/>
              <p:cNvGrpSpPr>
                <a:grpSpLocks/>
              </p:cNvGrpSpPr>
              <p:nvPr userDrawn="1"/>
            </p:nvGrpSpPr>
            <p:grpSpPr bwMode="auto">
              <a:xfrm>
                <a:off x="5280" y="1"/>
                <a:ext cx="480" cy="1430"/>
                <a:chOff x="5280" y="1"/>
                <a:chExt cx="480" cy="1430"/>
              </a:xfrm>
            </p:grpSpPr>
            <p:grpSp>
              <p:nvGrpSpPr>
                <p:cNvPr id="1068" name="Group 8"/>
                <p:cNvGrpSpPr>
                  <a:grpSpLocks/>
                </p:cNvGrpSpPr>
                <p:nvPr userDrawn="1"/>
              </p:nvGrpSpPr>
              <p:grpSpPr bwMode="auto">
                <a:xfrm rot="-5400000">
                  <a:off x="5484" y="0"/>
                  <a:ext cx="174" cy="176"/>
                  <a:chOff x="1657" y="323"/>
                  <a:chExt cx="1691" cy="2560"/>
                </a:xfrm>
              </p:grpSpPr>
              <p:grpSp>
                <p:nvGrpSpPr>
                  <p:cNvPr id="1077" name="Group 9"/>
                  <p:cNvGrpSpPr>
                    <a:grpSpLocks/>
                  </p:cNvGrpSpPr>
                  <p:nvPr/>
                </p:nvGrpSpPr>
                <p:grpSpPr bwMode="auto">
                  <a:xfrm>
                    <a:off x="1657" y="323"/>
                    <a:ext cx="1691" cy="2560"/>
                    <a:chOff x="1657" y="323"/>
                    <a:chExt cx="1691" cy="2560"/>
                  </a:xfrm>
                </p:grpSpPr>
                <p:sp>
                  <p:nvSpPr>
                    <p:cNvPr id="108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1078" name="Oval 12"/>
                  <p:cNvSpPr>
                    <a:spLocks noChangeArrowheads="1"/>
                  </p:cNvSpPr>
                  <p:nvPr/>
                </p:nvSpPr>
                <p:spPr bwMode="auto">
                  <a:xfrm>
                    <a:off x="2400" y="1428"/>
                    <a:ext cx="168" cy="246"/>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79"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0"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1"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2"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3"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pic>
              <p:nvPicPr>
                <p:cNvPr id="1069"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0"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1"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2"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3"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4"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5"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6"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48" name="Group 26"/>
              <p:cNvGrpSpPr>
                <a:grpSpLocks/>
              </p:cNvGrpSpPr>
              <p:nvPr userDrawn="1"/>
            </p:nvGrpSpPr>
            <p:grpSpPr bwMode="auto">
              <a:xfrm>
                <a:off x="4944" y="1008"/>
                <a:ext cx="522" cy="2967"/>
                <a:chOff x="4944" y="1008"/>
                <a:chExt cx="522" cy="2967"/>
              </a:xfrm>
            </p:grpSpPr>
            <p:pic>
              <p:nvPicPr>
                <p:cNvPr id="1049"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2"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3"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5"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6"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7"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8"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9"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0"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1"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2"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3"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4"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5"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6"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7"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03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817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4817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03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4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4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4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818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04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cs-CZ"/>
            </a:p>
          </p:txBody>
        </p:sp>
        <p:sp>
          <p:nvSpPr>
            <p:cNvPr id="4818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cs-CZ"/>
            </a:p>
          </p:txBody>
        </p:sp>
        <p:sp>
          <p:nvSpPr>
            <p:cNvPr id="1046" name="AutoShape 56"/>
            <p:cNvSpPr>
              <a:spLocks noChangeArrowheads="1"/>
            </p:cNvSpPr>
            <p:nvPr/>
          </p:nvSpPr>
          <p:spPr bwMode="hidden">
            <a:xfrm rot="5400000">
              <a:off x="2724" y="2089"/>
              <a:ext cx="4320" cy="142"/>
            </a:xfrm>
            <a:custGeom>
              <a:avLst/>
              <a:gdLst>
                <a:gd name="T0" fmla="*/ 852 w 21600"/>
                <a:gd name="T1" fmla="*/ 0 h 21600"/>
                <a:gd name="T2" fmla="*/ 432 w 21600"/>
                <a:gd name="T3" fmla="*/ 1 h 21600"/>
                <a:gd name="T4" fmla="*/ 12 w 21600"/>
                <a:gd name="T5" fmla="*/ 0 h 21600"/>
                <a:gd name="T6" fmla="*/ 432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cs-CZ"/>
            </a:p>
          </p:txBody>
        </p:sp>
      </p:grpSp>
      <p:sp>
        <p:nvSpPr>
          <p:cNvPr id="48185"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8186"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8187"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pPr>
              <a:defRPr/>
            </a:pPr>
            <a:endParaRPr lang="cs-CZ"/>
          </a:p>
        </p:txBody>
      </p:sp>
      <p:sp>
        <p:nvSpPr>
          <p:cNvPr id="48188"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cs-CZ"/>
          </a:p>
        </p:txBody>
      </p:sp>
      <p:sp>
        <p:nvSpPr>
          <p:cNvPr id="48189"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fld id="{FAC990B6-6D92-415B-9504-6A87E426DDE3}"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8185"/>
                                        </p:tgtEl>
                                        <p:attrNameLst>
                                          <p:attrName>style.visibility</p:attrName>
                                        </p:attrNameLst>
                                      </p:cBhvr>
                                      <p:to>
                                        <p:strVal val="visible"/>
                                      </p:to>
                                    </p:set>
                                    <p:anim calcmode="lin" valueType="num">
                                      <p:cBhvr>
                                        <p:cTn id="7" dur="1000" fill="hold"/>
                                        <p:tgtEl>
                                          <p:spTgt spid="48185"/>
                                        </p:tgtEl>
                                        <p:attrNameLst>
                                          <p:attrName>ppt_x</p:attrName>
                                        </p:attrNameLst>
                                      </p:cBhvr>
                                      <p:tavLst>
                                        <p:tav tm="0">
                                          <p:val>
                                            <p:strVal val="#ppt_x-.2"/>
                                          </p:val>
                                        </p:tav>
                                        <p:tav tm="100000">
                                          <p:val>
                                            <p:strVal val="#ppt_x"/>
                                          </p:val>
                                        </p:tav>
                                      </p:tavLst>
                                    </p:anim>
                                    <p:anim calcmode="lin" valueType="num">
                                      <p:cBhvr>
                                        <p:cTn id="8" dur="1000" fill="hold"/>
                                        <p:tgtEl>
                                          <p:spTgt spid="48185"/>
                                        </p:tgtEl>
                                        <p:attrNameLst>
                                          <p:attrName>ppt_y</p:attrName>
                                        </p:attrNameLst>
                                      </p:cBhvr>
                                      <p:tavLst>
                                        <p:tav tm="0">
                                          <p:val>
                                            <p:strVal val="#ppt_y"/>
                                          </p:val>
                                        </p:tav>
                                        <p:tav tm="100000">
                                          <p:val>
                                            <p:strVal val="#ppt_y"/>
                                          </p:val>
                                        </p:tav>
                                      </p:tavLst>
                                    </p:anim>
                                    <p:animEffect transition="in" filter="wipe(right)" prLst="gradientSize: 0.1">
                                      <p:cBhvr>
                                        <p:cTn id="9" dur="1000"/>
                                        <p:tgtEl>
                                          <p:spTgt spid="4818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8186">
                                            <p:txEl>
                                              <p:pRg st="0" end="0"/>
                                            </p:txEl>
                                          </p:spTgt>
                                        </p:tgtEl>
                                        <p:attrNameLst>
                                          <p:attrName>style.visibility</p:attrName>
                                        </p:attrNameLst>
                                      </p:cBhvr>
                                      <p:to>
                                        <p:strVal val="visible"/>
                                      </p:to>
                                    </p:set>
                                    <p:animEffect transition="in" filter="fade">
                                      <p:cBhvr>
                                        <p:cTn id="14" dur="500"/>
                                        <p:tgtEl>
                                          <p:spTgt spid="48186">
                                            <p:txEl>
                                              <p:pRg st="0" end="0"/>
                                            </p:txEl>
                                          </p:spTgt>
                                        </p:tgtEl>
                                      </p:cBhvr>
                                    </p:animEffect>
                                    <p:anim calcmode="lin" valueType="num">
                                      <p:cBhvr>
                                        <p:cTn id="15" dur="500" fill="hold"/>
                                        <p:tgtEl>
                                          <p:spTgt spid="4818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8186">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8186">
                                            <p:txEl>
                                              <p:pRg st="1" end="1"/>
                                            </p:txEl>
                                          </p:spTgt>
                                        </p:tgtEl>
                                        <p:attrNameLst>
                                          <p:attrName>style.visibility</p:attrName>
                                        </p:attrNameLst>
                                      </p:cBhvr>
                                      <p:to>
                                        <p:strVal val="visible"/>
                                      </p:to>
                                    </p:set>
                                    <p:animEffect transition="in" filter="fade">
                                      <p:cBhvr>
                                        <p:cTn id="19" dur="500"/>
                                        <p:tgtEl>
                                          <p:spTgt spid="48186">
                                            <p:txEl>
                                              <p:pRg st="1" end="1"/>
                                            </p:txEl>
                                          </p:spTgt>
                                        </p:tgtEl>
                                      </p:cBhvr>
                                    </p:animEffect>
                                    <p:anim calcmode="lin" valueType="num">
                                      <p:cBhvr>
                                        <p:cTn id="20" dur="500" fill="hold"/>
                                        <p:tgtEl>
                                          <p:spTgt spid="48186">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8186">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8186">
                                            <p:txEl>
                                              <p:pRg st="2" end="2"/>
                                            </p:txEl>
                                          </p:spTgt>
                                        </p:tgtEl>
                                        <p:attrNameLst>
                                          <p:attrName>style.visibility</p:attrName>
                                        </p:attrNameLst>
                                      </p:cBhvr>
                                      <p:to>
                                        <p:strVal val="visible"/>
                                      </p:to>
                                    </p:set>
                                    <p:animEffect transition="in" filter="fade">
                                      <p:cBhvr>
                                        <p:cTn id="24" dur="500"/>
                                        <p:tgtEl>
                                          <p:spTgt spid="48186">
                                            <p:txEl>
                                              <p:pRg st="2" end="2"/>
                                            </p:txEl>
                                          </p:spTgt>
                                        </p:tgtEl>
                                      </p:cBhvr>
                                    </p:animEffect>
                                    <p:anim calcmode="lin" valueType="num">
                                      <p:cBhvr>
                                        <p:cTn id="25" dur="500" fill="hold"/>
                                        <p:tgtEl>
                                          <p:spTgt spid="48186">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8186">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8186">
                                            <p:txEl>
                                              <p:pRg st="3" end="3"/>
                                            </p:txEl>
                                          </p:spTgt>
                                        </p:tgtEl>
                                        <p:attrNameLst>
                                          <p:attrName>style.visibility</p:attrName>
                                        </p:attrNameLst>
                                      </p:cBhvr>
                                      <p:to>
                                        <p:strVal val="visible"/>
                                      </p:to>
                                    </p:set>
                                    <p:animEffect transition="in" filter="fade">
                                      <p:cBhvr>
                                        <p:cTn id="29" dur="500"/>
                                        <p:tgtEl>
                                          <p:spTgt spid="48186">
                                            <p:txEl>
                                              <p:pRg st="3" end="3"/>
                                            </p:txEl>
                                          </p:spTgt>
                                        </p:tgtEl>
                                      </p:cBhvr>
                                    </p:animEffect>
                                    <p:anim calcmode="lin" valueType="num">
                                      <p:cBhvr>
                                        <p:cTn id="30" dur="500" fill="hold"/>
                                        <p:tgtEl>
                                          <p:spTgt spid="48186">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8186">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8186">
                                            <p:txEl>
                                              <p:pRg st="4" end="4"/>
                                            </p:txEl>
                                          </p:spTgt>
                                        </p:tgtEl>
                                        <p:attrNameLst>
                                          <p:attrName>style.visibility</p:attrName>
                                        </p:attrNameLst>
                                      </p:cBhvr>
                                      <p:to>
                                        <p:strVal val="visible"/>
                                      </p:to>
                                    </p:set>
                                    <p:animEffect transition="in" filter="fade">
                                      <p:cBhvr>
                                        <p:cTn id="34" dur="500"/>
                                        <p:tgtEl>
                                          <p:spTgt spid="48186">
                                            <p:txEl>
                                              <p:pRg st="4" end="4"/>
                                            </p:txEl>
                                          </p:spTgt>
                                        </p:tgtEl>
                                      </p:cBhvr>
                                    </p:animEffect>
                                    <p:anim calcmode="lin" valueType="num">
                                      <p:cBhvr>
                                        <p:cTn id="35" dur="500" fill="hold"/>
                                        <p:tgtEl>
                                          <p:spTgt spid="48186">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818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85" grpId="0"/>
      <p:bldP spid="48186" grpId="0" build="p">
        <p:tmplLst>
          <p:tmpl lvl="1">
            <p:tnLst>
              <p:par>
                <p:cTn presetID="44" presetClass="entr" presetSubtype="0" fill="hold" nodeType="clickEffect">
                  <p:stCondLst>
                    <p:cond delay="0"/>
                  </p:stCondLst>
                  <p:childTnLst>
                    <p:set>
                      <p:cBhvr>
                        <p:cTn dur="1" fill="hold">
                          <p:stCondLst>
                            <p:cond delay="0"/>
                          </p:stCondLst>
                        </p:cTn>
                        <p:tgtEl>
                          <p:spTgt spid="48186"/>
                        </p:tgtEl>
                        <p:attrNameLst>
                          <p:attrName>style.visibility</p:attrName>
                        </p:attrNameLst>
                      </p:cBhvr>
                      <p:to>
                        <p:strVal val="visible"/>
                      </p:to>
                    </p:set>
                    <p:animEffect transition="in" filter="fade">
                      <p:cBhvr>
                        <p:cTn dur="500"/>
                        <p:tgtEl>
                          <p:spTgt spid="48186"/>
                        </p:tgtEl>
                      </p:cBhvr>
                    </p:animEffect>
                    <p:anim calcmode="lin" valueType="num">
                      <p:cBhvr>
                        <p:cTn dur="500" fill="hold"/>
                        <p:tgtEl>
                          <p:spTgt spid="48186"/>
                        </p:tgtEl>
                        <p:attrNameLst>
                          <p:attrName>ppt_x</p:attrName>
                        </p:attrNameLst>
                      </p:cBhvr>
                      <p:tavLst>
                        <p:tav tm="0">
                          <p:val>
                            <p:strVal val="#ppt_x"/>
                          </p:val>
                        </p:tav>
                        <p:tav tm="100000">
                          <p:val>
                            <p:strVal val="#ppt_x"/>
                          </p:val>
                        </p:tav>
                      </p:tavLst>
                    </p:anim>
                    <p:anim calcmode="lin" valueType="num">
                      <p:cBhvr>
                        <p:cTn dur="500" fill="hold"/>
                        <p:tgtEl>
                          <p:spTgt spid="48186"/>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48186"/>
                        </p:tgtEl>
                        <p:attrNameLst>
                          <p:attrName>style.visibility</p:attrName>
                        </p:attrNameLst>
                      </p:cBhvr>
                      <p:to>
                        <p:strVal val="visible"/>
                      </p:to>
                    </p:set>
                    <p:animEffect transition="in" filter="fade">
                      <p:cBhvr>
                        <p:cTn dur="500"/>
                        <p:tgtEl>
                          <p:spTgt spid="48186"/>
                        </p:tgtEl>
                      </p:cBhvr>
                    </p:animEffect>
                    <p:anim calcmode="lin" valueType="num">
                      <p:cBhvr>
                        <p:cTn dur="500" fill="hold"/>
                        <p:tgtEl>
                          <p:spTgt spid="48186"/>
                        </p:tgtEl>
                        <p:attrNameLst>
                          <p:attrName>ppt_x</p:attrName>
                        </p:attrNameLst>
                      </p:cBhvr>
                      <p:tavLst>
                        <p:tav tm="0">
                          <p:val>
                            <p:strVal val="#ppt_x"/>
                          </p:val>
                        </p:tav>
                        <p:tav tm="100000">
                          <p:val>
                            <p:strVal val="#ppt_x"/>
                          </p:val>
                        </p:tav>
                      </p:tavLst>
                    </p:anim>
                    <p:anim calcmode="lin" valueType="num">
                      <p:cBhvr>
                        <p:cTn dur="500" fill="hold"/>
                        <p:tgtEl>
                          <p:spTgt spid="48186"/>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48186"/>
                        </p:tgtEl>
                        <p:attrNameLst>
                          <p:attrName>style.visibility</p:attrName>
                        </p:attrNameLst>
                      </p:cBhvr>
                      <p:to>
                        <p:strVal val="visible"/>
                      </p:to>
                    </p:set>
                    <p:animEffect transition="in" filter="fade">
                      <p:cBhvr>
                        <p:cTn dur="500"/>
                        <p:tgtEl>
                          <p:spTgt spid="48186"/>
                        </p:tgtEl>
                      </p:cBhvr>
                    </p:animEffect>
                    <p:anim calcmode="lin" valueType="num">
                      <p:cBhvr>
                        <p:cTn dur="500" fill="hold"/>
                        <p:tgtEl>
                          <p:spTgt spid="48186"/>
                        </p:tgtEl>
                        <p:attrNameLst>
                          <p:attrName>ppt_x</p:attrName>
                        </p:attrNameLst>
                      </p:cBhvr>
                      <p:tavLst>
                        <p:tav tm="0">
                          <p:val>
                            <p:strVal val="#ppt_x"/>
                          </p:val>
                        </p:tav>
                        <p:tav tm="100000">
                          <p:val>
                            <p:strVal val="#ppt_x"/>
                          </p:val>
                        </p:tav>
                      </p:tavLst>
                    </p:anim>
                    <p:anim calcmode="lin" valueType="num">
                      <p:cBhvr>
                        <p:cTn dur="500" fill="hold"/>
                        <p:tgtEl>
                          <p:spTgt spid="48186"/>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48186"/>
                        </p:tgtEl>
                        <p:attrNameLst>
                          <p:attrName>style.visibility</p:attrName>
                        </p:attrNameLst>
                      </p:cBhvr>
                      <p:to>
                        <p:strVal val="visible"/>
                      </p:to>
                    </p:set>
                    <p:animEffect transition="in" filter="fade">
                      <p:cBhvr>
                        <p:cTn dur="500"/>
                        <p:tgtEl>
                          <p:spTgt spid="48186"/>
                        </p:tgtEl>
                      </p:cBhvr>
                    </p:animEffect>
                    <p:anim calcmode="lin" valueType="num">
                      <p:cBhvr>
                        <p:cTn dur="500" fill="hold"/>
                        <p:tgtEl>
                          <p:spTgt spid="48186"/>
                        </p:tgtEl>
                        <p:attrNameLst>
                          <p:attrName>ppt_x</p:attrName>
                        </p:attrNameLst>
                      </p:cBhvr>
                      <p:tavLst>
                        <p:tav tm="0">
                          <p:val>
                            <p:strVal val="#ppt_x"/>
                          </p:val>
                        </p:tav>
                        <p:tav tm="100000">
                          <p:val>
                            <p:strVal val="#ppt_x"/>
                          </p:val>
                        </p:tav>
                      </p:tavLst>
                    </p:anim>
                    <p:anim calcmode="lin" valueType="num">
                      <p:cBhvr>
                        <p:cTn dur="500" fill="hold"/>
                        <p:tgtEl>
                          <p:spTgt spid="48186"/>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48186"/>
                        </p:tgtEl>
                        <p:attrNameLst>
                          <p:attrName>style.visibility</p:attrName>
                        </p:attrNameLst>
                      </p:cBhvr>
                      <p:to>
                        <p:strVal val="visible"/>
                      </p:to>
                    </p:set>
                    <p:animEffect transition="in" filter="fade">
                      <p:cBhvr>
                        <p:cTn dur="500"/>
                        <p:tgtEl>
                          <p:spTgt spid="48186"/>
                        </p:tgtEl>
                      </p:cBhvr>
                    </p:animEffect>
                    <p:anim calcmode="lin" valueType="num">
                      <p:cBhvr>
                        <p:cTn dur="500" fill="hold"/>
                        <p:tgtEl>
                          <p:spTgt spid="48186"/>
                        </p:tgtEl>
                        <p:attrNameLst>
                          <p:attrName>ppt_x</p:attrName>
                        </p:attrNameLst>
                      </p:cBhvr>
                      <p:tavLst>
                        <p:tav tm="0">
                          <p:val>
                            <p:strVal val="#ppt_x"/>
                          </p:val>
                        </p:tav>
                        <p:tav tm="100000">
                          <p:val>
                            <p:strVal val="#ppt_x"/>
                          </p:val>
                        </p:tav>
                      </p:tavLst>
                    </p:anim>
                    <p:anim calcmode="lin" valueType="num">
                      <p:cBhvr>
                        <p:cTn dur="500" fill="hold"/>
                        <p:tgtEl>
                          <p:spTgt spid="48186"/>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7"/>
        </a:buBlip>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impactlab.com/wp-content/uploads/2008/06/adhd3-main_full.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topnews.com.sg/images/ADHD-boy.jp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i.mimibazar.cz/h/bc/12/090705/19/n1288.jpg"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i.mimibazar.cz/h/bc/12/090705/19/p4570.jp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neurobitsystems.com/images/neurofeedback-system-large.gif" TargetMode="External"/><Relationship Id="rId2" Type="http://schemas.openxmlformats.org/officeDocument/2006/relationships/image" Target="http://www.neurobitsystems.com/images/backgr-line.gif"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0" y="0"/>
            <a:ext cx="8153400" cy="6172200"/>
          </a:xfrm>
        </p:spPr>
        <p:txBody>
          <a:bodyPr/>
          <a:lstStyle/>
          <a:p>
            <a:pPr algn="ctr" eaLnBrk="1" hangingPunct="1">
              <a:buClr>
                <a:srgbClr val="00FF00"/>
              </a:buClr>
              <a:buFontTx/>
              <a:buNone/>
            </a:pPr>
            <a:r>
              <a:rPr lang="cs-CZ" sz="2800" b="1" dirty="0" smtClean="0">
                <a:solidFill>
                  <a:srgbClr val="00CC00"/>
                </a:solidFill>
                <a:latin typeface="Times New Roman" pitchFamily="18" charset="0"/>
              </a:rPr>
              <a:t> </a:t>
            </a:r>
          </a:p>
          <a:p>
            <a:pPr algn="ctr" eaLnBrk="1" hangingPunct="1">
              <a:buClr>
                <a:srgbClr val="00FF00"/>
              </a:buClr>
              <a:buFontTx/>
              <a:buNone/>
            </a:pPr>
            <a:endParaRPr lang="cs-CZ" sz="2800" b="1" dirty="0" smtClean="0">
              <a:solidFill>
                <a:srgbClr val="00CC00"/>
              </a:solidFill>
              <a:latin typeface="Times New Roman" pitchFamily="18" charset="0"/>
            </a:endParaRPr>
          </a:p>
          <a:p>
            <a:pPr algn="ctr" eaLnBrk="1" hangingPunct="1">
              <a:buClr>
                <a:srgbClr val="00FF00"/>
              </a:buClr>
              <a:buFontTx/>
              <a:buNone/>
            </a:pPr>
            <a:endParaRPr lang="cs-CZ" sz="2800" b="1" dirty="0" smtClean="0">
              <a:solidFill>
                <a:srgbClr val="00CC00"/>
              </a:solidFill>
              <a:latin typeface="Times New Roman" pitchFamily="18" charset="0"/>
            </a:endParaRPr>
          </a:p>
          <a:p>
            <a:pPr algn="ctr" eaLnBrk="1" hangingPunct="1">
              <a:buClr>
                <a:srgbClr val="00FF00"/>
              </a:buClr>
              <a:buFontTx/>
              <a:buNone/>
            </a:pPr>
            <a:endParaRPr lang="cs-CZ" sz="2800" b="1" dirty="0" smtClean="0">
              <a:solidFill>
                <a:srgbClr val="00CC00"/>
              </a:solidFill>
              <a:latin typeface="Times New Roman" pitchFamily="18" charset="0"/>
            </a:endParaRPr>
          </a:p>
          <a:p>
            <a:pPr algn="ctr" eaLnBrk="1" hangingPunct="1">
              <a:buClr>
                <a:srgbClr val="00FF00"/>
              </a:buClr>
              <a:buFontTx/>
              <a:buNone/>
            </a:pPr>
            <a:r>
              <a:rPr lang="cs-CZ" sz="4000" dirty="0" smtClean="0">
                <a:cs typeface="Gautami" pitchFamily="2" charset="0"/>
              </a:rPr>
              <a:t>P</a:t>
            </a:r>
            <a:r>
              <a:rPr lang="cs-CZ" sz="4000" dirty="0"/>
              <a:t>ORUCHY </a:t>
            </a:r>
            <a:r>
              <a:rPr lang="cs-CZ" sz="4000" dirty="0" smtClean="0"/>
              <a:t>POZORNOSTI</a:t>
            </a:r>
          </a:p>
          <a:p>
            <a:pPr algn="ctr" eaLnBrk="1" hangingPunct="1">
              <a:buClr>
                <a:srgbClr val="00FF00"/>
              </a:buClr>
              <a:buFontTx/>
              <a:buNone/>
            </a:pPr>
            <a:r>
              <a:rPr lang="cs-CZ" sz="4000" dirty="0" smtClean="0"/>
              <a:t> A </a:t>
            </a:r>
          </a:p>
          <a:p>
            <a:pPr algn="ctr" eaLnBrk="1" hangingPunct="1">
              <a:buClr>
                <a:srgbClr val="00FF00"/>
              </a:buClr>
              <a:buFontTx/>
              <a:buNone/>
            </a:pPr>
            <a:r>
              <a:rPr lang="cs-CZ" sz="4000" dirty="0" smtClean="0"/>
              <a:t>AKTIVITY </a:t>
            </a:r>
            <a:r>
              <a:rPr lang="cs-CZ" sz="4000" dirty="0" smtClean="0">
                <a:solidFill>
                  <a:schemeClr val="tx2"/>
                </a:solidFill>
              </a:rPr>
              <a:t>                           </a:t>
            </a:r>
            <a:r>
              <a:rPr lang="cs-CZ" sz="4000" dirty="0" smtClean="0">
                <a:solidFill>
                  <a:schemeClr val="tx2"/>
                </a:solidFill>
                <a:cs typeface="Gautami" pitchFamily="2" charset="0"/>
              </a:rPr>
              <a:t> </a:t>
            </a:r>
            <a:endParaRPr lang="cs-CZ" sz="4000" dirty="0" smtClean="0">
              <a:solidFill>
                <a:schemeClr val="tx2"/>
              </a:solidFill>
            </a:endParaRPr>
          </a:p>
          <a:p>
            <a:pPr algn="ctr" eaLnBrk="1" hangingPunct="1">
              <a:buClr>
                <a:srgbClr val="00FF00"/>
              </a:buClr>
            </a:pPr>
            <a:endParaRPr lang="cs-CZ" sz="4400" dirty="0" smtClean="0">
              <a:solidFill>
                <a:schemeClr val="tx2"/>
              </a:solidFill>
              <a:latin typeface="Times New Roman" pitchFamily="18" charset="0"/>
            </a:endParaRPr>
          </a:p>
          <a:p>
            <a:pPr eaLnBrk="1" hangingPunct="1">
              <a:buClr>
                <a:srgbClr val="FFCC00"/>
              </a:buClr>
            </a:pPr>
            <a:endParaRPr lang="cs-CZ" sz="4400" dirty="0" smtClean="0">
              <a:solidFill>
                <a:schemeClr val="accent1"/>
              </a:solidFill>
              <a:latin typeface="Times New Roman" pitchFamily="18" charset="0"/>
            </a:endParaRPr>
          </a:p>
          <a:p>
            <a:pPr eaLnBrk="1" hangingPunct="1">
              <a:buClr>
                <a:srgbClr val="FFCC00"/>
              </a:buClr>
            </a:pPr>
            <a:endParaRPr lang="cs-CZ" b="1" dirty="0" smtClean="0">
              <a:solidFill>
                <a:schemeClr val="accent1"/>
              </a:solidFill>
              <a:latin typeface="Century Gothic" pitchFamily="34" charset="0"/>
              <a:cs typeface="Gautami" pitchFamily="2"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5" descr="adhd3-main_full.jpg"/>
          <p:cNvSpPr>
            <a:spLocks noChangeAspect="1" noChangeArrowheads="1"/>
          </p:cNvSpPr>
          <p:nvPr/>
        </p:nvSpPr>
        <p:spPr bwMode="auto">
          <a:xfrm>
            <a:off x="7620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291" name="AutoShape 7" descr="adhd3-main_full.jpg"/>
          <p:cNvSpPr>
            <a:spLocks noChangeAspect="1" noChangeArrowheads="1"/>
          </p:cNvSpPr>
          <p:nvPr/>
        </p:nvSpPr>
        <p:spPr bwMode="auto">
          <a:xfrm>
            <a:off x="7620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292" name="AutoShape 9" descr="adhd3-main_full.jpg"/>
          <p:cNvSpPr>
            <a:spLocks noChangeAspect="1" noChangeArrowheads="1"/>
          </p:cNvSpPr>
          <p:nvPr/>
        </p:nvSpPr>
        <p:spPr bwMode="auto">
          <a:xfrm>
            <a:off x="7620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293" name="AutoShape 11" descr="adhd3-main_full.jpg"/>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pic>
        <p:nvPicPr>
          <p:cNvPr id="12294" name="Picture 13" descr="Zobrazit obrázek v plné velikost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691"/>
            <a:ext cx="586814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0" y="548680"/>
            <a:ext cx="7885113" cy="6156920"/>
          </a:xfrm>
        </p:spPr>
        <p:txBody>
          <a:bodyPr/>
          <a:lstStyle/>
          <a:p>
            <a:pPr eaLnBrk="1" hangingPunct="1">
              <a:buClr>
                <a:srgbClr val="FF9900"/>
              </a:buClr>
            </a:pPr>
            <a:endParaRPr lang="cs-CZ" sz="900" b="1" dirty="0" smtClean="0">
              <a:solidFill>
                <a:schemeClr val="tx2"/>
              </a:solidFill>
              <a:latin typeface="Century Gothic" pitchFamily="34" charset="0"/>
            </a:endParaRPr>
          </a:p>
          <a:p>
            <a:pPr eaLnBrk="1" hangingPunct="1">
              <a:buClr>
                <a:srgbClr val="FFCC00"/>
              </a:buClr>
              <a:buFontTx/>
              <a:buNone/>
            </a:pPr>
            <a:r>
              <a:rPr lang="cs-CZ" sz="3600" dirty="0" smtClean="0">
                <a:solidFill>
                  <a:schemeClr val="tx2"/>
                </a:solidFill>
                <a:latin typeface="Times New Roman" pitchFamily="18" charset="0"/>
              </a:rPr>
              <a:t>   </a:t>
            </a:r>
            <a:r>
              <a:rPr lang="cs-CZ" dirty="0" smtClean="0"/>
              <a:t>Od 80. let se ve Skandinávských zemích a Austrálii nově objevuje termín DAMP </a:t>
            </a:r>
          </a:p>
          <a:p>
            <a:pPr eaLnBrk="1" hangingPunct="1">
              <a:buClr>
                <a:srgbClr val="FFCC00"/>
              </a:buClr>
              <a:buFontTx/>
              <a:buNone/>
            </a:pPr>
            <a:endParaRPr lang="cs-CZ" dirty="0" smtClean="0"/>
          </a:p>
          <a:p>
            <a:pPr eaLnBrk="1" hangingPunct="1">
              <a:buClr>
                <a:srgbClr val="FFCC00"/>
              </a:buClr>
              <a:buFontTx/>
              <a:buNone/>
            </a:pPr>
            <a:r>
              <a:rPr lang="cs-CZ" dirty="0" smtClean="0"/>
              <a:t>   Deficits in Attention, Motoric Control and Perceptual Abilities, který je širší než pojmy ADHD a ADD, ale ne tolik široký jako pojem LMD.</a:t>
            </a:r>
          </a:p>
          <a:p>
            <a:pPr eaLnBrk="1" hangingPunct="1">
              <a:buClr>
                <a:srgbClr val="FFCC00"/>
              </a:buClr>
              <a:buFontTx/>
              <a:buNone/>
            </a:pPr>
            <a:endParaRPr lang="cs-CZ" sz="4000" dirty="0" smtClean="0">
              <a:solidFill>
                <a:schemeClr val="hlink"/>
              </a:solidFill>
              <a:latin typeface="Times New Roman" pitchFamily="18" charset="0"/>
            </a:endParaRPr>
          </a:p>
          <a:p>
            <a:pPr eaLnBrk="1" hangingPunct="1">
              <a:buClr>
                <a:srgbClr val="FFCC00"/>
              </a:buClr>
              <a:buFontTx/>
              <a:buNone/>
            </a:pPr>
            <a:r>
              <a:rPr lang="cs-CZ" sz="2400" dirty="0" smtClean="0">
                <a:solidFill>
                  <a:schemeClr val="tx2"/>
                </a:solidFill>
                <a:latin typeface="Times New Roman" pitchFamily="18" charset="0"/>
              </a:rPr>
              <a:t> </a:t>
            </a:r>
            <a:endParaRPr lang="cs-CZ" sz="2400" dirty="0" smtClean="0">
              <a:solidFill>
                <a:schemeClr val="accent1"/>
              </a:solidFill>
              <a:latin typeface="Times New Roman" pitchFamily="18" charset="0"/>
            </a:endParaRPr>
          </a:p>
          <a:p>
            <a:pPr eaLnBrk="1" hangingPunct="1">
              <a:buClr>
                <a:srgbClr val="FF9900"/>
              </a:buClr>
            </a:pPr>
            <a:endParaRPr lang="cs-CZ" sz="2400" dirty="0" smtClean="0">
              <a:solidFill>
                <a:schemeClr val="tx2"/>
              </a:solidFill>
              <a:latin typeface="Times New Roman" pitchFamily="18" charset="0"/>
            </a:endParaRPr>
          </a:p>
          <a:p>
            <a:pPr eaLnBrk="1" hangingPunct="1">
              <a:buClr>
                <a:srgbClr val="FF9900"/>
              </a:buClr>
            </a:pPr>
            <a:endParaRPr lang="cs-CZ" sz="2400" b="1" dirty="0" smtClean="0">
              <a:solidFill>
                <a:schemeClr val="tx2"/>
              </a:solidFill>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07950" y="548679"/>
            <a:ext cx="7542213" cy="6193433"/>
          </a:xfrm>
        </p:spPr>
        <p:txBody>
          <a:bodyPr/>
          <a:lstStyle/>
          <a:p>
            <a:pPr eaLnBrk="1" hangingPunct="1">
              <a:buClr>
                <a:srgbClr val="FFCC00"/>
              </a:buClr>
              <a:buFontTx/>
              <a:buNone/>
            </a:pPr>
            <a:r>
              <a:rPr lang="cs-CZ" sz="3600" dirty="0" smtClean="0">
                <a:solidFill>
                  <a:schemeClr val="accent1"/>
                </a:solidFill>
                <a:latin typeface="Times New Roman" pitchFamily="18" charset="0"/>
              </a:rPr>
              <a:t>  </a:t>
            </a:r>
            <a:r>
              <a:rPr lang="cs-CZ" sz="2800" dirty="0" smtClean="0"/>
              <a:t>Tento pojem zahrnuje problémy v:</a:t>
            </a:r>
          </a:p>
          <a:p>
            <a:pPr eaLnBrk="1" hangingPunct="1">
              <a:buClr>
                <a:srgbClr val="FFCC00"/>
              </a:buClr>
              <a:buFontTx/>
              <a:buNone/>
            </a:pPr>
            <a:endParaRPr lang="cs-CZ" sz="2800" dirty="0" smtClean="0"/>
          </a:p>
          <a:p>
            <a:pPr eaLnBrk="1" hangingPunct="1">
              <a:buClr>
                <a:srgbClr val="FFCC00"/>
              </a:buClr>
              <a:buFontTx/>
              <a:buChar char="-"/>
            </a:pPr>
            <a:r>
              <a:rPr lang="cs-CZ" sz="2800" dirty="0" smtClean="0"/>
              <a:t>pozornosti,</a:t>
            </a:r>
          </a:p>
          <a:p>
            <a:pPr eaLnBrk="1" hangingPunct="1">
              <a:buClr>
                <a:srgbClr val="FFCC00"/>
              </a:buClr>
              <a:buFontTx/>
              <a:buChar char="-"/>
            </a:pPr>
            <a:r>
              <a:rPr lang="cs-CZ" sz="2800" dirty="0" smtClean="0"/>
              <a:t>obtíže v pohybové koordinaci,</a:t>
            </a:r>
          </a:p>
          <a:p>
            <a:pPr eaLnBrk="1" hangingPunct="1">
              <a:buClr>
                <a:srgbClr val="FFCC00"/>
              </a:buClr>
              <a:buFontTx/>
              <a:buChar char="-"/>
            </a:pPr>
            <a:r>
              <a:rPr lang="cs-CZ" sz="2800" dirty="0" smtClean="0"/>
              <a:t>problémy v percepci,</a:t>
            </a:r>
          </a:p>
          <a:p>
            <a:pPr eaLnBrk="1" hangingPunct="1">
              <a:buClr>
                <a:srgbClr val="FFCC00"/>
              </a:buClr>
              <a:buFontTx/>
              <a:buChar char="-"/>
            </a:pPr>
            <a:r>
              <a:rPr lang="cs-CZ" sz="2800" dirty="0" smtClean="0"/>
              <a:t>obtíže v porozumění a rytmu řeči,</a:t>
            </a:r>
          </a:p>
          <a:p>
            <a:pPr eaLnBrk="1" hangingPunct="1">
              <a:buClr>
                <a:srgbClr val="FFCC00"/>
              </a:buClr>
              <a:buFontTx/>
              <a:buChar char="-"/>
            </a:pPr>
            <a:r>
              <a:rPr lang="cs-CZ" sz="2800" dirty="0" smtClean="0"/>
              <a:t>v porozumění slyšeného,</a:t>
            </a:r>
          </a:p>
          <a:p>
            <a:pPr eaLnBrk="1" hangingPunct="1">
              <a:buClr>
                <a:srgbClr val="FFCC00"/>
              </a:buClr>
              <a:buFontTx/>
              <a:buNone/>
            </a:pPr>
            <a:r>
              <a:rPr lang="cs-CZ" sz="2800" dirty="0" smtClean="0"/>
              <a:t>   přičemž všechny problémy se mohou vzájemně kombinovat, nebo se některý z nich nemusí projevit vůbec.</a:t>
            </a:r>
          </a:p>
          <a:p>
            <a:pPr eaLnBrk="1" hangingPunct="1"/>
            <a:endParaRPr lang="cs-CZ" sz="3600" dirty="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07950" y="188913"/>
            <a:ext cx="7772400" cy="6248400"/>
          </a:xfrm>
        </p:spPr>
        <p:txBody>
          <a:bodyPr/>
          <a:lstStyle/>
          <a:p>
            <a:pPr algn="ctr" eaLnBrk="1" hangingPunct="1">
              <a:buClr>
                <a:srgbClr val="FFCC00"/>
              </a:buClr>
              <a:buFont typeface="Wingdings" pitchFamily="2" charset="2"/>
              <a:buNone/>
            </a:pPr>
            <a:endParaRPr lang="cs-CZ" sz="4000" dirty="0" smtClean="0">
              <a:solidFill>
                <a:srgbClr val="FFCC00"/>
              </a:solidFill>
              <a:latin typeface="Times New Roman" pitchFamily="18" charset="0"/>
            </a:endParaRPr>
          </a:p>
          <a:p>
            <a:pPr algn="ctr" eaLnBrk="1" hangingPunct="1">
              <a:buClr>
                <a:srgbClr val="FFCC00"/>
              </a:buClr>
              <a:buFont typeface="Wingdings" pitchFamily="2" charset="2"/>
              <a:buNone/>
            </a:pPr>
            <a:r>
              <a:rPr lang="cs-CZ" dirty="0" smtClean="0"/>
              <a:t>Příčiny vzniku poruch                  pozornosti a aktivity jsou mnohočetné:</a:t>
            </a:r>
          </a:p>
          <a:p>
            <a:pPr eaLnBrk="1" hangingPunct="1">
              <a:buClr>
                <a:srgbClr val="FFCC00"/>
              </a:buClr>
              <a:buFontTx/>
              <a:buChar char="•"/>
            </a:pPr>
            <a:endParaRPr lang="cs-CZ" sz="2800" dirty="0" smtClean="0"/>
          </a:p>
          <a:p>
            <a:pPr eaLnBrk="1" hangingPunct="1">
              <a:buClr>
                <a:srgbClr val="FFCC00"/>
              </a:buClr>
              <a:buFontTx/>
              <a:buChar char="•"/>
            </a:pPr>
            <a:endParaRPr lang="cs-CZ" sz="2800" dirty="0" smtClean="0"/>
          </a:p>
          <a:p>
            <a:pPr eaLnBrk="1" hangingPunct="1">
              <a:buClr>
                <a:srgbClr val="FFCC00"/>
              </a:buClr>
              <a:buFont typeface="Wingdings" pitchFamily="2" charset="2"/>
              <a:buChar char="§"/>
            </a:pPr>
            <a:r>
              <a:rPr lang="cs-CZ" sz="2800" dirty="0" smtClean="0"/>
              <a:t>prenatální a perinatální vlivy</a:t>
            </a:r>
          </a:p>
          <a:p>
            <a:pPr eaLnBrk="1" hangingPunct="1">
              <a:buClr>
                <a:srgbClr val="FFCC00"/>
              </a:buClr>
              <a:buFont typeface="Wingdings" pitchFamily="2" charset="2"/>
              <a:buChar char="§"/>
            </a:pPr>
            <a:r>
              <a:rPr lang="cs-CZ" sz="2800" dirty="0" smtClean="0"/>
              <a:t>organické postižení CNS</a:t>
            </a:r>
          </a:p>
          <a:p>
            <a:pPr eaLnBrk="1" hangingPunct="1">
              <a:buClr>
                <a:srgbClr val="FFCC00"/>
              </a:buClr>
              <a:buFont typeface="Wingdings" pitchFamily="2" charset="2"/>
              <a:buChar char="§"/>
            </a:pPr>
            <a:r>
              <a:rPr lang="cs-CZ" sz="2800" dirty="0" smtClean="0"/>
              <a:t>genetické faktory</a:t>
            </a:r>
          </a:p>
          <a:p>
            <a:pPr eaLnBrk="1" hangingPunct="1">
              <a:buClr>
                <a:srgbClr val="FFCC00"/>
              </a:buClr>
              <a:buFont typeface="Wingdings" pitchFamily="2" charset="2"/>
              <a:buChar char="§"/>
            </a:pPr>
            <a:r>
              <a:rPr lang="cs-CZ" sz="2800" dirty="0" smtClean="0"/>
              <a:t>vlivy prostředí</a:t>
            </a:r>
          </a:p>
          <a:p>
            <a:pPr eaLnBrk="1" hangingPunct="1">
              <a:buClr>
                <a:srgbClr val="FFCC00"/>
              </a:buClr>
            </a:pPr>
            <a:endParaRPr lang="cs-CZ" sz="4000" dirty="0" smtClean="0">
              <a:solidFill>
                <a:schemeClr val="accent1"/>
              </a:solidFill>
              <a:latin typeface="Times New Roman" pitchFamily="18" charset="0"/>
            </a:endParaRPr>
          </a:p>
          <a:p>
            <a:pPr eaLnBrk="1" hangingPunct="1">
              <a:buClr>
                <a:srgbClr val="FFCC00"/>
              </a:buClr>
              <a:buFont typeface="Wingdings" pitchFamily="2" charset="2"/>
              <a:buChar char="q"/>
            </a:pPr>
            <a:endParaRPr lang="cs-CZ" sz="2800" b="1" dirty="0" smtClean="0">
              <a:solidFill>
                <a:schemeClr val="tx2"/>
              </a:solidFill>
              <a:latin typeface="Century Gothic" pitchFamily="34" charset="0"/>
            </a:endParaRPr>
          </a:p>
          <a:p>
            <a:pPr eaLnBrk="1" hangingPunct="1"/>
            <a:endParaRPr lang="cs-CZ" sz="3600"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cs-CZ" smtClean="0"/>
          </a:p>
        </p:txBody>
      </p:sp>
      <p:sp>
        <p:nvSpPr>
          <p:cNvPr id="17411" name="Rectangle 3"/>
          <p:cNvSpPr>
            <a:spLocks noGrp="1" noChangeArrowheads="1"/>
          </p:cNvSpPr>
          <p:nvPr>
            <p:ph type="body" idx="1"/>
          </p:nvPr>
        </p:nvSpPr>
        <p:spPr/>
        <p:txBody>
          <a:bodyPr/>
          <a:lstStyle/>
          <a:p>
            <a:pPr eaLnBrk="1" hangingPunct="1"/>
            <a:endParaRPr lang="cs-CZ" smtClean="0"/>
          </a:p>
        </p:txBody>
      </p:sp>
      <p:pic>
        <p:nvPicPr>
          <p:cNvPr id="17412" name="Picture 5" descr="eeg of adhd br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0"/>
            <a:ext cx="788913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cs-CZ" smtClean="0"/>
          </a:p>
        </p:txBody>
      </p:sp>
      <p:sp>
        <p:nvSpPr>
          <p:cNvPr id="16387" name="Rectangle 3"/>
          <p:cNvSpPr>
            <a:spLocks noGrp="1" noChangeArrowheads="1"/>
          </p:cNvSpPr>
          <p:nvPr>
            <p:ph type="body" idx="1"/>
          </p:nvPr>
        </p:nvSpPr>
        <p:spPr/>
        <p:txBody>
          <a:bodyPr/>
          <a:lstStyle/>
          <a:p>
            <a:pPr eaLnBrk="1" hangingPunct="1"/>
            <a:endParaRPr lang="cs-CZ" smtClean="0"/>
          </a:p>
        </p:txBody>
      </p:sp>
      <p:pic>
        <p:nvPicPr>
          <p:cNvPr id="16388" name="Picture 5" descr="The image on the left illustrates areas of activity in the brain of a person without ADHD. The image on the right illustrates the areas of activity of the brain of someone with ADHD.  There is some controversy over the research by Dr. Alan Zametkin that produced these images. The children in these studies were in most cases severely dysfunctio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740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66202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63525" y="404813"/>
            <a:ext cx="7386638" cy="6192837"/>
          </a:xfrm>
        </p:spPr>
        <p:txBody>
          <a:bodyPr/>
          <a:lstStyle/>
          <a:p>
            <a:pPr eaLnBrk="1" hangingPunct="1">
              <a:buClr>
                <a:srgbClr val="FFCC00"/>
              </a:buClr>
              <a:buFont typeface="Wingdings" pitchFamily="2" charset="2"/>
              <a:buNone/>
            </a:pPr>
            <a:r>
              <a:rPr lang="cs-CZ" sz="4000" dirty="0" smtClean="0">
                <a:solidFill>
                  <a:schemeClr val="accent2"/>
                </a:solidFill>
                <a:latin typeface="Times New Roman" pitchFamily="18" charset="0"/>
              </a:rPr>
              <a:t>  </a:t>
            </a:r>
          </a:p>
          <a:p>
            <a:pPr eaLnBrk="1" hangingPunct="1">
              <a:buClr>
                <a:srgbClr val="FFCC00"/>
              </a:buClr>
              <a:buFont typeface="Wingdings" pitchFamily="2" charset="2"/>
              <a:buNone/>
            </a:pPr>
            <a:r>
              <a:rPr lang="cs-CZ" sz="4000" dirty="0" smtClean="0">
                <a:solidFill>
                  <a:schemeClr val="accent2"/>
                </a:solidFill>
                <a:latin typeface="Times New Roman" pitchFamily="18" charset="0"/>
              </a:rPr>
              <a:t>  </a:t>
            </a:r>
            <a:r>
              <a:rPr lang="cs-CZ" dirty="0" smtClean="0"/>
              <a:t>Diagnóza převažuje u chlapců–podle MKN-10 v poměru 3:1</a:t>
            </a:r>
          </a:p>
          <a:p>
            <a:pPr eaLnBrk="1" hangingPunct="1">
              <a:buClr>
                <a:srgbClr val="FFCC00"/>
              </a:buClr>
              <a:buFont typeface="Wingdings" pitchFamily="2" charset="2"/>
              <a:buNone/>
            </a:pPr>
            <a:endParaRPr lang="cs-CZ" sz="2800" dirty="0" smtClean="0"/>
          </a:p>
          <a:p>
            <a:pPr eaLnBrk="1" hangingPunct="1">
              <a:buClr>
                <a:srgbClr val="FFCC00"/>
              </a:buClr>
              <a:buFont typeface="Wingdings" pitchFamily="2" charset="2"/>
              <a:buNone/>
            </a:pPr>
            <a:r>
              <a:rPr lang="cs-CZ" sz="2800" dirty="0" smtClean="0"/>
              <a:t>   Problémy dětí se promítají do všech oblastí jejich života, obtíže zpravidla vynikají při vstupu do školského zařízení.</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63525" y="980728"/>
            <a:ext cx="7386638" cy="5616922"/>
          </a:xfrm>
        </p:spPr>
        <p:txBody>
          <a:bodyPr/>
          <a:lstStyle/>
          <a:p>
            <a:pPr algn="ctr" eaLnBrk="1" hangingPunct="1">
              <a:buFontTx/>
              <a:buNone/>
            </a:pPr>
            <a:r>
              <a:rPr lang="cs-CZ" dirty="0" smtClean="0"/>
              <a:t>OBRAZ DÍTĚTE S DIAGNÓZOU  ADHD A ADD</a:t>
            </a:r>
          </a:p>
          <a:p>
            <a:pPr eaLnBrk="1" hangingPunct="1"/>
            <a:endParaRPr lang="cs-CZ" dirty="0" smtClean="0"/>
          </a:p>
          <a:p>
            <a:pPr eaLnBrk="1" hangingPunct="1">
              <a:buClr>
                <a:srgbClr val="FFCC00"/>
              </a:buClr>
              <a:buFont typeface="Wingdings" pitchFamily="2" charset="2"/>
              <a:buNone/>
            </a:pPr>
            <a:r>
              <a:rPr lang="cs-CZ" dirty="0" smtClean="0"/>
              <a:t>   </a:t>
            </a:r>
            <a:r>
              <a:rPr lang="cs-CZ" sz="2800" dirty="0" smtClean="0"/>
              <a:t>Obraz poruchy se mění v průběhu vývoje dítěte v souvislosti s dozráváním CNS a promítá se do něj rovněž výchovné působení.</a:t>
            </a:r>
          </a:p>
          <a:p>
            <a:pPr eaLnBrk="1" hangingPunct="1"/>
            <a:endParaRPr lang="cs-CZ" sz="4000" dirty="0" smtClean="0">
              <a:solidFill>
                <a:schemeClr val="accent1"/>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07950" y="908720"/>
            <a:ext cx="8280400" cy="5949280"/>
          </a:xfrm>
        </p:spPr>
        <p:txBody>
          <a:bodyPr/>
          <a:lstStyle/>
          <a:p>
            <a:pPr eaLnBrk="1" hangingPunct="1">
              <a:lnSpc>
                <a:spcPct val="90000"/>
              </a:lnSpc>
              <a:buClr>
                <a:srgbClr val="FFCC00"/>
              </a:buClr>
              <a:buFont typeface="Wingdings" pitchFamily="2" charset="2"/>
              <a:buChar char="§"/>
            </a:pPr>
            <a:endParaRPr lang="cs-CZ" sz="900" b="1" dirty="0" smtClean="0">
              <a:solidFill>
                <a:schemeClr val="accent1"/>
              </a:solidFill>
              <a:latin typeface="Century Gothic" pitchFamily="34" charset="0"/>
            </a:endParaRPr>
          </a:p>
          <a:p>
            <a:pPr eaLnBrk="1" hangingPunct="1">
              <a:lnSpc>
                <a:spcPct val="90000"/>
              </a:lnSpc>
              <a:buClr>
                <a:srgbClr val="FFCC00"/>
              </a:buClr>
              <a:buFont typeface="Wingdings" pitchFamily="2" charset="2"/>
              <a:buChar char="§"/>
            </a:pPr>
            <a:r>
              <a:rPr lang="cs-CZ" sz="2800" dirty="0" smtClean="0"/>
              <a:t>HYPERAKTIVITA</a:t>
            </a:r>
          </a:p>
          <a:p>
            <a:pPr eaLnBrk="1" hangingPunct="1">
              <a:lnSpc>
                <a:spcPct val="90000"/>
              </a:lnSpc>
              <a:buClr>
                <a:srgbClr val="FFCC00"/>
              </a:buClr>
              <a:buFont typeface="Wingdings" pitchFamily="2" charset="2"/>
              <a:buChar char="§"/>
            </a:pPr>
            <a:endParaRPr lang="cs-CZ" sz="2800" dirty="0" smtClean="0"/>
          </a:p>
          <a:p>
            <a:pPr eaLnBrk="1" hangingPunct="1">
              <a:lnSpc>
                <a:spcPct val="90000"/>
              </a:lnSpc>
              <a:buClr>
                <a:srgbClr val="FFCC00"/>
              </a:buClr>
              <a:buFont typeface="Wingdings" pitchFamily="2" charset="2"/>
              <a:buChar char="§"/>
            </a:pPr>
            <a:r>
              <a:rPr lang="cs-CZ" sz="2800" dirty="0" smtClean="0"/>
              <a:t>PORUCHY POZORNOSTI</a:t>
            </a:r>
          </a:p>
          <a:p>
            <a:pPr eaLnBrk="1" hangingPunct="1">
              <a:lnSpc>
                <a:spcPct val="90000"/>
              </a:lnSpc>
              <a:buClr>
                <a:srgbClr val="FFCC00"/>
              </a:buClr>
              <a:buFont typeface="Wingdings" pitchFamily="2" charset="2"/>
              <a:buChar char="§"/>
            </a:pPr>
            <a:endParaRPr lang="cs-CZ" sz="2800" dirty="0" smtClean="0"/>
          </a:p>
          <a:p>
            <a:pPr eaLnBrk="1" hangingPunct="1">
              <a:lnSpc>
                <a:spcPct val="90000"/>
              </a:lnSpc>
              <a:buClr>
                <a:srgbClr val="FFCC00"/>
              </a:buClr>
              <a:buFont typeface="Wingdings" pitchFamily="2" charset="2"/>
              <a:buChar char="§"/>
            </a:pPr>
            <a:r>
              <a:rPr lang="cs-CZ" sz="2800" dirty="0" smtClean="0"/>
              <a:t>IMPULZIVITA</a:t>
            </a:r>
          </a:p>
          <a:p>
            <a:pPr eaLnBrk="1" hangingPunct="1">
              <a:lnSpc>
                <a:spcPct val="90000"/>
              </a:lnSpc>
              <a:buClr>
                <a:srgbClr val="FFCC00"/>
              </a:buClr>
              <a:buFont typeface="Wingdings" pitchFamily="2" charset="2"/>
              <a:buChar char="§"/>
            </a:pPr>
            <a:endParaRPr lang="cs-CZ" sz="2800" dirty="0" smtClean="0"/>
          </a:p>
          <a:p>
            <a:pPr eaLnBrk="1" hangingPunct="1">
              <a:lnSpc>
                <a:spcPct val="90000"/>
              </a:lnSpc>
              <a:buClr>
                <a:srgbClr val="FFCC00"/>
              </a:buClr>
              <a:buFont typeface="Wingdings" pitchFamily="2" charset="2"/>
              <a:buChar char="§"/>
            </a:pPr>
            <a:r>
              <a:rPr lang="cs-CZ" sz="2800" dirty="0" smtClean="0"/>
              <a:t>EMOČNÍ LABILITA</a:t>
            </a:r>
          </a:p>
          <a:p>
            <a:pPr eaLnBrk="1" hangingPunct="1">
              <a:lnSpc>
                <a:spcPct val="90000"/>
              </a:lnSpc>
              <a:buClr>
                <a:srgbClr val="FFCC00"/>
              </a:buClr>
              <a:buFont typeface="Wingdings" pitchFamily="2" charset="2"/>
              <a:buChar char="§"/>
            </a:pPr>
            <a:endParaRPr lang="cs-CZ" sz="2800" dirty="0" smtClean="0"/>
          </a:p>
          <a:p>
            <a:pPr eaLnBrk="1" hangingPunct="1">
              <a:lnSpc>
                <a:spcPct val="90000"/>
              </a:lnSpc>
              <a:buClr>
                <a:srgbClr val="FFCC00"/>
              </a:buClr>
              <a:buFont typeface="Wingdings" pitchFamily="2" charset="2"/>
              <a:buChar char="§"/>
            </a:pPr>
            <a:r>
              <a:rPr lang="cs-CZ" sz="2800" dirty="0" smtClean="0"/>
              <a:t>OBTÍŽE VE VZTAZÍCH – nižší schopnost empatie</a:t>
            </a:r>
          </a:p>
          <a:p>
            <a:pPr eaLnBrk="1" hangingPunct="1">
              <a:lnSpc>
                <a:spcPct val="90000"/>
              </a:lnSpc>
              <a:buClr>
                <a:srgbClr val="FFCC00"/>
              </a:buClr>
              <a:buFont typeface="Wingdings" pitchFamily="2" charset="2"/>
              <a:buChar char="§"/>
            </a:pPr>
            <a:endParaRPr lang="cs-CZ" sz="4000" dirty="0" smtClean="0">
              <a:solidFill>
                <a:schemeClr val="accent1"/>
              </a:solidFill>
              <a:latin typeface="Times New Roman" pitchFamily="18" charset="0"/>
            </a:endParaRPr>
          </a:p>
          <a:p>
            <a:pPr eaLnBrk="1" hangingPunct="1">
              <a:lnSpc>
                <a:spcPct val="90000"/>
              </a:lnSpc>
              <a:buClr>
                <a:srgbClr val="FF9900"/>
              </a:buClr>
              <a:buFont typeface="Wingdings" pitchFamily="2" charset="2"/>
              <a:buChar char="§"/>
            </a:pPr>
            <a:endParaRPr lang="cs-CZ" sz="2400" b="1" dirty="0" smtClean="0">
              <a:solidFill>
                <a:schemeClr val="tx2"/>
              </a:solidFill>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179388" y="620687"/>
            <a:ext cx="7772400" cy="5740425"/>
          </a:xfrm>
        </p:spPr>
        <p:txBody>
          <a:bodyPr/>
          <a:lstStyle/>
          <a:p>
            <a:pPr eaLnBrk="1" hangingPunct="1">
              <a:buClr>
                <a:srgbClr val="FFCC00"/>
              </a:buClr>
              <a:buFont typeface="Wingdings" pitchFamily="2" charset="2"/>
              <a:buChar char="§"/>
            </a:pPr>
            <a:r>
              <a:rPr lang="cs-CZ" sz="2800" dirty="0" smtClean="0"/>
              <a:t>PORUCHY EXEKUTIVNÍCH FUNKCÍ</a:t>
            </a:r>
          </a:p>
          <a:p>
            <a:pPr eaLnBrk="1" hangingPunct="1">
              <a:buClr>
                <a:srgbClr val="FFCC00"/>
              </a:buClr>
              <a:buFont typeface="Wingdings" pitchFamily="2" charset="2"/>
              <a:buNone/>
            </a:pPr>
            <a:r>
              <a:rPr lang="cs-CZ" sz="2800" dirty="0" smtClean="0"/>
              <a:t> </a:t>
            </a:r>
          </a:p>
          <a:p>
            <a:pPr eaLnBrk="1" hangingPunct="1">
              <a:buClr>
                <a:srgbClr val="FFCC00"/>
              </a:buClr>
              <a:buFont typeface="Wingdings" pitchFamily="2" charset="2"/>
              <a:buChar char="§"/>
            </a:pPr>
            <a:r>
              <a:rPr lang="cs-CZ" sz="2800" dirty="0" smtClean="0"/>
              <a:t>snížená schopnost seberegulace,</a:t>
            </a:r>
          </a:p>
          <a:p>
            <a:pPr eaLnBrk="1" hangingPunct="1">
              <a:buClr>
                <a:srgbClr val="FFCC00"/>
              </a:buClr>
              <a:buFont typeface="Wingdings" pitchFamily="2" charset="2"/>
              <a:buChar char="§"/>
            </a:pPr>
            <a:r>
              <a:rPr lang="cs-CZ" sz="2800" dirty="0" smtClean="0"/>
              <a:t>problémy v plánování činnosti,</a:t>
            </a:r>
          </a:p>
          <a:p>
            <a:pPr eaLnBrk="1" hangingPunct="1">
              <a:buClr>
                <a:srgbClr val="FFCC00"/>
              </a:buClr>
              <a:buFont typeface="Wingdings" pitchFamily="2" charset="2"/>
              <a:buChar char="§"/>
            </a:pPr>
            <a:r>
              <a:rPr lang="cs-CZ" sz="2800" dirty="0" smtClean="0"/>
              <a:t>ulpívavost na osvědčeném způsobu řešení problému,</a:t>
            </a:r>
          </a:p>
          <a:p>
            <a:pPr eaLnBrk="1" hangingPunct="1">
              <a:buClr>
                <a:srgbClr val="FFCC00"/>
              </a:buClr>
              <a:buFont typeface="Wingdings" pitchFamily="2" charset="2"/>
              <a:buChar char="§"/>
            </a:pPr>
            <a:r>
              <a:rPr lang="cs-CZ" sz="2800" dirty="0" smtClean="0"/>
              <a:t>obtížné rozhodování</a:t>
            </a:r>
          </a:p>
          <a:p>
            <a:pPr eaLnBrk="1" hangingPunct="1">
              <a:buClr>
                <a:srgbClr val="FFCC00"/>
              </a:buClr>
              <a:buFont typeface="Wingdings" pitchFamily="2" charset="2"/>
              <a:buChar char="§"/>
            </a:pPr>
            <a:endParaRPr lang="cs-CZ" sz="2800" dirty="0" smtClean="0"/>
          </a:p>
          <a:p>
            <a:pPr eaLnBrk="1" hangingPunct="1">
              <a:buClr>
                <a:srgbClr val="FFCC00"/>
              </a:buClr>
              <a:buFont typeface="Wingdings" pitchFamily="2" charset="2"/>
              <a:buChar char="§"/>
            </a:pPr>
            <a:r>
              <a:rPr lang="cs-CZ" sz="2800" dirty="0" smtClean="0"/>
              <a:t>NÍZKÁ VYTRVALOST</a:t>
            </a:r>
          </a:p>
          <a:p>
            <a:pPr eaLnBrk="1" hangingPunct="1">
              <a:buClr>
                <a:srgbClr val="FFCC00"/>
              </a:buClr>
              <a:buFont typeface="Wingdings" pitchFamily="2" charset="2"/>
              <a:buChar char="§"/>
            </a:pPr>
            <a:endParaRPr lang="cs-CZ" sz="2800" dirty="0" smtClean="0"/>
          </a:p>
          <a:p>
            <a:pPr eaLnBrk="1" hangingPunct="1">
              <a:buClr>
                <a:srgbClr val="FFCC00"/>
              </a:buClr>
              <a:buFont typeface="Wingdings" pitchFamily="2" charset="2"/>
              <a:buChar char="§"/>
            </a:pPr>
            <a:r>
              <a:rPr lang="cs-CZ" sz="2800" dirty="0" smtClean="0"/>
              <a:t>PROBLÉMY V MOTORICE </a:t>
            </a:r>
          </a:p>
          <a:p>
            <a:pPr eaLnBrk="1" hangingPunct="1">
              <a:buClr>
                <a:srgbClr val="FFCC00"/>
              </a:buClr>
              <a:buFont typeface="Wingdings" pitchFamily="2" charset="2"/>
              <a:buChar char="§"/>
            </a:pPr>
            <a:endParaRPr lang="cs-CZ" sz="1200" dirty="0" smtClean="0">
              <a:solidFill>
                <a:schemeClr val="accent1"/>
              </a:solidFill>
              <a:latin typeface="Times New Roman" pitchFamily="18" charset="0"/>
            </a:endParaRPr>
          </a:p>
          <a:p>
            <a:pPr eaLnBrk="1" hangingPunct="1">
              <a:buClr>
                <a:srgbClr val="FFCC00"/>
              </a:buClr>
              <a:buFont typeface="Wingdings" pitchFamily="2" charset="2"/>
              <a:buChar char="§"/>
            </a:pPr>
            <a:endParaRPr lang="cs-CZ" b="1" dirty="0" smtClean="0">
              <a:solidFill>
                <a:schemeClr val="accent2"/>
              </a:solidFill>
              <a:latin typeface="Century Gothic" pitchFamily="34" charset="0"/>
            </a:endParaRPr>
          </a:p>
          <a:p>
            <a:pPr eaLnBrk="1" hangingPunct="1"/>
            <a:endParaRPr lang="cs-CZ"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adh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8843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107950" y="764704"/>
            <a:ext cx="7772400" cy="5904384"/>
          </a:xfrm>
        </p:spPr>
        <p:txBody>
          <a:bodyPr/>
          <a:lstStyle/>
          <a:p>
            <a:pPr eaLnBrk="1" hangingPunct="1">
              <a:buFont typeface="Wingdings" pitchFamily="2" charset="2"/>
              <a:buNone/>
            </a:pPr>
            <a:r>
              <a:rPr lang="cs-CZ" sz="4000" dirty="0" smtClean="0">
                <a:solidFill>
                  <a:schemeClr val="accent1"/>
                </a:solidFill>
                <a:latin typeface="Times New Roman" pitchFamily="18" charset="0"/>
              </a:rPr>
              <a:t>  </a:t>
            </a:r>
            <a:r>
              <a:rPr lang="cs-CZ" sz="2800" dirty="0" smtClean="0"/>
              <a:t>Velmi často bývají přidruženy ještě další obtíže: </a:t>
            </a:r>
          </a:p>
          <a:p>
            <a:pPr eaLnBrk="1" hangingPunct="1">
              <a:buFontTx/>
              <a:buChar char="•"/>
            </a:pPr>
            <a:endParaRPr lang="cs-CZ" sz="2800" dirty="0" smtClean="0"/>
          </a:p>
          <a:p>
            <a:pPr eaLnBrk="1" hangingPunct="1">
              <a:buClr>
                <a:srgbClr val="FFCC00"/>
              </a:buClr>
              <a:buFont typeface="Wingdings" pitchFamily="2" charset="2"/>
              <a:buChar char="§"/>
            </a:pPr>
            <a:r>
              <a:rPr lang="cs-CZ" sz="2800" dirty="0" smtClean="0"/>
              <a:t>specifické vývojové poruchy učení, </a:t>
            </a:r>
          </a:p>
          <a:p>
            <a:pPr eaLnBrk="1" hangingPunct="1">
              <a:buClr>
                <a:srgbClr val="FFCC00"/>
              </a:buClr>
              <a:buFont typeface="Wingdings" pitchFamily="2" charset="2"/>
              <a:buChar char="§"/>
            </a:pPr>
            <a:endParaRPr lang="cs-CZ" sz="2800" dirty="0" smtClean="0"/>
          </a:p>
          <a:p>
            <a:pPr eaLnBrk="1" hangingPunct="1">
              <a:buClr>
                <a:srgbClr val="FFCC00"/>
              </a:buClr>
              <a:buFont typeface="Wingdings" pitchFamily="2" charset="2"/>
              <a:buChar char="§"/>
            </a:pPr>
            <a:r>
              <a:rPr lang="cs-CZ" sz="2800" dirty="0" smtClean="0"/>
              <a:t>poruchy chování,</a:t>
            </a:r>
          </a:p>
          <a:p>
            <a:pPr eaLnBrk="1" hangingPunct="1">
              <a:buClr>
                <a:srgbClr val="FFCC00"/>
              </a:buClr>
              <a:buFont typeface="Wingdings" pitchFamily="2" charset="2"/>
              <a:buChar char="§"/>
            </a:pPr>
            <a:endParaRPr lang="cs-CZ" sz="2800" dirty="0" smtClean="0"/>
          </a:p>
          <a:p>
            <a:pPr eaLnBrk="1" hangingPunct="1">
              <a:buClr>
                <a:srgbClr val="FFCC00"/>
              </a:buClr>
              <a:buFont typeface="Wingdings" pitchFamily="2" charset="2"/>
              <a:buChar char="§"/>
            </a:pPr>
            <a:r>
              <a:rPr lang="cs-CZ" sz="2800" dirty="0" smtClean="0"/>
              <a:t>poruchy řeči, či </a:t>
            </a:r>
          </a:p>
          <a:p>
            <a:pPr eaLnBrk="1" hangingPunct="1">
              <a:buClr>
                <a:srgbClr val="FFCC00"/>
              </a:buClr>
              <a:buFont typeface="Wingdings" pitchFamily="2" charset="2"/>
              <a:buChar char="§"/>
            </a:pPr>
            <a:endParaRPr lang="cs-CZ" sz="2800" dirty="0" smtClean="0"/>
          </a:p>
          <a:p>
            <a:pPr eaLnBrk="1" hangingPunct="1">
              <a:buClr>
                <a:srgbClr val="FFCC00"/>
              </a:buClr>
              <a:buFont typeface="Wingdings" pitchFamily="2" charset="2"/>
              <a:buChar char="§"/>
            </a:pPr>
            <a:r>
              <a:rPr lang="cs-CZ" sz="2800" dirty="0" smtClean="0"/>
              <a:t>problémy ve vizuální a auditivní percepci.</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107950" y="115888"/>
            <a:ext cx="7954963" cy="6553200"/>
          </a:xfrm>
        </p:spPr>
        <p:txBody>
          <a:bodyPr/>
          <a:lstStyle/>
          <a:p>
            <a:pPr eaLnBrk="1" hangingPunct="1">
              <a:buClr>
                <a:srgbClr val="FF9900"/>
              </a:buClr>
              <a:buFontTx/>
              <a:buNone/>
            </a:pPr>
            <a:endParaRPr lang="cs-CZ" sz="2000" b="1" dirty="0" smtClean="0">
              <a:solidFill>
                <a:srgbClr val="00CC00"/>
              </a:solidFill>
              <a:latin typeface="Century Gothic" pitchFamily="34" charset="0"/>
            </a:endParaRPr>
          </a:p>
          <a:p>
            <a:pPr algn="ctr" eaLnBrk="1" hangingPunct="1">
              <a:buClr>
                <a:srgbClr val="FF9900"/>
              </a:buClr>
              <a:buFontTx/>
              <a:buNone/>
            </a:pPr>
            <a:r>
              <a:rPr lang="cs-CZ" b="1" dirty="0" smtClean="0">
                <a:solidFill>
                  <a:schemeClr val="hlink"/>
                </a:solidFill>
                <a:latin typeface="Century Gothic" pitchFamily="34" charset="0"/>
              </a:rPr>
              <a:t> </a:t>
            </a:r>
            <a:r>
              <a:rPr lang="cs-CZ" dirty="0" smtClean="0"/>
              <a:t>SPECIFIKA PORUCHY POZORNOSTI ADD</a:t>
            </a:r>
          </a:p>
          <a:p>
            <a:pPr eaLnBrk="1" hangingPunct="1">
              <a:buClr>
                <a:srgbClr val="FF9900"/>
              </a:buClr>
            </a:pPr>
            <a:endParaRPr lang="cs-CZ" dirty="0" smtClean="0"/>
          </a:p>
          <a:p>
            <a:pPr eaLnBrk="1" hangingPunct="1">
              <a:buClr>
                <a:srgbClr val="FF9900"/>
              </a:buClr>
            </a:pPr>
            <a:endParaRPr lang="cs-CZ" dirty="0"/>
          </a:p>
          <a:p>
            <a:pPr eaLnBrk="1" hangingPunct="1">
              <a:buClr>
                <a:srgbClr val="FF9900"/>
              </a:buClr>
            </a:pPr>
            <a:r>
              <a:rPr lang="cs-CZ" sz="2800" dirty="0" smtClean="0"/>
              <a:t>Diagnóza se odlišuje v projevech hyperaktivity, která zde není přítomna.</a:t>
            </a:r>
          </a:p>
          <a:p>
            <a:pPr eaLnBrk="1" hangingPunct="1">
              <a:buClr>
                <a:srgbClr val="FFCC00"/>
              </a:buClr>
            </a:pPr>
            <a:endParaRPr lang="cs-CZ" sz="4000" dirty="0" smtClean="0">
              <a:solidFill>
                <a:schemeClr val="tx2"/>
              </a:solidFill>
              <a:latin typeface="Times New Roman" pitchFamily="18" charset="0"/>
            </a:endParaRPr>
          </a:p>
          <a:p>
            <a:pPr eaLnBrk="1" hangingPunct="1">
              <a:buClr>
                <a:srgbClr val="FFCC00"/>
              </a:buClr>
            </a:pPr>
            <a:endParaRPr lang="cs-CZ" sz="4000" dirty="0" smtClean="0">
              <a:solidFill>
                <a:schemeClr val="accent2"/>
              </a:solidFill>
              <a:latin typeface="Times New Roman" pitchFamily="18" charset="0"/>
            </a:endParaRPr>
          </a:p>
          <a:p>
            <a:pPr eaLnBrk="1" hangingPunct="1">
              <a:buClr>
                <a:srgbClr val="FF9900"/>
              </a:buClr>
            </a:pPr>
            <a:endParaRPr lang="cs-CZ" sz="4000" dirty="0" smtClean="0">
              <a:solidFill>
                <a:schemeClr val="tx2"/>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07950" y="1412776"/>
            <a:ext cx="7542213" cy="5256312"/>
          </a:xfrm>
        </p:spPr>
        <p:txBody>
          <a:bodyPr/>
          <a:lstStyle/>
          <a:p>
            <a:pPr eaLnBrk="1" hangingPunct="1">
              <a:buClr>
                <a:srgbClr val="FFCC00"/>
              </a:buClr>
            </a:pPr>
            <a:r>
              <a:rPr lang="cs-CZ" sz="4000" dirty="0" smtClean="0">
                <a:solidFill>
                  <a:schemeClr val="accent1"/>
                </a:solidFill>
                <a:latin typeface="Times New Roman" pitchFamily="18" charset="0"/>
              </a:rPr>
              <a:t> </a:t>
            </a:r>
            <a:r>
              <a:rPr lang="cs-CZ" sz="2800" dirty="0" smtClean="0"/>
              <a:t>V obrazu poruchy dominuje pomalá školní práce, dítě působí dojmem, jako by žilo ve svém světě a nevěnovalo školní práci pozornost.</a:t>
            </a:r>
          </a:p>
          <a:p>
            <a:pPr eaLnBrk="1" hangingPunct="1">
              <a:buClr>
                <a:srgbClr val="FFCC00"/>
              </a:buClr>
            </a:pPr>
            <a:endParaRPr lang="cs-CZ" sz="2800" dirty="0" smtClean="0"/>
          </a:p>
          <a:p>
            <a:pPr eaLnBrk="1" hangingPunct="1">
              <a:buClr>
                <a:srgbClr val="FFCC00"/>
              </a:buClr>
            </a:pPr>
            <a:r>
              <a:rPr lang="cs-CZ" sz="2800" dirty="0" smtClean="0"/>
              <a:t> Děti jsou málo aktivní a nesamostatné („kam ho postaví, tam ho najde“).</a:t>
            </a:r>
          </a:p>
          <a:p>
            <a:pPr eaLnBrk="1" hangingPunct="1"/>
            <a:endParaRPr lang="cs-CZ" sz="4000" dirty="0" smtClean="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descr="Zobrazit obrázek v plné velikost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8843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07950" y="115888"/>
            <a:ext cx="8001000" cy="6477000"/>
          </a:xfrm>
        </p:spPr>
        <p:txBody>
          <a:bodyPr/>
          <a:lstStyle/>
          <a:p>
            <a:pPr algn="ctr" eaLnBrk="1" hangingPunct="1">
              <a:lnSpc>
                <a:spcPct val="90000"/>
              </a:lnSpc>
              <a:buClr>
                <a:srgbClr val="FF9900"/>
              </a:buClr>
              <a:buFontTx/>
              <a:buNone/>
            </a:pPr>
            <a:endParaRPr lang="cs-CZ" sz="2000" b="1" dirty="0" smtClean="0">
              <a:solidFill>
                <a:srgbClr val="00CC00"/>
              </a:solidFill>
              <a:latin typeface="Century Gothic" pitchFamily="34" charset="0"/>
            </a:endParaRPr>
          </a:p>
          <a:p>
            <a:pPr algn="ctr" eaLnBrk="1" hangingPunct="1">
              <a:lnSpc>
                <a:spcPct val="90000"/>
              </a:lnSpc>
              <a:buClr>
                <a:srgbClr val="FF9900"/>
              </a:buClr>
              <a:buFontTx/>
              <a:buNone/>
            </a:pPr>
            <a:endParaRPr lang="cs-CZ" sz="4000" dirty="0" smtClean="0">
              <a:solidFill>
                <a:srgbClr val="B0040C"/>
              </a:solidFill>
              <a:latin typeface="Times New Roman" pitchFamily="18" charset="0"/>
            </a:endParaRPr>
          </a:p>
          <a:p>
            <a:pPr algn="ctr" eaLnBrk="1" hangingPunct="1">
              <a:lnSpc>
                <a:spcPct val="90000"/>
              </a:lnSpc>
              <a:buClr>
                <a:srgbClr val="FF9900"/>
              </a:buClr>
              <a:buFontTx/>
              <a:buNone/>
            </a:pPr>
            <a:endParaRPr lang="cs-CZ" sz="4000" dirty="0" smtClean="0">
              <a:solidFill>
                <a:srgbClr val="B0040C"/>
              </a:solidFill>
              <a:latin typeface="Times New Roman" pitchFamily="18" charset="0"/>
            </a:endParaRPr>
          </a:p>
          <a:p>
            <a:pPr algn="ctr" eaLnBrk="1" hangingPunct="1">
              <a:lnSpc>
                <a:spcPct val="90000"/>
              </a:lnSpc>
              <a:buClr>
                <a:srgbClr val="FF9900"/>
              </a:buClr>
              <a:buFontTx/>
              <a:buNone/>
            </a:pPr>
            <a:endParaRPr lang="cs-CZ" sz="2000" dirty="0" smtClean="0">
              <a:solidFill>
                <a:srgbClr val="B0040C"/>
              </a:solidFill>
              <a:latin typeface="Times New Roman" pitchFamily="18" charset="0"/>
            </a:endParaRPr>
          </a:p>
          <a:p>
            <a:pPr algn="ctr" eaLnBrk="1" hangingPunct="1">
              <a:lnSpc>
                <a:spcPct val="90000"/>
              </a:lnSpc>
              <a:buClr>
                <a:srgbClr val="FF9900"/>
              </a:buClr>
              <a:buFontTx/>
              <a:buNone/>
            </a:pPr>
            <a:r>
              <a:rPr lang="cs-CZ" dirty="0" smtClean="0"/>
              <a:t>PRŮBĚH                                    PORADENSKÉHO PROCESU                                                 A DIAGNOSTIKA ADHD i ADD</a:t>
            </a:r>
          </a:p>
          <a:p>
            <a:pPr algn="ctr" eaLnBrk="1" hangingPunct="1">
              <a:lnSpc>
                <a:spcPct val="90000"/>
              </a:lnSpc>
              <a:buClr>
                <a:srgbClr val="FF9900"/>
              </a:buClr>
              <a:buFontTx/>
              <a:buNone/>
            </a:pPr>
            <a:endParaRPr lang="cs-CZ" sz="1000" b="1" dirty="0" smtClean="0">
              <a:solidFill>
                <a:schemeClr val="hlink"/>
              </a:solidFill>
              <a:latin typeface="Century Gothic" pitchFamily="34" charset="0"/>
            </a:endParaRPr>
          </a:p>
          <a:p>
            <a:pPr eaLnBrk="1" hangingPunct="1">
              <a:lnSpc>
                <a:spcPct val="90000"/>
              </a:lnSpc>
              <a:buClr>
                <a:srgbClr val="FFCC00"/>
              </a:buClr>
            </a:pPr>
            <a:endParaRPr lang="cs-CZ" sz="3600" b="1" dirty="0" smtClean="0">
              <a:solidFill>
                <a:schemeClr val="hlink"/>
              </a:solidFill>
              <a:latin typeface="Century Gothic" pitchFamily="34" charset="0"/>
            </a:endParaRPr>
          </a:p>
          <a:p>
            <a:pPr eaLnBrk="1" hangingPunct="1">
              <a:lnSpc>
                <a:spcPct val="90000"/>
              </a:lnSpc>
              <a:buClr>
                <a:srgbClr val="FF9900"/>
              </a:buClr>
            </a:pPr>
            <a:endParaRPr lang="cs-CZ" sz="1600" b="1" dirty="0" smtClean="0">
              <a:solidFill>
                <a:schemeClr val="tx2"/>
              </a:solidFill>
              <a:latin typeface="Century Gothic" pitchFamily="34" charset="0"/>
            </a:endParaRPr>
          </a:p>
          <a:p>
            <a:pPr eaLnBrk="1" hangingPunct="1">
              <a:lnSpc>
                <a:spcPct val="90000"/>
              </a:lnSpc>
              <a:buClr>
                <a:srgbClr val="FF9900"/>
              </a:buClr>
            </a:pPr>
            <a:endParaRPr lang="cs-CZ" sz="2000" b="1" dirty="0" smtClean="0">
              <a:solidFill>
                <a:schemeClr val="tx2"/>
              </a:solidFill>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107950" y="1124744"/>
            <a:ext cx="7632700" cy="5544344"/>
          </a:xfrm>
        </p:spPr>
        <p:txBody>
          <a:bodyPr/>
          <a:lstStyle/>
          <a:p>
            <a:pPr eaLnBrk="1" hangingPunct="1">
              <a:buClr>
                <a:srgbClr val="FFCC00"/>
              </a:buClr>
              <a:buFontTx/>
              <a:buNone/>
            </a:pPr>
            <a:r>
              <a:rPr lang="cs-CZ" sz="4000" dirty="0" smtClean="0">
                <a:solidFill>
                  <a:schemeClr val="accent2"/>
                </a:solidFill>
                <a:latin typeface="Times New Roman" pitchFamily="18" charset="0"/>
              </a:rPr>
              <a:t> </a:t>
            </a:r>
          </a:p>
          <a:p>
            <a:pPr eaLnBrk="1" hangingPunct="1">
              <a:buClr>
                <a:srgbClr val="FFCC00"/>
              </a:buClr>
            </a:pPr>
            <a:r>
              <a:rPr lang="cs-CZ" sz="2800" dirty="0" smtClean="0"/>
              <a:t>Anamnéza: kromě standardního postupu věnujeme větší pozornost prenatálnímu vývoji a jeho komplikacím, ptáme se na možné genetické vlivy, věnujeme se podmínkám prostředí.                                   </a:t>
            </a:r>
          </a:p>
          <a:p>
            <a:pPr eaLnBrk="1" hangingPunct="1">
              <a:buClr>
                <a:srgbClr val="FFCC00"/>
              </a:buClr>
            </a:pPr>
            <a:endParaRPr lang="cs-CZ" sz="4000" dirty="0" smtClean="0">
              <a:solidFill>
                <a:schemeClr val="accent1"/>
              </a:solidFill>
              <a:latin typeface="Times New Roman" pitchFamily="18" charset="0"/>
            </a:endParaRPr>
          </a:p>
          <a:p>
            <a:pPr eaLnBrk="1" hangingPunct="1">
              <a:buClr>
                <a:srgbClr val="FFCC00"/>
              </a:buClr>
              <a:buFontTx/>
              <a:buNone/>
            </a:pPr>
            <a:r>
              <a:rPr lang="cs-CZ" sz="4000" dirty="0" smtClean="0">
                <a:solidFill>
                  <a:schemeClr val="accent1"/>
                </a:solidFill>
                <a:latin typeface="Times New Roman" pitchFamily="18" charset="0"/>
              </a:rPr>
              <a:t>   </a:t>
            </a:r>
            <a:endParaRPr lang="cs-CZ" sz="4000" dirty="0" smtClean="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p:txBody>
          <a:bodyPr/>
          <a:lstStyle/>
          <a:p>
            <a:pPr eaLnBrk="1" hangingPunct="1">
              <a:buClr>
                <a:srgbClr val="FFCC00"/>
              </a:buClr>
              <a:buFontTx/>
              <a:buNone/>
            </a:pPr>
            <a:r>
              <a:rPr lang="cs-CZ" sz="4000" dirty="0" smtClean="0">
                <a:solidFill>
                  <a:schemeClr val="accent1"/>
                </a:solidFill>
                <a:latin typeface="Times New Roman" pitchFamily="18" charset="0"/>
              </a:rPr>
              <a:t>  </a:t>
            </a:r>
          </a:p>
          <a:p>
            <a:pPr eaLnBrk="1" hangingPunct="1">
              <a:buClr>
                <a:srgbClr val="FFCC00"/>
              </a:buClr>
              <a:buFontTx/>
              <a:buNone/>
            </a:pPr>
            <a:r>
              <a:rPr lang="cs-CZ" sz="4000" dirty="0" smtClean="0">
                <a:solidFill>
                  <a:schemeClr val="accent1"/>
                </a:solidFill>
                <a:latin typeface="Times New Roman" pitchFamily="18" charset="0"/>
              </a:rPr>
              <a:t>   </a:t>
            </a:r>
            <a:r>
              <a:rPr lang="cs-CZ" sz="2800" dirty="0" smtClean="0"/>
              <a:t>Zjišťujeme projevy dítěte od narození – zpravidla jsou rodiči popisovány 2 typy chování:</a:t>
            </a:r>
          </a:p>
          <a:p>
            <a:pPr eaLnBrk="1" hangingPunct="1">
              <a:buFontTx/>
              <a:buNone/>
            </a:pPr>
            <a:endParaRPr lang="cs-CZ" dirty="0" smtClean="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107950" y="1412776"/>
            <a:ext cx="7772400" cy="5256312"/>
          </a:xfrm>
        </p:spPr>
        <p:txBody>
          <a:bodyPr/>
          <a:lstStyle/>
          <a:p>
            <a:pPr eaLnBrk="1" hangingPunct="1">
              <a:buClr>
                <a:srgbClr val="FFCC00"/>
              </a:buClr>
              <a:buFont typeface="Wingdings" pitchFamily="2" charset="2"/>
              <a:buChar char="§"/>
            </a:pPr>
            <a:r>
              <a:rPr lang="cs-CZ" sz="2800" dirty="0" smtClean="0"/>
              <a:t>dítě je od počátku vývoje neklidné, uplakané, nespokojené, dráždivé, má poruchy spánku</a:t>
            </a:r>
            <a:r>
              <a:rPr lang="cs-CZ" sz="2800" b="1" dirty="0" smtClean="0"/>
              <a:t> </a:t>
            </a:r>
            <a:r>
              <a:rPr lang="cs-CZ" sz="2800" dirty="0" smtClean="0"/>
              <a:t>(např. obrácený rytmus)</a:t>
            </a:r>
          </a:p>
          <a:p>
            <a:pPr eaLnBrk="1" hangingPunct="1">
              <a:buClr>
                <a:srgbClr val="FFCC00"/>
              </a:buClr>
              <a:buFont typeface="Wingdings" pitchFamily="2" charset="2"/>
              <a:buChar char="§"/>
            </a:pPr>
            <a:endParaRPr lang="cs-CZ" sz="2800" b="1" dirty="0" smtClean="0"/>
          </a:p>
          <a:p>
            <a:pPr eaLnBrk="1" hangingPunct="1">
              <a:buClr>
                <a:srgbClr val="FFCC00"/>
              </a:buClr>
              <a:buFont typeface="Wingdings" pitchFamily="2" charset="2"/>
              <a:buChar char="§"/>
            </a:pPr>
            <a:r>
              <a:rPr lang="cs-CZ" sz="2800" dirty="0" smtClean="0"/>
              <a:t>v kojeneckém věku je miminko spokojené, teprve později - zpravidla v batolecím období začíná být hyperaktivní, zlostné, neposlušné, apod.</a:t>
            </a:r>
          </a:p>
          <a:p>
            <a:pPr eaLnBrk="1" hangingPunct="1"/>
            <a:endParaRPr lang="cs-CZ" sz="4000" dirty="0" smtClean="0">
              <a:solidFill>
                <a:schemeClr val="hlink"/>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263525" y="188913"/>
            <a:ext cx="7386638" cy="6480175"/>
          </a:xfrm>
        </p:spPr>
        <p:txBody>
          <a:bodyPr/>
          <a:lstStyle/>
          <a:p>
            <a:pPr eaLnBrk="1" hangingPunct="1">
              <a:buClr>
                <a:srgbClr val="FFCC00"/>
              </a:buClr>
            </a:pPr>
            <a:r>
              <a:rPr lang="cs-CZ" sz="4000" dirty="0" smtClean="0">
                <a:solidFill>
                  <a:schemeClr val="accent2"/>
                </a:solidFill>
                <a:latin typeface="Times New Roman" pitchFamily="18" charset="0"/>
              </a:rPr>
              <a:t> </a:t>
            </a:r>
            <a:r>
              <a:rPr lang="cs-CZ" sz="2800" dirty="0" smtClean="0"/>
              <a:t>Pohovor s rodiči: probereme chování dítěte v různých situacích.                              </a:t>
            </a:r>
          </a:p>
          <a:p>
            <a:pPr eaLnBrk="1" hangingPunct="1">
              <a:buClr>
                <a:srgbClr val="FFCC00"/>
              </a:buClr>
            </a:pPr>
            <a:endParaRPr lang="cs-CZ" sz="2800" dirty="0" smtClean="0"/>
          </a:p>
          <a:p>
            <a:pPr eaLnBrk="1" hangingPunct="1">
              <a:buClr>
                <a:srgbClr val="FFCC00"/>
              </a:buClr>
              <a:buFontTx/>
              <a:buNone/>
            </a:pPr>
            <a:r>
              <a:rPr lang="cs-CZ" sz="2800" dirty="0" smtClean="0"/>
              <a:t>  Ptáme se na schopnost soustředit se, udržet pozornost, vůli a vytrvalost, event. ulpívavost, zajímáme se jak často mění dítě své zájmy, jak se projevuje chování dítěte, </a:t>
            </a:r>
            <a:r>
              <a:rPr lang="cs-CZ" sz="2800" dirty="0"/>
              <a:t>zda je dítě obratné, nebo nešikovné, zabýváme se i jeho sociálními vztahy.</a:t>
            </a:r>
          </a:p>
          <a:p>
            <a:pPr eaLnBrk="1" hangingPunct="1">
              <a:buClr>
                <a:srgbClr val="FFCC00"/>
              </a:buClr>
              <a:buFontTx/>
              <a:buNone/>
            </a:pPr>
            <a:endParaRPr lang="cs-CZ" sz="2800" dirty="0"/>
          </a:p>
          <a:p>
            <a:pPr eaLnBrk="1" hangingPunct="1">
              <a:buClr>
                <a:srgbClr val="FFCC00"/>
              </a:buClr>
              <a:buFontTx/>
              <a:buNone/>
            </a:pPr>
            <a:r>
              <a:rPr lang="cs-CZ" sz="2800" dirty="0"/>
              <a:t>  V této souvislosti jsou velmi cenné zprávy pedagogů.</a:t>
            </a:r>
          </a:p>
          <a:p>
            <a:pPr eaLnBrk="1" hangingPunct="1">
              <a:buClr>
                <a:srgbClr val="FFCC00"/>
              </a:buClr>
              <a:buFontTx/>
              <a:buNone/>
            </a:pPr>
            <a:endParaRPr lang="cs-CZ" sz="2800" dirty="0" smtClean="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30200" y="1052736"/>
            <a:ext cx="7772400" cy="5689104"/>
          </a:xfrm>
        </p:spPr>
        <p:txBody>
          <a:bodyPr/>
          <a:lstStyle/>
          <a:p>
            <a:pPr eaLnBrk="1" hangingPunct="1">
              <a:buClr>
                <a:srgbClr val="FFCC00"/>
              </a:buClr>
            </a:pPr>
            <a:r>
              <a:rPr lang="cs-CZ" sz="4000" dirty="0" smtClean="0">
                <a:solidFill>
                  <a:schemeClr val="accent2"/>
                </a:solidFill>
                <a:latin typeface="Times New Roman" pitchFamily="18" charset="0"/>
              </a:rPr>
              <a:t> </a:t>
            </a:r>
            <a:r>
              <a:rPr lang="cs-CZ" dirty="0" smtClean="0"/>
              <a:t>Vlastní vyšetření:</a:t>
            </a:r>
          </a:p>
          <a:p>
            <a:pPr eaLnBrk="1" hangingPunct="1">
              <a:buClr>
                <a:srgbClr val="FFCC00"/>
              </a:buClr>
              <a:buFontTx/>
              <a:buNone/>
            </a:pPr>
            <a:endParaRPr lang="cs-CZ" dirty="0" smtClean="0"/>
          </a:p>
          <a:p>
            <a:pPr eaLnBrk="1" hangingPunct="1">
              <a:buClr>
                <a:srgbClr val="FFCC00"/>
              </a:buClr>
              <a:buFont typeface="Wingdings" pitchFamily="2" charset="2"/>
              <a:buChar char="§"/>
            </a:pPr>
            <a:r>
              <a:rPr lang="cs-CZ" dirty="0" smtClean="0"/>
              <a:t>pozorování: </a:t>
            </a:r>
            <a:r>
              <a:rPr lang="cs-CZ" sz="2800" dirty="0" smtClean="0"/>
              <a:t>všímáme si veškerých projevů dítěte v průběhu vyšetření, zaznamenáváme nápadnosti v aktivitě, motorice, vyjadřování, navazování komunikace, případné emoční reakce, napětí a tiky, vytrvalost při práci, úpravu oblečení, atd.</a:t>
            </a:r>
          </a:p>
          <a:p>
            <a:pPr eaLnBrk="1" hangingPunct="1">
              <a:buClr>
                <a:srgbClr val="FFCC00"/>
              </a:buClr>
            </a:pPr>
            <a:endParaRPr lang="cs-CZ" sz="4000" dirty="0" smtClean="0">
              <a:solidFill>
                <a:schemeClr val="accent1"/>
              </a:solidFill>
              <a:latin typeface="Times New Roman" pitchFamily="18" charset="0"/>
            </a:endParaRPr>
          </a:p>
          <a:p>
            <a:pPr eaLnBrk="1" hangingPunct="1"/>
            <a:endParaRPr lang="cs-CZ"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ADHD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 y="0"/>
            <a:ext cx="7887924"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0" y="548680"/>
            <a:ext cx="7772400" cy="6048970"/>
          </a:xfrm>
        </p:spPr>
        <p:txBody>
          <a:bodyPr/>
          <a:lstStyle/>
          <a:p>
            <a:pPr eaLnBrk="1" hangingPunct="1">
              <a:buClr>
                <a:srgbClr val="FFCC00"/>
              </a:buClr>
              <a:buFont typeface="Wingdings" pitchFamily="2" charset="2"/>
              <a:buChar char="§"/>
            </a:pPr>
            <a:endParaRPr lang="cs-CZ" sz="4000" dirty="0" smtClean="0">
              <a:solidFill>
                <a:schemeClr val="accent2"/>
              </a:solidFill>
              <a:latin typeface="Times New Roman" pitchFamily="18" charset="0"/>
            </a:endParaRPr>
          </a:p>
          <a:p>
            <a:pPr eaLnBrk="1" hangingPunct="1">
              <a:buClr>
                <a:srgbClr val="FFCC00"/>
              </a:buClr>
              <a:buFont typeface="Wingdings" pitchFamily="2" charset="2"/>
              <a:buChar char="§"/>
            </a:pPr>
            <a:endParaRPr lang="cs-CZ" sz="4000" dirty="0" smtClean="0">
              <a:solidFill>
                <a:schemeClr val="accent2"/>
              </a:solidFill>
              <a:latin typeface="Times New Roman" pitchFamily="18" charset="0"/>
            </a:endParaRPr>
          </a:p>
          <a:p>
            <a:pPr eaLnBrk="1" hangingPunct="1">
              <a:buClr>
                <a:srgbClr val="FFCC00"/>
              </a:buClr>
              <a:buFont typeface="Wingdings" pitchFamily="2" charset="2"/>
              <a:buChar char="§"/>
            </a:pPr>
            <a:r>
              <a:rPr lang="cs-CZ" dirty="0" smtClean="0"/>
              <a:t>rozhovor: </a:t>
            </a:r>
            <a:r>
              <a:rPr lang="cs-CZ" sz="2800" dirty="0" smtClean="0"/>
              <a:t>všímáme si zejména zvláštností v řeči (výslovnost, vyjadřování, artikulace), zaměřujeme pozornost na vztahy v rodině,  mezi vrstevníky a ve školském zařízení.</a:t>
            </a:r>
          </a:p>
          <a:p>
            <a:pPr eaLnBrk="1" hangingPunct="1"/>
            <a:endParaRPr lang="cs-CZ" sz="4000" dirty="0" smtClean="0">
              <a:solidFill>
                <a:schemeClr val="accent1"/>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179388" y="188913"/>
            <a:ext cx="8031162" cy="6553200"/>
          </a:xfrm>
        </p:spPr>
        <p:txBody>
          <a:bodyPr/>
          <a:lstStyle/>
          <a:p>
            <a:pPr eaLnBrk="1" hangingPunct="1">
              <a:buClr>
                <a:srgbClr val="FF9900"/>
              </a:buClr>
            </a:pPr>
            <a:endParaRPr lang="cs-CZ" sz="900" b="1" dirty="0" smtClean="0">
              <a:solidFill>
                <a:schemeClr val="tx2"/>
              </a:solidFill>
              <a:latin typeface="Century Gothic" pitchFamily="34" charset="0"/>
            </a:endParaRPr>
          </a:p>
          <a:p>
            <a:pPr eaLnBrk="1" hangingPunct="1">
              <a:buClr>
                <a:srgbClr val="FFCC00"/>
              </a:buClr>
              <a:buFont typeface="Wingdings" pitchFamily="2" charset="2"/>
              <a:buChar char="§"/>
            </a:pPr>
            <a:endParaRPr lang="cs-CZ" b="1" dirty="0" smtClean="0">
              <a:solidFill>
                <a:schemeClr val="accent2"/>
              </a:solidFill>
              <a:latin typeface="Century Gothic" pitchFamily="34" charset="0"/>
            </a:endParaRPr>
          </a:p>
          <a:p>
            <a:pPr eaLnBrk="1" hangingPunct="1">
              <a:buClr>
                <a:srgbClr val="FFCC00"/>
              </a:buClr>
              <a:buFont typeface="Wingdings" pitchFamily="2" charset="2"/>
              <a:buChar char="§"/>
            </a:pPr>
            <a:endParaRPr lang="cs-CZ" sz="4000" dirty="0" smtClean="0">
              <a:solidFill>
                <a:schemeClr val="accent2"/>
              </a:solidFill>
              <a:latin typeface="Times New Roman" pitchFamily="18" charset="0"/>
            </a:endParaRPr>
          </a:p>
          <a:p>
            <a:pPr eaLnBrk="1" hangingPunct="1">
              <a:buClr>
                <a:srgbClr val="FFCC00"/>
              </a:buClr>
              <a:buFont typeface="Wingdings" pitchFamily="2" charset="2"/>
              <a:buChar char="§"/>
            </a:pPr>
            <a:r>
              <a:rPr lang="cs-CZ" dirty="0" smtClean="0"/>
              <a:t>zjišťování úrovně rozumových schopností</a:t>
            </a:r>
            <a:r>
              <a:rPr lang="cs-CZ" sz="2800" dirty="0" smtClean="0"/>
              <a:t>: používáme zejména komplexní intelektové testové baterie pro příslušnou věkovou kategorii (WISC III, TM, Kaufmanova baterie, apod.).</a:t>
            </a:r>
          </a:p>
          <a:p>
            <a:pPr eaLnBrk="1" hangingPunct="1">
              <a:buClr>
                <a:srgbClr val="FFCC00"/>
              </a:buClr>
            </a:pPr>
            <a:endParaRPr lang="cs-CZ" b="1" dirty="0" smtClean="0">
              <a:solidFill>
                <a:schemeClr val="accent1"/>
              </a:solidFill>
              <a:latin typeface="Century Gothic" pitchFamily="34" charset="0"/>
            </a:endParaRPr>
          </a:p>
          <a:p>
            <a:pPr eaLnBrk="1" hangingPunct="1">
              <a:buClr>
                <a:srgbClr val="FFCC00"/>
              </a:buClr>
            </a:pPr>
            <a:endParaRPr lang="cs-CZ" b="1" dirty="0" smtClean="0">
              <a:solidFill>
                <a:schemeClr val="accent1"/>
              </a:solidFill>
              <a:latin typeface="Century Gothic" pitchFamily="34" charset="0"/>
            </a:endParaRPr>
          </a:p>
          <a:p>
            <a:pPr eaLnBrk="1" hangingPunct="1">
              <a:buClr>
                <a:srgbClr val="FF9900"/>
              </a:buClr>
              <a:buFontTx/>
              <a:buNone/>
            </a:pPr>
            <a:endParaRPr lang="cs-CZ" b="1" dirty="0" smtClean="0">
              <a:solidFill>
                <a:srgbClr val="00CC00"/>
              </a:solidFill>
              <a:latin typeface="Century Gothic" pitchFamily="34" charset="0"/>
            </a:endParaRPr>
          </a:p>
          <a:p>
            <a:pPr eaLnBrk="1" hangingPunct="1">
              <a:buClr>
                <a:srgbClr val="FF9900"/>
              </a:buClr>
            </a:pPr>
            <a:endParaRPr lang="cs-CZ" sz="900" b="1" dirty="0" smtClean="0">
              <a:solidFill>
                <a:srgbClr val="00CC00"/>
              </a:solidFill>
              <a:latin typeface="Century Gothic" pitchFamily="34" charset="0"/>
            </a:endParaRPr>
          </a:p>
          <a:p>
            <a:pPr eaLnBrk="1" hangingPunct="1"/>
            <a:endParaRPr lang="cs-CZ" sz="3600" dirty="0" smtClean="0">
              <a:solidFill>
                <a:srgbClr val="00CC00"/>
              </a:solidFill>
            </a:endParaRPr>
          </a:p>
          <a:p>
            <a:pPr eaLnBrk="1" hangingPunct="1"/>
            <a:endParaRPr lang="cs-CZ" sz="3600" dirty="0" smtClean="0">
              <a:solidFill>
                <a:srgbClr val="00CC00"/>
              </a:solidFill>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63525" y="2060848"/>
            <a:ext cx="7386638" cy="4035152"/>
          </a:xfrm>
        </p:spPr>
        <p:txBody>
          <a:bodyPr/>
          <a:lstStyle/>
          <a:p>
            <a:pPr eaLnBrk="1" hangingPunct="1">
              <a:buClr>
                <a:srgbClr val="FFCC00"/>
              </a:buClr>
              <a:buFont typeface="Wingdings" pitchFamily="2" charset="2"/>
              <a:buNone/>
            </a:pPr>
            <a:r>
              <a:rPr lang="cs-CZ" sz="4000" dirty="0" smtClean="0">
                <a:solidFill>
                  <a:schemeClr val="accent1"/>
                </a:solidFill>
                <a:latin typeface="Times New Roman" pitchFamily="18" charset="0"/>
              </a:rPr>
              <a:t>  </a:t>
            </a:r>
            <a:r>
              <a:rPr lang="cs-CZ" sz="2800" dirty="0" smtClean="0">
                <a:latin typeface="+mj-lt"/>
              </a:rPr>
              <a:t>Sledujeme rozložení výkonů mezi jednotlivými subtesty ve verbální a neverbální částí – zaměřujeme se i na vnitřní výkon v jednom subtestu.</a:t>
            </a:r>
          </a:p>
          <a:p>
            <a:pPr eaLnBrk="1" hangingPunct="1">
              <a:buFontTx/>
              <a:buChar char="•"/>
            </a:pPr>
            <a:endParaRPr lang="cs-CZ" sz="4000" dirty="0" smtClean="0">
              <a:solidFill>
                <a:schemeClr val="hlink"/>
              </a:solidFill>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107950" y="1119882"/>
            <a:ext cx="7772400" cy="5549205"/>
          </a:xfrm>
        </p:spPr>
        <p:txBody>
          <a:bodyPr/>
          <a:lstStyle/>
          <a:p>
            <a:pPr eaLnBrk="1" hangingPunct="1">
              <a:lnSpc>
                <a:spcPct val="90000"/>
              </a:lnSpc>
              <a:buClr>
                <a:srgbClr val="FFCC00"/>
              </a:buClr>
              <a:buFont typeface="Wingdings" pitchFamily="2" charset="2"/>
              <a:buChar char="§"/>
            </a:pPr>
            <a:endParaRPr lang="cs-CZ" sz="4000" b="1" dirty="0" smtClean="0">
              <a:solidFill>
                <a:schemeClr val="accent2"/>
              </a:solidFill>
              <a:latin typeface="Century Gothic" pitchFamily="34" charset="0"/>
            </a:endParaRPr>
          </a:p>
          <a:p>
            <a:pPr eaLnBrk="1" hangingPunct="1">
              <a:lnSpc>
                <a:spcPct val="90000"/>
              </a:lnSpc>
              <a:buClr>
                <a:srgbClr val="FFCC00"/>
              </a:buClr>
              <a:buFont typeface="Wingdings" pitchFamily="2" charset="2"/>
              <a:buChar char="§"/>
            </a:pPr>
            <a:r>
              <a:rPr lang="cs-CZ" dirty="0" smtClean="0"/>
              <a:t>zjišťování úrovně parciálních schopností</a:t>
            </a:r>
            <a:r>
              <a:rPr lang="cs-CZ" sz="2800" dirty="0" smtClean="0"/>
              <a:t>: </a:t>
            </a:r>
          </a:p>
          <a:p>
            <a:pPr eaLnBrk="1" hangingPunct="1">
              <a:lnSpc>
                <a:spcPct val="90000"/>
              </a:lnSpc>
              <a:buClr>
                <a:srgbClr val="FFCC00"/>
              </a:buClr>
            </a:pPr>
            <a:endParaRPr lang="cs-CZ" sz="2800" dirty="0" smtClean="0"/>
          </a:p>
          <a:p>
            <a:pPr eaLnBrk="1" hangingPunct="1">
              <a:lnSpc>
                <a:spcPct val="90000"/>
              </a:lnSpc>
              <a:buClr>
                <a:srgbClr val="FFCC00"/>
              </a:buClr>
              <a:buFontTx/>
              <a:buChar char="•"/>
            </a:pPr>
            <a:r>
              <a:rPr lang="cs-CZ" sz="2800" dirty="0" smtClean="0"/>
              <a:t>administrujeme testy pozornosti (např. číselný čtverec)</a:t>
            </a:r>
          </a:p>
          <a:p>
            <a:pPr eaLnBrk="1" hangingPunct="1">
              <a:lnSpc>
                <a:spcPct val="90000"/>
              </a:lnSpc>
              <a:buClr>
                <a:srgbClr val="FFCC00"/>
              </a:buClr>
              <a:buFontTx/>
              <a:buChar char="•"/>
            </a:pPr>
            <a:endParaRPr lang="cs-CZ" sz="2800" dirty="0" smtClean="0"/>
          </a:p>
          <a:p>
            <a:pPr eaLnBrk="1" hangingPunct="1">
              <a:lnSpc>
                <a:spcPct val="90000"/>
              </a:lnSpc>
              <a:buClr>
                <a:srgbClr val="FFCC00"/>
              </a:buClr>
              <a:buFontTx/>
              <a:buChar char="•"/>
            </a:pPr>
            <a:r>
              <a:rPr lang="cs-CZ" sz="2800" dirty="0" smtClean="0"/>
              <a:t>zjišťujeme úroveň jemné motoriky pomocí kresebných testů (test postavy, obkreslování)</a:t>
            </a:r>
            <a:r>
              <a:rPr lang="cs-CZ" sz="2800" b="1" dirty="0" smtClean="0"/>
              <a:t> </a:t>
            </a:r>
          </a:p>
          <a:p>
            <a:pPr eaLnBrk="1" hangingPunct="1">
              <a:lnSpc>
                <a:spcPct val="90000"/>
              </a:lnSpc>
              <a:buClr>
                <a:srgbClr val="FFCC00"/>
              </a:buClr>
              <a:buFont typeface="Wingdings" pitchFamily="2" charset="2"/>
              <a:buChar char="Ø"/>
            </a:pPr>
            <a:endParaRPr lang="cs-CZ" sz="1400" b="1" dirty="0" smtClean="0">
              <a:solidFill>
                <a:schemeClr val="tx2"/>
              </a:solidFill>
              <a:latin typeface="Century Gothic" pitchFamily="34" charset="0"/>
            </a:endParaRPr>
          </a:p>
          <a:p>
            <a:pPr eaLnBrk="1" hangingPunct="1">
              <a:lnSpc>
                <a:spcPct val="90000"/>
              </a:lnSpc>
              <a:buClr>
                <a:srgbClr val="FFCC00"/>
              </a:buClr>
              <a:buFont typeface="Wingdings" pitchFamily="2" charset="2"/>
              <a:buChar char="Ø"/>
            </a:pPr>
            <a:endParaRPr lang="cs-CZ" sz="2800" b="1" dirty="0" smtClean="0">
              <a:solidFill>
                <a:schemeClr val="tx2"/>
              </a:solidFill>
              <a:latin typeface="Century Gothic" pitchFamily="34" charset="0"/>
            </a:endParaRPr>
          </a:p>
          <a:p>
            <a:pPr eaLnBrk="1" hangingPunct="1">
              <a:lnSpc>
                <a:spcPct val="90000"/>
              </a:lnSpc>
            </a:pPr>
            <a:endParaRPr lang="cs-CZ" sz="2800" dirty="0" smtClean="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179388" y="1412776"/>
            <a:ext cx="7470775" cy="5184874"/>
          </a:xfrm>
        </p:spPr>
        <p:txBody>
          <a:bodyPr/>
          <a:lstStyle/>
          <a:p>
            <a:pPr eaLnBrk="1" hangingPunct="1">
              <a:buClr>
                <a:srgbClr val="FFCC00"/>
              </a:buClr>
              <a:buFontTx/>
              <a:buChar char="•"/>
            </a:pPr>
            <a:r>
              <a:rPr lang="cs-CZ" sz="2800" dirty="0" smtClean="0"/>
              <a:t>vizuální a auditivní percepci</a:t>
            </a:r>
          </a:p>
          <a:p>
            <a:pPr eaLnBrk="1" hangingPunct="1">
              <a:buClr>
                <a:srgbClr val="FFCC00"/>
              </a:buClr>
              <a:buFontTx/>
              <a:buChar char="•"/>
            </a:pPr>
            <a:endParaRPr lang="cs-CZ" sz="2800" dirty="0" smtClean="0"/>
          </a:p>
          <a:p>
            <a:pPr eaLnBrk="1" hangingPunct="1">
              <a:buClr>
                <a:srgbClr val="FFCC00"/>
              </a:buClr>
              <a:buFontTx/>
              <a:buChar char="•"/>
            </a:pPr>
            <a:r>
              <a:rPr lang="cs-CZ" sz="2800" dirty="0" smtClean="0"/>
              <a:t>pravolevou orientaci, lateralitu</a:t>
            </a:r>
          </a:p>
          <a:p>
            <a:pPr eaLnBrk="1" hangingPunct="1">
              <a:buClr>
                <a:srgbClr val="FFCC00"/>
              </a:buClr>
              <a:buFontTx/>
              <a:buChar char="•"/>
            </a:pPr>
            <a:endParaRPr lang="cs-CZ" sz="2800" dirty="0" smtClean="0"/>
          </a:p>
          <a:p>
            <a:pPr eaLnBrk="1" hangingPunct="1">
              <a:buClr>
                <a:srgbClr val="FFCC00"/>
              </a:buClr>
              <a:buFontTx/>
              <a:buChar char="•"/>
            </a:pPr>
            <a:r>
              <a:rPr lang="cs-CZ" sz="2800" dirty="0" smtClean="0"/>
              <a:t>paměťové </a:t>
            </a:r>
            <a:r>
              <a:rPr lang="cs-CZ" sz="2800" dirty="0" smtClean="0"/>
              <a:t>funkce, schopnost plánování, </a:t>
            </a:r>
            <a:r>
              <a:rPr lang="cs-CZ" sz="2800" dirty="0" smtClean="0"/>
              <a:t>exekutivní funkce</a:t>
            </a:r>
          </a:p>
          <a:p>
            <a:pPr eaLnBrk="1" hangingPunct="1">
              <a:buClr>
                <a:srgbClr val="FFCC00"/>
              </a:buClr>
              <a:buFontTx/>
              <a:buChar char="•"/>
            </a:pPr>
            <a:endParaRPr lang="cs-CZ" sz="2800" dirty="0" smtClean="0"/>
          </a:p>
          <a:p>
            <a:pPr eaLnBrk="1" hangingPunct="1">
              <a:buClr>
                <a:srgbClr val="FFCC00"/>
              </a:buClr>
              <a:buFontTx/>
              <a:buChar char="•"/>
            </a:pPr>
            <a:r>
              <a:rPr lang="cs-CZ" sz="2800" dirty="0" smtClean="0"/>
              <a:t>(emoční ladění, osobnostní charakteristiky, dg. SPU)</a:t>
            </a:r>
            <a:endParaRPr lang="cs-CZ" sz="2800" dirty="0" smtClean="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107950" y="1196751"/>
            <a:ext cx="7954963" cy="5545361"/>
          </a:xfrm>
        </p:spPr>
        <p:txBody>
          <a:bodyPr/>
          <a:lstStyle/>
          <a:p>
            <a:pPr eaLnBrk="1" hangingPunct="1">
              <a:buClr>
                <a:srgbClr val="FF9900"/>
              </a:buClr>
            </a:pPr>
            <a:endParaRPr lang="cs-CZ" sz="2400" b="1" dirty="0" smtClean="0">
              <a:solidFill>
                <a:srgbClr val="00CC00"/>
              </a:solidFill>
              <a:latin typeface="Century Gothic" pitchFamily="34" charset="0"/>
            </a:endParaRPr>
          </a:p>
          <a:p>
            <a:pPr eaLnBrk="1" hangingPunct="1">
              <a:buClr>
                <a:srgbClr val="FFCC00"/>
              </a:buClr>
              <a:buFont typeface="Wingdings" pitchFamily="2" charset="2"/>
              <a:buChar char="§"/>
            </a:pPr>
            <a:endParaRPr lang="cs-CZ" b="1" dirty="0" smtClean="0">
              <a:solidFill>
                <a:schemeClr val="accent2"/>
              </a:solidFill>
              <a:latin typeface="Century Gothic" pitchFamily="34" charset="0"/>
            </a:endParaRPr>
          </a:p>
          <a:p>
            <a:pPr eaLnBrk="1" hangingPunct="1">
              <a:buClr>
                <a:srgbClr val="FFCC00"/>
              </a:buClr>
              <a:buFont typeface="Wingdings" pitchFamily="2" charset="2"/>
              <a:buChar char="§"/>
            </a:pPr>
            <a:r>
              <a:rPr lang="cs-CZ" dirty="0" smtClean="0"/>
              <a:t>Závěr vyšetření a doporučení</a:t>
            </a:r>
            <a:r>
              <a:rPr lang="cs-CZ" sz="2800" dirty="0" smtClean="0"/>
              <a:t>: s rodiči probereme výsledky vyšetření, podle obrazu poruchy dítěte zvážíme, zda nejsou nutná další odborná vyšetření (neurologické) a následná spolupráce s pedagogy.</a:t>
            </a:r>
          </a:p>
          <a:p>
            <a:pPr eaLnBrk="1" hangingPunct="1">
              <a:buClr>
                <a:srgbClr val="FFCC00"/>
              </a:buClr>
            </a:pPr>
            <a:endParaRPr lang="cs-CZ" sz="4000" dirty="0" smtClean="0">
              <a:solidFill>
                <a:schemeClr val="accent1"/>
              </a:solidFill>
              <a:latin typeface="Times New Roman" pitchFamily="18" charset="0"/>
            </a:endParaRPr>
          </a:p>
          <a:p>
            <a:pPr eaLnBrk="1" hangingPunct="1">
              <a:buClr>
                <a:srgbClr val="FFCC00"/>
              </a:buClr>
            </a:pPr>
            <a:endParaRPr lang="cs-CZ" sz="2400" b="1" dirty="0" smtClean="0">
              <a:solidFill>
                <a:srgbClr val="00CC00"/>
              </a:solidFill>
              <a:latin typeface="Century Gothic" pitchFamily="34" charset="0"/>
            </a:endParaRPr>
          </a:p>
          <a:p>
            <a:pPr eaLnBrk="1" hangingPunct="1">
              <a:buClr>
                <a:srgbClr val="FFCC00"/>
              </a:buClr>
            </a:pPr>
            <a:endParaRPr lang="cs-CZ" sz="2400" b="1" dirty="0" smtClean="0">
              <a:solidFill>
                <a:srgbClr val="00CC00"/>
              </a:solidFill>
              <a:latin typeface="Century Gothic" pitchFamily="34" charset="0"/>
            </a:endParaRPr>
          </a:p>
          <a:p>
            <a:pPr eaLnBrk="1" hangingPunct="1"/>
            <a:endParaRPr lang="cs-CZ" sz="2400" dirty="0" smtClean="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263525" y="1268413"/>
            <a:ext cx="7386638" cy="4827587"/>
          </a:xfrm>
        </p:spPr>
        <p:txBody>
          <a:bodyPr/>
          <a:lstStyle/>
          <a:p>
            <a:pPr algn="ctr" eaLnBrk="1" hangingPunct="1">
              <a:buFontTx/>
              <a:buNone/>
            </a:pPr>
            <a:r>
              <a:rPr lang="cs-CZ" dirty="0" smtClean="0"/>
              <a:t>  </a:t>
            </a:r>
            <a:r>
              <a:rPr lang="cs-CZ" sz="4000" dirty="0" smtClean="0"/>
              <a:t>PODPŮRNÉ PSYCHOLOGICKÉ PROSTŘEDKY, </a:t>
            </a:r>
            <a:r>
              <a:rPr lang="cs-CZ" sz="4000" dirty="0" smtClean="0"/>
              <a:t>JEŽ MŮŽEME VYUŽÍT PŘI PRÁCI S DĚTMI S PORUCHAMI AKTIVITY A </a:t>
            </a:r>
            <a:r>
              <a:rPr lang="cs-CZ" sz="4000" dirty="0" smtClean="0"/>
              <a:t>POZORNOSTI</a:t>
            </a:r>
            <a:endParaRPr lang="cs-CZ" sz="4000" dirty="0" smtClean="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5" descr="ritalin_and_adhd_recent_de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08720"/>
            <a:ext cx="4986536" cy="4970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179388" y="980727"/>
            <a:ext cx="7772400" cy="5761385"/>
          </a:xfrm>
        </p:spPr>
        <p:txBody>
          <a:bodyPr/>
          <a:lstStyle/>
          <a:p>
            <a:pPr eaLnBrk="1" hangingPunct="1">
              <a:lnSpc>
                <a:spcPct val="90000"/>
              </a:lnSpc>
              <a:buClr>
                <a:srgbClr val="FFCC00"/>
              </a:buClr>
            </a:pPr>
            <a:r>
              <a:rPr lang="cs-CZ" sz="2800" dirty="0" smtClean="0"/>
              <a:t>trénink </a:t>
            </a:r>
            <a:r>
              <a:rPr lang="cs-CZ" sz="2800" dirty="0" smtClean="0"/>
              <a:t>pozornosti – KUPOZ – cvičení na soustředění</a:t>
            </a:r>
          </a:p>
          <a:p>
            <a:pPr eaLnBrk="1" hangingPunct="1">
              <a:lnSpc>
                <a:spcPct val="90000"/>
              </a:lnSpc>
              <a:buClr>
                <a:srgbClr val="FFCC00"/>
              </a:buClr>
            </a:pPr>
            <a:endParaRPr lang="cs-CZ" sz="2800" dirty="0" smtClean="0"/>
          </a:p>
          <a:p>
            <a:pPr eaLnBrk="1" hangingPunct="1">
              <a:lnSpc>
                <a:spcPct val="90000"/>
              </a:lnSpc>
              <a:buClr>
                <a:srgbClr val="FFCC00"/>
              </a:buClr>
            </a:pPr>
            <a:r>
              <a:rPr lang="cs-CZ" sz="2800" dirty="0" smtClean="0"/>
              <a:t>trénink </a:t>
            </a:r>
            <a:r>
              <a:rPr lang="cs-CZ" sz="2800" dirty="0" smtClean="0"/>
              <a:t>vytrvalosti</a:t>
            </a:r>
          </a:p>
          <a:p>
            <a:pPr eaLnBrk="1" hangingPunct="1">
              <a:lnSpc>
                <a:spcPct val="90000"/>
              </a:lnSpc>
              <a:buClr>
                <a:srgbClr val="FFCC00"/>
              </a:buClr>
            </a:pPr>
            <a:endParaRPr lang="cs-CZ" sz="2800" dirty="0" smtClean="0"/>
          </a:p>
          <a:p>
            <a:pPr eaLnBrk="1" hangingPunct="1">
              <a:lnSpc>
                <a:spcPct val="90000"/>
              </a:lnSpc>
              <a:buClr>
                <a:srgbClr val="FFCC00"/>
              </a:buClr>
            </a:pPr>
            <a:r>
              <a:rPr lang="cs-CZ" sz="2800" dirty="0" smtClean="0"/>
              <a:t>nácvik </a:t>
            </a:r>
            <a:r>
              <a:rPr lang="cs-CZ" sz="2800" dirty="0" smtClean="0"/>
              <a:t>koordinace pohybu a podpora rozvoje obratnosti </a:t>
            </a:r>
          </a:p>
          <a:p>
            <a:pPr eaLnBrk="1" hangingPunct="1">
              <a:lnSpc>
                <a:spcPct val="90000"/>
              </a:lnSpc>
              <a:buClr>
                <a:srgbClr val="FFCC00"/>
              </a:buClr>
            </a:pPr>
            <a:endParaRPr lang="cs-CZ" sz="2800" dirty="0" smtClean="0"/>
          </a:p>
          <a:p>
            <a:pPr eaLnBrk="1" hangingPunct="1">
              <a:lnSpc>
                <a:spcPct val="90000"/>
              </a:lnSpc>
              <a:buClr>
                <a:srgbClr val="FFCC00"/>
              </a:buClr>
            </a:pPr>
            <a:r>
              <a:rPr lang="cs-CZ" sz="2800" dirty="0" smtClean="0"/>
              <a:t>EEG </a:t>
            </a:r>
            <a:r>
              <a:rPr lang="cs-CZ" sz="2800" dirty="0" smtClean="0"/>
              <a:t>biofeedback</a:t>
            </a:r>
          </a:p>
          <a:p>
            <a:pPr eaLnBrk="1" hangingPunct="1">
              <a:lnSpc>
                <a:spcPct val="90000"/>
              </a:lnSpc>
              <a:buClr>
                <a:srgbClr val="FFCC00"/>
              </a:buClr>
            </a:pPr>
            <a:endParaRPr lang="cs-CZ" sz="2800" dirty="0" smtClean="0"/>
          </a:p>
          <a:p>
            <a:pPr eaLnBrk="1" hangingPunct="1">
              <a:lnSpc>
                <a:spcPct val="90000"/>
              </a:lnSpc>
              <a:buClr>
                <a:srgbClr val="FFCC00"/>
              </a:buClr>
            </a:pPr>
            <a:r>
              <a:rPr lang="cs-CZ" sz="2800" dirty="0" smtClean="0"/>
              <a:t>relaxační </a:t>
            </a:r>
            <a:r>
              <a:rPr lang="cs-CZ" sz="2800" dirty="0" smtClean="0"/>
              <a:t>metody</a:t>
            </a:r>
          </a:p>
          <a:p>
            <a:pPr eaLnBrk="1" hangingPunct="1">
              <a:lnSpc>
                <a:spcPct val="90000"/>
              </a:lnSpc>
              <a:buClr>
                <a:srgbClr val="FFCC00"/>
              </a:buClr>
            </a:pPr>
            <a:endParaRPr lang="cs-CZ" sz="3600" dirty="0" smtClean="0">
              <a:solidFill>
                <a:schemeClr val="accent1"/>
              </a:solidFill>
              <a:latin typeface="Times New Roman" pitchFamily="18" charset="0"/>
            </a:endParaRPr>
          </a:p>
          <a:p>
            <a:pPr eaLnBrk="1" hangingPunct="1">
              <a:lnSpc>
                <a:spcPct val="90000"/>
              </a:lnSpc>
            </a:pPr>
            <a:endParaRPr lang="cs-CZ" sz="2800" dirty="0" smtClean="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descr="Zobrazit obrázek v plné velikost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1643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1" name="Picture 7" descr="p456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8843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63525" y="548680"/>
            <a:ext cx="7386638" cy="6120408"/>
          </a:xfrm>
        </p:spPr>
        <p:txBody>
          <a:bodyPr/>
          <a:lstStyle/>
          <a:p>
            <a:pPr eaLnBrk="1" hangingPunct="1">
              <a:lnSpc>
                <a:spcPct val="90000"/>
              </a:lnSpc>
              <a:buClr>
                <a:srgbClr val="FFCC00"/>
              </a:buClr>
            </a:pPr>
            <a:r>
              <a:rPr lang="cs-CZ" sz="4000" dirty="0" smtClean="0">
                <a:solidFill>
                  <a:schemeClr val="accent2"/>
                </a:solidFill>
                <a:latin typeface="Times New Roman" pitchFamily="18" charset="0"/>
                <a:cs typeface="Gautami" pitchFamily="2" charset="0"/>
              </a:rPr>
              <a:t> </a:t>
            </a:r>
            <a:r>
              <a:rPr lang="cs-CZ" dirty="0" smtClean="0">
                <a:cs typeface="Gautami" pitchFamily="2" charset="0"/>
              </a:rPr>
              <a:t>Hyperaktivita</a:t>
            </a:r>
            <a:endParaRPr lang="cs-CZ" dirty="0" smtClean="0"/>
          </a:p>
          <a:p>
            <a:pPr eaLnBrk="1" hangingPunct="1">
              <a:lnSpc>
                <a:spcPct val="90000"/>
              </a:lnSpc>
              <a:buClr>
                <a:srgbClr val="FFCC00"/>
              </a:buClr>
            </a:pPr>
            <a:endParaRPr lang="cs-CZ" dirty="0" smtClean="0"/>
          </a:p>
          <a:p>
            <a:pPr eaLnBrk="1" hangingPunct="1">
              <a:lnSpc>
                <a:spcPct val="90000"/>
              </a:lnSpc>
              <a:buClr>
                <a:srgbClr val="FFCC00"/>
              </a:buClr>
            </a:pPr>
            <a:r>
              <a:rPr lang="cs-CZ" dirty="0" smtClean="0">
                <a:cs typeface="Gautami" pitchFamily="2" charset="0"/>
              </a:rPr>
              <a:t> Impulzivita</a:t>
            </a:r>
            <a:endParaRPr lang="cs-CZ" dirty="0" smtClean="0"/>
          </a:p>
          <a:p>
            <a:pPr eaLnBrk="1" hangingPunct="1">
              <a:lnSpc>
                <a:spcPct val="90000"/>
              </a:lnSpc>
              <a:buClr>
                <a:srgbClr val="FFCC00"/>
              </a:buClr>
            </a:pPr>
            <a:endParaRPr lang="cs-CZ" dirty="0" smtClean="0"/>
          </a:p>
          <a:p>
            <a:pPr eaLnBrk="1" hangingPunct="1">
              <a:lnSpc>
                <a:spcPct val="90000"/>
              </a:lnSpc>
              <a:buClr>
                <a:srgbClr val="FFCC00"/>
              </a:buClr>
            </a:pPr>
            <a:r>
              <a:rPr lang="cs-CZ" dirty="0" smtClean="0">
                <a:cs typeface="Gautami" pitchFamily="2" charset="0"/>
              </a:rPr>
              <a:t> syndrom LDE (lehká dětská encefalopatie)</a:t>
            </a:r>
            <a:endParaRPr lang="cs-CZ" dirty="0" smtClean="0"/>
          </a:p>
          <a:p>
            <a:pPr eaLnBrk="1" hangingPunct="1">
              <a:lnSpc>
                <a:spcPct val="90000"/>
              </a:lnSpc>
              <a:buClr>
                <a:srgbClr val="FFCC00"/>
              </a:buClr>
            </a:pPr>
            <a:endParaRPr lang="cs-CZ" dirty="0" smtClean="0"/>
          </a:p>
          <a:p>
            <a:pPr eaLnBrk="1" hangingPunct="1">
              <a:lnSpc>
                <a:spcPct val="90000"/>
              </a:lnSpc>
              <a:buClr>
                <a:srgbClr val="FFCC00"/>
              </a:buClr>
            </a:pPr>
            <a:r>
              <a:rPr lang="cs-CZ" dirty="0" smtClean="0">
                <a:cs typeface="Gautami" pitchFamily="2" charset="0"/>
              </a:rPr>
              <a:t> LMD (lehká mozková dysfunkce</a:t>
            </a:r>
            <a:r>
              <a:rPr lang="cs-CZ" b="1" dirty="0" smtClean="0">
                <a:cs typeface="Gautami" pitchFamily="2" charset="0"/>
              </a:rPr>
              <a:t>)</a:t>
            </a:r>
            <a:endParaRPr lang="cs-CZ" b="1" dirty="0" smtClean="0"/>
          </a:p>
          <a:p>
            <a:pPr eaLnBrk="1" hangingPunct="1">
              <a:lnSpc>
                <a:spcPct val="90000"/>
              </a:lnSpc>
            </a:pPr>
            <a:endParaRPr lang="cs-CZ" dirty="0" smtClean="0">
              <a:cs typeface="Gautami" pitchFamily="2" charset="0"/>
            </a:endParaRPr>
          </a:p>
          <a:p>
            <a:pPr eaLnBrk="1" hangingPunct="1">
              <a:lnSpc>
                <a:spcPct val="90000"/>
              </a:lnSpc>
            </a:pPr>
            <a:r>
              <a:rPr lang="cs-CZ" dirty="0" smtClean="0">
                <a:cs typeface="Gautami" pitchFamily="2" charset="0"/>
              </a:rPr>
              <a:t> Hyperkinetická porucha</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cs-CZ" smtClean="0"/>
          </a:p>
        </p:txBody>
      </p:sp>
      <p:sp>
        <p:nvSpPr>
          <p:cNvPr id="44035" name="Rectangle 3"/>
          <p:cNvSpPr>
            <a:spLocks noGrp="1" noChangeArrowheads="1"/>
          </p:cNvSpPr>
          <p:nvPr>
            <p:ph type="body" idx="1"/>
          </p:nvPr>
        </p:nvSpPr>
        <p:spPr/>
        <p:txBody>
          <a:bodyPr/>
          <a:lstStyle/>
          <a:p>
            <a:pPr eaLnBrk="1" hangingPunct="1"/>
            <a:endParaRPr lang="cs-CZ" smtClean="0"/>
          </a:p>
        </p:txBody>
      </p:sp>
      <p:sp>
        <p:nvSpPr>
          <p:cNvPr id="44036" name="AutoShape 5" descr="o4570">
            <a:hlinkClick r:id="rId2"/>
          </p:cNvPr>
          <p:cNvSpPr>
            <a:spLocks noChangeAspect="1" noChangeArrowheads="1"/>
          </p:cNvSpPr>
          <p:nvPr/>
        </p:nvSpPr>
        <p:spPr bwMode="auto">
          <a:xfrm>
            <a:off x="1682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pic>
        <p:nvPicPr>
          <p:cNvPr id="44037" name="Picture 7" descr="p45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8843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link="rId2"/>
          <a:srcRect/>
          <a:tile tx="0" ty="0" sx="100000" sy="100000" flip="none" algn="tl"/>
        </a:blipFill>
        <a:effectLst/>
      </p:bgPr>
    </p:bg>
    <p:spTree>
      <p:nvGrpSpPr>
        <p:cNvPr id="1" name=""/>
        <p:cNvGrpSpPr/>
        <p:nvPr/>
      </p:nvGrpSpPr>
      <p:grpSpPr>
        <a:xfrm>
          <a:off x="0" y="0"/>
          <a:ext cx="0" cy="0"/>
          <a:chOff x="0" y="0"/>
          <a:chExt cx="0" cy="0"/>
        </a:xfrm>
      </p:grpSpPr>
      <p:sp>
        <p:nvSpPr>
          <p:cNvPr id="45058" name="AutoShape 5" descr="EEG System"/>
          <p:cNvSpPr>
            <a:spLocks noChangeAspect="1" noChangeArrowheads="1"/>
          </p:cNvSpPr>
          <p:nvPr/>
        </p:nvSpPr>
        <p:spPr bwMode="auto">
          <a:xfrm>
            <a:off x="1682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45059" name="AutoShape 7" descr="EEG System"/>
          <p:cNvSpPr>
            <a:spLocks noChangeAspect="1" noChangeArrowheads="1"/>
          </p:cNvSpPr>
          <p:nvPr/>
        </p:nvSpPr>
        <p:spPr bwMode="auto">
          <a:xfrm>
            <a:off x="1682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pic>
        <p:nvPicPr>
          <p:cNvPr id="45060" name="Picture 9" descr="EEG Biofeedback / Neurofeedback system">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8843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5" descr="bi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72" y="0"/>
            <a:ext cx="785939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107950" y="836712"/>
            <a:ext cx="7386638" cy="5905401"/>
          </a:xfrm>
        </p:spPr>
        <p:txBody>
          <a:bodyPr/>
          <a:lstStyle/>
          <a:p>
            <a:pPr eaLnBrk="1" hangingPunct="1">
              <a:buClr>
                <a:srgbClr val="FFCC00"/>
              </a:buClr>
            </a:pPr>
            <a:r>
              <a:rPr lang="cs-CZ" sz="2800" dirty="0" smtClean="0"/>
              <a:t>arteterapie</a:t>
            </a:r>
            <a:endParaRPr lang="cs-CZ" sz="2800" dirty="0" smtClean="0"/>
          </a:p>
          <a:p>
            <a:pPr eaLnBrk="1" hangingPunct="1">
              <a:buClr>
                <a:srgbClr val="FFCC00"/>
              </a:buClr>
            </a:pPr>
            <a:endParaRPr lang="cs-CZ" sz="2800" dirty="0" smtClean="0"/>
          </a:p>
          <a:p>
            <a:pPr eaLnBrk="1" hangingPunct="1">
              <a:buClr>
                <a:srgbClr val="FFCC00"/>
              </a:buClr>
            </a:pPr>
            <a:r>
              <a:rPr lang="cs-CZ" sz="2800" dirty="0" smtClean="0"/>
              <a:t>režimová </a:t>
            </a:r>
            <a:r>
              <a:rPr lang="cs-CZ" sz="2800" dirty="0" smtClean="0"/>
              <a:t>opatření</a:t>
            </a:r>
          </a:p>
          <a:p>
            <a:pPr eaLnBrk="1" hangingPunct="1">
              <a:buClr>
                <a:srgbClr val="FFCC00"/>
              </a:buClr>
            </a:pPr>
            <a:endParaRPr lang="cs-CZ" sz="2800" dirty="0" smtClean="0"/>
          </a:p>
          <a:p>
            <a:pPr eaLnBrk="1" hangingPunct="1">
              <a:buClr>
                <a:srgbClr val="FFCC00"/>
              </a:buClr>
            </a:pPr>
            <a:r>
              <a:rPr lang="cs-CZ" sz="2800" dirty="0" smtClean="0"/>
              <a:t>rozvoj </a:t>
            </a:r>
            <a:r>
              <a:rPr lang="cs-CZ" sz="2800" dirty="0" smtClean="0"/>
              <a:t>představivosti a způsobů řešení problémů</a:t>
            </a:r>
          </a:p>
          <a:p>
            <a:pPr eaLnBrk="1" hangingPunct="1">
              <a:buClr>
                <a:srgbClr val="FFCC00"/>
              </a:buClr>
            </a:pPr>
            <a:endParaRPr lang="cs-CZ" sz="2800" dirty="0" smtClean="0"/>
          </a:p>
          <a:p>
            <a:pPr eaLnBrk="1" hangingPunct="1">
              <a:buClr>
                <a:srgbClr val="FFCC00"/>
              </a:buClr>
            </a:pPr>
            <a:r>
              <a:rPr lang="cs-CZ" sz="2800" dirty="0" smtClean="0"/>
              <a:t>rozvoj </a:t>
            </a:r>
            <a:r>
              <a:rPr lang="cs-CZ" sz="2800" dirty="0" smtClean="0"/>
              <a:t>strategií zvládání zátěžových situací</a:t>
            </a:r>
          </a:p>
          <a:p>
            <a:pPr eaLnBrk="1" hangingPunct="1">
              <a:buClr>
                <a:srgbClr val="FFCC00"/>
              </a:buClr>
            </a:pPr>
            <a:endParaRPr lang="cs-CZ" sz="2800" dirty="0" smtClean="0"/>
          </a:p>
          <a:p>
            <a:pPr eaLnBrk="1" hangingPunct="1">
              <a:buClr>
                <a:srgbClr val="FFCC00"/>
              </a:buClr>
            </a:pPr>
            <a:r>
              <a:rPr lang="cs-CZ" sz="2800" dirty="0" smtClean="0"/>
              <a:t>začlenění </a:t>
            </a:r>
            <a:r>
              <a:rPr lang="cs-CZ" sz="2800" dirty="0" smtClean="0"/>
              <a:t>do vhodné zájmové skupiny</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body" idx="1"/>
          </p:nvPr>
        </p:nvSpPr>
        <p:spPr>
          <a:xfrm>
            <a:off x="107950" y="188913"/>
            <a:ext cx="7772400" cy="6400800"/>
          </a:xfrm>
          <a:noFill/>
        </p:spPr>
        <p:txBody>
          <a:bodyPr/>
          <a:lstStyle/>
          <a:p>
            <a:pPr algn="ctr" eaLnBrk="1" hangingPunct="1">
              <a:buFontTx/>
              <a:buNone/>
            </a:pPr>
            <a:endParaRPr lang="cs-CZ" dirty="0" smtClean="0"/>
          </a:p>
          <a:p>
            <a:pPr algn="ctr" eaLnBrk="1" hangingPunct="1">
              <a:buFontTx/>
              <a:buNone/>
            </a:pPr>
            <a:endParaRPr lang="cs-CZ" dirty="0" smtClean="0"/>
          </a:p>
          <a:p>
            <a:pPr algn="ctr" eaLnBrk="1" hangingPunct="1">
              <a:buFontTx/>
              <a:buNone/>
            </a:pPr>
            <a:endParaRPr lang="cs-CZ" dirty="0" smtClean="0"/>
          </a:p>
          <a:p>
            <a:pPr algn="ctr" eaLnBrk="1" hangingPunct="1">
              <a:buFontTx/>
              <a:buNone/>
            </a:pPr>
            <a:endParaRPr lang="cs-CZ" dirty="0" smtClean="0"/>
          </a:p>
          <a:p>
            <a:pPr algn="ctr" eaLnBrk="1" hangingPunct="1">
              <a:buFontTx/>
              <a:buNone/>
            </a:pPr>
            <a:r>
              <a:rPr lang="cs-CZ" sz="4000" dirty="0" smtClean="0"/>
              <a:t>DĚKUJI ZA VAŠI POZORNOST</a:t>
            </a:r>
          </a:p>
          <a:p>
            <a:pPr algn="ctr" eaLnBrk="1" hangingPunct="1">
              <a:buFontTx/>
              <a:buNone/>
            </a:pPr>
            <a:endParaRPr lang="cs-CZ" b="1" dirty="0" smtClean="0">
              <a:solidFill>
                <a:srgbClr val="00CC00"/>
              </a:solidFill>
              <a:sym typeface="Wingdings" pitchFamily="2" charset="2"/>
            </a:endParaRPr>
          </a:p>
          <a:p>
            <a:pPr algn="ctr" eaLnBrk="1" hangingPunct="1">
              <a:buFontTx/>
              <a:buNone/>
            </a:pPr>
            <a:r>
              <a:rPr lang="cs-CZ" sz="4800" b="1" dirty="0" smtClean="0">
                <a:solidFill>
                  <a:srgbClr val="00CC00"/>
                </a:solidFill>
                <a:sym typeface="Wingdings" pitchFamily="2" charset="2"/>
              </a:rPr>
              <a:t></a:t>
            </a:r>
            <a:r>
              <a:rPr lang="cs-CZ" sz="4800" b="1" dirty="0" smtClean="0">
                <a:solidFill>
                  <a:srgbClr val="FFCC00"/>
                </a:solidFill>
                <a:sym typeface="Wingdings" pitchFamily="2" charset="2"/>
              </a:rPr>
              <a:t></a:t>
            </a:r>
            <a:r>
              <a:rPr lang="cs-CZ" sz="4800" b="1" dirty="0" smtClean="0">
                <a:solidFill>
                  <a:srgbClr val="00CC00"/>
                </a:solidFill>
                <a:sym typeface="Wingdings" pitchFamily="2" charset="2"/>
              </a:rPr>
              <a:t></a:t>
            </a:r>
            <a:endParaRPr lang="cs-CZ" sz="4800" b="1" dirty="0" smtClean="0">
              <a:solidFill>
                <a:srgbClr val="00CC00"/>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0" y="0"/>
            <a:ext cx="8058150" cy="6858000"/>
          </a:xfrm>
        </p:spPr>
        <p:txBody>
          <a:bodyPr/>
          <a:lstStyle/>
          <a:p>
            <a:pPr eaLnBrk="1" hangingPunct="1">
              <a:buClr>
                <a:srgbClr val="FFCC00"/>
              </a:buClr>
              <a:buFontTx/>
              <a:buNone/>
            </a:pPr>
            <a:r>
              <a:rPr lang="cs-CZ" sz="4000" dirty="0" smtClean="0">
                <a:solidFill>
                  <a:schemeClr val="accent2"/>
                </a:solidFill>
                <a:latin typeface="Times New Roman" pitchFamily="18" charset="0"/>
                <a:cs typeface="Gautami" pitchFamily="2" charset="0"/>
              </a:rPr>
              <a:t> </a:t>
            </a:r>
          </a:p>
          <a:p>
            <a:pPr eaLnBrk="1" hangingPunct="1">
              <a:buClr>
                <a:srgbClr val="FFCC00"/>
              </a:buClr>
              <a:buFontTx/>
              <a:buNone/>
            </a:pPr>
            <a:endParaRPr lang="cs-CZ" sz="4000" dirty="0" smtClean="0">
              <a:solidFill>
                <a:schemeClr val="tx2"/>
              </a:solidFill>
              <a:latin typeface="Times New Roman" pitchFamily="18" charset="0"/>
            </a:endParaRPr>
          </a:p>
          <a:p>
            <a:pPr eaLnBrk="1" hangingPunct="1">
              <a:buClr>
                <a:srgbClr val="FFCC00"/>
              </a:buClr>
            </a:pPr>
            <a:r>
              <a:rPr lang="cs-CZ" sz="4000" dirty="0" smtClean="0">
                <a:solidFill>
                  <a:schemeClr val="accent1"/>
                </a:solidFill>
                <a:latin typeface="Times New Roman" pitchFamily="18" charset="0"/>
                <a:cs typeface="Gautami" pitchFamily="2" charset="0"/>
              </a:rPr>
              <a:t> </a:t>
            </a:r>
            <a:r>
              <a:rPr lang="cs-CZ" dirty="0" smtClean="0">
                <a:cs typeface="Gautami" pitchFamily="2" charset="0"/>
              </a:rPr>
              <a:t>Hyperkinetická porucha chování</a:t>
            </a:r>
            <a:endParaRPr lang="cs-CZ" dirty="0" smtClean="0"/>
          </a:p>
          <a:p>
            <a:pPr eaLnBrk="1" hangingPunct="1">
              <a:buClr>
                <a:srgbClr val="FFCC00"/>
              </a:buClr>
            </a:pPr>
            <a:endParaRPr lang="cs-CZ" dirty="0" smtClean="0"/>
          </a:p>
          <a:p>
            <a:pPr eaLnBrk="1" hangingPunct="1">
              <a:buClr>
                <a:srgbClr val="FFCC00"/>
              </a:buClr>
            </a:pPr>
            <a:r>
              <a:rPr lang="cs-CZ" dirty="0" smtClean="0">
                <a:cs typeface="Gautami" pitchFamily="2" charset="0"/>
              </a:rPr>
              <a:t> Porucha aktivity a pozornosti ADHD (Attention Deficit Hyperactivity Disorder)</a:t>
            </a:r>
            <a:endParaRPr lang="cs-CZ" dirty="0" smtClean="0"/>
          </a:p>
          <a:p>
            <a:pPr eaLnBrk="1" hangingPunct="1">
              <a:buClr>
                <a:srgbClr val="FFCC00"/>
              </a:buClr>
            </a:pPr>
            <a:endParaRPr lang="cs-CZ" dirty="0" smtClean="0"/>
          </a:p>
          <a:p>
            <a:pPr eaLnBrk="1" hangingPunct="1">
              <a:buClr>
                <a:srgbClr val="FFCC00"/>
              </a:buClr>
            </a:pPr>
            <a:r>
              <a:rPr lang="cs-CZ" dirty="0" smtClean="0"/>
              <a:t> Porucha pozornosti </a:t>
            </a:r>
            <a:r>
              <a:rPr lang="cs-CZ" dirty="0" smtClean="0">
                <a:cs typeface="Gautami" pitchFamily="2" charset="0"/>
              </a:rPr>
              <a:t>ADD                (Attention Deficit Disorder)</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0" y="0"/>
            <a:ext cx="7954963" cy="6705600"/>
          </a:xfrm>
        </p:spPr>
        <p:txBody>
          <a:bodyPr/>
          <a:lstStyle/>
          <a:p>
            <a:pPr algn="ctr" eaLnBrk="1" hangingPunct="1">
              <a:buClr>
                <a:srgbClr val="FFCC00"/>
              </a:buClr>
              <a:buFontTx/>
              <a:buNone/>
            </a:pPr>
            <a:endParaRPr lang="cs-CZ" sz="4000" b="1" dirty="0" smtClean="0">
              <a:solidFill>
                <a:srgbClr val="00CC00"/>
              </a:solidFill>
              <a:latin typeface="Century Gothic" pitchFamily="34" charset="0"/>
            </a:endParaRPr>
          </a:p>
          <a:p>
            <a:pPr algn="ctr" eaLnBrk="1" hangingPunct="1">
              <a:buClr>
                <a:srgbClr val="FFCC00"/>
              </a:buClr>
              <a:buFontTx/>
              <a:buNone/>
            </a:pPr>
            <a:r>
              <a:rPr lang="cs-CZ" dirty="0" smtClean="0"/>
              <a:t>TERMINOLOGIE:</a:t>
            </a:r>
          </a:p>
          <a:p>
            <a:pPr algn="r" eaLnBrk="1" hangingPunct="1">
              <a:buClr>
                <a:srgbClr val="FFCC00"/>
              </a:buClr>
              <a:buFontTx/>
              <a:buNone/>
            </a:pPr>
            <a:endParaRPr lang="cs-CZ" b="1" dirty="0" smtClean="0"/>
          </a:p>
          <a:p>
            <a:pPr eaLnBrk="1" hangingPunct="1">
              <a:buClr>
                <a:srgbClr val="FFCC00"/>
              </a:buClr>
            </a:pPr>
            <a:endParaRPr lang="cs-CZ" b="1" dirty="0" smtClean="0"/>
          </a:p>
          <a:p>
            <a:pPr eaLnBrk="1" hangingPunct="1">
              <a:buClr>
                <a:srgbClr val="FFCC00"/>
              </a:buClr>
            </a:pPr>
            <a:endParaRPr lang="cs-CZ" b="1" dirty="0" smtClean="0"/>
          </a:p>
          <a:p>
            <a:pPr eaLnBrk="1" hangingPunct="1">
              <a:buClr>
                <a:srgbClr val="FFCC00"/>
              </a:buClr>
            </a:pPr>
            <a:r>
              <a:rPr lang="cs-CZ" dirty="0" smtClean="0"/>
              <a:t> V 50. letech se setkáváme s pojmem LDE – ve smyslu lehčího časného poškození</a:t>
            </a:r>
          </a:p>
          <a:p>
            <a:pPr eaLnBrk="1" hangingPunct="1">
              <a:buClr>
                <a:srgbClr val="FFCC00"/>
              </a:buClr>
            </a:pPr>
            <a:endParaRPr lang="cs-CZ" dirty="0" smtClean="0">
              <a:solidFill>
                <a:schemeClr val="tx2"/>
              </a:solidFill>
              <a:latin typeface="Times New Roman" pitchFamily="18" charset="0"/>
            </a:endParaRPr>
          </a:p>
          <a:p>
            <a:pPr eaLnBrk="1" hangingPunct="1">
              <a:buClr>
                <a:srgbClr val="FFCC00"/>
              </a:buClr>
            </a:pPr>
            <a:endParaRPr lang="cs-CZ" b="1" dirty="0" smtClean="0">
              <a:solidFill>
                <a:schemeClr val="accent1"/>
              </a:solidFill>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07950" y="115888"/>
            <a:ext cx="7542213" cy="6553200"/>
          </a:xfrm>
        </p:spPr>
        <p:txBody>
          <a:bodyPr/>
          <a:lstStyle/>
          <a:p>
            <a:pPr eaLnBrk="1" hangingPunct="1">
              <a:buClr>
                <a:srgbClr val="FFCC00"/>
              </a:buClr>
            </a:pPr>
            <a:endParaRPr lang="cs-CZ" sz="1200" dirty="0" smtClean="0">
              <a:solidFill>
                <a:schemeClr val="accent1"/>
              </a:solidFill>
              <a:latin typeface="Times New Roman" pitchFamily="18" charset="0"/>
            </a:endParaRPr>
          </a:p>
          <a:p>
            <a:pPr eaLnBrk="1" hangingPunct="1">
              <a:buClr>
                <a:srgbClr val="FFCC00"/>
              </a:buClr>
            </a:pPr>
            <a:r>
              <a:rPr lang="cs-CZ" sz="3600" dirty="0" smtClean="0">
                <a:solidFill>
                  <a:schemeClr val="accent1"/>
                </a:solidFill>
                <a:latin typeface="Times New Roman" pitchFamily="18" charset="0"/>
              </a:rPr>
              <a:t> </a:t>
            </a:r>
            <a:r>
              <a:rPr lang="cs-CZ" dirty="0" smtClean="0"/>
              <a:t>Později přichází pojem LMD charakterizovaný:</a:t>
            </a:r>
          </a:p>
          <a:p>
            <a:pPr eaLnBrk="1" hangingPunct="1">
              <a:buClr>
                <a:srgbClr val="FFCC00"/>
              </a:buClr>
            </a:pPr>
            <a:endParaRPr lang="cs-CZ" sz="4000" dirty="0" smtClean="0"/>
          </a:p>
          <a:p>
            <a:pPr eaLnBrk="1" hangingPunct="1">
              <a:buClr>
                <a:srgbClr val="FFCC00"/>
              </a:buClr>
              <a:buFont typeface="Wingdings" pitchFamily="2" charset="2"/>
              <a:buChar char="§"/>
            </a:pPr>
            <a:r>
              <a:rPr lang="cs-CZ" sz="2800" dirty="0" smtClean="0"/>
              <a:t>zvláštními a omezenými zájmy,</a:t>
            </a:r>
          </a:p>
          <a:p>
            <a:pPr eaLnBrk="1" hangingPunct="1">
              <a:buClr>
                <a:srgbClr val="FFCC00"/>
              </a:buClr>
              <a:buFont typeface="Wingdings" pitchFamily="2" charset="2"/>
              <a:buChar char="§"/>
            </a:pPr>
            <a:r>
              <a:rPr lang="cs-CZ" sz="2800" dirty="0" smtClean="0"/>
              <a:t>ulpívavostí, </a:t>
            </a:r>
          </a:p>
          <a:p>
            <a:pPr eaLnBrk="1" hangingPunct="1">
              <a:buClr>
                <a:srgbClr val="FFCC00"/>
              </a:buClr>
              <a:buFont typeface="Wingdings" pitchFamily="2" charset="2"/>
              <a:buChar char="§"/>
            </a:pPr>
            <a:r>
              <a:rPr lang="cs-CZ" sz="2800" dirty="0" smtClean="0"/>
              <a:t>nezájmem o kolektivní hry,</a:t>
            </a:r>
          </a:p>
          <a:p>
            <a:pPr eaLnBrk="1" hangingPunct="1">
              <a:buClr>
                <a:srgbClr val="FFCC00"/>
              </a:buClr>
              <a:buFont typeface="Wingdings" pitchFamily="2" charset="2"/>
              <a:buChar char="§"/>
            </a:pPr>
            <a:r>
              <a:rPr lang="cs-CZ" sz="2800" dirty="0" smtClean="0"/>
              <a:t>obtížným chápáním pravidel,</a:t>
            </a:r>
          </a:p>
          <a:p>
            <a:pPr eaLnBrk="1" hangingPunct="1">
              <a:buClr>
                <a:srgbClr val="FFCC00"/>
              </a:buClr>
              <a:buFont typeface="Wingdings" pitchFamily="2" charset="2"/>
              <a:buChar char="§"/>
            </a:pPr>
            <a:r>
              <a:rPr lang="cs-CZ" sz="2800" dirty="0" smtClean="0"/>
              <a:t>omezenou, nebo žádnou schopností symbolické hry, konstrukční a jednoduchá napodobivá hra, </a:t>
            </a:r>
          </a:p>
          <a:p>
            <a:pPr eaLnBrk="1" hangingPunct="1">
              <a:buClr>
                <a:srgbClr val="FFCC00"/>
              </a:buClr>
              <a:buFont typeface="Wingdings" pitchFamily="2" charset="2"/>
              <a:buChar char="§"/>
            </a:pPr>
            <a:r>
              <a:rPr lang="cs-CZ" sz="2800" dirty="0" smtClean="0"/>
              <a:t>obtížemi v rozlišování reality a fantazie, či</a:t>
            </a:r>
          </a:p>
          <a:p>
            <a:pPr eaLnBrk="1" hangingPunct="1"/>
            <a:endParaRPr lang="cs-CZ" dirty="0" smtClean="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179388" y="188913"/>
            <a:ext cx="7772400" cy="6248400"/>
          </a:xfrm>
        </p:spPr>
        <p:txBody>
          <a:bodyPr/>
          <a:lstStyle/>
          <a:p>
            <a:pPr eaLnBrk="1" hangingPunct="1">
              <a:buClr>
                <a:srgbClr val="FFCC00"/>
              </a:buClr>
            </a:pPr>
            <a:endParaRPr lang="cs-CZ" sz="4000" dirty="0" smtClean="0">
              <a:solidFill>
                <a:srgbClr val="B0040C"/>
              </a:solidFill>
              <a:latin typeface="Times New Roman" pitchFamily="18" charset="0"/>
            </a:endParaRPr>
          </a:p>
          <a:p>
            <a:pPr eaLnBrk="1" hangingPunct="1">
              <a:buClr>
                <a:srgbClr val="FFCC00"/>
              </a:buClr>
            </a:pPr>
            <a:r>
              <a:rPr lang="cs-CZ" sz="4000" dirty="0" smtClean="0">
                <a:solidFill>
                  <a:srgbClr val="B0040C"/>
                </a:solidFill>
                <a:latin typeface="Times New Roman" pitchFamily="18" charset="0"/>
              </a:rPr>
              <a:t> </a:t>
            </a:r>
            <a:r>
              <a:rPr lang="cs-CZ" dirty="0" smtClean="0"/>
              <a:t>MMD, přičemž tento název poukazuje na biologický základ obtíží.</a:t>
            </a:r>
          </a:p>
          <a:p>
            <a:pPr eaLnBrk="1" hangingPunct="1">
              <a:buClr>
                <a:srgbClr val="FFCC00"/>
              </a:buClr>
            </a:pPr>
            <a:endParaRPr lang="cs-CZ" sz="4000" dirty="0" smtClean="0">
              <a:solidFill>
                <a:schemeClr val="accent1"/>
              </a:solidFill>
              <a:latin typeface="Times New Roman" pitchFamily="18" charset="0"/>
            </a:endParaRPr>
          </a:p>
          <a:p>
            <a:pPr eaLnBrk="1" hangingPunct="1"/>
            <a:endParaRPr lang="cs-CZ"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179388" y="332655"/>
            <a:ext cx="7470775" cy="6409457"/>
          </a:xfrm>
        </p:spPr>
        <p:txBody>
          <a:bodyPr/>
          <a:lstStyle/>
          <a:p>
            <a:pPr eaLnBrk="1" hangingPunct="1">
              <a:buClr>
                <a:srgbClr val="FFCC00"/>
              </a:buClr>
              <a:buFontTx/>
              <a:buNone/>
            </a:pPr>
            <a:r>
              <a:rPr lang="cs-CZ" sz="3600" dirty="0" smtClean="0">
                <a:solidFill>
                  <a:schemeClr val="accent1"/>
                </a:solidFill>
                <a:latin typeface="Times New Roman" pitchFamily="18" charset="0"/>
              </a:rPr>
              <a:t>   </a:t>
            </a:r>
            <a:r>
              <a:rPr lang="cs-CZ" dirty="0" smtClean="0"/>
              <a:t>Termín LMD byl jako příliš široký postupně nahrazen užšími pojmy, popisujícími projevy poruchy:</a:t>
            </a:r>
          </a:p>
          <a:p>
            <a:pPr eaLnBrk="1" hangingPunct="1">
              <a:buClr>
                <a:srgbClr val="FFCC00"/>
              </a:buClr>
            </a:pPr>
            <a:endParaRPr lang="cs-CZ" sz="2000" dirty="0" smtClean="0"/>
          </a:p>
          <a:p>
            <a:pPr eaLnBrk="1" hangingPunct="1">
              <a:buClr>
                <a:srgbClr val="FFCC00"/>
              </a:buClr>
              <a:buFontTx/>
              <a:buNone/>
            </a:pPr>
            <a:r>
              <a:rPr lang="cs-CZ" sz="3600" dirty="0" smtClean="0"/>
              <a:t>   </a:t>
            </a:r>
            <a:r>
              <a:rPr lang="cs-CZ" sz="2800" dirty="0" smtClean="0"/>
              <a:t>ADHD – porucha pozornosti s hyperaktivitou</a:t>
            </a:r>
          </a:p>
          <a:p>
            <a:pPr eaLnBrk="1" hangingPunct="1">
              <a:buClr>
                <a:srgbClr val="FFCC00"/>
              </a:buClr>
              <a:buFontTx/>
              <a:buNone/>
            </a:pPr>
            <a:endParaRPr lang="cs-CZ" sz="2800" dirty="0" smtClean="0"/>
          </a:p>
          <a:p>
            <a:pPr eaLnBrk="1" hangingPunct="1">
              <a:buClr>
                <a:srgbClr val="FFCC00"/>
              </a:buClr>
              <a:buFontTx/>
              <a:buNone/>
            </a:pPr>
            <a:r>
              <a:rPr lang="cs-CZ" sz="2800" dirty="0" smtClean="0"/>
              <a:t>   ADD   – porucha pozornosti</a:t>
            </a:r>
          </a:p>
          <a:p>
            <a:pPr eaLnBrk="1" hangingPunct="1">
              <a:buClr>
                <a:srgbClr val="FFCC00"/>
              </a:buClr>
              <a:buFontTx/>
              <a:buNone/>
            </a:pPr>
            <a:endParaRPr lang="cs-CZ" sz="2800" dirty="0" smtClean="0"/>
          </a:p>
          <a:p>
            <a:pPr eaLnBrk="1" hangingPunct="1">
              <a:buClr>
                <a:srgbClr val="FFCC00"/>
              </a:buClr>
              <a:buFontTx/>
              <a:buNone/>
            </a:pPr>
            <a:r>
              <a:rPr lang="cs-CZ" sz="2800" dirty="0" smtClean="0"/>
              <a:t>   VKP    – vývojová koordinační porucha</a:t>
            </a:r>
          </a:p>
          <a:p>
            <a:pPr eaLnBrk="1" hangingPunct="1">
              <a:buClr>
                <a:srgbClr val="FFCC00"/>
              </a:buClr>
              <a:buFontTx/>
              <a:buNone/>
            </a:pPr>
            <a:r>
              <a:rPr lang="cs-CZ" sz="2800" dirty="0" smtClean="0"/>
              <a:t>   Specifické poruchy učení</a:t>
            </a:r>
          </a:p>
          <a:p>
            <a:pPr eaLnBrk="1" hangingPunct="1"/>
            <a:endParaRPr lang="cs-CZ" sz="3600" dirty="0" smtClean="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Kimono">
  <a:themeElements>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fontScheme name="Kimono">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Civic</Template>
  <TotalTime>1401</TotalTime>
  <Words>903</Words>
  <Application>Microsoft Office PowerPoint</Application>
  <PresentationFormat>Předvádění na obrazovce (4:3)</PresentationFormat>
  <Paragraphs>199</Paragraphs>
  <Slides>44</Slides>
  <Notes>0</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Kimono</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Richard</dc:creator>
  <cp:lastModifiedBy>Iva Burešová</cp:lastModifiedBy>
  <cp:revision>25</cp:revision>
  <dcterms:created xsi:type="dcterms:W3CDTF">2007-10-27T07:05:46Z</dcterms:created>
  <dcterms:modified xsi:type="dcterms:W3CDTF">2012-11-01T04:43:59Z</dcterms:modified>
</cp:coreProperties>
</file>