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20"/>
  </p:notesMasterIdLst>
  <p:sldIdLst>
    <p:sldId id="256" r:id="rId2"/>
    <p:sldId id="258" r:id="rId3"/>
    <p:sldId id="319" r:id="rId4"/>
    <p:sldId id="301" r:id="rId5"/>
    <p:sldId id="320" r:id="rId6"/>
    <p:sldId id="321" r:id="rId7"/>
    <p:sldId id="322" r:id="rId8"/>
    <p:sldId id="328" r:id="rId9"/>
    <p:sldId id="323" r:id="rId10"/>
    <p:sldId id="324" r:id="rId11"/>
    <p:sldId id="325" r:id="rId12"/>
    <p:sldId id="326" r:id="rId13"/>
    <p:sldId id="333" r:id="rId14"/>
    <p:sldId id="327" r:id="rId15"/>
    <p:sldId id="329" r:id="rId16"/>
    <p:sldId id="330" r:id="rId17"/>
    <p:sldId id="331" r:id="rId18"/>
    <p:sldId id="33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er" initials="a" lastIdx="9" clrIdx="0">
    <p:extLst>
      <p:ext uri="{19B8F6BF-5375-455C-9EA6-DF929625EA0E}">
        <p15:presenceInfo xmlns:p15="http://schemas.microsoft.com/office/powerpoint/2012/main" userId="ac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4" d="100"/>
          <a:sy n="64" d="100"/>
        </p:scale>
        <p:origin x="8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13T19:15:32.830" idx="9">
    <p:pos x="3456" y="3437"/>
    <p:text>paréza - částečné ochrnutí, plegie - úplná ztráta hybnosti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13T19:15:18.792" idx="8">
    <p:pos x="4542" y="831"/>
    <p:text>akutní tepenní uzávěr</p:text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7C43A-E6C7-4CF1-984B-E7C893E7E02C}" type="doc">
      <dgm:prSet loTypeId="urn:microsoft.com/office/officeart/2005/8/layout/radial3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394AE256-5136-4846-9351-FB9D4ED265D2}">
      <dgm:prSet phldrT="[Text]" custT="1"/>
      <dgm:spPr/>
      <dgm:t>
        <a:bodyPr/>
        <a:lstStyle/>
        <a:p>
          <a:r>
            <a:rPr lang="cs-CZ" sz="1600" b="1" dirty="0"/>
            <a:t>Jazykové deficity při afázii</a:t>
          </a:r>
        </a:p>
      </dgm:t>
    </dgm:pt>
    <dgm:pt modelId="{7099181A-150D-461F-AE09-80FCC25EB4CB}" type="parTrans" cxnId="{05F778F5-CF0D-4DCF-8385-21DFD6B95500}">
      <dgm:prSet/>
      <dgm:spPr/>
      <dgm:t>
        <a:bodyPr/>
        <a:lstStyle/>
        <a:p>
          <a:endParaRPr lang="cs-CZ"/>
        </a:p>
      </dgm:t>
    </dgm:pt>
    <dgm:pt modelId="{2DE89CD4-0F0B-46CE-9DDB-C133FA00F532}" type="sibTrans" cxnId="{05F778F5-CF0D-4DCF-8385-21DFD6B95500}">
      <dgm:prSet/>
      <dgm:spPr/>
      <dgm:t>
        <a:bodyPr/>
        <a:lstStyle/>
        <a:p>
          <a:endParaRPr lang="cs-CZ"/>
        </a:p>
      </dgm:t>
    </dgm:pt>
    <dgm:pt modelId="{D15F2F2D-2314-4294-B4B7-AA52F6FF4EC8}">
      <dgm:prSet phldrT="[Text]" custT="1"/>
      <dgm:spPr/>
      <dgm:t>
        <a:bodyPr/>
        <a:lstStyle/>
        <a:p>
          <a:r>
            <a:rPr lang="cs-CZ" sz="1600" b="1" dirty="0"/>
            <a:t>perseverace</a:t>
          </a:r>
        </a:p>
      </dgm:t>
    </dgm:pt>
    <dgm:pt modelId="{186EE72C-D0D0-4703-9546-CB76DC97B8F8}" type="parTrans" cxnId="{D620464A-7AD0-4C45-96C5-FE9CAAE5CB6E}">
      <dgm:prSet/>
      <dgm:spPr/>
      <dgm:t>
        <a:bodyPr/>
        <a:lstStyle/>
        <a:p>
          <a:endParaRPr lang="cs-CZ"/>
        </a:p>
      </dgm:t>
    </dgm:pt>
    <dgm:pt modelId="{4ECF4744-5241-4AB0-B7FA-40A977A76458}" type="sibTrans" cxnId="{D620464A-7AD0-4C45-96C5-FE9CAAE5CB6E}">
      <dgm:prSet/>
      <dgm:spPr/>
      <dgm:t>
        <a:bodyPr/>
        <a:lstStyle/>
        <a:p>
          <a:endParaRPr lang="cs-CZ"/>
        </a:p>
      </dgm:t>
    </dgm:pt>
    <dgm:pt modelId="{7BDF203A-CF69-4730-8A10-4D2E88F7CAA4}">
      <dgm:prSet phldrT="[Text]" custT="1"/>
      <dgm:spPr/>
      <dgm:t>
        <a:bodyPr/>
        <a:lstStyle/>
        <a:p>
          <a:r>
            <a:rPr lang="cs-CZ" sz="1800" b="1" dirty="0"/>
            <a:t>anomie</a:t>
          </a:r>
        </a:p>
      </dgm:t>
    </dgm:pt>
    <dgm:pt modelId="{0C75AA40-944E-4A46-9149-FDEF4D890545}" type="parTrans" cxnId="{A3013285-2B38-4C8B-9E6D-08954A47F23D}">
      <dgm:prSet/>
      <dgm:spPr/>
      <dgm:t>
        <a:bodyPr/>
        <a:lstStyle/>
        <a:p>
          <a:endParaRPr lang="cs-CZ"/>
        </a:p>
      </dgm:t>
    </dgm:pt>
    <dgm:pt modelId="{F07DE28A-CB6D-446E-88E8-C3AD3F58C9E7}" type="sibTrans" cxnId="{A3013285-2B38-4C8B-9E6D-08954A47F23D}">
      <dgm:prSet/>
      <dgm:spPr/>
      <dgm:t>
        <a:bodyPr/>
        <a:lstStyle/>
        <a:p>
          <a:endParaRPr lang="cs-CZ"/>
        </a:p>
      </dgm:t>
    </dgm:pt>
    <dgm:pt modelId="{DF0A5FCD-7566-4D07-B30F-E2A806FE4315}">
      <dgm:prSet phldrT="[Text]" custT="1"/>
      <dgm:spPr/>
      <dgm:t>
        <a:bodyPr/>
        <a:lstStyle/>
        <a:p>
          <a:r>
            <a:rPr lang="cs-CZ" sz="1800" b="1" dirty="0"/>
            <a:t>porucha plynulosti řeči</a:t>
          </a:r>
        </a:p>
      </dgm:t>
    </dgm:pt>
    <dgm:pt modelId="{A2E8997D-862F-4162-A323-9CDDA1B64648}" type="parTrans" cxnId="{393E2FF9-6A0D-4FDD-8F31-960DA8FE1BEA}">
      <dgm:prSet/>
      <dgm:spPr/>
      <dgm:t>
        <a:bodyPr/>
        <a:lstStyle/>
        <a:p>
          <a:endParaRPr lang="cs-CZ"/>
        </a:p>
      </dgm:t>
    </dgm:pt>
    <dgm:pt modelId="{BE3850B2-63C3-4A45-8880-4100969ADA47}" type="sibTrans" cxnId="{393E2FF9-6A0D-4FDD-8F31-960DA8FE1BEA}">
      <dgm:prSet/>
      <dgm:spPr/>
      <dgm:t>
        <a:bodyPr/>
        <a:lstStyle/>
        <a:p>
          <a:endParaRPr lang="cs-CZ"/>
        </a:p>
      </dgm:t>
    </dgm:pt>
    <dgm:pt modelId="{2B585944-2548-4960-BEAF-78335C69FE98}">
      <dgm:prSet phldrT="[Text]" custT="1"/>
      <dgm:spPr/>
      <dgm:t>
        <a:bodyPr/>
        <a:lstStyle/>
        <a:p>
          <a:r>
            <a:rPr lang="cs-CZ" sz="1800" b="1" dirty="0"/>
            <a:t>porucha porozumění</a:t>
          </a:r>
        </a:p>
        <a:p>
          <a:r>
            <a:rPr lang="cs-CZ" sz="1800" b="1" dirty="0"/>
            <a:t>řeči</a:t>
          </a:r>
        </a:p>
      </dgm:t>
    </dgm:pt>
    <dgm:pt modelId="{FFA4B03C-1DC8-4A99-938A-E628A25B511A}" type="parTrans" cxnId="{21387EF1-7B41-48DC-AAAE-5FF888DC7A1A}">
      <dgm:prSet/>
      <dgm:spPr/>
      <dgm:t>
        <a:bodyPr/>
        <a:lstStyle/>
        <a:p>
          <a:endParaRPr lang="cs-CZ"/>
        </a:p>
      </dgm:t>
    </dgm:pt>
    <dgm:pt modelId="{F6B6BC74-4314-4151-905E-582CDD020836}" type="sibTrans" cxnId="{21387EF1-7B41-48DC-AAAE-5FF888DC7A1A}">
      <dgm:prSet/>
      <dgm:spPr/>
      <dgm:t>
        <a:bodyPr/>
        <a:lstStyle/>
        <a:p>
          <a:endParaRPr lang="cs-CZ"/>
        </a:p>
      </dgm:t>
    </dgm:pt>
    <dgm:pt modelId="{75CCA4B2-73A8-4BB5-A8ED-8F85D9C37B19}">
      <dgm:prSet custT="1"/>
      <dgm:spPr/>
      <dgm:t>
        <a:bodyPr/>
        <a:lstStyle/>
        <a:p>
          <a:r>
            <a:rPr lang="cs-CZ" sz="1800" b="1" dirty="0" err="1"/>
            <a:t>parafázie</a:t>
          </a:r>
          <a:r>
            <a:rPr lang="cs-CZ" sz="1800" b="1" dirty="0"/>
            <a:t> (neologismy)</a:t>
          </a:r>
        </a:p>
      </dgm:t>
    </dgm:pt>
    <dgm:pt modelId="{C638232C-0B10-4406-8A05-66A7B773F654}" type="parTrans" cxnId="{F7B5FE85-D7E6-4528-B07D-95BA271E045A}">
      <dgm:prSet/>
      <dgm:spPr/>
      <dgm:t>
        <a:bodyPr/>
        <a:lstStyle/>
        <a:p>
          <a:endParaRPr lang="cs-CZ"/>
        </a:p>
      </dgm:t>
    </dgm:pt>
    <dgm:pt modelId="{50DAAAEB-7D1C-4680-A886-DEA19423D318}" type="sibTrans" cxnId="{F7B5FE85-D7E6-4528-B07D-95BA271E045A}">
      <dgm:prSet/>
      <dgm:spPr/>
      <dgm:t>
        <a:bodyPr/>
        <a:lstStyle/>
        <a:p>
          <a:endParaRPr lang="cs-CZ"/>
        </a:p>
      </dgm:t>
    </dgm:pt>
    <dgm:pt modelId="{027F9294-1004-45CA-A41F-2908382A325F}">
      <dgm:prSet custT="1"/>
      <dgm:spPr/>
      <dgm:t>
        <a:bodyPr/>
        <a:lstStyle/>
        <a:p>
          <a:r>
            <a:rPr lang="cs-CZ" sz="1800" b="1" dirty="0"/>
            <a:t>agramatismus</a:t>
          </a:r>
        </a:p>
      </dgm:t>
    </dgm:pt>
    <dgm:pt modelId="{01A9044E-8EBD-40DF-9DBF-98BA04979FF4}" type="parTrans" cxnId="{D421E9B0-82BE-476C-AD14-2C84E9D32237}">
      <dgm:prSet/>
      <dgm:spPr/>
      <dgm:t>
        <a:bodyPr/>
        <a:lstStyle/>
        <a:p>
          <a:endParaRPr lang="cs-CZ"/>
        </a:p>
      </dgm:t>
    </dgm:pt>
    <dgm:pt modelId="{D8B46869-1A74-43EA-8CD0-4B27469AD6CE}" type="sibTrans" cxnId="{D421E9B0-82BE-476C-AD14-2C84E9D32237}">
      <dgm:prSet/>
      <dgm:spPr/>
      <dgm:t>
        <a:bodyPr/>
        <a:lstStyle/>
        <a:p>
          <a:endParaRPr lang="cs-CZ"/>
        </a:p>
      </dgm:t>
    </dgm:pt>
    <dgm:pt modelId="{0C76A0D0-23B5-4179-B940-FCC5804A313E}" type="pres">
      <dgm:prSet presAssocID="{D5D7C43A-E6C7-4CF1-984B-E7C893E7E02C}" presName="composite" presStyleCnt="0">
        <dgm:presLayoutVars>
          <dgm:chMax val="1"/>
          <dgm:dir/>
          <dgm:resizeHandles val="exact"/>
        </dgm:presLayoutVars>
      </dgm:prSet>
      <dgm:spPr/>
    </dgm:pt>
    <dgm:pt modelId="{F9D9D764-ADA5-415D-ABF5-44AB209966F7}" type="pres">
      <dgm:prSet presAssocID="{D5D7C43A-E6C7-4CF1-984B-E7C893E7E02C}" presName="radial" presStyleCnt="0">
        <dgm:presLayoutVars>
          <dgm:animLvl val="ctr"/>
        </dgm:presLayoutVars>
      </dgm:prSet>
      <dgm:spPr/>
    </dgm:pt>
    <dgm:pt modelId="{23637B22-B4F7-4DF1-B3E2-534930D029AA}" type="pres">
      <dgm:prSet presAssocID="{394AE256-5136-4846-9351-FB9D4ED265D2}" presName="centerShape" presStyleLbl="vennNode1" presStyleIdx="0" presStyleCnt="7"/>
      <dgm:spPr/>
    </dgm:pt>
    <dgm:pt modelId="{1360CE30-F067-48D2-A836-F32161AC5746}" type="pres">
      <dgm:prSet presAssocID="{D15F2F2D-2314-4294-B4B7-AA52F6FF4EC8}" presName="node" presStyleLbl="vennNode1" presStyleIdx="1" presStyleCnt="7" custScaleX="121407">
        <dgm:presLayoutVars>
          <dgm:bulletEnabled val="1"/>
        </dgm:presLayoutVars>
      </dgm:prSet>
      <dgm:spPr/>
    </dgm:pt>
    <dgm:pt modelId="{DDB12703-096E-4A39-9529-B4786BD04A6C}" type="pres">
      <dgm:prSet presAssocID="{7BDF203A-CF69-4730-8A10-4D2E88F7CAA4}" presName="node" presStyleLbl="vennNode1" presStyleIdx="2" presStyleCnt="7" custScaleX="121732">
        <dgm:presLayoutVars>
          <dgm:bulletEnabled val="1"/>
        </dgm:presLayoutVars>
      </dgm:prSet>
      <dgm:spPr/>
    </dgm:pt>
    <dgm:pt modelId="{395C1F1A-8D4D-4C86-A7B1-79156810A92A}" type="pres">
      <dgm:prSet presAssocID="{DF0A5FCD-7566-4D07-B30F-E2A806FE4315}" presName="node" presStyleLbl="vennNode1" presStyleIdx="3" presStyleCnt="7" custScaleX="123909">
        <dgm:presLayoutVars>
          <dgm:bulletEnabled val="1"/>
        </dgm:presLayoutVars>
      </dgm:prSet>
      <dgm:spPr/>
    </dgm:pt>
    <dgm:pt modelId="{A374CE44-E0F9-4A75-84F9-BFD591A1E500}" type="pres">
      <dgm:prSet presAssocID="{2B585944-2548-4960-BEAF-78335C69FE98}" presName="node" presStyleLbl="vennNode1" presStyleIdx="4" presStyleCnt="7" custScaleX="125981">
        <dgm:presLayoutVars>
          <dgm:bulletEnabled val="1"/>
        </dgm:presLayoutVars>
      </dgm:prSet>
      <dgm:spPr/>
    </dgm:pt>
    <dgm:pt modelId="{B808C9CA-8B3F-4E7D-B2D3-90191277EF93}" type="pres">
      <dgm:prSet presAssocID="{75CCA4B2-73A8-4BB5-A8ED-8F85D9C37B19}" presName="node" presStyleLbl="vennNode1" presStyleIdx="5" presStyleCnt="7" custScaleX="117640">
        <dgm:presLayoutVars>
          <dgm:bulletEnabled val="1"/>
        </dgm:presLayoutVars>
      </dgm:prSet>
      <dgm:spPr/>
    </dgm:pt>
    <dgm:pt modelId="{0B0272E3-D00D-4AD0-ABD7-2FF50DDA7B55}" type="pres">
      <dgm:prSet presAssocID="{027F9294-1004-45CA-A41F-2908382A325F}" presName="node" presStyleLbl="vennNode1" presStyleIdx="6" presStyleCnt="7" custScaleX="126526">
        <dgm:presLayoutVars>
          <dgm:bulletEnabled val="1"/>
        </dgm:presLayoutVars>
      </dgm:prSet>
      <dgm:spPr/>
    </dgm:pt>
  </dgm:ptLst>
  <dgm:cxnLst>
    <dgm:cxn modelId="{D8474407-9C91-4069-8149-A304FD3680D3}" type="presOf" srcId="{DF0A5FCD-7566-4D07-B30F-E2A806FE4315}" destId="{395C1F1A-8D4D-4C86-A7B1-79156810A92A}" srcOrd="0" destOrd="0" presId="urn:microsoft.com/office/officeart/2005/8/layout/radial3"/>
    <dgm:cxn modelId="{9EBB2843-18DC-4221-AFF9-8275414D68CD}" type="presOf" srcId="{394AE256-5136-4846-9351-FB9D4ED265D2}" destId="{23637B22-B4F7-4DF1-B3E2-534930D029AA}" srcOrd="0" destOrd="0" presId="urn:microsoft.com/office/officeart/2005/8/layout/radial3"/>
    <dgm:cxn modelId="{D620464A-7AD0-4C45-96C5-FE9CAAE5CB6E}" srcId="{394AE256-5136-4846-9351-FB9D4ED265D2}" destId="{D15F2F2D-2314-4294-B4B7-AA52F6FF4EC8}" srcOrd="0" destOrd="0" parTransId="{186EE72C-D0D0-4703-9546-CB76DC97B8F8}" sibTransId="{4ECF4744-5241-4AB0-B7FA-40A977A76458}"/>
    <dgm:cxn modelId="{4A1CBE5A-7F83-4338-A612-694E25F5367D}" type="presOf" srcId="{D5D7C43A-E6C7-4CF1-984B-E7C893E7E02C}" destId="{0C76A0D0-23B5-4179-B940-FCC5804A313E}" srcOrd="0" destOrd="0" presId="urn:microsoft.com/office/officeart/2005/8/layout/radial3"/>
    <dgm:cxn modelId="{31FF1A7C-2434-419F-90B2-BF3EBCC6B69E}" type="presOf" srcId="{2B585944-2548-4960-BEAF-78335C69FE98}" destId="{A374CE44-E0F9-4A75-84F9-BFD591A1E500}" srcOrd="0" destOrd="0" presId="urn:microsoft.com/office/officeart/2005/8/layout/radial3"/>
    <dgm:cxn modelId="{A3013285-2B38-4C8B-9E6D-08954A47F23D}" srcId="{394AE256-5136-4846-9351-FB9D4ED265D2}" destId="{7BDF203A-CF69-4730-8A10-4D2E88F7CAA4}" srcOrd="1" destOrd="0" parTransId="{0C75AA40-944E-4A46-9149-FDEF4D890545}" sibTransId="{F07DE28A-CB6D-446E-88E8-C3AD3F58C9E7}"/>
    <dgm:cxn modelId="{F7B5FE85-D7E6-4528-B07D-95BA271E045A}" srcId="{394AE256-5136-4846-9351-FB9D4ED265D2}" destId="{75CCA4B2-73A8-4BB5-A8ED-8F85D9C37B19}" srcOrd="4" destOrd="0" parTransId="{C638232C-0B10-4406-8A05-66A7B773F654}" sibTransId="{50DAAAEB-7D1C-4680-A886-DEA19423D318}"/>
    <dgm:cxn modelId="{517756A7-141D-4FEE-8C38-7414227C3B40}" type="presOf" srcId="{027F9294-1004-45CA-A41F-2908382A325F}" destId="{0B0272E3-D00D-4AD0-ABD7-2FF50DDA7B55}" srcOrd="0" destOrd="0" presId="urn:microsoft.com/office/officeart/2005/8/layout/radial3"/>
    <dgm:cxn modelId="{3E6365A9-16D8-4A67-9720-0056BEA68839}" type="presOf" srcId="{D15F2F2D-2314-4294-B4B7-AA52F6FF4EC8}" destId="{1360CE30-F067-48D2-A836-F32161AC5746}" srcOrd="0" destOrd="0" presId="urn:microsoft.com/office/officeart/2005/8/layout/radial3"/>
    <dgm:cxn modelId="{2635B0B0-CFED-4A59-AB5A-16DAA2AF5EEB}" type="presOf" srcId="{7BDF203A-CF69-4730-8A10-4D2E88F7CAA4}" destId="{DDB12703-096E-4A39-9529-B4786BD04A6C}" srcOrd="0" destOrd="0" presId="urn:microsoft.com/office/officeart/2005/8/layout/radial3"/>
    <dgm:cxn modelId="{D421E9B0-82BE-476C-AD14-2C84E9D32237}" srcId="{394AE256-5136-4846-9351-FB9D4ED265D2}" destId="{027F9294-1004-45CA-A41F-2908382A325F}" srcOrd="5" destOrd="0" parTransId="{01A9044E-8EBD-40DF-9DBF-98BA04979FF4}" sibTransId="{D8B46869-1A74-43EA-8CD0-4B27469AD6CE}"/>
    <dgm:cxn modelId="{82992AE3-076C-420B-83CC-D87FC6B16AAC}" type="presOf" srcId="{75CCA4B2-73A8-4BB5-A8ED-8F85D9C37B19}" destId="{B808C9CA-8B3F-4E7D-B2D3-90191277EF93}" srcOrd="0" destOrd="0" presId="urn:microsoft.com/office/officeart/2005/8/layout/radial3"/>
    <dgm:cxn modelId="{21387EF1-7B41-48DC-AAAE-5FF888DC7A1A}" srcId="{394AE256-5136-4846-9351-FB9D4ED265D2}" destId="{2B585944-2548-4960-BEAF-78335C69FE98}" srcOrd="3" destOrd="0" parTransId="{FFA4B03C-1DC8-4A99-938A-E628A25B511A}" sibTransId="{F6B6BC74-4314-4151-905E-582CDD020836}"/>
    <dgm:cxn modelId="{05F778F5-CF0D-4DCF-8385-21DFD6B95500}" srcId="{D5D7C43A-E6C7-4CF1-984B-E7C893E7E02C}" destId="{394AE256-5136-4846-9351-FB9D4ED265D2}" srcOrd="0" destOrd="0" parTransId="{7099181A-150D-461F-AE09-80FCC25EB4CB}" sibTransId="{2DE89CD4-0F0B-46CE-9DDB-C133FA00F532}"/>
    <dgm:cxn modelId="{393E2FF9-6A0D-4FDD-8F31-960DA8FE1BEA}" srcId="{394AE256-5136-4846-9351-FB9D4ED265D2}" destId="{DF0A5FCD-7566-4D07-B30F-E2A806FE4315}" srcOrd="2" destOrd="0" parTransId="{A2E8997D-862F-4162-A323-9CDDA1B64648}" sibTransId="{BE3850B2-63C3-4A45-8880-4100969ADA47}"/>
    <dgm:cxn modelId="{2DC3A133-0996-4AE3-9C72-620275615842}" type="presParOf" srcId="{0C76A0D0-23B5-4179-B940-FCC5804A313E}" destId="{F9D9D764-ADA5-415D-ABF5-44AB209966F7}" srcOrd="0" destOrd="0" presId="urn:microsoft.com/office/officeart/2005/8/layout/radial3"/>
    <dgm:cxn modelId="{1C8EABD5-8306-4D11-B807-F5FC486FCB26}" type="presParOf" srcId="{F9D9D764-ADA5-415D-ABF5-44AB209966F7}" destId="{23637B22-B4F7-4DF1-B3E2-534930D029AA}" srcOrd="0" destOrd="0" presId="urn:microsoft.com/office/officeart/2005/8/layout/radial3"/>
    <dgm:cxn modelId="{2776D04E-BBDE-42E1-BA99-F2F369FFE7EC}" type="presParOf" srcId="{F9D9D764-ADA5-415D-ABF5-44AB209966F7}" destId="{1360CE30-F067-48D2-A836-F32161AC5746}" srcOrd="1" destOrd="0" presId="urn:microsoft.com/office/officeart/2005/8/layout/radial3"/>
    <dgm:cxn modelId="{E068C25E-14C4-4264-97AB-193F92F6BC09}" type="presParOf" srcId="{F9D9D764-ADA5-415D-ABF5-44AB209966F7}" destId="{DDB12703-096E-4A39-9529-B4786BD04A6C}" srcOrd="2" destOrd="0" presId="urn:microsoft.com/office/officeart/2005/8/layout/radial3"/>
    <dgm:cxn modelId="{21081E6B-042E-4F98-B40D-6C652FAD90EE}" type="presParOf" srcId="{F9D9D764-ADA5-415D-ABF5-44AB209966F7}" destId="{395C1F1A-8D4D-4C86-A7B1-79156810A92A}" srcOrd="3" destOrd="0" presId="urn:microsoft.com/office/officeart/2005/8/layout/radial3"/>
    <dgm:cxn modelId="{85FF392C-A8E0-4D57-9DF9-C7DF4A450446}" type="presParOf" srcId="{F9D9D764-ADA5-415D-ABF5-44AB209966F7}" destId="{A374CE44-E0F9-4A75-84F9-BFD591A1E500}" srcOrd="4" destOrd="0" presId="urn:microsoft.com/office/officeart/2005/8/layout/radial3"/>
    <dgm:cxn modelId="{D2CA8DCF-DC7E-4B6A-9618-5476BAD1CD04}" type="presParOf" srcId="{F9D9D764-ADA5-415D-ABF5-44AB209966F7}" destId="{B808C9CA-8B3F-4E7D-B2D3-90191277EF93}" srcOrd="5" destOrd="0" presId="urn:microsoft.com/office/officeart/2005/8/layout/radial3"/>
    <dgm:cxn modelId="{6E9EDD6D-3ACA-4B06-B560-C4F8DBBBBABD}" type="presParOf" srcId="{F9D9D764-ADA5-415D-ABF5-44AB209966F7}" destId="{0B0272E3-D00D-4AD0-ABD7-2FF50DDA7B55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37B22-B4F7-4DF1-B3E2-534930D029AA}">
      <dsp:nvSpPr>
        <dsp:cNvPr id="0" name=""/>
        <dsp:cNvSpPr/>
      </dsp:nvSpPr>
      <dsp:spPr>
        <a:xfrm>
          <a:off x="2421771" y="1330609"/>
          <a:ext cx="3314850" cy="331485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Jazykové deficity při afázii</a:t>
          </a:r>
        </a:p>
      </dsp:txBody>
      <dsp:txXfrm>
        <a:off x="2907220" y="1816058"/>
        <a:ext cx="2343952" cy="2343952"/>
      </dsp:txXfrm>
    </dsp:sp>
    <dsp:sp modelId="{1360CE30-F067-48D2-A836-F32161AC5746}">
      <dsp:nvSpPr>
        <dsp:cNvPr id="0" name=""/>
        <dsp:cNvSpPr/>
      </dsp:nvSpPr>
      <dsp:spPr>
        <a:xfrm>
          <a:off x="3073081" y="591"/>
          <a:ext cx="2012230" cy="1657425"/>
        </a:xfrm>
        <a:prstGeom prst="ellipse">
          <a:avLst/>
        </a:prstGeom>
        <a:solidFill>
          <a:schemeClr val="accent3">
            <a:alpha val="50000"/>
            <a:hueOff val="155985"/>
            <a:satOff val="-42"/>
            <a:lumOff val="127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perseverace</a:t>
          </a:r>
        </a:p>
      </dsp:txBody>
      <dsp:txXfrm>
        <a:off x="3367765" y="243315"/>
        <a:ext cx="1422862" cy="1171977"/>
      </dsp:txXfrm>
    </dsp:sp>
    <dsp:sp modelId="{DDB12703-096E-4A39-9529-B4786BD04A6C}">
      <dsp:nvSpPr>
        <dsp:cNvPr id="0" name=""/>
        <dsp:cNvSpPr/>
      </dsp:nvSpPr>
      <dsp:spPr>
        <a:xfrm>
          <a:off x="4939903" y="1079956"/>
          <a:ext cx="2017617" cy="1657425"/>
        </a:xfrm>
        <a:prstGeom prst="ellipse">
          <a:avLst/>
        </a:prstGeom>
        <a:solidFill>
          <a:schemeClr val="accent3">
            <a:alpha val="50000"/>
            <a:hueOff val="311971"/>
            <a:satOff val="-84"/>
            <a:lumOff val="2549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anomie</a:t>
          </a:r>
        </a:p>
      </dsp:txBody>
      <dsp:txXfrm>
        <a:off x="5235376" y="1322680"/>
        <a:ext cx="1426671" cy="1171977"/>
      </dsp:txXfrm>
    </dsp:sp>
    <dsp:sp modelId="{395C1F1A-8D4D-4C86-A7B1-79156810A92A}">
      <dsp:nvSpPr>
        <dsp:cNvPr id="0" name=""/>
        <dsp:cNvSpPr/>
      </dsp:nvSpPr>
      <dsp:spPr>
        <a:xfrm>
          <a:off x="4921862" y="3238686"/>
          <a:ext cx="2053699" cy="1657425"/>
        </a:xfrm>
        <a:prstGeom prst="ellipse">
          <a:avLst/>
        </a:prstGeom>
        <a:solidFill>
          <a:schemeClr val="accent3">
            <a:alpha val="50000"/>
            <a:hueOff val="467956"/>
            <a:satOff val="-126"/>
            <a:lumOff val="3824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porucha plynulosti řeči</a:t>
          </a:r>
        </a:p>
      </dsp:txBody>
      <dsp:txXfrm>
        <a:off x="5222619" y="3481410"/>
        <a:ext cx="1452185" cy="1171977"/>
      </dsp:txXfrm>
    </dsp:sp>
    <dsp:sp modelId="{A374CE44-E0F9-4A75-84F9-BFD591A1E500}">
      <dsp:nvSpPr>
        <dsp:cNvPr id="0" name=""/>
        <dsp:cNvSpPr/>
      </dsp:nvSpPr>
      <dsp:spPr>
        <a:xfrm>
          <a:off x="3035176" y="4318051"/>
          <a:ext cx="2088041" cy="1657425"/>
        </a:xfrm>
        <a:prstGeom prst="ellipse">
          <a:avLst/>
        </a:prstGeom>
        <a:solidFill>
          <a:schemeClr val="accent3">
            <a:alpha val="50000"/>
            <a:hueOff val="623941"/>
            <a:satOff val="-168"/>
            <a:lumOff val="5099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porucha porozumění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řeči</a:t>
          </a:r>
        </a:p>
      </dsp:txBody>
      <dsp:txXfrm>
        <a:off x="3340963" y="4560775"/>
        <a:ext cx="1476467" cy="1171977"/>
      </dsp:txXfrm>
    </dsp:sp>
    <dsp:sp modelId="{B808C9CA-8B3F-4E7D-B2D3-90191277EF93}">
      <dsp:nvSpPr>
        <dsp:cNvPr id="0" name=""/>
        <dsp:cNvSpPr/>
      </dsp:nvSpPr>
      <dsp:spPr>
        <a:xfrm>
          <a:off x="1234783" y="3238686"/>
          <a:ext cx="1949795" cy="1657425"/>
        </a:xfrm>
        <a:prstGeom prst="ellipse">
          <a:avLst/>
        </a:prstGeom>
        <a:solidFill>
          <a:schemeClr val="accent3">
            <a:alpha val="50000"/>
            <a:hueOff val="779926"/>
            <a:satOff val="-210"/>
            <a:lumOff val="637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 err="1"/>
            <a:t>parafázie</a:t>
          </a:r>
          <a:r>
            <a:rPr lang="cs-CZ" sz="1800" b="1" kern="1200" dirty="0"/>
            <a:t> (neologismy)</a:t>
          </a:r>
        </a:p>
      </dsp:txBody>
      <dsp:txXfrm>
        <a:off x="1520324" y="3481410"/>
        <a:ext cx="1378713" cy="1171977"/>
      </dsp:txXfrm>
    </dsp:sp>
    <dsp:sp modelId="{0B0272E3-D00D-4AD0-ABD7-2FF50DDA7B55}">
      <dsp:nvSpPr>
        <dsp:cNvPr id="0" name=""/>
        <dsp:cNvSpPr/>
      </dsp:nvSpPr>
      <dsp:spPr>
        <a:xfrm>
          <a:off x="1161144" y="1079956"/>
          <a:ext cx="2097074" cy="1657425"/>
        </a:xfrm>
        <a:prstGeom prst="ellipse">
          <a:avLst/>
        </a:prstGeom>
        <a:solidFill>
          <a:schemeClr val="accent3">
            <a:alpha val="50000"/>
            <a:hueOff val="935912"/>
            <a:satOff val="-252"/>
            <a:lumOff val="764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agramatismus</a:t>
          </a:r>
        </a:p>
      </dsp:txBody>
      <dsp:txXfrm>
        <a:off x="1468253" y="1322680"/>
        <a:ext cx="1482856" cy="1171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EA902-12F3-495E-9270-B40AFB2DD624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ED6E0-4E6F-4FCF-B160-A54F3A2716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28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9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19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7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98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65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6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981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56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85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31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93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27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hyperlink" Target="https://www.youtube.com/watch?v=JWC-cVQmEm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414033D-8052-45FD-8916-ACB912C2402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CB7FEA3-D736-481C-B6BD-86B42575F439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83995" y="5323114"/>
            <a:ext cx="6172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:a16="http://schemas.microsoft.com/office/drawing/2014/main" id="{36C829E7-D9B1-412E-841A-F38DD085F4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11558"/>
          <a:stretch/>
        </p:blipFill>
        <p:spPr>
          <a:xfrm>
            <a:off x="2640942" y="836712"/>
            <a:ext cx="3862116" cy="309496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8BBCA98-D276-4734-975C-92A542F9F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192" y="4245910"/>
            <a:ext cx="6331803" cy="1156743"/>
          </a:xfrm>
        </p:spPr>
        <p:txBody>
          <a:bodyPr>
            <a:normAutofit fontScale="90000"/>
          </a:bodyPr>
          <a:lstStyle/>
          <a:p>
            <a:r>
              <a:rPr lang="cs-CZ" sz="3300" dirty="0">
                <a:solidFill>
                  <a:schemeClr val="bg1"/>
                </a:solidFill>
              </a:rPr>
              <a:t>afázie</a:t>
            </a:r>
            <a:br>
              <a:rPr lang="cs-CZ" sz="3300" dirty="0">
                <a:solidFill>
                  <a:schemeClr val="bg1"/>
                </a:solidFill>
              </a:rPr>
            </a:br>
            <a:br>
              <a:rPr lang="cs-CZ" sz="3300" dirty="0">
                <a:solidFill>
                  <a:schemeClr val="bg1"/>
                </a:solidFill>
              </a:rPr>
            </a:br>
            <a:r>
              <a:rPr lang="cs-CZ" sz="22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podzim 2017</a:t>
            </a:r>
            <a:endParaRPr lang="cs-CZ" sz="3300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9F35D9-6476-4209-A2CE-845DB5CCD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2147" y="5458949"/>
            <a:ext cx="6575895" cy="721416"/>
          </a:xfrm>
        </p:spPr>
        <p:txBody>
          <a:bodyPr>
            <a:normAutofit/>
          </a:bodyPr>
          <a:lstStyle/>
          <a:p>
            <a:r>
              <a:rPr lang="cs-CZ" sz="1700" b="1">
                <a:solidFill>
                  <a:schemeClr val="bg1"/>
                </a:solidFill>
              </a:rPr>
              <a:t>MGR. PETRA HOFFMANNOVÁ</a:t>
            </a:r>
          </a:p>
          <a:p>
            <a:endParaRPr lang="cs-CZ" sz="1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596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Obsah obrázku text&#10;&#10;Popis vygenerován s velmi vysokou mírou spolehlivosti">
            <a:extLst>
              <a:ext uri="{FF2B5EF4-FFF2-40B4-BE49-F238E27FC236}">
                <a16:creationId xmlns:a16="http://schemas.microsoft.com/office/drawing/2014/main" id="{58C83152-7535-4BA5-BFC4-BE6BDC6502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4963"/>
            <a:ext cx="5040561" cy="3440512"/>
          </a:xfrm>
        </p:spPr>
      </p:pic>
      <p:pic>
        <p:nvPicPr>
          <p:cNvPr id="6" name="Obrázek 5" descr="Obsah obrázku text, mapa&#10;&#10;Popis vygenerován s velmi vysokou mírou spolehlivosti">
            <a:extLst>
              <a:ext uri="{FF2B5EF4-FFF2-40B4-BE49-F238E27FC236}">
                <a16:creationId xmlns:a16="http://schemas.microsoft.com/office/drawing/2014/main" id="{653500CD-4BC3-4599-97A6-E8FEF3D4E8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704" y="2276873"/>
            <a:ext cx="4412396" cy="436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240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20880" cy="5688632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TRANSKORTIKÁLNÍ MOTORICKÁ AFÁZIE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Při lézi v oblasti řečiště </a:t>
            </a:r>
            <a:r>
              <a:rPr lang="cs-CZ" dirty="0" err="1">
                <a:solidFill>
                  <a:schemeClr val="tx1"/>
                </a:solidFill>
              </a:rPr>
              <a:t>arteria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cerebri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anterior</a:t>
            </a:r>
            <a:r>
              <a:rPr lang="cs-CZ" dirty="0">
                <a:solidFill>
                  <a:schemeClr val="tx1"/>
                </a:solidFill>
              </a:rPr>
              <a:t> (části před </a:t>
            </a:r>
            <a:r>
              <a:rPr lang="cs-CZ" dirty="0" err="1">
                <a:solidFill>
                  <a:schemeClr val="tx1"/>
                </a:solidFill>
              </a:rPr>
              <a:t>Brocovou</a:t>
            </a:r>
            <a:r>
              <a:rPr lang="cs-CZ" dirty="0">
                <a:solidFill>
                  <a:schemeClr val="tx1"/>
                </a:solidFill>
              </a:rPr>
              <a:t> a.)</a:t>
            </a:r>
          </a:p>
          <a:p>
            <a:pPr>
              <a:buFontTx/>
              <a:buChar char="-"/>
            </a:pPr>
            <a:r>
              <a:rPr lang="cs-CZ" dirty="0" err="1">
                <a:solidFill>
                  <a:schemeClr val="tx1"/>
                </a:solidFill>
              </a:rPr>
              <a:t>Nonfluentní</a:t>
            </a:r>
            <a:r>
              <a:rPr lang="cs-CZ" dirty="0">
                <a:solidFill>
                  <a:schemeClr val="tx1"/>
                </a:solidFill>
              </a:rPr>
              <a:t> forma, spontánní řečová produkce je minimální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V řeči se často vyskytují slova, </a:t>
            </a:r>
            <a:r>
              <a:rPr lang="cs-CZ" dirty="0" err="1">
                <a:solidFill>
                  <a:schemeClr val="tx1"/>
                </a:solidFill>
              </a:rPr>
              <a:t>kt</a:t>
            </a:r>
            <a:r>
              <a:rPr lang="cs-CZ" dirty="0">
                <a:solidFill>
                  <a:schemeClr val="tx1"/>
                </a:solidFill>
              </a:rPr>
              <a:t> zazněla v otázce komunikačního partnera – echolalický charakter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Při odpovědi krátká, někdy neúplná věta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Schopnost opakovat slova/kratší věty je jednodušší než spontánní produkce/pojmenování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Výrazná adynamie (nejen při řeči, ale i při celkovém chování)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Porozumění je narušeno méně, potíže </a:t>
            </a:r>
            <a:r>
              <a:rPr lang="cs-CZ" dirty="0" err="1">
                <a:solidFill>
                  <a:schemeClr val="tx1"/>
                </a:solidFill>
              </a:rPr>
              <a:t>zejm.při</a:t>
            </a:r>
            <a:r>
              <a:rPr lang="cs-CZ" dirty="0">
                <a:solidFill>
                  <a:schemeClr val="tx1"/>
                </a:solidFill>
              </a:rPr>
              <a:t> syntakticky složitějších větách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Oproti </a:t>
            </a:r>
            <a:r>
              <a:rPr lang="cs-CZ" dirty="0" err="1">
                <a:solidFill>
                  <a:schemeClr val="tx1"/>
                </a:solidFill>
              </a:rPr>
              <a:t>Brocově</a:t>
            </a:r>
            <a:r>
              <a:rPr lang="cs-CZ" dirty="0">
                <a:solidFill>
                  <a:schemeClr val="tx1"/>
                </a:solidFill>
              </a:rPr>
              <a:t> afázii – opakování intaktní</a:t>
            </a:r>
          </a:p>
        </p:txBody>
      </p:sp>
    </p:spTree>
    <p:extLst>
      <p:ext uri="{BB962C8B-B14F-4D97-AF65-F5344CB8AC3E}">
        <p14:creationId xmlns:p14="http://schemas.microsoft.com/office/powerpoint/2010/main" val="825068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20880" cy="5688632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TRANSKORTIKÁLNÍ SENZORICKÁ AFÁZIE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Léze zadních oblastí temporálního laloku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Řeč je </a:t>
            </a:r>
            <a:r>
              <a:rPr lang="cs-CZ" dirty="0" err="1">
                <a:solidFill>
                  <a:schemeClr val="tx1"/>
                </a:solidFill>
              </a:rPr>
              <a:t>fluentní</a:t>
            </a:r>
            <a:r>
              <a:rPr lang="cs-CZ" dirty="0">
                <a:solidFill>
                  <a:schemeClr val="tx1"/>
                </a:solidFill>
              </a:rPr>
              <a:t>, ale v řeči mnoho </a:t>
            </a:r>
            <a:r>
              <a:rPr lang="cs-CZ" dirty="0" err="1">
                <a:solidFill>
                  <a:schemeClr val="tx1"/>
                </a:solidFill>
              </a:rPr>
              <a:t>parafázií</a:t>
            </a:r>
            <a:r>
              <a:rPr lang="cs-CZ" dirty="0">
                <a:solidFill>
                  <a:schemeClr val="tx1"/>
                </a:solidFill>
              </a:rPr>
              <a:t>, proto je komunikační hodnota řeči omezená; někdy řeč až nesrozumitelná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Někdy zachována schopnost reprodukovat delší věty, aniž by jim však rozuměli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Psaní je výrazně narušeno, po formální stránce však může být nenarušeno (opis)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Četba izolovaných slov může být bezproblémová, ale nerozumí čteným slovům a větám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Oproti </a:t>
            </a:r>
            <a:r>
              <a:rPr lang="cs-CZ" dirty="0" err="1">
                <a:solidFill>
                  <a:schemeClr val="tx1"/>
                </a:solidFill>
              </a:rPr>
              <a:t>Wernickeho</a:t>
            </a:r>
            <a:r>
              <a:rPr lang="cs-CZ">
                <a:solidFill>
                  <a:schemeClr val="tx1"/>
                </a:solidFill>
              </a:rPr>
              <a:t> afázii je opakování intaktní</a:t>
            </a:r>
          </a:p>
          <a:p>
            <a:pPr>
              <a:buFontTx/>
              <a:buChar char="-"/>
            </a:pPr>
            <a:endParaRPr lang="cs-CZ" dirty="0">
              <a:solidFill>
                <a:schemeClr val="tx1"/>
              </a:solidFill>
            </a:endParaRPr>
          </a:p>
          <a:p>
            <a:pPr marL="3429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040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20880" cy="5688632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SMÍŠENÁ TRANSKORTIKÁLNÍ AFÁZIE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Léze v oblasti řečiště mezi </a:t>
            </a:r>
            <a:r>
              <a:rPr lang="cs-CZ" dirty="0" err="1">
                <a:solidFill>
                  <a:schemeClr val="tx1"/>
                </a:solidFill>
              </a:rPr>
              <a:t>arteria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cerebri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anterior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dirty="0" err="1">
                <a:solidFill>
                  <a:schemeClr val="tx1"/>
                </a:solidFill>
              </a:rPr>
              <a:t>arteria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cerebri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medie</a:t>
            </a:r>
            <a:r>
              <a:rPr lang="cs-CZ" dirty="0">
                <a:solidFill>
                  <a:schemeClr val="tx1"/>
                </a:solidFill>
              </a:rPr>
              <a:t> a v oblasti řečiště </a:t>
            </a:r>
            <a:r>
              <a:rPr lang="cs-CZ" dirty="0" err="1">
                <a:solidFill>
                  <a:schemeClr val="tx1"/>
                </a:solidFill>
              </a:rPr>
              <a:t>arteria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cerebri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posterior</a:t>
            </a: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Velmi podobná globální afázii, avšak </a:t>
            </a:r>
            <a:r>
              <a:rPr lang="cs-CZ" b="1" dirty="0">
                <a:solidFill>
                  <a:schemeClr val="tx1"/>
                </a:solidFill>
              </a:rPr>
              <a:t>lépe zachovalé schopnosti reprodukovat slova a vysoce automatizované fráze</a:t>
            </a: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Echolalický ráz – často </a:t>
            </a:r>
            <a:r>
              <a:rPr lang="cs-CZ" dirty="0" err="1">
                <a:solidFill>
                  <a:schemeClr val="tx1"/>
                </a:solidFill>
              </a:rPr>
              <a:t>perseverují</a:t>
            </a: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Deficit ve spontánní řečové produkci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Problém s pojmenováním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Porucha porozumění řeči</a:t>
            </a:r>
          </a:p>
        </p:txBody>
      </p:sp>
    </p:spTree>
    <p:extLst>
      <p:ext uri="{BB962C8B-B14F-4D97-AF65-F5344CB8AC3E}">
        <p14:creationId xmlns:p14="http://schemas.microsoft.com/office/powerpoint/2010/main" val="3295485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20880" cy="5688632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WERNICKEHO AFÁZIE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Léze temporálního laloku (</a:t>
            </a:r>
            <a:r>
              <a:rPr lang="cs-CZ" dirty="0" err="1">
                <a:solidFill>
                  <a:schemeClr val="tx1"/>
                </a:solidFill>
              </a:rPr>
              <a:t>Br.22</a:t>
            </a:r>
            <a:r>
              <a:rPr lang="cs-CZ" dirty="0">
                <a:solidFill>
                  <a:schemeClr val="tx1"/>
                </a:solidFill>
              </a:rPr>
              <a:t> a okolí 21,27)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Řeč je plynulá, dobře artikulovaná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Spontánní řečová produkce často s neologismy a </a:t>
            </a:r>
            <a:r>
              <a:rPr lang="cs-CZ" dirty="0" err="1">
                <a:solidFill>
                  <a:schemeClr val="tx1"/>
                </a:solidFill>
              </a:rPr>
              <a:t>parafáziemi</a:t>
            </a:r>
            <a:r>
              <a:rPr lang="cs-CZ" dirty="0">
                <a:solidFill>
                  <a:schemeClr val="tx1"/>
                </a:solidFill>
              </a:rPr>
              <a:t>, tempo zvýšené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V řeči často ,,prázdná‘‘ slova (jakoby, no teda,…)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Často si neuvědomují, že jejich řeč nedává smysl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→</a:t>
            </a:r>
            <a:r>
              <a:rPr lang="cs-CZ" dirty="0">
                <a:solidFill>
                  <a:schemeClr val="tx1"/>
                </a:solidFill>
              </a:rPr>
              <a:t> konflikt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Pacienti ke slovům (i k </a:t>
            </a:r>
            <a:r>
              <a:rPr lang="cs-CZ" dirty="0" err="1">
                <a:solidFill>
                  <a:schemeClr val="tx1"/>
                </a:solidFill>
              </a:rPr>
              <a:t>parafáziím</a:t>
            </a:r>
            <a:r>
              <a:rPr lang="cs-CZ" dirty="0">
                <a:solidFill>
                  <a:schemeClr val="tx1"/>
                </a:solidFill>
              </a:rPr>
              <a:t> a neologismům) připojují správné morfémy (,,Včera jsme nemávali pozor.‘‘)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Narušena je schopnost reprodukovat slova/věty – při opakování jsou slova často nahrazována jinými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Porozumění je těžce narušeno, taktéž porozumění čteného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Někteří pacienti mohou být schopni přečíst izolovaná slova, ale nepřiřadí správně význam (slovo k obrázku) – narušení na úrovni významu slov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https://www.youtube.com/watch?v=dKTdMV6cOZw</a:t>
            </a:r>
          </a:p>
        </p:txBody>
      </p:sp>
    </p:spTree>
    <p:extLst>
      <p:ext uri="{BB962C8B-B14F-4D97-AF65-F5344CB8AC3E}">
        <p14:creationId xmlns:p14="http://schemas.microsoft.com/office/powerpoint/2010/main" val="3871764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20880" cy="5688632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KONDUKTIVNÍ AFÁZIE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Léze </a:t>
            </a:r>
            <a:r>
              <a:rPr lang="cs-CZ" dirty="0" err="1">
                <a:solidFill>
                  <a:schemeClr val="tx1"/>
                </a:solidFill>
              </a:rPr>
              <a:t>zejm.v</a:t>
            </a:r>
            <a:r>
              <a:rPr lang="cs-CZ" dirty="0">
                <a:solidFill>
                  <a:schemeClr val="tx1"/>
                </a:solidFill>
              </a:rPr>
              <a:t> oblasti </a:t>
            </a:r>
            <a:r>
              <a:rPr lang="cs-CZ" dirty="0" err="1">
                <a:solidFill>
                  <a:schemeClr val="tx1"/>
                </a:solidFill>
              </a:rPr>
              <a:t>gyrus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supramarginalis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Br.40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Typická je výskytem </a:t>
            </a:r>
            <a:r>
              <a:rPr lang="cs-CZ" dirty="0" err="1">
                <a:solidFill>
                  <a:schemeClr val="tx1"/>
                </a:solidFill>
              </a:rPr>
              <a:t>fonemických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parafázií</a:t>
            </a:r>
            <a:r>
              <a:rPr lang="cs-CZ" dirty="0">
                <a:solidFill>
                  <a:schemeClr val="tx1"/>
                </a:solidFill>
              </a:rPr>
              <a:t> ve slovech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Při spontánní řeči se mohou slova vyskytovat bez obtíží, zejména pokud se pacient nesoustředí na artikulaci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Opakování slov a vět je mnohem horší než spontánní řečová produkce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Porozumění není většinou narušeno, funkční porozumění je na dobré úrovni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Pacienti jsou si vědomi svého deficitu do té míry, nakolik je jejich sluchová zpětná vazba intaktní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Pokud problém s porozuměním řeči, často je to zapříčiněno tím, že si nahlas (nebo i potichu) opakují instrukci, často také při hlasitém čtení chyby</a:t>
            </a:r>
          </a:p>
        </p:txBody>
      </p:sp>
    </p:spTree>
    <p:extLst>
      <p:ext uri="{BB962C8B-B14F-4D97-AF65-F5344CB8AC3E}">
        <p14:creationId xmlns:p14="http://schemas.microsoft.com/office/powerpoint/2010/main" val="1676920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20880" cy="5688632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cs-CZ" b="1">
                <a:solidFill>
                  <a:schemeClr val="accent1">
                    <a:lumMod val="75000"/>
                  </a:schemeClr>
                </a:solidFill>
              </a:rPr>
              <a:t>ANOMICKÁ (AMNESTICKÁ)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AFÁZIE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Bez lokalizační hodnoty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Produkce řeči je plynulá, největší potíže mají v oblasti vyhledávání slov v mentálním slovníku či obtíže v přístupu k mentálním reprezentacím slov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Často deficit není rozpoznán – kompenzace pomocí jiných slov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Při testování je pacient konfrontován obrázkem či reálným předmětem, </a:t>
            </a:r>
            <a:r>
              <a:rPr lang="cs-CZ" dirty="0" err="1">
                <a:solidFill>
                  <a:schemeClr val="tx1"/>
                </a:solidFill>
              </a:rPr>
              <a:t>kt</a:t>
            </a:r>
            <a:r>
              <a:rPr lang="cs-CZ" dirty="0">
                <a:solidFill>
                  <a:schemeClr val="tx1"/>
                </a:solidFill>
              </a:rPr>
              <a:t> má pojmenovat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Porozumění narušeno jen velmi vzácně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V psaní se mohou vyskytovat tzv. sémantické paragrafie (záměny slov s podobným významem)</a:t>
            </a:r>
          </a:p>
        </p:txBody>
      </p:sp>
    </p:spTree>
    <p:extLst>
      <p:ext uri="{BB962C8B-B14F-4D97-AF65-F5344CB8AC3E}">
        <p14:creationId xmlns:p14="http://schemas.microsoft.com/office/powerpoint/2010/main" val="218810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20880" cy="5688632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cs-CZ" b="1" dirty="0">
                <a:solidFill>
                  <a:schemeClr val="tx1"/>
                </a:solidFill>
              </a:rPr>
              <a:t>Problémy, které mohou doprovázet afázii:</a:t>
            </a:r>
          </a:p>
          <a:p>
            <a:pPr marL="34290" indent="0">
              <a:buNone/>
            </a:pPr>
            <a:r>
              <a:rPr lang="cs-CZ" dirty="0">
                <a:solidFill>
                  <a:schemeClr val="tx1"/>
                </a:solidFill>
              </a:rPr>
              <a:t>Fyzické obtíže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Hemiparéza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Hemiplegie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Ztráta schopnosti vnímat senzorické informace na jedné straně těla (</a:t>
            </a:r>
            <a:r>
              <a:rPr lang="cs-CZ" sz="2000" dirty="0" err="1">
                <a:solidFill>
                  <a:schemeClr val="tx1"/>
                </a:solidFill>
              </a:rPr>
              <a:t>hemisenzorická</a:t>
            </a:r>
            <a:r>
              <a:rPr lang="cs-CZ" sz="2000" dirty="0">
                <a:solidFill>
                  <a:schemeClr val="tx1"/>
                </a:solidFill>
              </a:rPr>
              <a:t> ztráta vnímání)</a:t>
            </a:r>
          </a:p>
          <a:p>
            <a:pPr lvl="1"/>
            <a:r>
              <a:rPr lang="cs-CZ" sz="2000" dirty="0" err="1">
                <a:solidFill>
                  <a:schemeClr val="tx1"/>
                </a:solidFill>
              </a:rPr>
              <a:t>Hemianopsie</a:t>
            </a:r>
            <a:r>
              <a:rPr lang="cs-CZ" sz="2000" dirty="0">
                <a:solidFill>
                  <a:schemeClr val="tx1"/>
                </a:solidFill>
              </a:rPr>
              <a:t> (specifický výpadek zorného pole)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Problém se žvýkáním, polykáním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Epilepsie</a:t>
            </a:r>
          </a:p>
          <a:p>
            <a:pPr marL="205740" lvl="1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Psychosociální změny</a:t>
            </a:r>
          </a:p>
          <a:p>
            <a:pPr marL="491490" lvl="2" indent="-285750"/>
            <a:r>
              <a:rPr lang="cs-CZ" sz="2000" dirty="0">
                <a:solidFill>
                  <a:schemeClr val="tx1"/>
                </a:solidFill>
              </a:rPr>
              <a:t>Změna v chování (perseverace, </a:t>
            </a:r>
            <a:r>
              <a:rPr lang="cs-CZ" sz="2000" dirty="0" err="1">
                <a:solidFill>
                  <a:schemeClr val="tx1"/>
                </a:solidFill>
              </a:rPr>
              <a:t>disinhibovanost</a:t>
            </a:r>
            <a:r>
              <a:rPr lang="cs-CZ" sz="2000" dirty="0">
                <a:solidFill>
                  <a:schemeClr val="tx1"/>
                </a:solidFill>
              </a:rPr>
              <a:t>, emoční problémy)</a:t>
            </a:r>
          </a:p>
          <a:p>
            <a:pPr marL="491490" lvl="2" indent="-285750"/>
            <a:r>
              <a:rPr lang="cs-CZ" sz="2000" dirty="0">
                <a:solidFill>
                  <a:schemeClr val="tx1"/>
                </a:solidFill>
              </a:rPr>
              <a:t>Emoční labilita</a:t>
            </a:r>
          </a:p>
          <a:p>
            <a:pPr marL="491490" lvl="2" indent="-285750"/>
            <a:r>
              <a:rPr lang="cs-CZ" sz="2000" dirty="0">
                <a:solidFill>
                  <a:schemeClr val="tx1"/>
                </a:solidFill>
              </a:rPr>
              <a:t>Deprese (PSD)</a:t>
            </a:r>
          </a:p>
          <a:p>
            <a:pPr marL="3429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665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hodiny, objekt, interiér, malé&#10;&#10;Popis vygenerován s velmi vysokou mírou spolehlivosti">
            <a:extLst>
              <a:ext uri="{FF2B5EF4-FFF2-40B4-BE49-F238E27FC236}">
                <a16:creationId xmlns:a16="http://schemas.microsoft.com/office/drawing/2014/main" id="{0FFFCBB8-21AF-4541-AA57-6E3D2AFC56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06" r="19463"/>
          <a:stretch/>
        </p:blipFill>
        <p:spPr>
          <a:xfrm>
            <a:off x="6232966" y="243840"/>
            <a:ext cx="2735128" cy="6377939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476672"/>
            <a:ext cx="5760640" cy="5619328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cs-CZ" sz="1800" b="1" dirty="0">
                <a:solidFill>
                  <a:schemeClr val="tx1"/>
                </a:solidFill>
              </a:rPr>
              <a:t>PSYCHOLOGICKÁ PÉČE</a:t>
            </a:r>
            <a:endParaRPr lang="cs-CZ" sz="18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Nejen pro pacienty, ale také pro rodinu (manželka, děti)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V komunikaci si dopomáhat neverbálně (posunky, </a:t>
            </a:r>
            <a:r>
              <a:rPr lang="cs-CZ" sz="1800" dirty="0" err="1">
                <a:solidFill>
                  <a:schemeClr val="tx1"/>
                </a:solidFill>
              </a:rPr>
              <a:t>piktogramy,psaní</a:t>
            </a:r>
            <a:r>
              <a:rPr lang="cs-CZ" sz="1800" dirty="0">
                <a:solidFill>
                  <a:schemeClr val="tx1"/>
                </a:solidFill>
              </a:rPr>
              <a:t>,…)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Mluvit pomalu, jasně a stručně – nemluvit však s pacientem jak s dítětem!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Ponechat dostatek času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Trpělivost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Odstranit </a:t>
            </a:r>
            <a:r>
              <a:rPr lang="cs-CZ" sz="1800" dirty="0" err="1">
                <a:solidFill>
                  <a:schemeClr val="tx1"/>
                </a:solidFill>
              </a:rPr>
              <a:t>distraktory</a:t>
            </a:r>
            <a:endParaRPr lang="cs-CZ" sz="18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Ujistit se o sdělení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Prostor pro emoce (vztek, smutek,…)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Zapojit pacienty do běžných denních aktivit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Posilovat pocit důležitosti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/>
                </a:solidFill>
              </a:rPr>
              <a:t>Podpůrné skupiny</a:t>
            </a:r>
          </a:p>
        </p:txBody>
      </p:sp>
    </p:spTree>
    <p:extLst>
      <p:ext uri="{BB962C8B-B14F-4D97-AF65-F5344CB8AC3E}">
        <p14:creationId xmlns:p14="http://schemas.microsoft.com/office/powerpoint/2010/main" val="2388559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F0EDA-8C44-4C2A-B2D4-AF36862D8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332656"/>
            <a:ext cx="5688632" cy="1443269"/>
          </a:xfrm>
        </p:spPr>
        <p:txBody>
          <a:bodyPr>
            <a:normAutofit/>
          </a:bodyPr>
          <a:lstStyle/>
          <a:p>
            <a:pPr algn="ctr"/>
            <a:r>
              <a:rPr lang="cs-CZ" sz="3500" b="1" dirty="0"/>
              <a:t>AFÁZIE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6" y="1268760"/>
            <a:ext cx="7992888" cy="511256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Získaná porucha porozumění a produkce řeči, která vzniká v důsledku mozkové léze</a:t>
            </a:r>
          </a:p>
          <a:p>
            <a:r>
              <a:rPr lang="cs-CZ" dirty="0">
                <a:solidFill>
                  <a:schemeClr val="tx1"/>
                </a:solidFill>
              </a:rPr>
              <a:t>Mimo komunikačních schopností zasahuje více kognitivních  modalit, komunikační a sociální fungování a kvalitu života dané osoby a jejich blízkých</a:t>
            </a:r>
          </a:p>
          <a:p>
            <a:r>
              <a:rPr lang="cs-CZ" dirty="0">
                <a:solidFill>
                  <a:schemeClr val="tx1"/>
                </a:solidFill>
              </a:rPr>
              <a:t>Příčinou jsou léze v oblasti mozkové kůry – nejčastěji se jedná o cerebrovaskulární onemocnění (CMP)</a:t>
            </a:r>
          </a:p>
          <a:p>
            <a:r>
              <a:rPr lang="cs-CZ" dirty="0">
                <a:solidFill>
                  <a:schemeClr val="tx1"/>
                </a:solidFill>
              </a:rPr>
              <a:t>CMP vznikají nejčastěji při uzávěrech nebo zúženích mozkových artérií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→ nedostatečné zásobení mozku kyslíkem/ hemoragické krvácení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Kromě vaskulární etiologie také na bázi mozkových lézí – nádory mozku, léze v důsledku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</a:rPr>
              <a:t>kraniotraumat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Vzniká většinou při poškození dominantní mozkové hemisféry</a:t>
            </a:r>
          </a:p>
          <a:p>
            <a:r>
              <a:rPr lang="cs-CZ" dirty="0">
                <a:solidFill>
                  <a:schemeClr val="tx1"/>
                </a:solidFill>
              </a:rPr>
              <a:t>Afázie X demence???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6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Obsah obrázku text, kniha&#10;&#10;Popis vygenerován s velmi vysokou mírou spolehlivosti">
            <a:extLst>
              <a:ext uri="{FF2B5EF4-FFF2-40B4-BE49-F238E27FC236}">
                <a16:creationId xmlns:a16="http://schemas.microsoft.com/office/drawing/2014/main" id="{BF652110-9FAF-4D60-BD1E-6BD2145059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6672"/>
            <a:ext cx="7461197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24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620688"/>
            <a:ext cx="7920880" cy="5688632"/>
          </a:xfrm>
        </p:spPr>
        <p:txBody>
          <a:bodyPr>
            <a:normAutofit/>
          </a:bodyPr>
          <a:lstStyle/>
          <a:p>
            <a:pPr marL="34290" indent="0" algn="ctr">
              <a:buNone/>
            </a:pPr>
            <a:r>
              <a:rPr lang="cs-CZ" b="1" dirty="0">
                <a:solidFill>
                  <a:schemeClr val="tx1"/>
                </a:solidFill>
              </a:rPr>
              <a:t>Klasifikace</a:t>
            </a:r>
          </a:p>
          <a:p>
            <a:pPr marL="34290" indent="0" algn="ctr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Zjednodušená klasifikace – </a:t>
            </a:r>
            <a:r>
              <a:rPr lang="cs-CZ" dirty="0" err="1">
                <a:solidFill>
                  <a:schemeClr val="tx1"/>
                </a:solidFill>
              </a:rPr>
              <a:t>Brocova</a:t>
            </a:r>
            <a:r>
              <a:rPr lang="cs-CZ" dirty="0">
                <a:solidFill>
                  <a:schemeClr val="tx1"/>
                </a:solidFill>
              </a:rPr>
              <a:t> (motorická) a </a:t>
            </a:r>
            <a:r>
              <a:rPr lang="cs-CZ" dirty="0" err="1">
                <a:solidFill>
                  <a:schemeClr val="tx1"/>
                </a:solidFill>
              </a:rPr>
              <a:t>Wernickeho</a:t>
            </a:r>
            <a:r>
              <a:rPr lang="cs-CZ" dirty="0">
                <a:solidFill>
                  <a:schemeClr val="tx1"/>
                </a:solidFill>
              </a:rPr>
              <a:t> (senzorická) afázie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Bostonská klasifikace -  specifická mozková léze vede ke specifickému klinickému obrazu afázie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Obecně bývá nejméně narušena pragmatická rovina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Při narušení </a:t>
            </a:r>
            <a:r>
              <a:rPr lang="cs-CZ" dirty="0" err="1">
                <a:solidFill>
                  <a:schemeClr val="tx1"/>
                </a:solidFill>
              </a:rPr>
              <a:t>morfologicko</a:t>
            </a:r>
            <a:r>
              <a:rPr lang="cs-CZ" dirty="0">
                <a:solidFill>
                  <a:schemeClr val="tx1"/>
                </a:solidFill>
              </a:rPr>
              <a:t> – syntaktické roviny vzniká agramatismus různého stupně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Narušení lexikálně - sémantické roviny – porucha v aktualizaci slov (projeví se jako anomie)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Porucha porozumění slovům (sémantický deficit)</a:t>
            </a:r>
          </a:p>
        </p:txBody>
      </p:sp>
    </p:spTree>
    <p:extLst>
      <p:ext uri="{BB962C8B-B14F-4D97-AF65-F5344CB8AC3E}">
        <p14:creationId xmlns:p14="http://schemas.microsoft.com/office/powerpoint/2010/main" val="313745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6332C77-D02A-4E6B-A61A-399D536D4D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745427"/>
              </p:ext>
            </p:extLst>
          </p:nvPr>
        </p:nvGraphicFramePr>
        <p:xfrm>
          <a:off x="539750" y="332656"/>
          <a:ext cx="8136706" cy="5976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060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622B5168-7C71-467F-B6BF-9A76BCD68F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173451"/>
              </p:ext>
            </p:extLst>
          </p:nvPr>
        </p:nvGraphicFramePr>
        <p:xfrm>
          <a:off x="179512" y="188640"/>
          <a:ext cx="8784978" cy="6552728"/>
        </p:xfrm>
        <a:graphic>
          <a:graphicData uri="http://schemas.openxmlformats.org/drawingml/2006/table">
            <a:tbl>
              <a:tblPr/>
              <a:tblGrid>
                <a:gridCol w="1815078">
                  <a:extLst>
                    <a:ext uri="{9D8B030D-6E8A-4147-A177-3AD203B41FA5}">
                      <a16:colId xmlns:a16="http://schemas.microsoft.com/office/drawing/2014/main" val="3005973091"/>
                    </a:ext>
                  </a:extLst>
                </a:gridCol>
                <a:gridCol w="2154038">
                  <a:extLst>
                    <a:ext uri="{9D8B030D-6E8A-4147-A177-3AD203B41FA5}">
                      <a16:colId xmlns:a16="http://schemas.microsoft.com/office/drawing/2014/main" val="3331002556"/>
                    </a:ext>
                  </a:extLst>
                </a:gridCol>
                <a:gridCol w="1772873">
                  <a:extLst>
                    <a:ext uri="{9D8B030D-6E8A-4147-A177-3AD203B41FA5}">
                      <a16:colId xmlns:a16="http://schemas.microsoft.com/office/drawing/2014/main" val="3665019446"/>
                    </a:ext>
                  </a:extLst>
                </a:gridCol>
                <a:gridCol w="1600877">
                  <a:extLst>
                    <a:ext uri="{9D8B030D-6E8A-4147-A177-3AD203B41FA5}">
                      <a16:colId xmlns:a16="http://schemas.microsoft.com/office/drawing/2014/main" val="4198701976"/>
                    </a:ext>
                  </a:extLst>
                </a:gridCol>
                <a:gridCol w="1442112">
                  <a:extLst>
                    <a:ext uri="{9D8B030D-6E8A-4147-A177-3AD203B41FA5}">
                      <a16:colId xmlns:a16="http://schemas.microsoft.com/office/drawing/2014/main" val="2751931794"/>
                    </a:ext>
                  </a:extLst>
                </a:gridCol>
              </a:tblGrid>
              <a:tr h="49763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Klinický syndrom afázie</a:t>
                      </a:r>
                    </a:p>
                  </a:txBody>
                  <a:tcPr marL="8363" marR="8363" marT="83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Spontánní řeč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Porozumění řeči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Opakování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Pojmenování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517412"/>
                  </a:ext>
                </a:extLst>
              </a:tr>
              <a:tr h="786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Brocova afázie</a:t>
                      </a:r>
                    </a:p>
                  </a:txBody>
                  <a:tcPr marL="8363" marR="8363" marT="83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nonfluentní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agramatická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parafrázie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lehké až těžké poruchy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743545"/>
                  </a:ext>
                </a:extLst>
              </a:tr>
              <a:tr h="72731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Globální afázie</a:t>
                      </a:r>
                    </a:p>
                  </a:txBody>
                  <a:tcPr marL="8363" marR="8363" marT="83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nonfluentní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až němý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těžce 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těžce 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těžce 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125358"/>
                  </a:ext>
                </a:extLst>
              </a:tr>
              <a:tr h="91870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Transkortikální motorická afázie</a:t>
                      </a:r>
                    </a:p>
                  </a:txBody>
                  <a:tcPr marL="8363" marR="8363" marT="83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nonfluentní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echolalická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lehké až středně těžké poruchy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nenarušeno, příp. lehce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192837"/>
                  </a:ext>
                </a:extLst>
              </a:tr>
              <a:tr h="786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Smíšená transkortikální  afázie</a:t>
                      </a:r>
                    </a:p>
                  </a:txBody>
                  <a:tcPr marL="8363" marR="8363" marT="83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nonfluentní řečové stereotypie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těžce 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zachováno, mírně 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609280"/>
                  </a:ext>
                </a:extLst>
              </a:tr>
              <a:tr h="5933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Wernickeho afázie</a:t>
                      </a:r>
                    </a:p>
                  </a:txBody>
                  <a:tcPr marL="8363" marR="8363" marT="83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fluentní parafrázie, nelogismy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těžce 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793755"/>
                  </a:ext>
                </a:extLst>
              </a:tr>
              <a:tr h="786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Konduktivní afázie</a:t>
                      </a:r>
                    </a:p>
                  </a:txBody>
                  <a:tcPr marL="8363" marR="8363" marT="83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fluentní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lehce 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výrazně narušeno, fonemická parafrázie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lehce 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471029"/>
                  </a:ext>
                </a:extLst>
              </a:tr>
              <a:tr h="66989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Amnestická afázie</a:t>
                      </a:r>
                    </a:p>
                  </a:txBody>
                  <a:tcPr marL="8363" marR="8363" marT="83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fluentní anomické pauzy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lehce 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zachováno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183550"/>
                  </a:ext>
                </a:extLst>
              </a:tr>
              <a:tr h="7864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Transkortikální senzorická afázie</a:t>
                      </a:r>
                    </a:p>
                  </a:txBody>
                  <a:tcPr marL="8363" marR="8363" marT="836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fluentní echolalická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těžké poruchy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zachováno, echolalie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narušeno</a:t>
                      </a:r>
                    </a:p>
                  </a:txBody>
                  <a:tcPr marL="8363" marR="8363" marT="8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238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712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0648"/>
            <a:ext cx="8064896" cy="6264696"/>
          </a:xfrm>
        </p:spPr>
        <p:txBody>
          <a:bodyPr>
            <a:normAutofit lnSpcReduction="10000"/>
          </a:bodyPr>
          <a:lstStyle/>
          <a:p>
            <a:pPr marL="3429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BROCOVA AFÁZIE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Léze v oblasti </a:t>
            </a:r>
            <a:r>
              <a:rPr lang="cs-CZ" dirty="0" err="1">
                <a:solidFill>
                  <a:schemeClr val="tx1"/>
                </a:solidFill>
              </a:rPr>
              <a:t>Brocovy</a:t>
            </a:r>
            <a:r>
              <a:rPr lang="cs-CZ" dirty="0">
                <a:solidFill>
                  <a:schemeClr val="tx1"/>
                </a:solidFill>
              </a:rPr>
              <a:t> arey (Br. 44,45) a také kolem této arey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Produkce řeči je </a:t>
            </a:r>
            <a:r>
              <a:rPr lang="cs-CZ" dirty="0" err="1">
                <a:solidFill>
                  <a:schemeClr val="tx1"/>
                </a:solidFill>
              </a:rPr>
              <a:t>nonfluentní</a:t>
            </a:r>
            <a:r>
              <a:rPr lang="cs-CZ" dirty="0">
                <a:solidFill>
                  <a:schemeClr val="tx1"/>
                </a:solidFill>
              </a:rPr>
              <a:t>, tempo řeči je výrazně </a:t>
            </a:r>
            <a:r>
              <a:rPr lang="cs-CZ" b="1" dirty="0">
                <a:solidFill>
                  <a:schemeClr val="tx1"/>
                </a:solidFill>
              </a:rPr>
              <a:t>zpomaleno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Spontánní řečová produkce s velkou námahou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Potíže s vyhledáváním slov z mentálního slovníku – často se může projevit jako </a:t>
            </a:r>
            <a:r>
              <a:rPr lang="cs-CZ" b="1" dirty="0">
                <a:solidFill>
                  <a:schemeClr val="tx1"/>
                </a:solidFill>
              </a:rPr>
              <a:t>fragment slova </a:t>
            </a:r>
            <a:r>
              <a:rPr lang="cs-CZ" dirty="0">
                <a:solidFill>
                  <a:schemeClr val="tx1"/>
                </a:solidFill>
              </a:rPr>
              <a:t>(nemocnice – </a:t>
            </a:r>
            <a:r>
              <a:rPr lang="cs-CZ" dirty="0" err="1">
                <a:solidFill>
                  <a:schemeClr val="tx1"/>
                </a:solidFill>
              </a:rPr>
              <a:t>nemice</a:t>
            </a:r>
            <a:r>
              <a:rPr lang="cs-CZ" dirty="0">
                <a:solidFill>
                  <a:schemeClr val="tx1"/>
                </a:solidFill>
              </a:rPr>
              <a:t>), jako záměna některého z fonémů (pes – pec) nebo jako kompenzační strategie ,,popisu‘‘ hledaného slova (</a:t>
            </a:r>
            <a:r>
              <a:rPr lang="cs-CZ" dirty="0" err="1">
                <a:solidFill>
                  <a:schemeClr val="tx1"/>
                </a:solidFill>
              </a:rPr>
              <a:t>tzv.</a:t>
            </a:r>
            <a:r>
              <a:rPr lang="cs-CZ" b="1" dirty="0" err="1">
                <a:solidFill>
                  <a:schemeClr val="tx1"/>
                </a:solidFill>
              </a:rPr>
              <a:t>cirkumlokace</a:t>
            </a:r>
            <a:r>
              <a:rPr lang="cs-CZ" dirty="0">
                <a:solidFill>
                  <a:schemeClr val="tx1"/>
                </a:solidFill>
              </a:rPr>
              <a:t>) - ,,No, je to…no, neumím to říct…no jak tady nosíme…no…</a:t>
            </a:r>
            <a:r>
              <a:rPr lang="cs-CZ" dirty="0" err="1">
                <a:solidFill>
                  <a:schemeClr val="tx1"/>
                </a:solidFill>
              </a:rPr>
              <a:t>noha,dole</a:t>
            </a:r>
            <a:r>
              <a:rPr lang="cs-CZ" dirty="0">
                <a:solidFill>
                  <a:schemeClr val="tx1"/>
                </a:solidFill>
              </a:rPr>
              <a:t>.‘‘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Nejnápadnější je </a:t>
            </a:r>
            <a:r>
              <a:rPr lang="cs-CZ" b="1" dirty="0">
                <a:solidFill>
                  <a:schemeClr val="tx1"/>
                </a:solidFill>
              </a:rPr>
              <a:t>agramatismus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Porozumění je oproti produkci vždy lepší, tzv. funkční porozumění je dobré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Potíže se mohou objevit při porozumění syntakticky delším větám nebo větám s nekanonickým pořadím (,,Josefa obsluhuje Petr‘‘)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Velmi často </a:t>
            </a:r>
            <a:r>
              <a:rPr lang="cs-CZ" b="1" dirty="0">
                <a:solidFill>
                  <a:schemeClr val="tx1"/>
                </a:solidFill>
              </a:rPr>
              <a:t>alexie a agrafie</a:t>
            </a:r>
            <a:r>
              <a:rPr lang="cs-CZ" dirty="0">
                <a:solidFill>
                  <a:schemeClr val="tx1"/>
                </a:solidFill>
              </a:rPr>
              <a:t> – potíže jak se samotnou četbou, tak porozuměním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  <a:hlinkClick r:id="rId2"/>
              </a:rPr>
              <a:t>https://www.youtube.com/watch?v=JWC-cVQmEmY</a:t>
            </a: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https://www.youtube.com/watch?v=khOP2a1zL9s</a:t>
            </a:r>
          </a:p>
        </p:txBody>
      </p:sp>
    </p:spTree>
    <p:extLst>
      <p:ext uri="{BB962C8B-B14F-4D97-AF65-F5344CB8AC3E}">
        <p14:creationId xmlns:p14="http://schemas.microsoft.com/office/powerpoint/2010/main" val="1776643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104FE53E-E4E5-4918-8529-B2EC2C9DB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060" y="908720"/>
            <a:ext cx="5729063" cy="4445751"/>
          </a:xfrm>
        </p:spPr>
      </p:pic>
    </p:spTree>
    <p:extLst>
      <p:ext uri="{BB962C8B-B14F-4D97-AF65-F5344CB8AC3E}">
        <p14:creationId xmlns:p14="http://schemas.microsoft.com/office/powerpoint/2010/main" val="333303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339D4-ED59-444B-B0E6-7E7988EF3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332656"/>
            <a:ext cx="8064896" cy="5976664"/>
          </a:xfrm>
        </p:spPr>
        <p:txBody>
          <a:bodyPr>
            <a:normAutofit fontScale="92500" lnSpcReduction="10000"/>
          </a:bodyPr>
          <a:lstStyle/>
          <a:p>
            <a:pPr marL="3429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GLOBÁLNÍ AFÁZIE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Při rozsáhlých poškozeních v tzv. </a:t>
            </a:r>
            <a:r>
              <a:rPr lang="cs-CZ" dirty="0" err="1">
                <a:solidFill>
                  <a:schemeClr val="tx1"/>
                </a:solidFill>
              </a:rPr>
              <a:t>perisylvianské</a:t>
            </a:r>
            <a:r>
              <a:rPr lang="cs-CZ" dirty="0">
                <a:solidFill>
                  <a:schemeClr val="tx1"/>
                </a:solidFill>
              </a:rPr>
              <a:t> oblasti dominantní mozkové hemisféry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Nejčastější cerebrovaskulární příčinou globální afázie je okluze či vysoký stupeň stenózy mozkových tepen, a také rozsáhlé krvácení ve frontální, temporální nebo parietální oblasti mozku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Tento typ afázie bývá přítomný v klinickém obraze onemocnění v iniciálním stádiu nemoci, po kratší či delší době se může zmírnit (spontánně či po zahájení farmakoterapie)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Produkce řeči je výrazně zasažena, zejména kvůli zasažení do oblasti frontální, protože ta zodpovídá za plánování, programování chování, tedy i řeči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Často </a:t>
            </a:r>
            <a:r>
              <a:rPr lang="cs-CZ" dirty="0" err="1">
                <a:solidFill>
                  <a:schemeClr val="tx1"/>
                </a:solidFill>
              </a:rPr>
              <a:t>perseverují</a:t>
            </a:r>
            <a:r>
              <a:rPr lang="cs-CZ" dirty="0">
                <a:solidFill>
                  <a:schemeClr val="tx1"/>
                </a:solidFill>
              </a:rPr>
              <a:t> slabiky (to – to) nebo opakují neologismy (</a:t>
            </a:r>
            <a:r>
              <a:rPr lang="cs-CZ" dirty="0" err="1">
                <a:solidFill>
                  <a:schemeClr val="tx1"/>
                </a:solidFill>
              </a:rPr>
              <a:t>zibala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zibala</a:t>
            </a:r>
            <a:r>
              <a:rPr lang="cs-CZ" dirty="0">
                <a:solidFill>
                  <a:schemeClr val="tx1"/>
                </a:solidFill>
              </a:rPr>
              <a:t>), takováto produkce se vyskytuje i při snaze zopakovat slovo po vyšetřujícím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Porucha je přítomna také v centrálním zpracování informací zpřístupněných  kteroukoliv modalitou (mluvená, psaná řeč, obrázky)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Důležité používat gesta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,,spojení‘‘ </a:t>
            </a:r>
            <a:r>
              <a:rPr lang="cs-CZ" dirty="0" err="1">
                <a:solidFill>
                  <a:schemeClr val="tx1"/>
                </a:solidFill>
              </a:rPr>
              <a:t>Brocovy</a:t>
            </a:r>
            <a:r>
              <a:rPr lang="cs-CZ" dirty="0">
                <a:solidFill>
                  <a:schemeClr val="tx1"/>
                </a:solidFill>
              </a:rPr>
              <a:t> a., </a:t>
            </a:r>
            <a:r>
              <a:rPr lang="cs-CZ" dirty="0" err="1">
                <a:solidFill>
                  <a:schemeClr val="tx1"/>
                </a:solidFill>
              </a:rPr>
              <a:t>Wernickeho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dirty="0" err="1">
                <a:solidFill>
                  <a:schemeClr val="tx1"/>
                </a:solidFill>
              </a:rPr>
              <a:t>konduktivní</a:t>
            </a:r>
            <a:r>
              <a:rPr lang="cs-CZ" dirty="0">
                <a:solidFill>
                  <a:schemeClr val="tx1"/>
                </a:solidFill>
              </a:rPr>
              <a:t> a. (ztráta porozumění, produkce a ztráta schopnosti opakování)</a:t>
            </a:r>
          </a:p>
        </p:txBody>
      </p:sp>
    </p:spTree>
    <p:extLst>
      <p:ext uri="{BB962C8B-B14F-4D97-AF65-F5344CB8AC3E}">
        <p14:creationId xmlns:p14="http://schemas.microsoft.com/office/powerpoint/2010/main" val="3719293999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Jemné pevné látky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2633</TotalTime>
  <Words>1284</Words>
  <Application>Microsoft Office PowerPoint</Application>
  <PresentationFormat>Předvádění na obrazovce (4:3)</PresentationFormat>
  <Paragraphs>166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Calibri</vt:lpstr>
      <vt:lpstr>Corbel</vt:lpstr>
      <vt:lpstr>Základ</vt:lpstr>
      <vt:lpstr>afázie  podzim 2017</vt:lpstr>
      <vt:lpstr>AFÁZIE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Horáková</dc:creator>
  <cp:lastModifiedBy>acer</cp:lastModifiedBy>
  <cp:revision>209</cp:revision>
  <dcterms:created xsi:type="dcterms:W3CDTF">2017-09-17T13:50:37Z</dcterms:created>
  <dcterms:modified xsi:type="dcterms:W3CDTF">2017-11-16T09:38:39Z</dcterms:modified>
</cp:coreProperties>
</file>