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256" r:id="rId2"/>
    <p:sldId id="273" r:id="rId3"/>
    <p:sldId id="257" r:id="rId4"/>
    <p:sldId id="258" r:id="rId5"/>
    <p:sldId id="259" r:id="rId6"/>
    <p:sldId id="266" r:id="rId7"/>
    <p:sldId id="267" r:id="rId8"/>
    <p:sldId id="265" r:id="rId9"/>
    <p:sldId id="261" r:id="rId10"/>
    <p:sldId id="269" r:id="rId11"/>
    <p:sldId id="268" r:id="rId12"/>
    <p:sldId id="263" r:id="rId13"/>
    <p:sldId id="297" r:id="rId14"/>
    <p:sldId id="264" r:id="rId15"/>
    <p:sldId id="298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5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CBAE49-1B97-4F24-9111-8DDAFE9FCB89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71493-B35E-4AC6-A321-6AC863CAAE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621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71493-B35E-4AC6-A321-6AC863CAAE9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45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71493-B35E-4AC6-A321-6AC863CAAE9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45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71493-B35E-4AC6-A321-6AC863CAAE9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45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71493-B35E-4AC6-A321-6AC863CAAE9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45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71493-B35E-4AC6-A321-6AC863CAAE9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55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D4EC-F8B0-4B1F-ADEC-65E8CAEE18BF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4BBE04-08A3-4AC2-B011-00BA86BE141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D4EC-F8B0-4B1F-ADEC-65E8CAEE18BF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BE04-08A3-4AC2-B011-00BA86BE14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D4EC-F8B0-4B1F-ADEC-65E8CAEE18BF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BE04-08A3-4AC2-B011-00BA86BE14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D4EC-F8B0-4B1F-ADEC-65E8CAEE18BF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BE04-08A3-4AC2-B011-00BA86BE14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D4EC-F8B0-4B1F-ADEC-65E8CAEE18BF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BE04-08A3-4AC2-B011-00BA86BE14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D4EC-F8B0-4B1F-ADEC-65E8CAEE18BF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BE04-08A3-4AC2-B011-00BA86BE141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D4EC-F8B0-4B1F-ADEC-65E8CAEE18BF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BE04-08A3-4AC2-B011-00BA86BE141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D4EC-F8B0-4B1F-ADEC-65E8CAEE18BF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BE04-08A3-4AC2-B011-00BA86BE14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D4EC-F8B0-4B1F-ADEC-65E8CAEE18BF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BE04-08A3-4AC2-B011-00BA86BE14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D4EC-F8B0-4B1F-ADEC-65E8CAEE18BF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BE04-08A3-4AC2-B011-00BA86BE14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D4EC-F8B0-4B1F-ADEC-65E8CAEE18BF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BE04-08A3-4AC2-B011-00BA86BE14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3312D4EC-F8B0-4B1F-ADEC-65E8CAEE18BF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E4BBE04-08A3-4AC2-B011-00BA86BE141C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836712"/>
            <a:ext cx="7315200" cy="2595025"/>
          </a:xfrm>
        </p:spPr>
        <p:txBody>
          <a:bodyPr/>
          <a:lstStyle/>
          <a:p>
            <a:r>
              <a:rPr lang="cs-CZ" dirty="0" smtClean="0"/>
              <a:t>Základy 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Ing. Martina Cirbusová,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623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Soukromé a veřejné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85992" cy="4896584"/>
          </a:xfrm>
        </p:spPr>
        <p:txBody>
          <a:bodyPr>
            <a:normAutofit/>
          </a:bodyPr>
          <a:lstStyle/>
          <a:p>
            <a:pPr marL="502920" indent="-457200">
              <a:buAutoNum type="arabicPeriod"/>
            </a:pPr>
            <a:endParaRPr lang="cs-CZ" sz="2400" b="1" dirty="0" smtClean="0"/>
          </a:p>
          <a:p>
            <a:pPr marL="45720" indent="0">
              <a:buNone/>
            </a:pPr>
            <a:endParaRPr lang="cs-CZ" sz="2400" b="1" dirty="0"/>
          </a:p>
          <a:p>
            <a:pPr marL="502920" indent="-457200">
              <a:buAutoNum type="arabicPeriod"/>
            </a:pPr>
            <a:endParaRPr lang="cs-CZ" sz="2400" b="1" dirty="0" smtClean="0"/>
          </a:p>
          <a:p>
            <a:pPr marL="502920" indent="-457200">
              <a:buAutoNum type="arabicPeriod"/>
            </a:pPr>
            <a:r>
              <a:rPr lang="cs-CZ" sz="3200" b="1" dirty="0" smtClean="0"/>
              <a:t>TEORIE ZÁJMOVÁ</a:t>
            </a:r>
          </a:p>
          <a:p>
            <a:pPr marL="502920" indent="-457200">
              <a:buAutoNum type="arabicPeriod"/>
            </a:pPr>
            <a:r>
              <a:rPr lang="cs-CZ" sz="3200" b="1" dirty="0" smtClean="0"/>
              <a:t>TEORIE MOCENSKÁ</a:t>
            </a:r>
          </a:p>
          <a:p>
            <a:pPr marL="502920" indent="-457200">
              <a:buAutoNum type="arabicPeriod"/>
            </a:pPr>
            <a:r>
              <a:rPr lang="cs-CZ" sz="3200" b="1" dirty="0" smtClean="0"/>
              <a:t>TEORIE ORGANICKÁ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93649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Hmotné a procesní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85992" cy="489658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sz="2400" b="1" dirty="0" smtClean="0"/>
              <a:t>HMOTNÉ PRÁVO</a:t>
            </a:r>
            <a:r>
              <a:rPr lang="cs-CZ" sz="2400" dirty="0" smtClean="0"/>
              <a:t> </a:t>
            </a:r>
          </a:p>
          <a:p>
            <a:pPr marL="45720" indent="0">
              <a:buNone/>
            </a:pPr>
            <a:r>
              <a:rPr lang="cs-CZ" sz="2400" dirty="0" smtClean="0"/>
              <a:t>– představuje obsah společenských vztahů</a:t>
            </a:r>
          </a:p>
          <a:p>
            <a:pPr marL="45720" indent="0">
              <a:buNone/>
            </a:pPr>
            <a:r>
              <a:rPr lang="cs-CZ" sz="2400" dirty="0" smtClean="0"/>
              <a:t>– stanovuje jak se lidi mají ve společenských vztazích chovat</a:t>
            </a:r>
          </a:p>
          <a:p>
            <a:pPr marL="45720" indent="0">
              <a:buNone/>
            </a:pPr>
            <a:endParaRPr lang="cs-CZ" sz="2400" dirty="0" smtClean="0"/>
          </a:p>
          <a:p>
            <a:pPr marL="45720" indent="0">
              <a:buNone/>
            </a:pPr>
            <a:r>
              <a:rPr lang="cs-CZ" sz="2400" b="1" dirty="0" smtClean="0"/>
              <a:t>PROCESNÍ PRÁVO</a:t>
            </a:r>
            <a:r>
              <a:rPr lang="cs-CZ" sz="2400" dirty="0" smtClean="0"/>
              <a:t> </a:t>
            </a:r>
            <a:endParaRPr lang="cs-CZ" sz="2400" dirty="0"/>
          </a:p>
          <a:p>
            <a:pPr marL="45720" indent="0">
              <a:buNone/>
            </a:pPr>
            <a:r>
              <a:rPr lang="cs-CZ" sz="2400" dirty="0" smtClean="0"/>
              <a:t>– stanoví postupy jimiž se účastníci právních vztahů mohou domáhat svého práva </a:t>
            </a:r>
          </a:p>
        </p:txBody>
      </p:sp>
    </p:spTree>
    <p:extLst>
      <p:ext uri="{BB962C8B-B14F-4D97-AF65-F5344CB8AC3E}">
        <p14:creationId xmlns:p14="http://schemas.microsoft.com/office/powerpoint/2010/main" val="281114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Zásady soukromého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84784"/>
            <a:ext cx="7185992" cy="4896584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cs-CZ" dirty="0" smtClean="0"/>
              <a:t>= základní pravidla, která ovládají soukromé právo jako systémový celek a prostupují celou úpravou osobních, rodinných a majetkových práv a povinností soukromoprávní povahy</a:t>
            </a:r>
          </a:p>
          <a:p>
            <a:pPr marL="45720" indent="0" algn="just">
              <a:buNone/>
            </a:pPr>
            <a:r>
              <a:rPr lang="cs-CZ" dirty="0" smtClean="0"/>
              <a:t>= uplatňují se bez ohledu na to, jsou-li v občanském zákoníku jako ústředním soukromoprávním předpisu výslovně vyjádřeny či nikoliv</a:t>
            </a:r>
          </a:p>
          <a:p>
            <a:pPr marL="45720" indent="0" algn="just">
              <a:buNone/>
            </a:pPr>
            <a:r>
              <a:rPr lang="cs-CZ" dirty="0" smtClean="0"/>
              <a:t>= svůj základ odvozují ze stěžejních hodnot pluralitní demokracie, tržního hospodářství, právního státu a ochrany lidských a občanských práv</a:t>
            </a:r>
          </a:p>
          <a:p>
            <a:pPr marL="45720" indent="0" algn="just">
              <a:buNone/>
            </a:pPr>
            <a:endParaRPr lang="cs-CZ" dirty="0"/>
          </a:p>
          <a:p>
            <a:pPr marL="45720" indent="0" algn="just">
              <a:buNone/>
            </a:pPr>
            <a:r>
              <a:rPr lang="cs-CZ" b="1" dirty="0" smtClean="0"/>
              <a:t>= § 3 odst. 2 OZ -  nejde o taxativní výčet!</a:t>
            </a:r>
          </a:p>
          <a:p>
            <a:pPr marL="45720" indent="0" algn="just">
              <a:buNone/>
            </a:pPr>
            <a:endParaRPr lang="cs-CZ" b="1" dirty="0"/>
          </a:p>
          <a:p>
            <a:pPr marL="45720" indent="0" algn="just">
              <a:buNone/>
            </a:pPr>
            <a:r>
              <a:rPr lang="cs-CZ" b="1" dirty="0" smtClean="0">
                <a:solidFill>
                  <a:schemeClr val="tx2"/>
                </a:solidFill>
              </a:rPr>
              <a:t>? KDE JINDE JSOU TEDY ZÁSADY SOUKROMÉHO PRÁVA?</a:t>
            </a:r>
            <a:endParaRPr lang="cs-CZ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95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Zásady soukromého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84784"/>
            <a:ext cx="7185992" cy="4896584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cs-CZ" sz="2400" b="1" dirty="0"/>
              <a:t>Zásady soukromého</a:t>
            </a:r>
            <a:r>
              <a:rPr lang="cs-CZ" sz="2400" dirty="0"/>
              <a:t> – občanského práva odvozují svůj základ ze stěžejních hodnot pluralitní demokracie, tržního hospodářství, právního státu a ochrany lidských a občanských práv</a:t>
            </a:r>
            <a:r>
              <a:rPr lang="cs-CZ" sz="2400" dirty="0" smtClean="0"/>
              <a:t>:</a:t>
            </a:r>
          </a:p>
          <a:p>
            <a:pPr marL="45720" indent="0" algn="just">
              <a:buNone/>
            </a:pPr>
            <a:endParaRPr lang="cs-CZ" sz="2400" dirty="0"/>
          </a:p>
          <a:p>
            <a:pPr algn="just">
              <a:buFontTx/>
              <a:buChar char="-"/>
            </a:pPr>
            <a:r>
              <a:rPr lang="cs-CZ" sz="2400" dirty="0"/>
              <a:t>stěžejní společenské hodnoty jsou zakotveny a zformulovány v ústavním pořádku (Listina, mezinárodní úmluvy, Ústava)</a:t>
            </a:r>
          </a:p>
          <a:p>
            <a:pPr algn="just">
              <a:buFontTx/>
              <a:buChar char="-"/>
            </a:pPr>
            <a:r>
              <a:rPr lang="cs-CZ" sz="2400" dirty="0"/>
              <a:t>po vstupu ČR do EU vyplývají některé zásady pro soukromé právo i z hodnot, které jsou vlastní EU</a:t>
            </a:r>
          </a:p>
          <a:p>
            <a:pPr marL="45720" indent="0" algn="just">
              <a:buNone/>
            </a:pPr>
            <a:endParaRPr lang="cs-CZ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97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Občanské právo hmotné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85992" cy="4896584"/>
          </a:xfrm>
        </p:spPr>
        <p:txBody>
          <a:bodyPr>
            <a:normAutofit/>
          </a:bodyPr>
          <a:lstStyle/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ústřední postavení v rámci celého soukromého práva</a:t>
            </a:r>
          </a:p>
          <a:p>
            <a:r>
              <a:rPr lang="cs-CZ" sz="2800" dirty="0" smtClean="0"/>
              <a:t> 2 základní zásady: autonomie vůle a rovné postavení</a:t>
            </a:r>
          </a:p>
          <a:p>
            <a:r>
              <a:rPr lang="cs-CZ" sz="2800" dirty="0" smtClean="0"/>
              <a:t>zákon č. 89/2012 Sb., občanský zákoník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8468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Systematika 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185992" cy="4896584"/>
          </a:xfrm>
        </p:spPr>
        <p:txBody>
          <a:bodyPr>
            <a:normAutofit/>
          </a:bodyPr>
          <a:lstStyle/>
          <a:p>
            <a:pPr marL="502920" indent="-457200" algn="just">
              <a:lnSpc>
                <a:spcPct val="150000"/>
              </a:lnSpc>
              <a:buAutoNum type="arabicPeriod"/>
            </a:pPr>
            <a:r>
              <a:rPr lang="cs-CZ" sz="2400" dirty="0" smtClean="0"/>
              <a:t>Obecná část – předmět právní úpravy, osoby, zastoupení, věci a jejich rozdělení, právní skutečnosti</a:t>
            </a:r>
          </a:p>
          <a:p>
            <a:pPr marL="502920" indent="-457200" algn="just">
              <a:lnSpc>
                <a:spcPct val="150000"/>
              </a:lnSpc>
              <a:buAutoNum type="arabicPeriod"/>
            </a:pPr>
            <a:r>
              <a:rPr lang="cs-CZ" sz="2400" dirty="0" smtClean="0"/>
              <a:t>Rodinné právo – manželství, příbuzenství, </a:t>
            </a:r>
            <a:r>
              <a:rPr lang="cs-CZ" sz="2400" dirty="0" err="1" smtClean="0"/>
              <a:t>švagrovství</a:t>
            </a:r>
            <a:r>
              <a:rPr lang="cs-CZ" sz="2400" dirty="0" smtClean="0"/>
              <a:t>, poručenství a jiné formy péče, </a:t>
            </a:r>
          </a:p>
          <a:p>
            <a:pPr marL="502920" indent="-457200" algn="just">
              <a:lnSpc>
                <a:spcPct val="150000"/>
              </a:lnSpc>
              <a:buAutoNum type="arabicPeriod"/>
            </a:pPr>
            <a:r>
              <a:rPr lang="cs-CZ" sz="2400" dirty="0" smtClean="0"/>
              <a:t>Absolutní majetková práva – věcná práva</a:t>
            </a:r>
          </a:p>
          <a:p>
            <a:pPr marL="502920" indent="-457200" algn="just">
              <a:lnSpc>
                <a:spcPct val="150000"/>
              </a:lnSpc>
              <a:buAutoNum type="arabicPeriod"/>
            </a:pPr>
            <a:r>
              <a:rPr lang="cs-CZ" sz="2400" dirty="0" smtClean="0"/>
              <a:t>Relativní majetková práva – závazky</a:t>
            </a:r>
          </a:p>
          <a:p>
            <a:pPr marL="502920" indent="-457200" algn="just">
              <a:lnSpc>
                <a:spcPct val="150000"/>
              </a:lnSpc>
              <a:buAutoNum type="arabicPeriod"/>
            </a:pPr>
            <a:r>
              <a:rPr lang="cs-CZ" sz="2400" dirty="0" smtClean="0"/>
              <a:t>Ustanovení přechodná a závěrečná</a:t>
            </a:r>
          </a:p>
        </p:txBody>
      </p:sp>
    </p:spTree>
    <p:extLst>
      <p:ext uri="{BB962C8B-B14F-4D97-AF65-F5344CB8AC3E}">
        <p14:creationId xmlns:p14="http://schemas.microsoft.com/office/powerpoint/2010/main" val="145013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Občanské právo hmotné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85992" cy="4896584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cs-CZ" sz="2800" dirty="0" smtClean="0"/>
              <a:t>Občanská práva subjektivní povahy jsou:</a:t>
            </a:r>
          </a:p>
          <a:p>
            <a:pPr marL="560070" indent="-514350">
              <a:buAutoNum type="arabicParenR"/>
            </a:pPr>
            <a:r>
              <a:rPr lang="cs-CZ" sz="2800" dirty="0" smtClean="0"/>
              <a:t>Osobní práva</a:t>
            </a:r>
          </a:p>
          <a:p>
            <a:pPr marL="898525" indent="-514350">
              <a:buAutoNum type="alphaLcParenR"/>
              <a:tabLst>
                <a:tab pos="900113" algn="l"/>
              </a:tabLst>
            </a:pPr>
            <a:r>
              <a:rPr lang="cs-CZ" sz="2800" dirty="0" smtClean="0"/>
              <a:t>statusová práva – upravující právní stav, resp. postavení fyzických a právnických osob</a:t>
            </a:r>
          </a:p>
          <a:p>
            <a:pPr marL="898525" indent="-514350">
              <a:buAutoNum type="alphaLcParenR"/>
            </a:pPr>
            <a:r>
              <a:rPr lang="cs-CZ" sz="2800" dirty="0" smtClean="0"/>
              <a:t>osobní nebo osobnostní práva</a:t>
            </a:r>
          </a:p>
          <a:p>
            <a:pPr marL="560070" indent="-514350">
              <a:buFont typeface="+mj-lt"/>
              <a:buAutoNum type="arabicParenR" startAt="2"/>
            </a:pPr>
            <a:r>
              <a:rPr lang="cs-CZ" sz="2800" dirty="0" smtClean="0"/>
              <a:t>Rodinná práva</a:t>
            </a:r>
          </a:p>
          <a:p>
            <a:pPr marL="560070" indent="-514350">
              <a:buAutoNum type="arabicParenR" startAt="2"/>
            </a:pPr>
            <a:r>
              <a:rPr lang="cs-CZ" sz="2800" dirty="0" smtClean="0"/>
              <a:t>Majetková práva</a:t>
            </a:r>
          </a:p>
          <a:p>
            <a:pPr marL="898525" indent="-514350">
              <a:buAutoNum type="alphaLcParenR"/>
            </a:pPr>
            <a:r>
              <a:rPr lang="cs-CZ" sz="2800" dirty="0" smtClean="0"/>
              <a:t>držba, vlastnické právo, věcná práva k věci cizí</a:t>
            </a:r>
          </a:p>
          <a:p>
            <a:pPr marL="898525" indent="-514350">
              <a:buAutoNum type="alphaLcParenR"/>
            </a:pPr>
            <a:r>
              <a:rPr lang="cs-CZ" sz="2800" dirty="0" smtClean="0"/>
              <a:t>dědické právo</a:t>
            </a:r>
          </a:p>
          <a:p>
            <a:pPr marL="898525" indent="-514350">
              <a:buAutoNum type="alphaLcParenR"/>
            </a:pPr>
            <a:r>
              <a:rPr lang="cs-CZ" sz="2800" dirty="0" smtClean="0"/>
              <a:t>závazkové právo</a:t>
            </a:r>
          </a:p>
        </p:txBody>
      </p:sp>
    </p:spTree>
    <p:extLst>
      <p:ext uri="{BB962C8B-B14F-4D97-AF65-F5344CB8AC3E}">
        <p14:creationId xmlns:p14="http://schemas.microsoft.com/office/powerpoint/2010/main" val="144863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Občanskoprávní skutečnost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85992" cy="489658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sz="2800" dirty="0" smtClean="0"/>
              <a:t>= je to objektivní skutečnost, kterou bere na zřetel občanské právo a spojuje s ní občanskoprávní následky</a:t>
            </a:r>
          </a:p>
          <a:p>
            <a:pPr marL="45720" indent="0">
              <a:buNone/>
            </a:pPr>
            <a:endParaRPr lang="cs-CZ" sz="2800" dirty="0" smtClean="0"/>
          </a:p>
          <a:p>
            <a:pPr marL="45720" indent="0">
              <a:buNone/>
            </a:pPr>
            <a:r>
              <a:rPr lang="cs-CZ" sz="2800" dirty="0" smtClean="0"/>
              <a:t>NÁSLEDKY:</a:t>
            </a:r>
          </a:p>
          <a:p>
            <a:pPr>
              <a:buFontTx/>
              <a:buChar char="-"/>
            </a:pPr>
            <a:r>
              <a:rPr lang="cs-CZ" sz="2800" dirty="0" smtClean="0"/>
              <a:t>vznik</a:t>
            </a:r>
          </a:p>
          <a:p>
            <a:pPr>
              <a:buFontTx/>
              <a:buChar char="-"/>
            </a:pPr>
            <a:r>
              <a:rPr lang="cs-CZ" sz="2800" dirty="0" smtClean="0"/>
              <a:t>změna</a:t>
            </a:r>
          </a:p>
          <a:p>
            <a:pPr>
              <a:buFontTx/>
              <a:buChar char="-"/>
            </a:pPr>
            <a:r>
              <a:rPr lang="cs-CZ" sz="2800" dirty="0" smtClean="0"/>
              <a:t>zánik</a:t>
            </a:r>
          </a:p>
          <a:p>
            <a:pPr marL="45720" indent="0">
              <a:buNone/>
            </a:pPr>
            <a:r>
              <a:rPr lang="cs-CZ" sz="2800" dirty="0" smtClean="0"/>
              <a:t>subjektivních práv nebo povinností</a:t>
            </a:r>
          </a:p>
        </p:txBody>
      </p:sp>
    </p:spTree>
    <p:extLst>
      <p:ext uri="{BB962C8B-B14F-4D97-AF65-F5344CB8AC3E}">
        <p14:creationId xmlns:p14="http://schemas.microsoft.com/office/powerpoint/2010/main" val="30983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Občanskoprávní skutečnost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85992" cy="4896584"/>
          </a:xfrm>
        </p:spPr>
        <p:txBody>
          <a:bodyPr>
            <a:normAutofit fontScale="92500"/>
          </a:bodyPr>
          <a:lstStyle/>
          <a:p>
            <a:pPr marL="45720" indent="0" algn="just">
              <a:buNone/>
            </a:pPr>
            <a:r>
              <a:rPr lang="cs-CZ" sz="2800" dirty="0" smtClean="0"/>
              <a:t>DRUHY:</a:t>
            </a:r>
          </a:p>
          <a:p>
            <a:pPr marL="560070" indent="-514350" algn="just">
              <a:buAutoNum type="arabicPeriod"/>
            </a:pPr>
            <a:r>
              <a:rPr lang="cs-CZ" sz="2800" u="sng" dirty="0" smtClean="0"/>
              <a:t>PRÁVNÍ JEDNÁNÍ</a:t>
            </a:r>
            <a:r>
              <a:rPr lang="cs-CZ" sz="2800" dirty="0" smtClean="0"/>
              <a:t> = takové chování osoby(subjektu práva), které je schopno vyvolat právní následky</a:t>
            </a:r>
          </a:p>
          <a:p>
            <a:pPr marL="45720" indent="0" algn="just">
              <a:buNone/>
            </a:pPr>
            <a:r>
              <a:rPr lang="cs-CZ" sz="2800" dirty="0" smtClean="0"/>
              <a:t>př. mlčení (druh nekonání)</a:t>
            </a:r>
          </a:p>
          <a:p>
            <a:pPr marL="45720" indent="0" algn="just">
              <a:buNone/>
            </a:pPr>
            <a:endParaRPr lang="cs-CZ" sz="2800" dirty="0" smtClean="0"/>
          </a:p>
          <a:p>
            <a:pPr marL="560070" indent="-514350" algn="just">
              <a:buFont typeface="+mj-lt"/>
              <a:buAutoNum type="arabicPeriod" startAt="2"/>
            </a:pPr>
            <a:r>
              <a:rPr lang="cs-CZ" sz="2800" u="sng" dirty="0" smtClean="0"/>
              <a:t>PRÁVNÍ UDÁLOST</a:t>
            </a:r>
            <a:r>
              <a:rPr lang="cs-CZ" sz="2800" dirty="0" smtClean="0"/>
              <a:t> = jde o skutečnost, která v určité podobě za určitých okolností je pro právo významná: právo ji bere na zřetel a spojuje s ní právní následky</a:t>
            </a:r>
          </a:p>
          <a:p>
            <a:pPr marL="45720" indent="0" algn="just">
              <a:buNone/>
            </a:pPr>
            <a:r>
              <a:rPr lang="cs-CZ" sz="2800" dirty="0" smtClean="0"/>
              <a:t>př. čas, smrt, narození</a:t>
            </a:r>
          </a:p>
        </p:txBody>
      </p:sp>
    </p:spTree>
    <p:extLst>
      <p:ext uri="{BB962C8B-B14F-4D97-AF65-F5344CB8AC3E}">
        <p14:creationId xmlns:p14="http://schemas.microsoft.com/office/powerpoint/2010/main" val="185886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836712"/>
            <a:ext cx="7315200" cy="2595025"/>
          </a:xfrm>
        </p:spPr>
        <p:txBody>
          <a:bodyPr/>
          <a:lstStyle/>
          <a:p>
            <a:r>
              <a:rPr lang="cs-CZ" dirty="0" smtClean="0"/>
              <a:t>II. BLOK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89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836712"/>
            <a:ext cx="7315200" cy="2595025"/>
          </a:xfrm>
        </p:spPr>
        <p:txBody>
          <a:bodyPr/>
          <a:lstStyle/>
          <a:p>
            <a:r>
              <a:rPr lang="cs-CZ" dirty="0" smtClean="0"/>
              <a:t>I. BLOK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05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85992" cy="4896584"/>
          </a:xfrm>
        </p:spPr>
        <p:txBody>
          <a:bodyPr>
            <a:normAutofit/>
          </a:bodyPr>
          <a:lstStyle/>
          <a:p>
            <a:pPr marL="560070" indent="-514350" algn="just">
              <a:lnSpc>
                <a:spcPct val="150000"/>
              </a:lnSpc>
              <a:buAutoNum type="arabicPeriod"/>
            </a:pPr>
            <a:r>
              <a:rPr lang="cs-CZ" sz="2800" dirty="0" smtClean="0"/>
              <a:t>Právní vztahy</a:t>
            </a:r>
          </a:p>
          <a:p>
            <a:pPr marL="560070" indent="-514350" algn="just">
              <a:lnSpc>
                <a:spcPct val="150000"/>
              </a:lnSpc>
              <a:buAutoNum type="arabicPeriod"/>
            </a:pPr>
            <a:r>
              <a:rPr lang="cs-CZ" sz="2800" dirty="0" smtClean="0"/>
              <a:t>Subjekty a objekty občanského práva</a:t>
            </a:r>
          </a:p>
          <a:p>
            <a:pPr marL="560070" indent="-514350" algn="just">
              <a:lnSpc>
                <a:spcPct val="150000"/>
              </a:lnSpc>
              <a:buAutoNum type="arabicPeriod"/>
            </a:pPr>
            <a:r>
              <a:rPr lang="cs-CZ" sz="2800" dirty="0" smtClean="0"/>
              <a:t>Rodinné právo</a:t>
            </a:r>
          </a:p>
          <a:p>
            <a:pPr marL="560070" indent="-514350" algn="just">
              <a:lnSpc>
                <a:spcPct val="150000"/>
              </a:lnSpc>
              <a:buAutoNum type="arabicPeriod"/>
            </a:pPr>
            <a:r>
              <a:rPr lang="cs-CZ" sz="2800" dirty="0" smtClean="0"/>
              <a:t>Majetková práva</a:t>
            </a:r>
          </a:p>
          <a:p>
            <a:pPr marL="560070" indent="-514350" algn="just">
              <a:lnSpc>
                <a:spcPct val="150000"/>
              </a:lnSpc>
              <a:buAutoNum type="arabicPeriod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29995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Právní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185992" cy="4896584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50000"/>
              </a:lnSpc>
              <a:buNone/>
            </a:pPr>
            <a:r>
              <a:rPr lang="cs-CZ" sz="2800" dirty="0" smtClean="0"/>
              <a:t>„</a:t>
            </a:r>
            <a:r>
              <a:rPr lang="cs-CZ" sz="2400" i="1" dirty="0" smtClean="0"/>
              <a:t>má-li někdo subjektivní právo vůči jinému nebo vůči určité věci, existuje v důsledku toho vztah mezi oprávněným a povinným – </a:t>
            </a:r>
            <a:r>
              <a:rPr lang="cs-CZ" sz="2400" b="1" i="1" dirty="0" smtClean="0"/>
              <a:t>tento vztah se označuje za právní vztah“</a:t>
            </a:r>
          </a:p>
          <a:p>
            <a:pPr marL="45720" indent="0" algn="just">
              <a:lnSpc>
                <a:spcPct val="150000"/>
              </a:lnSpc>
              <a:buNone/>
            </a:pPr>
            <a:r>
              <a:rPr lang="cs-CZ" sz="2400" b="1" i="1" dirty="0" smtClean="0"/>
              <a:t>PRVKY PRÁVNÍHO VZTAHU</a:t>
            </a:r>
          </a:p>
          <a:p>
            <a:pPr marL="502920" indent="-457200" algn="just">
              <a:lnSpc>
                <a:spcPct val="150000"/>
              </a:lnSpc>
              <a:buAutoNum type="arabicParenR"/>
            </a:pPr>
            <a:r>
              <a:rPr lang="cs-CZ" sz="2400" dirty="0" smtClean="0"/>
              <a:t>Subjekt</a:t>
            </a:r>
          </a:p>
          <a:p>
            <a:pPr marL="502920" indent="-457200" algn="just">
              <a:lnSpc>
                <a:spcPct val="150000"/>
              </a:lnSpc>
              <a:buAutoNum type="arabicParenR"/>
            </a:pPr>
            <a:r>
              <a:rPr lang="cs-CZ" sz="2400" dirty="0" smtClean="0"/>
              <a:t>Objekt </a:t>
            </a:r>
          </a:p>
          <a:p>
            <a:pPr marL="502920" indent="-457200" algn="just">
              <a:lnSpc>
                <a:spcPct val="150000"/>
              </a:lnSpc>
              <a:buAutoNum type="arabicParenR"/>
            </a:pPr>
            <a:r>
              <a:rPr lang="cs-CZ" sz="2400" dirty="0" smtClean="0"/>
              <a:t>Obsah </a:t>
            </a:r>
          </a:p>
        </p:txBody>
      </p:sp>
    </p:spTree>
    <p:extLst>
      <p:ext uri="{BB962C8B-B14F-4D97-AF65-F5344CB8AC3E}">
        <p14:creationId xmlns:p14="http://schemas.microsoft.com/office/powerpoint/2010/main" val="180865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Subjekty občanského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185992" cy="4896584"/>
          </a:xfrm>
        </p:spPr>
        <p:txBody>
          <a:bodyPr>
            <a:normAutofit/>
          </a:bodyPr>
          <a:lstStyle/>
          <a:p>
            <a:pPr marL="502920" indent="-457200" algn="just">
              <a:lnSpc>
                <a:spcPct val="150000"/>
              </a:lnSpc>
              <a:buAutoNum type="arabicParenR"/>
            </a:pPr>
            <a:r>
              <a:rPr lang="cs-CZ" sz="2400" dirty="0" smtClean="0"/>
              <a:t>Osoby fyzické</a:t>
            </a:r>
          </a:p>
          <a:p>
            <a:pPr marL="502920" indent="-457200" algn="just">
              <a:lnSpc>
                <a:spcPct val="150000"/>
              </a:lnSpc>
              <a:buAutoNum type="arabicParenR"/>
            </a:pPr>
            <a:r>
              <a:rPr lang="cs-CZ" sz="2400" dirty="0" smtClean="0"/>
              <a:t>Právnické osoby</a:t>
            </a:r>
          </a:p>
          <a:p>
            <a:pPr marL="502920" indent="-457200" algn="just">
              <a:lnSpc>
                <a:spcPct val="150000"/>
              </a:lnSpc>
              <a:buAutoNum type="arabicParenR"/>
            </a:pPr>
            <a:r>
              <a:rPr lang="cs-CZ" sz="2400" dirty="0" smtClean="0"/>
              <a:t>Spotřebitel</a:t>
            </a:r>
          </a:p>
          <a:p>
            <a:pPr marL="502920" indent="-457200" algn="just">
              <a:lnSpc>
                <a:spcPct val="150000"/>
              </a:lnSpc>
              <a:buAutoNum type="arabicParenR"/>
            </a:pPr>
            <a:r>
              <a:rPr lang="cs-CZ" sz="2400" dirty="0" smtClean="0"/>
              <a:t>Podnikatel</a:t>
            </a:r>
          </a:p>
        </p:txBody>
      </p:sp>
    </p:spTree>
    <p:extLst>
      <p:ext uri="{BB962C8B-B14F-4D97-AF65-F5344CB8AC3E}">
        <p14:creationId xmlns:p14="http://schemas.microsoft.com/office/powerpoint/2010/main" val="171055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Subjekty občanského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185992" cy="4896584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cs-CZ" sz="2400" dirty="0"/>
              <a:t>právní  normy určují okruh osob, na které se obracejí, a vymezují jejich </a:t>
            </a:r>
            <a:r>
              <a:rPr lang="cs-CZ" sz="2400" b="1" dirty="0"/>
              <a:t>PRÁVNÍ ZPŮSOBILOST – 2 vlastnosti!</a:t>
            </a:r>
          </a:p>
          <a:p>
            <a:pPr marL="502920" indent="-457200" algn="just">
              <a:lnSpc>
                <a:spcPct val="150000"/>
              </a:lnSpc>
              <a:buAutoNum type="arabicParenR"/>
            </a:pPr>
            <a:r>
              <a:rPr lang="cs-CZ" sz="2400" b="1" dirty="0"/>
              <a:t>Způsobilost k právům a povinnostem </a:t>
            </a:r>
            <a:r>
              <a:rPr lang="cs-CZ" sz="2400" dirty="0"/>
              <a:t>= ZPŮSOBILOST BÝT SUBJEKTEM PRÁV A </a:t>
            </a:r>
            <a:r>
              <a:rPr lang="cs-CZ" sz="2400" dirty="0" smtClean="0"/>
              <a:t>POVINNOSTÍ (právní subjektivita)</a:t>
            </a:r>
            <a:endParaRPr lang="cs-CZ" sz="2400" dirty="0"/>
          </a:p>
          <a:p>
            <a:pPr marL="502920" indent="-457200" algn="just">
              <a:lnSpc>
                <a:spcPct val="150000"/>
              </a:lnSpc>
              <a:buAutoNum type="arabicParenR"/>
            </a:pPr>
            <a:r>
              <a:rPr lang="cs-CZ" sz="2400" b="1" dirty="0"/>
              <a:t>Způsobilost k právně relevantnímu jednání</a:t>
            </a:r>
          </a:p>
          <a:p>
            <a:pPr marL="45720" indent="0" algn="just">
              <a:lnSpc>
                <a:spcPct val="150000"/>
              </a:lnSpc>
              <a:buNone/>
            </a:pPr>
            <a:r>
              <a:rPr lang="cs-CZ" sz="2400" dirty="0"/>
              <a:t>	a) způsobilost nabývat pro sebe vlastním právním </a:t>
            </a:r>
            <a:r>
              <a:rPr lang="cs-CZ" sz="2400" dirty="0" smtClean="0"/>
              <a:t>	jednáním </a:t>
            </a:r>
            <a:r>
              <a:rPr lang="cs-CZ" sz="2400" dirty="0"/>
              <a:t>práva a zavazovat se k povinnostem </a:t>
            </a:r>
            <a:r>
              <a:rPr lang="cs-CZ" sz="2400" dirty="0" smtClean="0"/>
              <a:t>	(</a:t>
            </a:r>
            <a:r>
              <a:rPr lang="cs-CZ" sz="2400" dirty="0"/>
              <a:t>způsobilost k právním úkonům)</a:t>
            </a:r>
          </a:p>
          <a:p>
            <a:pPr marL="45720" indent="0" algn="just">
              <a:lnSpc>
                <a:spcPct val="150000"/>
              </a:lnSpc>
              <a:buNone/>
            </a:pPr>
            <a:r>
              <a:rPr lang="cs-CZ" sz="2400" dirty="0"/>
              <a:t>	b) způsobilost založit svou odpovědnost (deliktní </a:t>
            </a:r>
            <a:r>
              <a:rPr lang="cs-CZ" sz="2400" dirty="0" smtClean="0"/>
              <a:t>	způsobilost</a:t>
            </a:r>
            <a:r>
              <a:rPr lang="cs-CZ" sz="2400" dirty="0"/>
              <a:t>)</a:t>
            </a:r>
          </a:p>
          <a:p>
            <a:pPr marL="502920" indent="-457200" algn="just">
              <a:lnSpc>
                <a:spcPct val="150000"/>
              </a:lnSpc>
              <a:buAutoNum type="arabicParenR"/>
            </a:pPr>
            <a:endParaRPr lang="cs-CZ" sz="2800" dirty="0"/>
          </a:p>
          <a:p>
            <a:pPr marL="45720" indent="0" algn="just">
              <a:lnSpc>
                <a:spcPct val="150000"/>
              </a:lnSpc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52301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Fyzické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185992" cy="4896584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cs-CZ" sz="2400" dirty="0" smtClean="0"/>
              <a:t>každá FO má právní osobnost =  je způsobilá v mezích právního řádu mít práva a povinnosti – jedno ze základních lidských práv (§ 15 odst. 1 OZ)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cs-CZ" sz="2400" dirty="0" smtClean="0"/>
              <a:t>právní osobnost FO vzniká narozením (§ 25 OZ!)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cs-CZ" sz="2400" dirty="0" smtClean="0"/>
              <a:t>svéprávnost vzniká postupně podle stavu psychické vyspělosti FO</a:t>
            </a:r>
          </a:p>
          <a:p>
            <a:pPr marL="502920" indent="-457200" algn="just">
              <a:lnSpc>
                <a:spcPct val="150000"/>
              </a:lnSpc>
              <a:buAutoNum type="arabicPeriod"/>
            </a:pPr>
            <a:r>
              <a:rPr lang="cs-CZ" sz="2400" dirty="0" smtClean="0"/>
              <a:t>zletilostí (18. rok)</a:t>
            </a:r>
          </a:p>
          <a:p>
            <a:pPr marL="502920" indent="-457200" algn="just">
              <a:lnSpc>
                <a:spcPct val="150000"/>
              </a:lnSpc>
              <a:buAutoNum type="arabicPeriod"/>
            </a:pPr>
            <a:r>
              <a:rPr lang="cs-CZ" sz="2400" dirty="0" smtClean="0"/>
              <a:t>uzavřením manželství</a:t>
            </a:r>
          </a:p>
          <a:p>
            <a:pPr marL="502920" indent="-457200" algn="just">
              <a:lnSpc>
                <a:spcPct val="150000"/>
              </a:lnSpc>
              <a:buAutoNum type="arabicPeriod"/>
            </a:pPr>
            <a:r>
              <a:rPr lang="cs-CZ" sz="2400" dirty="0" smtClean="0"/>
              <a:t>na základě rozhodnutí soudu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endParaRPr lang="cs-CZ" sz="2400" dirty="0"/>
          </a:p>
          <a:p>
            <a:pPr marL="45720" indent="0" algn="just">
              <a:lnSpc>
                <a:spcPct val="150000"/>
              </a:lnSpc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9891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Fyzické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plnou svéprávnost nemají:</a:t>
            </a:r>
          </a:p>
          <a:p>
            <a:pPr marL="502920" indent="-457200" algn="just">
              <a:lnSpc>
                <a:spcPct val="170000"/>
              </a:lnSpc>
              <a:buAutoNum type="arabicPeriod"/>
            </a:pPr>
            <a:r>
              <a:rPr lang="cs-CZ" sz="2800" dirty="0" smtClean="0"/>
              <a:t>nezletilci</a:t>
            </a:r>
          </a:p>
          <a:p>
            <a:pPr marL="502920" indent="-457200" algn="just">
              <a:lnSpc>
                <a:spcPct val="170000"/>
              </a:lnSpc>
              <a:buAutoNum type="arabicPeriod"/>
            </a:pPr>
            <a:r>
              <a:rPr lang="cs-CZ" sz="2800" dirty="0" smtClean="0"/>
              <a:t>zletilé FO, jejichž svéprávnost byla omezená rozhodnutím soudu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svéprávnost je podle </a:t>
            </a:r>
            <a:r>
              <a:rPr lang="cs-CZ" sz="2800" dirty="0" err="1" smtClean="0"/>
              <a:t>obč</a:t>
            </a:r>
            <a:r>
              <a:rPr lang="cs-CZ" sz="2800" dirty="0" smtClean="0"/>
              <a:t>. práva hmotného určující pro občanskou procesní způsobilost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přiznání svéprávnosti soudem:</a:t>
            </a:r>
          </a:p>
          <a:p>
            <a:pPr marL="502920" indent="-457200" algn="just">
              <a:lnSpc>
                <a:spcPct val="170000"/>
              </a:lnSpc>
              <a:buAutoNum type="arabicPeriod"/>
            </a:pPr>
            <a:r>
              <a:rPr lang="cs-CZ" sz="2800" dirty="0" smtClean="0"/>
              <a:t>nezletilý dosáhl věku 16ti let</a:t>
            </a:r>
          </a:p>
          <a:p>
            <a:pPr marL="502920" indent="-457200" algn="just">
              <a:lnSpc>
                <a:spcPct val="170000"/>
              </a:lnSpc>
              <a:buAutoNum type="arabicPeriod"/>
            </a:pPr>
            <a:r>
              <a:rPr lang="cs-CZ" sz="2800" dirty="0" smtClean="0"/>
              <a:t>je schopný sám se živit a sám obstarat své záležitosti</a:t>
            </a:r>
          </a:p>
          <a:p>
            <a:pPr marL="502920" indent="-457200" algn="just">
              <a:lnSpc>
                <a:spcPct val="170000"/>
              </a:lnSpc>
              <a:buAutoNum type="arabicPeriod"/>
            </a:pPr>
            <a:r>
              <a:rPr lang="cs-CZ" sz="2800" dirty="0" smtClean="0"/>
              <a:t>zákonný zástupce nezletilého s návrhem souhlasí</a:t>
            </a:r>
          </a:p>
        </p:txBody>
      </p:sp>
    </p:spTree>
    <p:extLst>
      <p:ext uri="{BB962C8B-B14F-4D97-AF65-F5344CB8AC3E}">
        <p14:creationId xmlns:p14="http://schemas.microsoft.com/office/powerpoint/2010/main" val="411114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Fyzické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omezení svéprávnosti soudem - § 57 OZ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pouze tehdy, pokud by mu jinak hrozila vážná </a:t>
            </a:r>
            <a:r>
              <a:rPr lang="cs-CZ" sz="2800" dirty="0" err="1" smtClean="0"/>
              <a:t>ujma</a:t>
            </a:r>
            <a:r>
              <a:rPr lang="cs-CZ" sz="2800" dirty="0" smtClean="0"/>
              <a:t> a nepostačí-li vzhledem k jeho zájmům některé z mírnějších a méně omezujících opatření (§ 55 odst. 2 OZ)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soud nemůže zletilého člověka zbavit svéprávnosti zcela!</a:t>
            </a:r>
          </a:p>
        </p:txBody>
      </p:sp>
    </p:spTree>
    <p:extLst>
      <p:ext uri="{BB962C8B-B14F-4D97-AF65-F5344CB8AC3E}">
        <p14:creationId xmlns:p14="http://schemas.microsoft.com/office/powerpoint/2010/main" val="355868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Právnické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osoba odlišná od fyzické osoby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organizovaný útvar, který má podle zákona právní osobnost (§ 20 odst. 1)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právnickými osobami mohou být útvary různého druhu – může jít o společenství osob, ale také o účelově vyčleněný majetek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nejdůležitějším znakem PO je jejich právní osobnost – subjektivita (§ 15 odst. 1 OZ)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PO mají též způsobilost k právním jednáním – rozsah subjektivity se kryje se způsobilostí k právním jednáním</a:t>
            </a:r>
          </a:p>
        </p:txBody>
      </p:sp>
    </p:spTree>
    <p:extLst>
      <p:ext uri="{BB962C8B-B14F-4D97-AF65-F5344CB8AC3E}">
        <p14:creationId xmlns:p14="http://schemas.microsoft.com/office/powerpoint/2010/main" val="104947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Právnické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dalším znakem PO je jejich majetková autonomie</a:t>
            </a:r>
          </a:p>
          <a:p>
            <a:pPr marL="45720" indent="0" algn="just">
              <a:lnSpc>
                <a:spcPct val="170000"/>
              </a:lnSpc>
              <a:buNone/>
            </a:pPr>
            <a:r>
              <a:rPr lang="cs-CZ" sz="2800" dirty="0" smtClean="0"/>
              <a:t>DĚLENÍ</a:t>
            </a:r>
          </a:p>
          <a:p>
            <a:pPr marL="560070" indent="-514350" algn="just">
              <a:lnSpc>
                <a:spcPct val="170000"/>
              </a:lnSpc>
              <a:buAutoNum type="alphaLcParenR"/>
            </a:pPr>
            <a:r>
              <a:rPr lang="cs-CZ" sz="2800" dirty="0" smtClean="0"/>
              <a:t>PO soukromého práva (obchodní společnosti) a PO veřejného práva (stát)</a:t>
            </a:r>
          </a:p>
          <a:p>
            <a:pPr marL="560070" indent="-514350" algn="just">
              <a:lnSpc>
                <a:spcPct val="170000"/>
              </a:lnSpc>
              <a:buAutoNum type="alphaLcParenR"/>
            </a:pPr>
            <a:r>
              <a:rPr lang="cs-CZ" sz="2800" dirty="0" smtClean="0"/>
              <a:t>podle povahy lze PO dělit na korporace a fundace(nadace) a smíšené útvary</a:t>
            </a:r>
            <a:endParaRPr lang="cs-CZ" sz="2800" dirty="0"/>
          </a:p>
          <a:p>
            <a:pPr marL="45720" indent="0" algn="just">
              <a:lnSpc>
                <a:spcPct val="170000"/>
              </a:lnSpc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0330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Právnické osoby v 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lnSpc>
                <a:spcPct val="170000"/>
              </a:lnSpc>
              <a:buNone/>
            </a:pPr>
            <a:r>
              <a:rPr lang="cs-CZ" sz="2800" dirty="0" smtClean="0"/>
              <a:t> - dělení do čtyř oddíl</a:t>
            </a:r>
          </a:p>
          <a:p>
            <a:pPr marL="45720" indent="0" algn="just">
              <a:lnSpc>
                <a:spcPct val="170000"/>
              </a:lnSpc>
              <a:buNone/>
            </a:pPr>
            <a:r>
              <a:rPr lang="cs-CZ" sz="2800" dirty="0" smtClean="0"/>
              <a:t>1.díl - obecné otázky týkající se všech druhů PO (§ 118-§ 209)</a:t>
            </a:r>
          </a:p>
          <a:p>
            <a:pPr marL="45720" indent="0" algn="just">
              <a:lnSpc>
                <a:spcPct val="170000"/>
              </a:lnSpc>
              <a:buNone/>
            </a:pPr>
            <a:r>
              <a:rPr lang="cs-CZ" sz="2800" dirty="0" smtClean="0"/>
              <a:t>2.-4. díl – jednotlivé druhy PO (§ 210 – 302 OZ korporace, §303 – 401 fundace, § 402 – 418  ústavy)</a:t>
            </a:r>
          </a:p>
          <a:p>
            <a:pPr marL="45720" indent="0" algn="just">
              <a:lnSpc>
                <a:spcPct val="170000"/>
              </a:lnSpc>
              <a:buNone/>
            </a:pPr>
            <a:r>
              <a:rPr lang="cs-CZ" sz="2800" dirty="0" smtClean="0"/>
              <a:t>- identifikace PO – název, sídlo, zápis do veřejného rejstříku</a:t>
            </a:r>
          </a:p>
          <a:p>
            <a:pPr marL="45720" indent="0" algn="just">
              <a:lnSpc>
                <a:spcPct val="170000"/>
              </a:lnSpc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82219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315200" cy="1154097"/>
          </a:xfrm>
        </p:spPr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84785"/>
            <a:ext cx="7330008" cy="482457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sz="3200" dirty="0" smtClean="0"/>
              <a:t> Základy teorie práva</a:t>
            </a:r>
          </a:p>
          <a:p>
            <a:pPr>
              <a:lnSpc>
                <a:spcPct val="150000"/>
              </a:lnSpc>
            </a:pPr>
            <a:r>
              <a:rPr lang="cs-CZ" sz="3200" dirty="0" smtClean="0"/>
              <a:t> Pojem a funkce práva</a:t>
            </a:r>
          </a:p>
          <a:p>
            <a:pPr>
              <a:lnSpc>
                <a:spcPct val="150000"/>
              </a:lnSpc>
            </a:pPr>
            <a:r>
              <a:rPr lang="cs-CZ" sz="3200" dirty="0" smtClean="0"/>
              <a:t> Soukromé vs</a:t>
            </a:r>
            <a:r>
              <a:rPr lang="cs-CZ" sz="3200" dirty="0"/>
              <a:t>.</a:t>
            </a:r>
            <a:r>
              <a:rPr lang="cs-CZ" sz="3200" dirty="0" smtClean="0"/>
              <a:t> veřejné právo</a:t>
            </a:r>
          </a:p>
          <a:p>
            <a:pPr>
              <a:lnSpc>
                <a:spcPct val="150000"/>
              </a:lnSpc>
            </a:pPr>
            <a:r>
              <a:rPr lang="cs-CZ" sz="3200" dirty="0"/>
              <a:t> </a:t>
            </a:r>
            <a:r>
              <a:rPr lang="cs-CZ" sz="3200" dirty="0" smtClean="0"/>
              <a:t>Hmotné vs. procesní právo</a:t>
            </a:r>
          </a:p>
          <a:p>
            <a:pPr>
              <a:lnSpc>
                <a:spcPct val="150000"/>
              </a:lnSpc>
            </a:pPr>
            <a:r>
              <a:rPr lang="cs-CZ" sz="3200" dirty="0"/>
              <a:t> </a:t>
            </a:r>
            <a:r>
              <a:rPr lang="cs-CZ" sz="3200" dirty="0" smtClean="0"/>
              <a:t>Zásady soukromého práva</a:t>
            </a:r>
          </a:p>
          <a:p>
            <a:pPr>
              <a:lnSpc>
                <a:spcPct val="150000"/>
              </a:lnSpc>
            </a:pPr>
            <a:r>
              <a:rPr lang="cs-CZ" sz="3200" dirty="0" smtClean="0"/>
              <a:t> Občanské právo hmotné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191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Spotřebitel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pojem spotřebitel není jednoznačně definován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většina směrnic, které sledují ochranu hospodářských zájmů spotřebitelů je chápe jako FO, případně osobu jednající pro svou potřebu, tj. potřebu spjatou s její profesionální (výdělečnou) aktivitou 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§ 419 OZ – „</a:t>
            </a:r>
            <a:r>
              <a:rPr lang="cs-CZ" sz="2800" i="1" dirty="0" smtClean="0"/>
              <a:t>spotřebitelem je každý člověk, který mimo rámec své podnikatelské činnosti nebo mimo rámec samotného výkonu svého povolání uzavírá smlouvu s podnikatelem nebo s ním jinak jedná</a:t>
            </a:r>
            <a:r>
              <a:rPr lang="cs-CZ" sz="2800" dirty="0" smtClean="0"/>
              <a:t>“</a:t>
            </a:r>
          </a:p>
          <a:p>
            <a:pPr marL="45720" indent="0" algn="just">
              <a:lnSpc>
                <a:spcPct val="170000"/>
              </a:lnSpc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50515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Podnikatel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800" dirty="0" smtClean="0"/>
              <a:t>OZ – každý, kdo provozuje podnikatelskou činnost, bez ohledu na to, zda k takové činnosti má oprávnění nebo ne (§ 420 OZ)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800" dirty="0" smtClean="0"/>
              <a:t>pojmové znaky podnikání – činnosti vykonávané: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800" dirty="0" smtClean="0"/>
              <a:t>	- výdělečné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800" dirty="0"/>
              <a:t>	</a:t>
            </a:r>
            <a:r>
              <a:rPr lang="cs-CZ" sz="2800" dirty="0" smtClean="0"/>
              <a:t>- samostatně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800" dirty="0"/>
              <a:t>	</a:t>
            </a:r>
            <a:r>
              <a:rPr lang="cs-CZ" sz="2800" dirty="0" smtClean="0"/>
              <a:t>- živnostenským nebo obdobným způsobem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800" dirty="0"/>
              <a:t>	</a:t>
            </a:r>
            <a:r>
              <a:rPr lang="cs-CZ" sz="2800" dirty="0" smtClean="0"/>
              <a:t>- na vlastní účet a odpovědnost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800" dirty="0" smtClean="0"/>
              <a:t>	- se záměrem činit tak soustavně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800" dirty="0"/>
              <a:t>	</a:t>
            </a:r>
            <a:r>
              <a:rPr lang="cs-CZ" sz="2800" dirty="0" smtClean="0"/>
              <a:t>- za účelem dosažení zisku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800" dirty="0" smtClean="0"/>
              <a:t>podnikatelem může být jak FO tak PO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414451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>
            <a:normAutofit/>
          </a:bodyPr>
          <a:lstStyle/>
          <a:p>
            <a:r>
              <a:rPr lang="cs-CZ" dirty="0" smtClean="0"/>
              <a:t>Rodinné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cs-CZ" sz="2800" dirty="0" smtClean="0"/>
              <a:t>1. Manželství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800" dirty="0" smtClean="0"/>
              <a:t>vznik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800" dirty="0" smtClean="0"/>
              <a:t>zánik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800" dirty="0" smtClean="0"/>
              <a:t>2. Příbuzenství a </a:t>
            </a:r>
            <a:r>
              <a:rPr lang="cs-CZ" sz="2800" dirty="0" err="1" smtClean="0"/>
              <a:t>švagrovství</a:t>
            </a:r>
            <a:endParaRPr lang="cs-CZ" sz="2800" dirty="0" smtClean="0"/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800" dirty="0" smtClean="0"/>
              <a:t>všeobecná ustanovení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800" dirty="0" smtClean="0"/>
              <a:t>poměry mezi rodiči a dětmi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800" dirty="0" smtClean="0"/>
              <a:t>3. Poručnictví a jiné formy péče o děti</a:t>
            </a:r>
          </a:p>
        </p:txBody>
      </p:sp>
    </p:spTree>
    <p:extLst>
      <p:ext uri="{BB962C8B-B14F-4D97-AF65-F5344CB8AC3E}">
        <p14:creationId xmlns:p14="http://schemas.microsoft.com/office/powerpoint/2010/main" val="91291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>
            <a:normAutofit/>
          </a:bodyPr>
          <a:lstStyle/>
          <a:p>
            <a:r>
              <a:rPr lang="cs-CZ" dirty="0" smtClean="0"/>
              <a:t>Manželství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fontScale="85000" lnSpcReduction="10000"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cs-CZ" sz="2400" dirty="0" smtClean="0"/>
              <a:t>§ 655 OZ – je to trvalý svazek muže a ženy vzniklý způsobem, který stanoví zákon</a:t>
            </a:r>
            <a:r>
              <a:rPr lang="cs-CZ" sz="2400" dirty="0"/>
              <a:t> </a:t>
            </a:r>
            <a:r>
              <a:rPr lang="cs-CZ" sz="2400" dirty="0" smtClean="0"/>
              <a:t>za účelem založení rodiny, řádné výchovy dětí, vzájemné podpory a pomoci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400" u="sng" dirty="0" smtClean="0"/>
              <a:t>VZNIK:</a:t>
            </a:r>
            <a:r>
              <a:rPr lang="cs-CZ" sz="2400" dirty="0" smtClean="0"/>
              <a:t> svobodným a úplným  souhlasným projevem vůle muže a ženy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církevní nebo občanský sňatek (§ 657 OZ)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400" u="sng" dirty="0" smtClean="0"/>
              <a:t>ZÁNIK:</a:t>
            </a:r>
            <a:r>
              <a:rPr lang="cs-CZ" sz="2400" dirty="0" smtClean="0"/>
              <a:t> jen z důvodů stanovených zákonem (§ 754 OZ)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400" u="sng" dirty="0" smtClean="0"/>
              <a:t>PRÁVA A POVINNOSTI MANŽELŮ:</a:t>
            </a:r>
            <a:r>
              <a:rPr lang="cs-CZ" sz="2400" dirty="0" smtClean="0"/>
              <a:t> (§687 OZ – manželé jsou si povinní úctou, žít spolu, být si věrni, vzájemně respektovat svou důstojnost, podporovat se, udržovat rodinné společenství, vytvářet zdravé rodinné prostředí a společně pečovat o děti)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400" u="sng" dirty="0" smtClean="0"/>
              <a:t>VYŽIVNÉ MEZI MANŽELY: </a:t>
            </a:r>
            <a:r>
              <a:rPr lang="cs-CZ" sz="2400" dirty="0" smtClean="0"/>
              <a:t>(§ 697 OZ) – v rozsahu, který oběma zajišťuje zásadně stejnou hmotnou a kulturní úroveň</a:t>
            </a:r>
            <a:endParaRPr lang="cs-CZ" sz="2400" u="sng" dirty="0" smtClean="0"/>
          </a:p>
        </p:txBody>
      </p:sp>
    </p:spTree>
    <p:extLst>
      <p:ext uri="{BB962C8B-B14F-4D97-AF65-F5344CB8AC3E}">
        <p14:creationId xmlns:p14="http://schemas.microsoft.com/office/powerpoint/2010/main" val="138239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>
            <a:normAutofit/>
          </a:bodyPr>
          <a:lstStyle/>
          <a:p>
            <a:r>
              <a:rPr lang="cs-CZ" dirty="0" smtClean="0"/>
              <a:t>Vztahy mezi rodiči a dětmi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cs-CZ" sz="2400" u="sng" dirty="0" smtClean="0"/>
              <a:t>§ 865 RODIČOVSKÁ ODPOVĚDNOST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náleží stejně oběma rodičům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rozhodne-li soud o omezení svéprávnosti, rozhodne zároveň o rodičovské odpovědnosti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RO vykonávají rodiče po vzájemné shodě a v souladu se zájmy dítěte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400" b="1" dirty="0" smtClean="0"/>
              <a:t>§ 858 </a:t>
            </a:r>
            <a:r>
              <a:rPr lang="cs-CZ" sz="2400" dirty="0" smtClean="0"/>
              <a:t>– péče o dítě,  péče o jeho zdraví, jeho tělesný, citový, rozumový a mravní vývoj, ochrana dítěte, udržování osobního styku s dítětem, zajišťování jeho výchovy a vzdělání, určení místa jeho bydliště, zastupování dítěte a spravování jeho jmění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od narození po nabytí svéprávnosti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vyživovací povinnost není součástí rodičovské odpovědnosti</a:t>
            </a:r>
          </a:p>
        </p:txBody>
      </p:sp>
    </p:spTree>
    <p:extLst>
      <p:ext uri="{BB962C8B-B14F-4D97-AF65-F5344CB8AC3E}">
        <p14:creationId xmlns:p14="http://schemas.microsoft.com/office/powerpoint/2010/main" val="115247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>
            <a:normAutofit/>
          </a:bodyPr>
          <a:lstStyle/>
          <a:p>
            <a:r>
              <a:rPr lang="cs-CZ" dirty="0" smtClean="0"/>
              <a:t>Vztahy mezi rodiči a dětmi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lnSpcReduction="10000"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cs-CZ" sz="2400" b="1" dirty="0" smtClean="0"/>
              <a:t>§ 910 Vyživovací povinnost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předci a potomci mají vyživovací povinnost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/>
              <a:t>p</a:t>
            </a:r>
            <a:r>
              <a:rPr lang="cs-CZ" sz="2400" dirty="0" smtClean="0"/>
              <a:t>ro určení rozsahu jsou rozhodné odůvodněné potřeby oprávněného</a:t>
            </a:r>
          </a:p>
          <a:p>
            <a:pPr marL="502920" indent="-457200" algn="just">
              <a:lnSpc>
                <a:spcPct val="120000"/>
              </a:lnSpc>
              <a:buAutoNum type="arabicPeriod"/>
            </a:pPr>
            <a:r>
              <a:rPr lang="cs-CZ" sz="2400" dirty="0" smtClean="0"/>
              <a:t>výživné mezi rodiči a dětmi a předky a potomky</a:t>
            </a:r>
          </a:p>
          <a:p>
            <a:pPr marL="502920" indent="-457200" algn="just">
              <a:lnSpc>
                <a:spcPct val="120000"/>
              </a:lnSpc>
              <a:buAutoNum type="arabicPeriod"/>
            </a:pPr>
            <a:r>
              <a:rPr lang="cs-CZ" sz="2400" dirty="0" smtClean="0"/>
              <a:t>výživné a zajištění úhrady některých nákladů neprovdané matce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§ 922 výživné lze přiznat jen ode dne zahájení soudního řízení</a:t>
            </a:r>
            <a:endParaRPr lang="cs-CZ" sz="2400" dirty="0"/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!pro děti i za dobu nejdéle tří let zpětně od tohoto dne!</a:t>
            </a:r>
          </a:p>
        </p:txBody>
      </p:sp>
    </p:spTree>
    <p:extLst>
      <p:ext uri="{BB962C8B-B14F-4D97-AF65-F5344CB8AC3E}">
        <p14:creationId xmlns:p14="http://schemas.microsoft.com/office/powerpoint/2010/main" val="26422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>
            <a:normAutofit/>
          </a:bodyPr>
          <a:lstStyle/>
          <a:p>
            <a:r>
              <a:rPr lang="cs-CZ" dirty="0" smtClean="0"/>
              <a:t>Majetková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cs-CZ" sz="2400" dirty="0" smtClean="0"/>
              <a:t>A) ABSOLUTNÍ MAJETKOVÁ PRÁVA</a:t>
            </a:r>
          </a:p>
          <a:p>
            <a:pPr marL="502920" indent="-457200" algn="just">
              <a:lnSpc>
                <a:spcPct val="120000"/>
              </a:lnSpc>
              <a:buFont typeface="+mj-lt"/>
              <a:buAutoNum type="arabicPeriod"/>
            </a:pPr>
            <a:r>
              <a:rPr lang="cs-CZ" sz="2400" dirty="0" smtClean="0"/>
              <a:t>Věcná práva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držba</a:t>
            </a:r>
            <a:endParaRPr lang="cs-CZ" sz="2400" dirty="0"/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/>
              <a:t>vlastnictví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/>
              <a:t>spoluvlastnictví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/>
              <a:t>věcná práva k cizím věcem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/>
              <a:t>správa cizího </a:t>
            </a:r>
            <a:r>
              <a:rPr lang="cs-CZ" sz="2400" dirty="0" smtClean="0"/>
              <a:t>majetku</a:t>
            </a:r>
          </a:p>
          <a:p>
            <a:pPr marL="502920" indent="-457200" algn="just">
              <a:lnSpc>
                <a:spcPct val="120000"/>
              </a:lnSpc>
              <a:buFont typeface="+mj-lt"/>
              <a:buAutoNum type="arabicPeriod" startAt="2"/>
            </a:pPr>
            <a:r>
              <a:rPr lang="cs-CZ" sz="2400" dirty="0" smtClean="0"/>
              <a:t>Dědické právo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400" dirty="0" smtClean="0"/>
              <a:t>B) RELATIVNÍ MAJETKOVÁ PRÁVA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400" dirty="0" smtClean="0"/>
              <a:t>- závazky</a:t>
            </a:r>
          </a:p>
          <a:p>
            <a:pPr marL="502920" indent="-457200" algn="just">
              <a:lnSpc>
                <a:spcPct val="120000"/>
              </a:lnSpc>
              <a:buAutoNum type="arabicPeriod" startAt="2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07719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>
            <a:normAutofit/>
          </a:bodyPr>
          <a:lstStyle/>
          <a:p>
            <a:r>
              <a:rPr lang="cs-CZ" dirty="0" smtClean="0"/>
              <a:t>Věcná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lnSpcReduction="10000"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cs-CZ" sz="2400" b="1" dirty="0" smtClean="0"/>
              <a:t>DRŽBA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držitelem je </a:t>
            </a:r>
            <a:r>
              <a:rPr lang="cs-CZ" sz="2400" dirty="0"/>
              <a:t>t</a:t>
            </a:r>
            <a:r>
              <a:rPr lang="cs-CZ" sz="2400" dirty="0" smtClean="0"/>
              <a:t>en, kdo vykonává právo pro sebe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držet lze právo, které lze právní jednáním převést na jiného a které připouští trvalý nebo opakovaný výkon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400" b="1" dirty="0" smtClean="0"/>
              <a:t>VLASTNICTVÍ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vše co někomu patří, všechny jeho věci hmotné i nehmotné, je jeho vlastnictvím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vlastník má právo se svým vlastnictvím </a:t>
            </a:r>
            <a:r>
              <a:rPr lang="cs-CZ" sz="2400" b="1" dirty="0" smtClean="0"/>
              <a:t>v mezích právního řádu</a:t>
            </a:r>
            <a:r>
              <a:rPr lang="cs-CZ" sz="2400" dirty="0" smtClean="0"/>
              <a:t> libovolně nakládat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§ 1042 OZ!</a:t>
            </a:r>
          </a:p>
        </p:txBody>
      </p:sp>
    </p:spTree>
    <p:extLst>
      <p:ext uri="{BB962C8B-B14F-4D97-AF65-F5344CB8AC3E}">
        <p14:creationId xmlns:p14="http://schemas.microsoft.com/office/powerpoint/2010/main" val="124424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>
            <a:normAutofit/>
          </a:bodyPr>
          <a:lstStyle/>
          <a:p>
            <a:r>
              <a:rPr lang="cs-CZ" dirty="0" smtClean="0"/>
              <a:t>Věcná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lnSpcReduction="10000"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cs-CZ" sz="2400" b="1" dirty="0" smtClean="0"/>
              <a:t>SPOLUVLASTNICTVÍ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osoby, jimž náleží vlastnické právo k věci společně, jsou spoluvlastníky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spoluvlastníci se považují za jedinou osobu a nakládají s věcí jako jediná osoba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každý spoluvlastník má právo k celé věci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400" b="1" dirty="0" smtClean="0"/>
              <a:t>VĚCNÁ PRÁVA K CIZÍM VĚCEM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právo stavby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věcná břemena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zástavní právo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zadržovací právo</a:t>
            </a:r>
          </a:p>
          <a:p>
            <a:pPr marL="45720" indent="0" algn="just">
              <a:lnSpc>
                <a:spcPct val="120000"/>
              </a:lnSpc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98419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>
            <a:normAutofit/>
          </a:bodyPr>
          <a:lstStyle/>
          <a:p>
            <a:r>
              <a:rPr lang="cs-CZ" dirty="0" smtClean="0"/>
              <a:t>Dědické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cs-CZ" sz="2400" dirty="0" smtClean="0"/>
              <a:t>= je to právo na pozůstalost nebo na poměrný podíl z ní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pozůstalost tvoří celé jmění zůstavitele, kromě práva a povinností vázaných výlučně na jeho osobu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dědí se na základě dědické smlouvy, ze závěti nebo ze zákona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dědického práva se lze předem zříci smlouvou se zůstavitelem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dědic má právo po smrti zůstavitele dědictví odmítnout</a:t>
            </a:r>
          </a:p>
          <a:p>
            <a:pPr marL="45720" indent="0" algn="just">
              <a:lnSpc>
                <a:spcPct val="120000"/>
              </a:lnSpc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15594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315200" cy="1154097"/>
          </a:xfrm>
        </p:spPr>
        <p:txBody>
          <a:bodyPr/>
          <a:lstStyle/>
          <a:p>
            <a:r>
              <a:rPr lang="cs-CZ" dirty="0" smtClean="0"/>
              <a:t>Základy teorie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340768"/>
            <a:ext cx="7200800" cy="525658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Pojem práva</a:t>
            </a:r>
          </a:p>
          <a:p>
            <a:r>
              <a:rPr lang="cs-CZ" dirty="0" smtClean="0"/>
              <a:t>Funkce práva</a:t>
            </a:r>
          </a:p>
          <a:p>
            <a:r>
              <a:rPr lang="cs-CZ" dirty="0" smtClean="0"/>
              <a:t>Zákonnost</a:t>
            </a:r>
          </a:p>
          <a:p>
            <a:r>
              <a:rPr lang="cs-CZ" dirty="0" smtClean="0"/>
              <a:t>Právní vědomí</a:t>
            </a:r>
          </a:p>
          <a:p>
            <a:r>
              <a:rPr lang="cs-CZ" dirty="0" smtClean="0"/>
              <a:t>Prameny práva</a:t>
            </a:r>
          </a:p>
          <a:p>
            <a:r>
              <a:rPr lang="cs-CZ" dirty="0" smtClean="0"/>
              <a:t>Právo veřejné s soukromé</a:t>
            </a:r>
          </a:p>
          <a:p>
            <a:r>
              <a:rPr lang="cs-CZ" dirty="0" smtClean="0"/>
              <a:t>Právní normy</a:t>
            </a:r>
          </a:p>
          <a:p>
            <a:r>
              <a:rPr lang="cs-CZ" dirty="0" smtClean="0"/>
              <a:t>Druhy právních předpisů</a:t>
            </a:r>
          </a:p>
          <a:p>
            <a:r>
              <a:rPr lang="cs-CZ" dirty="0" smtClean="0"/>
              <a:t>Interpretace právních norem</a:t>
            </a:r>
          </a:p>
          <a:p>
            <a:r>
              <a:rPr lang="cs-CZ" dirty="0" smtClean="0"/>
              <a:t>Odvětví práva</a:t>
            </a:r>
          </a:p>
          <a:p>
            <a:r>
              <a:rPr lang="cs-CZ" dirty="0" smtClean="0"/>
              <a:t>Právní vztahy</a:t>
            </a:r>
          </a:p>
          <a:p>
            <a:r>
              <a:rPr lang="cs-CZ" dirty="0" smtClean="0"/>
              <a:t>Právní jednání (ne právní úkon - § 34 OZ, ale právní jednání - § 545 NOZ)</a:t>
            </a:r>
          </a:p>
          <a:p>
            <a:r>
              <a:rPr lang="cs-CZ" dirty="0" smtClean="0"/>
              <a:t>Protiprávní jednání</a:t>
            </a:r>
          </a:p>
          <a:p>
            <a:r>
              <a:rPr lang="cs-CZ" dirty="0" smtClean="0"/>
              <a:t>Promlčení a prekluze práva</a:t>
            </a:r>
          </a:p>
          <a:p>
            <a:r>
              <a:rPr lang="cs-CZ" dirty="0" smtClean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091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>
            <a:normAutofit/>
          </a:bodyPr>
          <a:lstStyle/>
          <a:p>
            <a:r>
              <a:rPr lang="cs-CZ" dirty="0" smtClean="0"/>
              <a:t>Závazkové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ze závazku má věřitel vůči dlužníkovi právo na určité plnění jako na pohledávku a dlužník má povinnost toto právo splněním dluhu uspokojit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400" b="1" dirty="0" smtClean="0"/>
              <a:t>Závazek vzniká</a:t>
            </a:r>
            <a:r>
              <a:rPr lang="cs-CZ" sz="2400" dirty="0" smtClean="0"/>
              <a:t>: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ze smlouvy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z protiprávního činu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nebo z jiné právní skutečnosti, která je k tomu podle právního řádu způsobilá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400" b="1" dirty="0" smtClean="0"/>
              <a:t>SMLOUV</a:t>
            </a:r>
            <a:r>
              <a:rPr lang="cs-CZ" sz="2400" dirty="0" smtClean="0"/>
              <a:t>A – strany ní projevují vůli zřídit mezi sebou závazek a řídit se obsahem smlouvy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400" dirty="0" smtClean="0"/>
              <a:t>- z návrhu na uzavření smlouvy musí být zřejmé, že kde jej činí, má úmysl uzavřít určitou smlouvu s osobou, vůči níž nabídku činí</a:t>
            </a:r>
          </a:p>
          <a:p>
            <a:pPr marL="45720" indent="0" algn="just">
              <a:lnSpc>
                <a:spcPct val="120000"/>
              </a:lnSpc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78759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>
            <a:normAutofit/>
          </a:bodyPr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cs-CZ" sz="2400" dirty="0"/>
              <a:t>DVOŘÁK, Jakub; ŠVESTKA, Jiří; ZUKLÍNOVÁ, Michaela a kol. Občanské právo hmotné. Svazek 1. Díl první: Obecná část. Praha: </a:t>
            </a:r>
            <a:r>
              <a:rPr lang="cs-CZ" sz="2400" dirty="0" err="1"/>
              <a:t>Wolters</a:t>
            </a:r>
            <a:r>
              <a:rPr lang="cs-CZ" sz="2400" dirty="0"/>
              <a:t> </a:t>
            </a:r>
            <a:r>
              <a:rPr lang="cs-CZ" sz="2400" dirty="0" err="1"/>
              <a:t>Kluwer</a:t>
            </a:r>
            <a:r>
              <a:rPr lang="cs-CZ" sz="2400" dirty="0"/>
              <a:t> ČR, 2013, 432 s. ISBN 978-80-7478-325-8</a:t>
            </a:r>
          </a:p>
          <a:p>
            <a:pPr lvl="0" algn="just"/>
            <a:r>
              <a:rPr lang="cs-CZ" sz="2400" dirty="0"/>
              <a:t>HARVÁNEK, Jaromír a kol. Právní teorie. Plzeň: Aleš Čeněk, 2013. 439 s.</a:t>
            </a:r>
          </a:p>
          <a:p>
            <a:pPr lvl="0" algn="just"/>
            <a:r>
              <a:rPr lang="cs-CZ" sz="2400" dirty="0"/>
              <a:t>TICHÝ, Luboš. Obecná část občanského práva.  1. vyd. Praha: </a:t>
            </a:r>
            <a:r>
              <a:rPr lang="cs-CZ" sz="2400" dirty="0" err="1"/>
              <a:t>C.H.Beck</a:t>
            </a:r>
            <a:r>
              <a:rPr lang="cs-CZ" sz="2400" dirty="0"/>
              <a:t>, 2014, 390 s. ISBN 978-80-7400-483-4</a:t>
            </a:r>
          </a:p>
          <a:p>
            <a:pPr lvl="0" algn="just"/>
            <a:r>
              <a:rPr lang="cs-CZ" sz="2400" dirty="0"/>
              <a:t>HORÁLEK, Vladimír; SCHELLE, Karel; TAUCHEN, Jaromír. Encyklopedie pojmů nového soukromého práva. 2. dopl. vyd. Praha: Linde, 2014. 488 s. ISBN 978-80-7201-948-9</a:t>
            </a:r>
          </a:p>
          <a:p>
            <a:pPr lvl="0" algn="just"/>
            <a:r>
              <a:rPr lang="cs-CZ" sz="2400" dirty="0"/>
              <a:t>zákon č. 89/2012 Sb. Občanský zákoník</a:t>
            </a:r>
          </a:p>
          <a:p>
            <a:pPr marL="45720" indent="0" algn="just">
              <a:lnSpc>
                <a:spcPct val="120000"/>
              </a:lnSpc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35636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85992" cy="4896584"/>
          </a:xfrm>
        </p:spPr>
        <p:txBody>
          <a:bodyPr/>
          <a:lstStyle/>
          <a:p>
            <a:pPr marL="45720" indent="0" algn="just">
              <a:buNone/>
            </a:pPr>
            <a:endParaRPr lang="cs-CZ" b="1" dirty="0" smtClean="0"/>
          </a:p>
          <a:p>
            <a:pPr marL="45720" indent="0" algn="just">
              <a:buNone/>
            </a:pPr>
            <a:endParaRPr lang="cs-CZ" b="1" dirty="0"/>
          </a:p>
          <a:p>
            <a:pPr marL="45720" indent="0" algn="just">
              <a:buNone/>
            </a:pPr>
            <a:endParaRPr lang="cs-CZ" b="1" dirty="0" smtClean="0"/>
          </a:p>
          <a:p>
            <a:pPr marL="45720" indent="0" algn="ctr">
              <a:buNone/>
            </a:pPr>
            <a:r>
              <a:rPr lang="cs-CZ" sz="3200" b="1" dirty="0" smtClean="0"/>
              <a:t>CO JE TO PRÁVO A JAKÉ JSOU JEHO FUNKCE?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1672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Pojem a funkce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85992" cy="4896584"/>
          </a:xfrm>
        </p:spPr>
        <p:txBody>
          <a:bodyPr/>
          <a:lstStyle/>
          <a:p>
            <a:pPr algn="just"/>
            <a:r>
              <a:rPr lang="cs-CZ" b="1" dirty="0" smtClean="0"/>
              <a:t>POJEM PRÁVA</a:t>
            </a:r>
          </a:p>
          <a:p>
            <a:pPr algn="just">
              <a:buFontTx/>
              <a:buChar char="-"/>
            </a:pPr>
            <a:r>
              <a:rPr lang="cs-CZ" dirty="0" smtClean="0"/>
              <a:t>něm. filozof I. Kant (1724-1804) „snaha o zodpovězení otázky „co je to právo?“ bude právníky uvádět jen do rozpaků</a:t>
            </a:r>
          </a:p>
          <a:p>
            <a:pPr algn="just">
              <a:buFontTx/>
              <a:buChar char="-"/>
            </a:pPr>
            <a:r>
              <a:rPr lang="cs-CZ" dirty="0" smtClean="0"/>
              <a:t>definování práva v závislosti na určení je podstaty:</a:t>
            </a:r>
          </a:p>
          <a:p>
            <a:pPr marL="45720" indent="0" algn="just">
              <a:buNone/>
            </a:pPr>
            <a:r>
              <a:rPr lang="cs-CZ" dirty="0" smtClean="0"/>
              <a:t> 	a) </a:t>
            </a:r>
            <a:r>
              <a:rPr lang="cs-CZ" u="sng" dirty="0" smtClean="0"/>
              <a:t>přirozeně právní pojetí</a:t>
            </a:r>
            <a:r>
              <a:rPr lang="cs-CZ" dirty="0" smtClean="0"/>
              <a:t> – spojuje podstatu práva se 	znaky, které jsou mu přirozené</a:t>
            </a:r>
          </a:p>
          <a:p>
            <a:pPr marL="4572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 b) </a:t>
            </a:r>
            <a:r>
              <a:rPr lang="cs-CZ" u="sng" dirty="0" smtClean="0"/>
              <a:t>pozitivně právní pojetí</a:t>
            </a:r>
            <a:r>
              <a:rPr lang="cs-CZ" dirty="0" smtClean="0"/>
              <a:t> – podstatu práva považuje 	za výsledek zákonné tvorby</a:t>
            </a:r>
          </a:p>
          <a:p>
            <a:pPr algn="just">
              <a:buFontTx/>
              <a:buChar char="-"/>
            </a:pPr>
            <a:r>
              <a:rPr lang="cs-CZ" u="sng" dirty="0" smtClean="0"/>
              <a:t>ve smyslu objektivním</a:t>
            </a:r>
            <a:r>
              <a:rPr lang="cs-CZ" dirty="0" smtClean="0"/>
              <a:t>: souhrn právních norem vynutitelných státem</a:t>
            </a:r>
          </a:p>
          <a:p>
            <a:pPr algn="just">
              <a:buFontTx/>
              <a:buChar char="-"/>
            </a:pPr>
            <a:r>
              <a:rPr lang="cs-CZ" u="sng" dirty="0" smtClean="0"/>
              <a:t>ve smyslu subjektivním</a:t>
            </a:r>
            <a:r>
              <a:rPr lang="cs-CZ" dirty="0" smtClean="0"/>
              <a:t>: souhrn možností chování se normou vymezeným způsobem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533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Pojem a funkce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85992" cy="4896584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cs-CZ" sz="2400" b="1" dirty="0" smtClean="0"/>
              <a:t>POJEM PRÁVA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právo je systém pravidel regulující chování lidí s cílem uspořádat společenské vztahy</a:t>
            </a:r>
          </a:p>
          <a:p>
            <a:pPr algn="just">
              <a:buFontTx/>
              <a:buChar char="-"/>
            </a:pPr>
            <a:r>
              <a:rPr lang="cs-CZ" sz="2400" dirty="0"/>
              <a:t>k</a:t>
            </a:r>
            <a:r>
              <a:rPr lang="cs-CZ" sz="2400" dirty="0" smtClean="0"/>
              <a:t>romě práva regulují chování lidí také – morálka, etika, náboženství, tradice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právo se od jiných liší: </a:t>
            </a:r>
          </a:p>
          <a:p>
            <a:pPr marL="45720" indent="0" algn="just">
              <a:buNone/>
            </a:pPr>
            <a:r>
              <a:rPr lang="cs-CZ" sz="2400" dirty="0"/>
              <a:t>	</a:t>
            </a:r>
            <a:r>
              <a:rPr lang="cs-CZ" sz="2400" dirty="0" smtClean="0"/>
              <a:t>- formou</a:t>
            </a:r>
          </a:p>
          <a:p>
            <a:pPr marL="45720" indent="0" algn="just">
              <a:buNone/>
            </a:pPr>
            <a:r>
              <a:rPr lang="cs-CZ" sz="2400" dirty="0" smtClean="0"/>
              <a:t>	- obecnou závazností</a:t>
            </a:r>
          </a:p>
          <a:p>
            <a:pPr marL="45720" indent="0" algn="just">
              <a:buNone/>
            </a:pPr>
            <a:r>
              <a:rPr lang="cs-CZ" sz="2400" dirty="0" smtClean="0"/>
              <a:t>	- státním donucení</a:t>
            </a:r>
          </a:p>
        </p:txBody>
      </p:sp>
    </p:spTree>
    <p:extLst>
      <p:ext uri="{BB962C8B-B14F-4D97-AF65-F5344CB8AC3E}">
        <p14:creationId xmlns:p14="http://schemas.microsoft.com/office/powerpoint/2010/main" val="247252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Pojem a funkce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85992" cy="4896584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cs-CZ" sz="2800" b="1" dirty="0" smtClean="0"/>
              <a:t>FUNKCE PRÁVA</a:t>
            </a:r>
          </a:p>
          <a:p>
            <a:pPr marL="360363" indent="-182563" algn="just">
              <a:buFontTx/>
              <a:buChar char="-"/>
              <a:tabLst>
                <a:tab pos="633413" algn="l"/>
              </a:tabLst>
            </a:pPr>
            <a:r>
              <a:rPr lang="cs-CZ" sz="2800" dirty="0" smtClean="0"/>
              <a:t>regulace společenských vztahů</a:t>
            </a:r>
          </a:p>
          <a:p>
            <a:pPr marL="360363" indent="-182563" algn="just">
              <a:buFontTx/>
              <a:buChar char="-"/>
              <a:tabLst>
                <a:tab pos="633413" algn="l"/>
              </a:tabLst>
            </a:pPr>
            <a:r>
              <a:rPr lang="cs-CZ" sz="2800" dirty="0" smtClean="0"/>
              <a:t>orientace právních subjektů ve složitých společenských vztazích</a:t>
            </a:r>
          </a:p>
          <a:p>
            <a:pPr marL="360363" indent="-182563" algn="just">
              <a:buFontTx/>
              <a:buChar char="-"/>
              <a:tabLst>
                <a:tab pos="633413" algn="l"/>
              </a:tabLst>
            </a:pPr>
            <a:r>
              <a:rPr lang="cs-CZ" sz="2800" dirty="0" smtClean="0"/>
              <a:t>prevence a řešení základních mezilidských konfliktů</a:t>
            </a:r>
          </a:p>
          <a:p>
            <a:pPr marL="360363" indent="-182563" algn="just">
              <a:buFontTx/>
              <a:buChar char="-"/>
              <a:tabLst>
                <a:tab pos="633413" algn="l"/>
              </a:tabLst>
            </a:pPr>
            <a:r>
              <a:rPr lang="cs-CZ" sz="2800" dirty="0" smtClean="0"/>
              <a:t>vytváření stavu právní jistoty ve společnosti</a:t>
            </a:r>
          </a:p>
          <a:p>
            <a:pPr marL="360363" indent="-182563" algn="just">
              <a:buFontTx/>
              <a:buChar char="-"/>
              <a:tabLst>
                <a:tab pos="633413" algn="l"/>
              </a:tabLst>
            </a:pPr>
            <a:r>
              <a:rPr lang="cs-CZ" sz="2800" dirty="0" smtClean="0"/>
              <a:t>udržování sociálního pořádku</a:t>
            </a:r>
          </a:p>
          <a:p>
            <a:pPr marL="360363" indent="-182563" algn="just">
              <a:buFontTx/>
              <a:buChar char="-"/>
              <a:tabLst>
                <a:tab pos="633413" algn="l"/>
              </a:tabLst>
            </a:pPr>
            <a:r>
              <a:rPr lang="cs-CZ" sz="2800" dirty="0" smtClean="0"/>
              <a:t>zajišťuje přenos kulturních vzorců chování</a:t>
            </a:r>
          </a:p>
          <a:p>
            <a:pPr algn="just">
              <a:buFontTx/>
              <a:buChar char="-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4455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Soukromé a veřejné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85992" cy="489658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cs-CZ" sz="2400" b="1" dirty="0" smtClean="0"/>
              <a:t>SOUKROMÉ PRÁVO</a:t>
            </a:r>
            <a:r>
              <a:rPr lang="cs-CZ" sz="2400" dirty="0" smtClean="0"/>
              <a:t> </a:t>
            </a:r>
          </a:p>
          <a:p>
            <a:pPr marL="45720" indent="0">
              <a:buNone/>
            </a:pPr>
            <a:r>
              <a:rPr lang="cs-CZ" sz="2400" dirty="0" smtClean="0"/>
              <a:t>– upravuje společenské vztahy na základě rovnosti účastníků</a:t>
            </a:r>
          </a:p>
          <a:p>
            <a:pPr marL="45720" indent="0">
              <a:buNone/>
            </a:pPr>
            <a:r>
              <a:rPr lang="cs-CZ" sz="2400" dirty="0" smtClean="0"/>
              <a:t>– občanské právo, rodinné právo, autorské právo, obchodní právo, pracovní právo</a:t>
            </a:r>
          </a:p>
          <a:p>
            <a:pPr marL="45720" indent="0">
              <a:buNone/>
            </a:pPr>
            <a:endParaRPr lang="cs-CZ" sz="2400" dirty="0" smtClean="0"/>
          </a:p>
          <a:p>
            <a:pPr marL="45720" indent="0">
              <a:buNone/>
            </a:pPr>
            <a:r>
              <a:rPr lang="cs-CZ" sz="2400" b="1" dirty="0" smtClean="0"/>
              <a:t>VEŘEJNÉ PRÁVO</a:t>
            </a:r>
            <a:r>
              <a:rPr lang="cs-CZ" sz="2400" dirty="0" smtClean="0"/>
              <a:t> </a:t>
            </a:r>
            <a:endParaRPr lang="cs-CZ" sz="2400" dirty="0"/>
          </a:p>
          <a:p>
            <a:pPr marL="45720" indent="0">
              <a:buNone/>
            </a:pPr>
            <a:r>
              <a:rPr lang="cs-CZ" sz="2400" dirty="0" smtClean="0"/>
              <a:t>– upravuje takové společenské vztahy, v nichž stát a jeho orgány vystupují jako nadřízení nositelé moci vůči podřízeným osobám</a:t>
            </a:r>
          </a:p>
          <a:p>
            <a:pPr marL="45720" indent="0">
              <a:buNone/>
            </a:pPr>
            <a:r>
              <a:rPr lang="cs-CZ" sz="2400" dirty="0" smtClean="0"/>
              <a:t>– ústavní právo, správní právo, trestní právo, finanční právo, procesní právo </a:t>
            </a:r>
          </a:p>
        </p:txBody>
      </p:sp>
    </p:spTree>
    <p:extLst>
      <p:ext uri="{BB962C8B-B14F-4D97-AF65-F5344CB8AC3E}">
        <p14:creationId xmlns:p14="http://schemas.microsoft.com/office/powerpoint/2010/main" val="24601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stor">
  <a:themeElements>
    <a:clrScheme name="Prostor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s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257</TotalTime>
  <Words>1987</Words>
  <Application>Microsoft Office PowerPoint</Application>
  <PresentationFormat>Předvádění na obrazovce (4:3)</PresentationFormat>
  <Paragraphs>284</Paragraphs>
  <Slides>41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Prostor</vt:lpstr>
      <vt:lpstr>Základy práva</vt:lpstr>
      <vt:lpstr>I. BLOK</vt:lpstr>
      <vt:lpstr>Obsah</vt:lpstr>
      <vt:lpstr>Základy teorie práva</vt:lpstr>
      <vt:lpstr>Prezentace aplikace PowerPoint</vt:lpstr>
      <vt:lpstr>Pojem a funkce práva</vt:lpstr>
      <vt:lpstr>Pojem a funkce práva</vt:lpstr>
      <vt:lpstr>Pojem a funkce práva</vt:lpstr>
      <vt:lpstr>Soukromé a veřejné právo</vt:lpstr>
      <vt:lpstr>Soukromé a veřejné právo</vt:lpstr>
      <vt:lpstr>Hmotné a procesní právo</vt:lpstr>
      <vt:lpstr>Zásady soukromého práva</vt:lpstr>
      <vt:lpstr>Zásady soukromého práva</vt:lpstr>
      <vt:lpstr>Občanské právo hmotné</vt:lpstr>
      <vt:lpstr>Systematika OZ</vt:lpstr>
      <vt:lpstr>Občanské právo hmotné</vt:lpstr>
      <vt:lpstr>Občanskoprávní skutečnost</vt:lpstr>
      <vt:lpstr>Občanskoprávní skutečnost</vt:lpstr>
      <vt:lpstr>II. BLOK</vt:lpstr>
      <vt:lpstr>Obsah</vt:lpstr>
      <vt:lpstr>Právní vztahy</vt:lpstr>
      <vt:lpstr>Subjekty občanského práva</vt:lpstr>
      <vt:lpstr>Subjekty občanského práva</vt:lpstr>
      <vt:lpstr>Fyzické osoby</vt:lpstr>
      <vt:lpstr>Fyzické osoby</vt:lpstr>
      <vt:lpstr>Fyzické osoby</vt:lpstr>
      <vt:lpstr>Právnické osoby</vt:lpstr>
      <vt:lpstr>Právnické osoby</vt:lpstr>
      <vt:lpstr>Právnické osoby v OZ</vt:lpstr>
      <vt:lpstr>Spotřebitel</vt:lpstr>
      <vt:lpstr>Podnikatel</vt:lpstr>
      <vt:lpstr>Rodinné právo</vt:lpstr>
      <vt:lpstr>Manželství</vt:lpstr>
      <vt:lpstr>Vztahy mezi rodiči a dětmi</vt:lpstr>
      <vt:lpstr>Vztahy mezi rodiči a dětmi</vt:lpstr>
      <vt:lpstr>Majetková práva</vt:lpstr>
      <vt:lpstr>Věcná práva</vt:lpstr>
      <vt:lpstr>Věcná práva</vt:lpstr>
      <vt:lpstr>Dědické právo</vt:lpstr>
      <vt:lpstr>Závazkové právo</vt:lpstr>
      <vt:lpstr>Použité 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práva pro psychology</dc:title>
  <dc:creator>umpod61U</dc:creator>
  <cp:lastModifiedBy>umpod61</cp:lastModifiedBy>
  <cp:revision>30</cp:revision>
  <dcterms:created xsi:type="dcterms:W3CDTF">2015-10-29T10:16:03Z</dcterms:created>
  <dcterms:modified xsi:type="dcterms:W3CDTF">2017-11-08T11:07:46Z</dcterms:modified>
</cp:coreProperties>
</file>