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sldIdLst>
    <p:sldId id="256" r:id="rId2"/>
    <p:sldId id="266" r:id="rId3"/>
    <p:sldId id="268" r:id="rId4"/>
    <p:sldId id="267" r:id="rId5"/>
    <p:sldId id="269" r:id="rId6"/>
    <p:sldId id="27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6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5306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44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6194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048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85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69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280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10/10/2016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505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750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668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5305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094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Sociální psychologie I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Seminář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300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ATRIbuční</a:t>
            </a:r>
            <a:r>
              <a:rPr lang="cs-CZ" dirty="0"/>
              <a:t> styly – OPTIMISMUS &amp; pesimismus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- </a:t>
            </a:r>
            <a:r>
              <a:rPr lang="cs-CZ" dirty="0" err="1"/>
              <a:t>Seligman</a:t>
            </a:r>
            <a:r>
              <a:rPr lang="cs-CZ" dirty="0"/>
              <a:t> chápe optimismus a pesimismus jako </a:t>
            </a:r>
            <a:r>
              <a:rPr lang="cs-CZ" dirty="0" err="1"/>
              <a:t>atribuční</a:t>
            </a:r>
            <a:r>
              <a:rPr lang="cs-CZ" dirty="0"/>
              <a:t> styl (explanační)</a:t>
            </a:r>
          </a:p>
          <a:p>
            <a:r>
              <a:rPr lang="cs-CZ" dirty="0"/>
              <a:t>- vychází z teorie naučené bezmocnosti (</a:t>
            </a:r>
            <a:r>
              <a:rPr lang="cs-CZ" dirty="0" err="1"/>
              <a:t>learned</a:t>
            </a:r>
            <a:r>
              <a:rPr lang="cs-CZ" dirty="0"/>
              <a:t> </a:t>
            </a:r>
            <a:r>
              <a:rPr lang="cs-CZ" dirty="0" err="1"/>
              <a:t>helplessness</a:t>
            </a:r>
            <a:r>
              <a:rPr lang="cs-CZ" dirty="0"/>
              <a:t>)</a:t>
            </a:r>
          </a:p>
          <a:p>
            <a:pPr lvl="2"/>
            <a:r>
              <a:rPr lang="cs-CZ" sz="1800" dirty="0"/>
              <a:t>Emoční rozvrat (emoční oploštělost)</a:t>
            </a:r>
          </a:p>
          <a:p>
            <a:pPr lvl="2"/>
            <a:r>
              <a:rPr lang="cs-CZ" sz="1800" dirty="0"/>
              <a:t>Redukce motivace (pasivita)</a:t>
            </a:r>
          </a:p>
          <a:p>
            <a:pPr lvl="2"/>
            <a:r>
              <a:rPr lang="cs-CZ" sz="1800" dirty="0"/>
              <a:t>Kognitivní deficit (neschopnost se učit)</a:t>
            </a:r>
          </a:p>
          <a:p>
            <a:pPr marL="128016" lvl="1" indent="0">
              <a:buNone/>
            </a:pPr>
            <a:r>
              <a:rPr lang="cs-CZ" sz="2200" dirty="0"/>
              <a:t>- Naučená bezmocnost je </a:t>
            </a:r>
            <a:r>
              <a:rPr lang="cs-CZ" sz="2200" dirty="0" err="1"/>
              <a:t>rizikovýmfaktorem</a:t>
            </a:r>
            <a:r>
              <a:rPr lang="cs-CZ" sz="2200" dirty="0"/>
              <a:t> vzniku deprese</a:t>
            </a:r>
          </a:p>
          <a:p>
            <a:r>
              <a:rPr lang="cs-CZ" dirty="0"/>
              <a:t>-viz. video: https://www.youtube.com/watch?v=2hHNq45rEnU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296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Skupinová práce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10961043" cy="402336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800" dirty="0">
                <a:solidFill>
                  <a:srgbClr val="92D050"/>
                </a:solidFill>
              </a:rPr>
              <a:t>Zmírnění naučené bezmocnosti u psů </a:t>
            </a:r>
            <a:r>
              <a:rPr lang="cs-CZ" sz="2800" dirty="0"/>
              <a:t>(</a:t>
            </a:r>
            <a:r>
              <a:rPr lang="cs-CZ" sz="2800" dirty="0" err="1"/>
              <a:t>Seligman</a:t>
            </a:r>
            <a:r>
              <a:rPr lang="cs-CZ" sz="2800" dirty="0"/>
              <a:t>, Maier &amp; </a:t>
            </a:r>
            <a:r>
              <a:rPr lang="cs-CZ" sz="2800" dirty="0" err="1"/>
              <a:t>Geer</a:t>
            </a:r>
            <a:r>
              <a:rPr lang="cs-CZ" sz="2800" dirty="0"/>
              <a:t>, 1968)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cs-CZ" sz="2800" dirty="0">
                <a:solidFill>
                  <a:srgbClr val="92D050"/>
                </a:solidFill>
              </a:rPr>
              <a:t>Deprese a naučená bezmocnost u lidí </a:t>
            </a:r>
            <a:r>
              <a:rPr lang="cs-CZ" sz="2800" dirty="0"/>
              <a:t>(Miller &amp; </a:t>
            </a:r>
            <a:r>
              <a:rPr lang="cs-CZ" sz="2800" dirty="0" err="1"/>
              <a:t>Seligman</a:t>
            </a:r>
            <a:r>
              <a:rPr lang="cs-CZ" sz="2800" dirty="0"/>
              <a:t>, 1975)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>
                <a:solidFill>
                  <a:srgbClr val="92D050"/>
                </a:solidFill>
              </a:rPr>
              <a:t>Naučená bezmocnost u krys </a:t>
            </a:r>
            <a:r>
              <a:rPr lang="cs-CZ" sz="2800" dirty="0"/>
              <a:t>(</a:t>
            </a:r>
            <a:r>
              <a:rPr lang="cs-CZ" sz="2800" dirty="0" err="1"/>
              <a:t>dos</a:t>
            </a:r>
            <a:r>
              <a:rPr lang="cs-CZ" sz="2800" dirty="0"/>
              <a:t> Santos, </a:t>
            </a:r>
            <a:r>
              <a:rPr lang="cs-CZ" sz="2800" dirty="0" err="1"/>
              <a:t>Gehm</a:t>
            </a:r>
            <a:r>
              <a:rPr lang="cs-CZ" sz="2800" dirty="0"/>
              <a:t> &amp; </a:t>
            </a:r>
            <a:r>
              <a:rPr lang="cs-CZ" sz="2800" dirty="0" err="1"/>
              <a:t>Hunziker</a:t>
            </a:r>
            <a:r>
              <a:rPr lang="cs-CZ" sz="2800" dirty="0"/>
              <a:t>, </a:t>
            </a:r>
            <a:r>
              <a:rPr lang="cs-CZ" sz="2800"/>
              <a:t>2010)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00593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Skupinová práce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800" dirty="0"/>
              <a:t>O co šlo? Co autoři chtěli zjistit? (Teorie)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/>
              <a:t>Jaký výzkumný design byl zvolen, kdo byl do výzkumu zahrnut? (Metoda)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/>
              <a:t>Co bylo výsledkem? (Výsledky)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/>
              <a:t>Jaký je závěr a co z výsledků plyne? (Diskuse, Závěr)</a:t>
            </a:r>
          </a:p>
        </p:txBody>
      </p:sp>
    </p:spTree>
    <p:extLst>
      <p:ext uri="{BB962C8B-B14F-4D97-AF65-F5344CB8AC3E}">
        <p14:creationId xmlns:p14="http://schemas.microsoft.com/office/powerpoint/2010/main" val="369870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 optimismu Martina </a:t>
            </a:r>
            <a:r>
              <a:rPr lang="cs-CZ" dirty="0" err="1"/>
              <a:t>seligmana</a:t>
            </a:r>
            <a:endParaRPr lang="en-US" dirty="0"/>
          </a:p>
        </p:txBody>
      </p:sp>
      <p:pic>
        <p:nvPicPr>
          <p:cNvPr id="1026" name="Picture 2" descr="http://u.smedata.sk/blogidnes/article/3/31/319663/319663_clanok_foto_438.jpg?r=05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229" y="2644851"/>
            <a:ext cx="3546475" cy="300869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2111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Optimista vs. Pesimista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Trvalost a stabilita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Pronikavost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Personalizace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-lidé s </a:t>
            </a:r>
            <a:r>
              <a:rPr lang="cs-CZ" b="1" dirty="0"/>
              <a:t>negativní </a:t>
            </a:r>
            <a:r>
              <a:rPr lang="cs-CZ" b="1" dirty="0" err="1"/>
              <a:t>atribučním</a:t>
            </a:r>
            <a:r>
              <a:rPr lang="cs-CZ" b="1" dirty="0"/>
              <a:t> stylem</a:t>
            </a:r>
            <a:r>
              <a:rPr lang="cs-CZ" dirty="0"/>
              <a:t>: více </a:t>
            </a:r>
            <a:r>
              <a:rPr lang="cs-CZ" dirty="0" err="1"/>
              <a:t>negativnívh</a:t>
            </a:r>
            <a:r>
              <a:rPr lang="cs-CZ" dirty="0"/>
              <a:t> zážitků, tendence k osamocení a pasivitě</a:t>
            </a:r>
          </a:p>
        </p:txBody>
      </p:sp>
    </p:spTree>
    <p:extLst>
      <p:ext uri="{BB962C8B-B14F-4D97-AF65-F5344CB8AC3E}">
        <p14:creationId xmlns:p14="http://schemas.microsoft.com/office/powerpoint/2010/main" val="7926886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356</TotalTime>
  <Words>188</Words>
  <Application>Microsoft Office PowerPoint</Application>
  <PresentationFormat>Širokoúhlá obrazovka</PresentationFormat>
  <Paragraphs>26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Tw Cen MT</vt:lpstr>
      <vt:lpstr>Tw Cen MT Condensed</vt:lpstr>
      <vt:lpstr>Wingdings 3</vt:lpstr>
      <vt:lpstr>Integrál</vt:lpstr>
      <vt:lpstr>Sociální psychologie I</vt:lpstr>
      <vt:lpstr>ATRIbuční styly – OPTIMISMUS &amp; pesimismus</vt:lpstr>
      <vt:lpstr>Skupinová práce</vt:lpstr>
      <vt:lpstr>Skupinová práce</vt:lpstr>
      <vt:lpstr>Test optimismu Martina seligmana</vt:lpstr>
      <vt:lpstr>Optimista vs. Pesimista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I</dc:title>
  <dc:creator>Sylvie Brustmannová</dc:creator>
  <cp:lastModifiedBy>Sylvie</cp:lastModifiedBy>
  <cp:revision>21</cp:revision>
  <dcterms:created xsi:type="dcterms:W3CDTF">2015-10-19T07:24:46Z</dcterms:created>
  <dcterms:modified xsi:type="dcterms:W3CDTF">2016-10-10T12:55:06Z</dcterms:modified>
</cp:coreProperties>
</file>