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9" r:id="rId10"/>
    <p:sldId id="270" r:id="rId11"/>
    <p:sldId id="266" r:id="rId12"/>
    <p:sldId id="273" r:id="rId13"/>
    <p:sldId id="267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3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7T16:55:31.765" idx="1">
    <p:pos x="10" y="10"/>
    <p:text>1. představení 2. podmínky ukončení  3. jejich představení a motivace si zapsat předmět + očekávání  4. asociace na flipchart (řeč/komunikace/jazyk)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9T15:56:27.582" idx="3">
    <p:pos x="4803" y="2443"/>
    <p:text>schopnost nervového systému zaznamenat změny vznikající ve svalech a uvnitř těla pohybem a svalovou činností (polohocit). Propriocepce je nezbytná pro správnou koordinaci pohybu, svalový tonus, průběh některých reflexů, registraci změny polohy těla atd. Z proprioreceptorů jsou podněty vedeny a přepojovány v míše, dále vedou zadními provazci.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7CAF8-1F4D-494D-8762-7B8A8CD242F3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1B8D7556-CAA0-44C2-947B-E72C42189FF0}">
      <dgm:prSet phldrT="[Text]" custT="1"/>
      <dgm:spPr/>
      <dgm:t>
        <a:bodyPr/>
        <a:lstStyle/>
        <a:p>
          <a:endParaRPr lang="cs-CZ" sz="4000" dirty="0"/>
        </a:p>
        <a:p>
          <a:r>
            <a:rPr lang="cs-CZ" sz="4000" dirty="0"/>
            <a:t>ŘEČ</a:t>
          </a:r>
        </a:p>
      </dgm:t>
    </dgm:pt>
    <dgm:pt modelId="{9F991D34-6BD3-4AF3-B0EB-37E8887FD608}" type="parTrans" cxnId="{10725C32-1BC0-449B-A9D1-8BBED2982B4D}">
      <dgm:prSet/>
      <dgm:spPr/>
      <dgm:t>
        <a:bodyPr/>
        <a:lstStyle/>
        <a:p>
          <a:endParaRPr lang="cs-CZ"/>
        </a:p>
      </dgm:t>
    </dgm:pt>
    <dgm:pt modelId="{FB253A46-4531-4F91-8905-9FA0BD542FE9}" type="sibTrans" cxnId="{10725C32-1BC0-449B-A9D1-8BBED2982B4D}">
      <dgm:prSet/>
      <dgm:spPr/>
      <dgm:t>
        <a:bodyPr/>
        <a:lstStyle/>
        <a:p>
          <a:endParaRPr lang="cs-CZ"/>
        </a:p>
      </dgm:t>
    </dgm:pt>
    <dgm:pt modelId="{ED13C4AC-92EE-4102-AEC6-D434823E1E2B}">
      <dgm:prSet phldrT="[Text]" custT="1"/>
      <dgm:spPr/>
      <dgm:t>
        <a:bodyPr/>
        <a:lstStyle/>
        <a:p>
          <a:r>
            <a:rPr lang="cs-CZ" sz="4800" dirty="0"/>
            <a:t>JAZYK</a:t>
          </a:r>
        </a:p>
      </dgm:t>
    </dgm:pt>
    <dgm:pt modelId="{3E130354-242E-47FB-95B4-F21D4624B38C}" type="parTrans" cxnId="{EDC99A68-F727-43D1-92C6-750FA8D3345B}">
      <dgm:prSet/>
      <dgm:spPr/>
      <dgm:t>
        <a:bodyPr/>
        <a:lstStyle/>
        <a:p>
          <a:endParaRPr lang="cs-CZ"/>
        </a:p>
      </dgm:t>
    </dgm:pt>
    <dgm:pt modelId="{30C6DDC2-B795-40B9-9903-B28C5E786FE3}" type="sibTrans" cxnId="{EDC99A68-F727-43D1-92C6-750FA8D3345B}">
      <dgm:prSet/>
      <dgm:spPr/>
      <dgm:t>
        <a:bodyPr/>
        <a:lstStyle/>
        <a:p>
          <a:endParaRPr lang="cs-CZ"/>
        </a:p>
      </dgm:t>
    </dgm:pt>
    <dgm:pt modelId="{5FEB6323-C756-4D81-BA39-A342AC9C1FF0}">
      <dgm:prSet phldrT="[Text]" custT="1"/>
      <dgm:spPr/>
      <dgm:t>
        <a:bodyPr/>
        <a:lstStyle/>
        <a:p>
          <a:r>
            <a:rPr lang="cs-CZ" sz="5400" dirty="0"/>
            <a:t>KOMUNIKACE</a:t>
          </a:r>
        </a:p>
      </dgm:t>
    </dgm:pt>
    <dgm:pt modelId="{CDCA7774-D2CC-4D1C-98AB-B38EBF73C9C5}" type="parTrans" cxnId="{D60A975F-A98E-465E-AAC9-94C85E5500A6}">
      <dgm:prSet/>
      <dgm:spPr/>
      <dgm:t>
        <a:bodyPr/>
        <a:lstStyle/>
        <a:p>
          <a:endParaRPr lang="cs-CZ"/>
        </a:p>
      </dgm:t>
    </dgm:pt>
    <dgm:pt modelId="{500E9B8E-E06D-496A-99F7-5788FE6F7844}" type="sibTrans" cxnId="{D60A975F-A98E-465E-AAC9-94C85E5500A6}">
      <dgm:prSet/>
      <dgm:spPr/>
      <dgm:t>
        <a:bodyPr/>
        <a:lstStyle/>
        <a:p>
          <a:endParaRPr lang="cs-CZ"/>
        </a:p>
      </dgm:t>
    </dgm:pt>
    <dgm:pt modelId="{8530C17F-23E8-4D48-B378-ED1C90360F06}" type="pres">
      <dgm:prSet presAssocID="{A747CAF8-1F4D-494D-8762-7B8A8CD242F3}" presName="Name0" presStyleCnt="0">
        <dgm:presLayoutVars>
          <dgm:dir/>
          <dgm:animLvl val="lvl"/>
          <dgm:resizeHandles val="exact"/>
        </dgm:presLayoutVars>
      </dgm:prSet>
      <dgm:spPr/>
    </dgm:pt>
    <dgm:pt modelId="{6AE30743-5BEF-453D-8C8B-94A3DDDF6F8D}" type="pres">
      <dgm:prSet presAssocID="{1B8D7556-CAA0-44C2-947B-E72C42189FF0}" presName="Name8" presStyleCnt="0"/>
      <dgm:spPr/>
    </dgm:pt>
    <dgm:pt modelId="{C5694794-DEB5-4C70-80C5-889AE3C8A0AE}" type="pres">
      <dgm:prSet presAssocID="{1B8D7556-CAA0-44C2-947B-E72C42189FF0}" presName="level" presStyleLbl="node1" presStyleIdx="0" presStyleCnt="3" custScaleX="106052" custScaleY="57508" custLinFactNeighborX="1536" custLinFactNeighborY="3251">
        <dgm:presLayoutVars>
          <dgm:chMax val="1"/>
          <dgm:bulletEnabled val="1"/>
        </dgm:presLayoutVars>
      </dgm:prSet>
      <dgm:spPr/>
    </dgm:pt>
    <dgm:pt modelId="{F8A9F8B5-F818-4681-8CF4-F571387E6415}" type="pres">
      <dgm:prSet presAssocID="{1B8D7556-CAA0-44C2-947B-E72C42189F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1EC6FD-6A4B-4AEB-9E4B-16B59610389E}" type="pres">
      <dgm:prSet presAssocID="{ED13C4AC-92EE-4102-AEC6-D434823E1E2B}" presName="Name8" presStyleCnt="0"/>
      <dgm:spPr/>
    </dgm:pt>
    <dgm:pt modelId="{C225103F-7AB1-4BB1-96DD-95DB0B82C8BD}" type="pres">
      <dgm:prSet presAssocID="{ED13C4AC-92EE-4102-AEC6-D434823E1E2B}" presName="level" presStyleLbl="node1" presStyleIdx="1" presStyleCnt="3">
        <dgm:presLayoutVars>
          <dgm:chMax val="1"/>
          <dgm:bulletEnabled val="1"/>
        </dgm:presLayoutVars>
      </dgm:prSet>
      <dgm:spPr/>
    </dgm:pt>
    <dgm:pt modelId="{17D5EB84-7260-4B3E-B036-DACD1BFE89B1}" type="pres">
      <dgm:prSet presAssocID="{ED13C4AC-92EE-4102-AEC6-D434823E1E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B3AE0-F109-423A-97C6-1B2364471CE8}" type="pres">
      <dgm:prSet presAssocID="{5FEB6323-C756-4D81-BA39-A342AC9C1FF0}" presName="Name8" presStyleCnt="0"/>
      <dgm:spPr/>
    </dgm:pt>
    <dgm:pt modelId="{4AE78C36-B9D8-4404-BCE1-FE861B1A7137}" type="pres">
      <dgm:prSet presAssocID="{5FEB6323-C756-4D81-BA39-A342AC9C1FF0}" presName="level" presStyleLbl="node1" presStyleIdx="2" presStyleCnt="3" custLinFactNeighborX="-1373" custLinFactNeighborY="-1124">
        <dgm:presLayoutVars>
          <dgm:chMax val="1"/>
          <dgm:bulletEnabled val="1"/>
        </dgm:presLayoutVars>
      </dgm:prSet>
      <dgm:spPr/>
    </dgm:pt>
    <dgm:pt modelId="{34DD312C-0574-4442-9D10-9B76FAB21F75}" type="pres">
      <dgm:prSet presAssocID="{5FEB6323-C756-4D81-BA39-A342AC9C1F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725C32-1BC0-449B-A9D1-8BBED2982B4D}" srcId="{A747CAF8-1F4D-494D-8762-7B8A8CD242F3}" destId="{1B8D7556-CAA0-44C2-947B-E72C42189FF0}" srcOrd="0" destOrd="0" parTransId="{9F991D34-6BD3-4AF3-B0EB-37E8887FD608}" sibTransId="{FB253A46-4531-4F91-8905-9FA0BD542FE9}"/>
    <dgm:cxn modelId="{1278DC38-AEEC-45D4-9957-C20ED2381D48}" type="presOf" srcId="{A747CAF8-1F4D-494D-8762-7B8A8CD242F3}" destId="{8530C17F-23E8-4D48-B378-ED1C90360F06}" srcOrd="0" destOrd="0" presId="urn:microsoft.com/office/officeart/2005/8/layout/pyramid1"/>
    <dgm:cxn modelId="{D60A975F-A98E-465E-AAC9-94C85E5500A6}" srcId="{A747CAF8-1F4D-494D-8762-7B8A8CD242F3}" destId="{5FEB6323-C756-4D81-BA39-A342AC9C1FF0}" srcOrd="2" destOrd="0" parTransId="{CDCA7774-D2CC-4D1C-98AB-B38EBF73C9C5}" sibTransId="{500E9B8E-E06D-496A-99F7-5788FE6F7844}"/>
    <dgm:cxn modelId="{F9575763-1DE2-48C1-956D-93EBCE3462C7}" type="presOf" srcId="{ED13C4AC-92EE-4102-AEC6-D434823E1E2B}" destId="{C225103F-7AB1-4BB1-96DD-95DB0B82C8BD}" srcOrd="0" destOrd="0" presId="urn:microsoft.com/office/officeart/2005/8/layout/pyramid1"/>
    <dgm:cxn modelId="{EDC99A68-F727-43D1-92C6-750FA8D3345B}" srcId="{A747CAF8-1F4D-494D-8762-7B8A8CD242F3}" destId="{ED13C4AC-92EE-4102-AEC6-D434823E1E2B}" srcOrd="1" destOrd="0" parTransId="{3E130354-242E-47FB-95B4-F21D4624B38C}" sibTransId="{30C6DDC2-B795-40B9-9903-B28C5E786FE3}"/>
    <dgm:cxn modelId="{D8E94449-44E9-4FED-9A3C-9AA1C31B2057}" type="presOf" srcId="{5FEB6323-C756-4D81-BA39-A342AC9C1FF0}" destId="{34DD312C-0574-4442-9D10-9B76FAB21F75}" srcOrd="1" destOrd="0" presId="urn:microsoft.com/office/officeart/2005/8/layout/pyramid1"/>
    <dgm:cxn modelId="{B018798C-E6B7-4ED1-98D6-7094F2C6FDFD}" type="presOf" srcId="{5FEB6323-C756-4D81-BA39-A342AC9C1FF0}" destId="{4AE78C36-B9D8-4404-BCE1-FE861B1A7137}" srcOrd="0" destOrd="0" presId="urn:microsoft.com/office/officeart/2005/8/layout/pyramid1"/>
    <dgm:cxn modelId="{D2D171A3-D724-4FC9-9B11-DD99B30AA30D}" type="presOf" srcId="{ED13C4AC-92EE-4102-AEC6-D434823E1E2B}" destId="{17D5EB84-7260-4B3E-B036-DACD1BFE89B1}" srcOrd="1" destOrd="0" presId="urn:microsoft.com/office/officeart/2005/8/layout/pyramid1"/>
    <dgm:cxn modelId="{D1CAD5AC-45B2-460A-94F4-EF96474A44B1}" type="presOf" srcId="{1B8D7556-CAA0-44C2-947B-E72C42189FF0}" destId="{F8A9F8B5-F818-4681-8CF4-F571387E6415}" srcOrd="1" destOrd="0" presId="urn:microsoft.com/office/officeart/2005/8/layout/pyramid1"/>
    <dgm:cxn modelId="{27529ABF-B90F-40A7-81EC-575E04A02317}" type="presOf" srcId="{1B8D7556-CAA0-44C2-947B-E72C42189FF0}" destId="{C5694794-DEB5-4C70-80C5-889AE3C8A0AE}" srcOrd="0" destOrd="0" presId="urn:microsoft.com/office/officeart/2005/8/layout/pyramid1"/>
    <dgm:cxn modelId="{E95EC6AC-A339-40A5-AE1E-77F2F7C18443}" type="presParOf" srcId="{8530C17F-23E8-4D48-B378-ED1C90360F06}" destId="{6AE30743-5BEF-453D-8C8B-94A3DDDF6F8D}" srcOrd="0" destOrd="0" presId="urn:microsoft.com/office/officeart/2005/8/layout/pyramid1"/>
    <dgm:cxn modelId="{395ADD8A-E4AB-4906-977F-98AA589C0F53}" type="presParOf" srcId="{6AE30743-5BEF-453D-8C8B-94A3DDDF6F8D}" destId="{C5694794-DEB5-4C70-80C5-889AE3C8A0AE}" srcOrd="0" destOrd="0" presId="urn:microsoft.com/office/officeart/2005/8/layout/pyramid1"/>
    <dgm:cxn modelId="{EC4FF751-0FC1-4C8E-88A0-42E448D83C4A}" type="presParOf" srcId="{6AE30743-5BEF-453D-8C8B-94A3DDDF6F8D}" destId="{F8A9F8B5-F818-4681-8CF4-F571387E6415}" srcOrd="1" destOrd="0" presId="urn:microsoft.com/office/officeart/2005/8/layout/pyramid1"/>
    <dgm:cxn modelId="{29137762-6989-4EEA-9DDE-BEF8DF6C8DAD}" type="presParOf" srcId="{8530C17F-23E8-4D48-B378-ED1C90360F06}" destId="{451EC6FD-6A4B-4AEB-9E4B-16B59610389E}" srcOrd="1" destOrd="0" presId="urn:microsoft.com/office/officeart/2005/8/layout/pyramid1"/>
    <dgm:cxn modelId="{DCAE77E2-ADAE-47CA-B0E1-C8D8507FC14F}" type="presParOf" srcId="{451EC6FD-6A4B-4AEB-9E4B-16B59610389E}" destId="{C225103F-7AB1-4BB1-96DD-95DB0B82C8BD}" srcOrd="0" destOrd="0" presId="urn:microsoft.com/office/officeart/2005/8/layout/pyramid1"/>
    <dgm:cxn modelId="{BFE58D25-18A0-4758-B9BD-5800BBFB3A27}" type="presParOf" srcId="{451EC6FD-6A4B-4AEB-9E4B-16B59610389E}" destId="{17D5EB84-7260-4B3E-B036-DACD1BFE89B1}" srcOrd="1" destOrd="0" presId="urn:microsoft.com/office/officeart/2005/8/layout/pyramid1"/>
    <dgm:cxn modelId="{EF6A94D8-04A1-4B70-BBFD-F07FEA30005E}" type="presParOf" srcId="{8530C17F-23E8-4D48-B378-ED1C90360F06}" destId="{D47B3AE0-F109-423A-97C6-1B2364471CE8}" srcOrd="2" destOrd="0" presId="urn:microsoft.com/office/officeart/2005/8/layout/pyramid1"/>
    <dgm:cxn modelId="{2D21B5BA-7FB8-49B9-B3D2-E3E0128404DE}" type="presParOf" srcId="{D47B3AE0-F109-423A-97C6-1B2364471CE8}" destId="{4AE78C36-B9D8-4404-BCE1-FE861B1A7137}" srcOrd="0" destOrd="0" presId="urn:microsoft.com/office/officeart/2005/8/layout/pyramid1"/>
    <dgm:cxn modelId="{A18A3E30-0F67-4B8B-BB5C-60287F8A5EF0}" type="presParOf" srcId="{D47B3AE0-F109-423A-97C6-1B2364471CE8}" destId="{34DD312C-0574-4442-9D10-9B76FAB21F7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94794-DEB5-4C70-80C5-889AE3C8A0AE}">
      <dsp:nvSpPr>
        <dsp:cNvPr id="0" name=""/>
        <dsp:cNvSpPr/>
      </dsp:nvSpPr>
      <dsp:spPr>
        <a:xfrm>
          <a:off x="2850651" y="71850"/>
          <a:ext cx="1753592" cy="1270984"/>
        </a:xfrm>
        <a:prstGeom prst="trapezoid">
          <a:avLst>
            <a:gd name="adj" fmla="val 6504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ŘEČ</a:t>
          </a:r>
        </a:p>
      </dsp:txBody>
      <dsp:txXfrm>
        <a:off x="2850651" y="71850"/>
        <a:ext cx="1753592" cy="1270984"/>
      </dsp:txXfrm>
    </dsp:sp>
    <dsp:sp modelId="{C225103F-7AB1-4BB1-96DD-95DB0B82C8BD}">
      <dsp:nvSpPr>
        <dsp:cNvPr id="0" name=""/>
        <dsp:cNvSpPr/>
      </dsp:nvSpPr>
      <dsp:spPr>
        <a:xfrm>
          <a:off x="1437644" y="1270984"/>
          <a:ext cx="4528810" cy="2210101"/>
        </a:xfrm>
        <a:prstGeom prst="trapezoid">
          <a:avLst>
            <a:gd name="adj" fmla="val 6504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JAZYK</a:t>
          </a:r>
        </a:p>
      </dsp:txBody>
      <dsp:txXfrm>
        <a:off x="2230186" y="1270984"/>
        <a:ext cx="2943726" cy="2210101"/>
      </dsp:txXfrm>
    </dsp:sp>
    <dsp:sp modelId="{4AE78C36-B9D8-4404-BCE1-FE861B1A7137}">
      <dsp:nvSpPr>
        <dsp:cNvPr id="0" name=""/>
        <dsp:cNvSpPr/>
      </dsp:nvSpPr>
      <dsp:spPr>
        <a:xfrm>
          <a:off x="0" y="3456244"/>
          <a:ext cx="7404099" cy="2210101"/>
        </a:xfrm>
        <a:prstGeom prst="trapezoid">
          <a:avLst>
            <a:gd name="adj" fmla="val 650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 dirty="0"/>
            <a:t>KOMUNIKACE</a:t>
          </a:r>
        </a:p>
      </dsp:txBody>
      <dsp:txXfrm>
        <a:off x="1295717" y="3456244"/>
        <a:ext cx="4812665" cy="2210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9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9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8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5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6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98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6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5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1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9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2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323114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39B3BDC6-208E-4AF7-AF4A-53624ADD0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/>
          <a:stretch/>
        </p:blipFill>
        <p:spPr>
          <a:xfrm>
            <a:off x="2825114" y="657197"/>
            <a:ext cx="3489960" cy="2796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BBCA98-D276-4734-975C-92A542F9F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3895344"/>
            <a:ext cx="7475220" cy="1490472"/>
          </a:xfrm>
        </p:spPr>
        <p:txBody>
          <a:bodyPr>
            <a:normAutofit/>
          </a:bodyPr>
          <a:lstStyle/>
          <a:p>
            <a:r>
              <a:rPr lang="cs-CZ" sz="3300" dirty="0">
                <a:solidFill>
                  <a:schemeClr val="bg1"/>
                </a:solidFill>
              </a:rPr>
              <a:t>Poruchy řeči  a komunikace</a:t>
            </a:r>
            <a:br>
              <a:rPr lang="cs-CZ" sz="3300" dirty="0">
                <a:solidFill>
                  <a:schemeClr val="bg1"/>
                </a:solidFill>
              </a:rPr>
            </a:br>
            <a:br>
              <a:rPr lang="cs-CZ" sz="3300" dirty="0">
                <a:solidFill>
                  <a:schemeClr val="bg1"/>
                </a:solidFill>
              </a:rPr>
            </a:br>
            <a:r>
              <a:rPr lang="cs-CZ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podzim 2017</a:t>
            </a:r>
            <a:endParaRPr lang="cs-CZ" sz="3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9F35D9-6476-4209-A2CE-845DB5CCD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458949"/>
            <a:ext cx="6575895" cy="72141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MGR. PETRA HOFFMANNOVÁ</a:t>
            </a:r>
          </a:p>
          <a:p>
            <a:endParaRPr lang="cs-CZ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9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D9165-4BDD-468F-9A60-D0F60C67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620688"/>
            <a:ext cx="7578336" cy="5475312"/>
          </a:xfrm>
        </p:spPr>
        <p:txBody>
          <a:bodyPr/>
          <a:lstStyle/>
          <a:p>
            <a:pPr marL="34290" indent="0">
              <a:buNone/>
            </a:pPr>
            <a:r>
              <a:rPr lang="cs-CZ" b="1" u="sng" dirty="0">
                <a:solidFill>
                  <a:schemeClr val="tx1"/>
                </a:solidFill>
              </a:rPr>
              <a:t>Model jazykové produkce a percepce</a:t>
            </a:r>
            <a:endParaRPr lang="cs-CZ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cs-CZ" b="1" i="1" dirty="0" err="1">
                <a:solidFill>
                  <a:schemeClr val="tx1"/>
                </a:solidFill>
              </a:rPr>
              <a:t>Perisylvická</a:t>
            </a:r>
            <a:r>
              <a:rPr lang="cs-CZ" b="1" i="1" dirty="0">
                <a:solidFill>
                  <a:schemeClr val="tx1"/>
                </a:solidFill>
              </a:rPr>
              <a:t> oblast </a:t>
            </a:r>
            <a:r>
              <a:rPr lang="cs-CZ" i="1" dirty="0">
                <a:solidFill>
                  <a:schemeClr val="tx1"/>
                </a:solidFill>
              </a:rPr>
              <a:t>(</a:t>
            </a:r>
            <a:r>
              <a:rPr lang="cs-CZ" i="1" dirty="0" err="1">
                <a:solidFill>
                  <a:schemeClr val="tx1"/>
                </a:solidFill>
              </a:rPr>
              <a:t>Perisylvian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Zone</a:t>
            </a:r>
            <a:r>
              <a:rPr lang="cs-CZ" i="1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= důležité neurologické komponenty jazyka (</a:t>
            </a:r>
            <a:r>
              <a:rPr lang="cs-CZ" dirty="0" err="1">
                <a:solidFill>
                  <a:schemeClr val="tx1"/>
                </a:solidFill>
              </a:rPr>
              <a:t>obv.situovány</a:t>
            </a:r>
            <a:r>
              <a:rPr lang="cs-CZ" dirty="0">
                <a:solidFill>
                  <a:schemeClr val="tx1"/>
                </a:solidFill>
              </a:rPr>
              <a:t> v dominantní hemisféře)</a:t>
            </a:r>
          </a:p>
          <a:p>
            <a:r>
              <a:rPr lang="cs-CZ" i="1" dirty="0" err="1">
                <a:solidFill>
                  <a:schemeClr val="tx1"/>
                </a:solidFill>
              </a:rPr>
              <a:t>Brockova</a:t>
            </a:r>
            <a:r>
              <a:rPr lang="cs-CZ" i="1" dirty="0">
                <a:solidFill>
                  <a:schemeClr val="tx1"/>
                </a:solidFill>
              </a:rPr>
              <a:t> area</a:t>
            </a:r>
          </a:p>
          <a:p>
            <a:r>
              <a:rPr lang="cs-CZ" i="1" dirty="0">
                <a:solidFill>
                  <a:schemeClr val="tx1"/>
                </a:solidFill>
              </a:rPr>
              <a:t>Primární motorická oblast – </a:t>
            </a:r>
            <a:r>
              <a:rPr lang="cs-CZ" dirty="0">
                <a:solidFill>
                  <a:schemeClr val="tx1"/>
                </a:solidFill>
              </a:rPr>
              <a:t>aktivuje svaly k artikulaci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 err="1">
                <a:solidFill>
                  <a:schemeClr val="tx1"/>
                </a:solidFill>
              </a:rPr>
              <a:t>Arcuatus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fasciculus</a:t>
            </a:r>
            <a:r>
              <a:rPr lang="cs-CZ" i="1" dirty="0">
                <a:solidFill>
                  <a:schemeClr val="tx1"/>
                </a:solidFill>
              </a:rPr>
              <a:t> (obloukový svazek)</a:t>
            </a:r>
            <a:r>
              <a:rPr lang="cs-CZ" dirty="0">
                <a:solidFill>
                  <a:schemeClr val="tx1"/>
                </a:solidFill>
              </a:rPr>
              <a:t> – asociační (spojující 2 místa v téže hemisféře) dráha spojující </a:t>
            </a:r>
            <a:r>
              <a:rPr lang="cs-CZ" dirty="0" err="1">
                <a:solidFill>
                  <a:schemeClr val="tx1"/>
                </a:solidFill>
              </a:rPr>
              <a:t>Brockovu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Wernickeho</a:t>
            </a:r>
            <a:r>
              <a:rPr lang="cs-CZ" dirty="0">
                <a:solidFill>
                  <a:schemeClr val="tx1"/>
                </a:solidFill>
              </a:rPr>
              <a:t> centrum řeči</a:t>
            </a:r>
          </a:p>
          <a:p>
            <a:r>
              <a:rPr lang="cs-CZ" i="1" dirty="0" err="1">
                <a:solidFill>
                  <a:schemeClr val="tx1"/>
                </a:solidFill>
              </a:rPr>
              <a:t>Wernickeho</a:t>
            </a:r>
            <a:r>
              <a:rPr lang="cs-CZ" i="1" dirty="0">
                <a:solidFill>
                  <a:schemeClr val="tx1"/>
                </a:solidFill>
              </a:rPr>
              <a:t> area</a:t>
            </a:r>
          </a:p>
          <a:p>
            <a:r>
              <a:rPr lang="cs-CZ" i="1" dirty="0" err="1">
                <a:solidFill>
                  <a:schemeClr val="tx1"/>
                </a:solidFill>
              </a:rPr>
              <a:t>Angular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gyrus</a:t>
            </a:r>
            <a:r>
              <a:rPr lang="cs-CZ" i="1" dirty="0">
                <a:solidFill>
                  <a:schemeClr val="tx1"/>
                </a:solidFill>
              </a:rPr>
              <a:t> (angulární </a:t>
            </a:r>
            <a:r>
              <a:rPr lang="cs-CZ" i="1" dirty="0" err="1">
                <a:solidFill>
                  <a:schemeClr val="tx1"/>
                </a:solidFill>
              </a:rPr>
              <a:t>gyrus</a:t>
            </a:r>
            <a:r>
              <a:rPr lang="cs-CZ" i="1" dirty="0">
                <a:solidFill>
                  <a:schemeClr val="tx1"/>
                </a:solidFill>
              </a:rPr>
              <a:t> ) - </a:t>
            </a:r>
            <a:r>
              <a:rPr lang="cs-CZ" dirty="0">
                <a:solidFill>
                  <a:schemeClr val="tx1"/>
                </a:solidFill>
              </a:rPr>
              <a:t>integrační centrum sluchových, zrakových a </a:t>
            </a:r>
            <a:r>
              <a:rPr lang="cs-CZ" dirty="0" err="1">
                <a:solidFill>
                  <a:schemeClr val="tx1"/>
                </a:solidFill>
              </a:rPr>
              <a:t>somatosenzorických</a:t>
            </a:r>
            <a:r>
              <a:rPr lang="cs-CZ" dirty="0">
                <a:solidFill>
                  <a:schemeClr val="tx1"/>
                </a:solidFill>
              </a:rPr>
              <a:t> informací</a:t>
            </a:r>
          </a:p>
          <a:p>
            <a:r>
              <a:rPr lang="cs-CZ" i="1" dirty="0" err="1">
                <a:solidFill>
                  <a:schemeClr val="tx1"/>
                </a:solidFill>
              </a:rPr>
              <a:t>Supramarginal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gyrus</a:t>
            </a:r>
            <a:r>
              <a:rPr lang="cs-CZ" i="1" dirty="0">
                <a:solidFill>
                  <a:schemeClr val="tx1"/>
                </a:solidFill>
              </a:rPr>
              <a:t> (</a:t>
            </a:r>
            <a:r>
              <a:rPr lang="cs-CZ" i="1" dirty="0" err="1">
                <a:solidFill>
                  <a:schemeClr val="tx1"/>
                </a:solidFill>
              </a:rPr>
              <a:t>supramarginální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gyrus</a:t>
            </a:r>
            <a:r>
              <a:rPr lang="cs-CZ" i="1" dirty="0">
                <a:solidFill>
                  <a:schemeClr val="tx1"/>
                </a:solidFill>
              </a:rPr>
              <a:t>) – </a:t>
            </a:r>
            <a:r>
              <a:rPr lang="cs-CZ" dirty="0">
                <a:solidFill>
                  <a:schemeClr val="tx1"/>
                </a:solidFill>
              </a:rPr>
              <a:t>podílí se na vnímání a zpracovávání řeči</a:t>
            </a:r>
          </a:p>
          <a:p>
            <a:r>
              <a:rPr lang="cs-CZ" i="1" dirty="0">
                <a:solidFill>
                  <a:schemeClr val="tx1"/>
                </a:solidFill>
              </a:rPr>
              <a:t>Corpus </a:t>
            </a:r>
            <a:r>
              <a:rPr lang="cs-CZ" i="1" dirty="0" err="1">
                <a:solidFill>
                  <a:schemeClr val="tx1"/>
                </a:solidFill>
              </a:rPr>
              <a:t>callosum</a:t>
            </a:r>
            <a:r>
              <a:rPr lang="cs-CZ" i="1" dirty="0">
                <a:solidFill>
                  <a:schemeClr val="tx1"/>
                </a:solidFill>
              </a:rPr>
              <a:t> – </a:t>
            </a:r>
            <a:r>
              <a:rPr lang="cs-CZ" dirty="0">
                <a:solidFill>
                  <a:schemeClr val="tx1"/>
                </a:solidFill>
              </a:rPr>
              <a:t>přenos informací mezi hemisférami</a:t>
            </a:r>
          </a:p>
          <a:p>
            <a:r>
              <a:rPr lang="cs-CZ" i="1" dirty="0">
                <a:solidFill>
                  <a:schemeClr val="tx1"/>
                </a:solidFill>
              </a:rPr>
              <a:t>Subkortikální oblasti</a:t>
            </a:r>
            <a:r>
              <a:rPr lang="cs-CZ" dirty="0">
                <a:solidFill>
                  <a:schemeClr val="tx1"/>
                </a:solidFill>
              </a:rPr>
              <a:t> – pojmenovávání a paměťové mechanismy</a:t>
            </a: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5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F668FC2D-E036-4DE0-BB01-1199A2273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2488" cy="3580833"/>
          </a:xfrm>
          <a:prstGeom prst="rect">
            <a:avLst/>
          </a:prstGeom>
        </p:spPr>
      </p:pic>
      <p:pic>
        <p:nvPicPr>
          <p:cNvPr id="8" name="Obrázek 7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6D2FA75C-0FD1-4F50-B290-6712F29B4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78880"/>
            <a:ext cx="4537174" cy="31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46D259C-B10B-42DA-836A-0FAC9D26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14800" cy="369570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D64069-89D4-40F7-B83B-8A71DF94B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131878" cy="3168352"/>
          </a:xfrm>
          <a:prstGeom prst="rect">
            <a:avLst/>
          </a:prstGeom>
        </p:spPr>
      </p:pic>
      <p:pic>
        <p:nvPicPr>
          <p:cNvPr id="11" name="Obrázek 10" descr="Obsah obrázku ořech, ovoce, stůl, interiér&#10;&#10;Popis vygenerován s velmi vysokou mírou spolehlivosti">
            <a:extLst>
              <a:ext uri="{FF2B5EF4-FFF2-40B4-BE49-F238E27FC236}">
                <a16:creationId xmlns:a16="http://schemas.microsoft.com/office/drawing/2014/main" id="{8CCC73FA-24FA-467E-A1BD-68C62FA58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76" y="3212976"/>
            <a:ext cx="3960440" cy="3348372"/>
          </a:xfrm>
          <a:prstGeom prst="rect">
            <a:avLst/>
          </a:prstGeom>
        </p:spPr>
      </p:pic>
      <p:pic>
        <p:nvPicPr>
          <p:cNvPr id="13" name="Obrázek 12" descr="Obsah obrázku ovoce&#10;&#10;Popis vygenerován s vysokou mírou spolehlivosti">
            <a:extLst>
              <a:ext uri="{FF2B5EF4-FFF2-40B4-BE49-F238E27FC236}">
                <a16:creationId xmlns:a16="http://schemas.microsoft.com/office/drawing/2014/main" id="{480A07FB-45A2-47EC-8EC7-AD8D097DA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1852"/>
            <a:ext cx="3648643" cy="25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C4639-AD83-4098-B66B-53B38792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4" y="188640"/>
            <a:ext cx="7406640" cy="1356360"/>
          </a:xfrm>
        </p:spPr>
        <p:txBody>
          <a:bodyPr/>
          <a:lstStyle/>
          <a:p>
            <a:r>
              <a:rPr lang="cs-CZ" dirty="0"/>
              <a:t>Ontogeneze řeči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D9165-4BDD-468F-9A60-D0F60C67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340768"/>
            <a:ext cx="7404653" cy="4755232"/>
          </a:xfrm>
        </p:spPr>
        <p:txBody>
          <a:bodyPr>
            <a:normAutofit fontScale="92500" lnSpcReduction="20000"/>
          </a:bodyPr>
          <a:lstStyle/>
          <a:p>
            <a:pPr marL="34290" indent="0">
              <a:buNone/>
            </a:pPr>
            <a:r>
              <a:rPr lang="cs-CZ" b="1" dirty="0"/>
              <a:t>PŘEDŘEČOVÉ OBDOBÍ</a:t>
            </a:r>
            <a:endParaRPr lang="cs-CZ" dirty="0"/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od narození - křik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od 2.- 3. </a:t>
            </a:r>
            <a:r>
              <a:rPr lang="cs-CZ" dirty="0" err="1">
                <a:solidFill>
                  <a:schemeClr val="tx1"/>
                </a:solidFill>
              </a:rPr>
              <a:t>měs</a:t>
            </a:r>
            <a:r>
              <a:rPr lang="cs-CZ" dirty="0">
                <a:solidFill>
                  <a:schemeClr val="tx1"/>
                </a:solidFill>
              </a:rPr>
              <a:t>. broukání – spíše pudová hra s mluvidly, bez vědomého záměru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6.-8. </a:t>
            </a:r>
            <a:r>
              <a:rPr lang="cs-CZ" dirty="0" err="1">
                <a:solidFill>
                  <a:schemeClr val="tx1"/>
                </a:solidFill>
              </a:rPr>
              <a:t>měs</a:t>
            </a:r>
            <a:r>
              <a:rPr lang="cs-CZ" dirty="0">
                <a:solidFill>
                  <a:schemeClr val="tx1"/>
                </a:solidFill>
              </a:rPr>
              <a:t>. – žvatlání, charakter nápodoby</a:t>
            </a:r>
          </a:p>
          <a:p>
            <a:pPr marL="34290" indent="0">
              <a:buNone/>
            </a:pPr>
            <a:r>
              <a:rPr lang="cs-CZ" b="1" dirty="0"/>
              <a:t>VLASTNÍ VÝVOJ ŘEČI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nastává po 1. roce (spontánní užívání určitých pojmenovávání)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přizpůsobení dospělého jednoduchému dětskému projevu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12. </a:t>
            </a:r>
            <a:r>
              <a:rPr lang="cs-CZ" dirty="0" err="1">
                <a:solidFill>
                  <a:schemeClr val="tx1"/>
                </a:solidFill>
              </a:rPr>
              <a:t>měs</a:t>
            </a:r>
            <a:r>
              <a:rPr lang="cs-CZ" dirty="0">
                <a:solidFill>
                  <a:schemeClr val="tx1"/>
                </a:solidFill>
              </a:rPr>
              <a:t>. – první slova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1,5 – 2 roky - ke komunikaci svých přání, potřeb a prožívání využívá jednoduché věty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2 – 3 roky – tvorba vět, souvětí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3 roky – dítě chápe abstraktní pojmy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3. – 4. rok – období intelektualizace – dítě většinou vyjadřuje své myšlenky obsahově i formálně správně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81AAE-DD35-4049-82F6-9FFD9D20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57" y="116632"/>
            <a:ext cx="7406640" cy="1356360"/>
          </a:xfrm>
        </p:spPr>
        <p:txBody>
          <a:bodyPr/>
          <a:lstStyle/>
          <a:p>
            <a:pPr algn="ctr"/>
            <a:r>
              <a:rPr lang="cs-CZ" dirty="0"/>
              <a:t>TEST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CCC76-B5D0-40A7-A759-4817AC1A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44" y="1503562"/>
            <a:ext cx="7404653" cy="4038600"/>
          </a:xfrm>
        </p:spPr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Co je to </a:t>
            </a:r>
            <a:r>
              <a:rPr lang="cs-CZ" dirty="0" err="1">
                <a:solidFill>
                  <a:schemeClr val="tx1"/>
                </a:solidFill>
              </a:rPr>
              <a:t>prozódie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Definujte řeč</a:t>
            </a:r>
          </a:p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Jaký je proces artikulace?</a:t>
            </a:r>
          </a:p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Jaké součásti CNS se podílejí na expresi a percepci/slyšení řeči?</a:t>
            </a:r>
          </a:p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Jak se říká oblasti (nacházející se většinou na L straně), která zodpovídá za motorickou aktivitu mluvidel (motorické centrum řeči)</a:t>
            </a:r>
          </a:p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Jak se nazývají závity nacházející se v BA 41,42 a podílí se na schopnosti sluchu?</a:t>
            </a:r>
          </a:p>
          <a:p>
            <a:pPr marL="49149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Kolik je hlavových nervů?</a:t>
            </a:r>
          </a:p>
          <a:p>
            <a:pPr marL="491490" indent="-457200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7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0F989D-43B9-409C-AB67-55F360424C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4892EF-BE30-49C0-ADF8-32A7C8831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FB293E-C84E-4A67-ABF8-FCC566F38C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4033D-8052-45FD-8916-ACB912C240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B7FEA3-D736-481C-B6BD-86B42575F43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323114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8BC6F99-C887-45CF-8DA4-2EDFF5911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14797" b="2"/>
          <a:stretch/>
        </p:blipFill>
        <p:spPr>
          <a:xfrm>
            <a:off x="1483995" y="980728"/>
            <a:ext cx="6172200" cy="45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F0EDA-8C44-4C2A-B2D4-AF36862D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splnění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6339D4-ED59-444B-B0E6-7E7988EF3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5 z 6 seminářů </a:t>
            </a:r>
            <a:r>
              <a:rPr lang="cs-CZ" dirty="0">
                <a:solidFill>
                  <a:schemeClr val="tx1"/>
                </a:solidFill>
              </a:rPr>
              <a:t>(21.9., 5.10., 2.11., 16.11., 30.11., 14.12.)</a:t>
            </a:r>
          </a:p>
          <a:p>
            <a:r>
              <a:rPr lang="cs-CZ" dirty="0">
                <a:solidFill>
                  <a:schemeClr val="tx1"/>
                </a:solidFill>
              </a:rPr>
              <a:t>seminář 19.10. </a:t>
            </a:r>
            <a:r>
              <a:rPr lang="cs-CZ" b="1" dirty="0">
                <a:solidFill>
                  <a:schemeClr val="tx1"/>
                </a:solidFill>
              </a:rPr>
              <a:t>odpadá</a:t>
            </a:r>
          </a:p>
          <a:p>
            <a:r>
              <a:rPr lang="cs-CZ" b="1" dirty="0">
                <a:solidFill>
                  <a:schemeClr val="tx1"/>
                </a:solidFill>
              </a:rPr>
              <a:t>aktivita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včasné odevzdání jednotlivých prací</a:t>
            </a:r>
            <a:r>
              <a:rPr lang="cs-CZ" dirty="0">
                <a:solidFill>
                  <a:schemeClr val="tx1"/>
                </a:solidFill>
              </a:rPr>
              <a:t> – vlastní </a:t>
            </a:r>
            <a:r>
              <a:rPr lang="cs-CZ" dirty="0" err="1">
                <a:solidFill>
                  <a:schemeClr val="tx1"/>
                </a:solidFill>
              </a:rPr>
              <a:t>diagnosticko</a:t>
            </a:r>
            <a:r>
              <a:rPr lang="cs-CZ" dirty="0">
                <a:solidFill>
                  <a:schemeClr val="tx1"/>
                </a:solidFill>
              </a:rPr>
              <a:t> - terapeutická rozvaha (1-2 strany) – Na co se v léčbě zaměřit, úskalí, směřování, každé tvrzení podložit (vysvětlit)</a:t>
            </a:r>
          </a:p>
          <a:p>
            <a:r>
              <a:rPr lang="cs-CZ" b="1" dirty="0">
                <a:solidFill>
                  <a:schemeClr val="tx1"/>
                </a:solidFill>
              </a:rPr>
              <a:t>test na konci semináře + závěrečný test </a:t>
            </a:r>
            <a:r>
              <a:rPr lang="cs-CZ" dirty="0">
                <a:solidFill>
                  <a:schemeClr val="tx1"/>
                </a:solidFill>
              </a:rPr>
              <a:t>(70 %)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skupinová prezentace </a:t>
            </a:r>
            <a:r>
              <a:rPr lang="cs-CZ" dirty="0">
                <a:solidFill>
                  <a:schemeClr val="tx1"/>
                </a:solidFill>
              </a:rPr>
              <a:t>(krátká) – k zadaným onemocněním vytvořit plán skupinové terapie</a:t>
            </a:r>
          </a:p>
          <a:p>
            <a:r>
              <a:rPr lang="cs-CZ" dirty="0">
                <a:solidFill>
                  <a:schemeClr val="tx1"/>
                </a:solidFill>
              </a:rPr>
              <a:t>nemusí se nutně jednat o vytvoření něčeho nového, ale upevnění toho, co se dozvěděli - uložení</a:t>
            </a:r>
          </a:p>
        </p:txBody>
      </p:sp>
    </p:spTree>
    <p:extLst>
      <p:ext uri="{BB962C8B-B14F-4D97-AF65-F5344CB8AC3E}">
        <p14:creationId xmlns:p14="http://schemas.microsoft.com/office/powerpoint/2010/main" val="27718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55DCD-E63C-4014-8F9F-F39D0A1F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19" y="260648"/>
            <a:ext cx="7406640" cy="1356360"/>
          </a:xfrm>
        </p:spPr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5906D1-C956-4F86-A4AE-1C1B1DB4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772816"/>
            <a:ext cx="7404653" cy="432318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ŘEČ</a:t>
            </a:r>
          </a:p>
          <a:p>
            <a:pPr marL="34290" indent="0">
              <a:buNone/>
            </a:pPr>
            <a:r>
              <a:rPr lang="cs-CZ" dirty="0">
                <a:solidFill>
                  <a:schemeClr val="tx1"/>
                </a:solidFill>
              </a:rPr>
              <a:t>= artikulovaný, nejčastěji zvukový projev člověka, </a:t>
            </a:r>
            <a:r>
              <a:rPr lang="cs-CZ" dirty="0" err="1">
                <a:solidFill>
                  <a:schemeClr val="tx1"/>
                </a:solidFill>
              </a:rPr>
              <a:t>kt</a:t>
            </a:r>
            <a:r>
              <a:rPr lang="cs-CZ" dirty="0">
                <a:solidFill>
                  <a:schemeClr val="tx1"/>
                </a:solidFill>
              </a:rPr>
              <a:t> má sloužit především k dorozumívání se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hláska (samohláska X souhláska)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→ slovo (nese kulturní význam)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tvoření hlásek =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artikulace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→ z plic vychází vzduchový proud do hlasového (fonačního) ústrojí (hrtan, hlasivky), v nichž se vytváří lidský hlas. Z hlasivek postupuje výdechový proud do artikulačních orgánů (rty, jazyk, měkké a tvrdé patro, čípek, zuby a rty)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na produkci řeči se podílí respirační, fonační a artikulační ústrojí</a:t>
            </a:r>
          </a:p>
          <a:p>
            <a:pPr marL="34290" indent="0">
              <a:buNone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https://www.youtube.com/watch?v=Aoa_N1vQS4M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7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F403E-B8A6-4B16-A441-61A0F1F3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7404653" cy="532859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JAZYK</a:t>
            </a:r>
          </a:p>
          <a:p>
            <a:pPr marL="34290" indent="0">
              <a:buNone/>
            </a:pPr>
            <a:r>
              <a:rPr lang="cs-CZ" dirty="0">
                <a:solidFill>
                  <a:schemeClr val="tx1"/>
                </a:solidFill>
              </a:rPr>
              <a:t>= soubor pravidel – systém ustálených znaků; jedná se o nástroj myšlení a dorozumění, kulturní význam; systém znaků a symbolů umožňující sdělování myšlenek, emocí,…</a:t>
            </a:r>
          </a:p>
          <a:p>
            <a:pPr>
              <a:buFontTx/>
              <a:buChar char="-"/>
            </a:pPr>
            <a:r>
              <a:rPr lang="cs-CZ" b="1" dirty="0" err="1">
                <a:solidFill>
                  <a:schemeClr val="tx1"/>
                </a:solidFill>
              </a:rPr>
              <a:t>prozódie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zvukové vlastnosti jazyka – výška, hlasitost, témbr (barva zvuku), rychlost, akcent, pauzy, melodie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cs-CZ" i="1" dirty="0">
                <a:solidFill>
                  <a:schemeClr val="tx1"/>
                </a:solidFill>
              </a:rPr>
              <a:t>Jazykové roviny řeči: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u="sng" dirty="0" err="1">
                <a:solidFill>
                  <a:schemeClr val="tx1"/>
                </a:solidFill>
              </a:rPr>
              <a:t>Foneticko</a:t>
            </a:r>
            <a:r>
              <a:rPr lang="cs-CZ" u="sng" dirty="0">
                <a:solidFill>
                  <a:schemeClr val="tx1"/>
                </a:solidFill>
              </a:rPr>
              <a:t> – fonologická rovina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sluchové rozlišování hlásek mateřského jazyka a jejich výslovnost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u="sng" dirty="0">
                <a:solidFill>
                  <a:schemeClr val="tx1"/>
                </a:solidFill>
              </a:rPr>
              <a:t>Lexikálně – sémantická rovina</a:t>
            </a:r>
          </a:p>
          <a:p>
            <a:pPr marL="34290" indent="0">
              <a:buNone/>
            </a:pPr>
            <a:r>
              <a:rPr lang="cs-CZ" dirty="0">
                <a:solidFill>
                  <a:schemeClr val="tx1"/>
                </a:solidFill>
              </a:rPr>
              <a:t>- porozumění řeči v oblasti běžného hovoru – chápání instrukcí, sdělení, pojmů; dále schopnost vyjadřování – aktivní slovní zásoba</a:t>
            </a:r>
          </a:p>
          <a:p>
            <a:pPr marL="3429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3429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22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81D4A9-B2F7-4CE7-82BC-9303B053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404664"/>
            <a:ext cx="7404653" cy="5691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u="sng" dirty="0" err="1">
                <a:solidFill>
                  <a:schemeClr val="tx1"/>
                </a:solidFill>
              </a:rPr>
              <a:t>Morfologicko</a:t>
            </a:r>
            <a:r>
              <a:rPr lang="cs-CZ" u="sng" dirty="0">
                <a:solidFill>
                  <a:schemeClr val="tx1"/>
                </a:solidFill>
              </a:rPr>
              <a:t> – syntaktická rovina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schopnost užívat jednotlivé slovní druhy, skloňovat, tvořit věty a souvětí</a:t>
            </a:r>
          </a:p>
          <a:p>
            <a:pPr>
              <a:buFontTx/>
              <a:buChar char="-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u="sng" dirty="0">
                <a:solidFill>
                  <a:schemeClr val="tx1"/>
                </a:solidFill>
              </a:rPr>
              <a:t>Pragmatická rovina</a:t>
            </a:r>
          </a:p>
          <a:p>
            <a:pPr marL="34290" indent="0">
              <a:buNone/>
            </a:pPr>
            <a:r>
              <a:rPr lang="cs-CZ" dirty="0">
                <a:solidFill>
                  <a:schemeClr val="tx1"/>
                </a:solidFill>
              </a:rPr>
              <a:t>- užití jazyka v praxi, v sociálním kontextu; regulační </a:t>
            </a:r>
            <a:r>
              <a:rPr lang="cs-CZ" dirty="0" err="1">
                <a:solidFill>
                  <a:schemeClr val="tx1"/>
                </a:solidFill>
              </a:rPr>
              <a:t>fce</a:t>
            </a:r>
            <a:r>
              <a:rPr lang="cs-CZ" dirty="0">
                <a:solidFill>
                  <a:schemeClr val="tx1"/>
                </a:solidFill>
              </a:rPr>
              <a:t>. řeči</a:t>
            </a:r>
          </a:p>
          <a:p>
            <a:pPr marL="3429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KOMUNIKACE</a:t>
            </a:r>
          </a:p>
          <a:p>
            <a:pPr marL="34290" indent="0">
              <a:buNone/>
            </a:pPr>
            <a:r>
              <a:rPr lang="cs-CZ" dirty="0">
                <a:solidFill>
                  <a:schemeClr val="tx1"/>
                </a:solidFill>
              </a:rPr>
              <a:t>= proces sdělování informací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kódování informace (užití jazykového systému)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→ dekódování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proces vzájemného ovlivňování</a:t>
            </a:r>
          </a:p>
          <a:p>
            <a:endParaRPr lang="cs-CZ" dirty="0"/>
          </a:p>
        </p:txBody>
      </p:sp>
      <p:pic>
        <p:nvPicPr>
          <p:cNvPr id="4" name="Obrázek 3" descr="Obsah obrázku text, mapa&#10;&#10;Popis vygenerován s vysokou mírou spolehlivosti">
            <a:extLst>
              <a:ext uri="{FF2B5EF4-FFF2-40B4-BE49-F238E27FC236}">
                <a16:creationId xmlns:a16="http://schemas.microsoft.com/office/drawing/2014/main" id="{E2A435CD-A43B-45D5-B524-A1D53A5D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10020"/>
            <a:ext cx="4464496" cy="1997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386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AE0D3247-A603-4355-8877-E8720A2B1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84734"/>
              </p:ext>
            </p:extLst>
          </p:nvPr>
        </p:nvGraphicFramePr>
        <p:xfrm>
          <a:off x="857250" y="404813"/>
          <a:ext cx="7404100" cy="569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48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EA766-2984-4193-8828-A49BD8CC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řeči</a:t>
            </a:r>
          </a:p>
        </p:txBody>
      </p:sp>
      <p:pic>
        <p:nvPicPr>
          <p:cNvPr id="5" name="Zástupný symbol pro obsah 4" descr="Obsah obrázku bezobratlí, zvíře&#10;&#10;Popis vygenerován s velmi vysokou mírou spolehlivosti">
            <a:extLst>
              <a:ext uri="{FF2B5EF4-FFF2-40B4-BE49-F238E27FC236}">
                <a16:creationId xmlns:a16="http://schemas.microsoft.com/office/drawing/2014/main" id="{EE2B6946-0E01-4A1D-80A8-E40B41B01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7659"/>
            <a:ext cx="2952328" cy="2066630"/>
          </a:xfrm>
        </p:spPr>
      </p:pic>
      <p:sp>
        <p:nvSpPr>
          <p:cNvPr id="6" name="Šipka: zahnutá dolů 5">
            <a:extLst>
              <a:ext uri="{FF2B5EF4-FFF2-40B4-BE49-F238E27FC236}">
                <a16:creationId xmlns:a16="http://schemas.microsoft.com/office/drawing/2014/main" id="{E192B379-6CF6-485A-B933-C6ADFB7E801D}"/>
              </a:ext>
            </a:extLst>
          </p:cNvPr>
          <p:cNvSpPr/>
          <p:nvPr/>
        </p:nvSpPr>
        <p:spPr>
          <a:xfrm rot="793635">
            <a:off x="3131840" y="2204864"/>
            <a:ext cx="417646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24C51E-D4B2-4999-8882-4A410B539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19" y="3789040"/>
            <a:ext cx="2313617" cy="2448272"/>
          </a:xfrm>
          <a:prstGeom prst="rect">
            <a:avLst/>
          </a:prstGeom>
        </p:spPr>
      </p:pic>
      <p:sp>
        <p:nvSpPr>
          <p:cNvPr id="10" name="Šipka: zahnutá dolů 9">
            <a:extLst>
              <a:ext uri="{FF2B5EF4-FFF2-40B4-BE49-F238E27FC236}">
                <a16:creationId xmlns:a16="http://schemas.microsoft.com/office/drawing/2014/main" id="{4A98E1FC-0AB3-4BF2-8654-424DD533836A}"/>
              </a:ext>
            </a:extLst>
          </p:cNvPr>
          <p:cNvSpPr/>
          <p:nvPr/>
        </p:nvSpPr>
        <p:spPr>
          <a:xfrm rot="10800000">
            <a:off x="2339752" y="5373216"/>
            <a:ext cx="3600400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CDF3F62-D8F0-47F6-9FC3-8525D3ACCA48}"/>
              </a:ext>
            </a:extLst>
          </p:cNvPr>
          <p:cNvSpPr txBox="1"/>
          <p:nvPr/>
        </p:nvSpPr>
        <p:spPr>
          <a:xfrm>
            <a:off x="857250" y="4713985"/>
            <a:ext cx="328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,,</a:t>
            </a:r>
            <a:r>
              <a:rPr lang="cs-CZ" sz="3200" b="1" dirty="0" err="1"/>
              <a:t>Sorry</a:t>
            </a:r>
            <a:r>
              <a:rPr lang="cs-CZ" sz="3200" b="1" dirty="0"/>
              <a:t> jako‘‘</a:t>
            </a:r>
          </a:p>
        </p:txBody>
      </p:sp>
    </p:spTree>
    <p:extLst>
      <p:ext uri="{BB962C8B-B14F-4D97-AF65-F5344CB8AC3E}">
        <p14:creationId xmlns:p14="http://schemas.microsoft.com/office/powerpoint/2010/main" val="863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D9165-4BDD-468F-9A60-D0F60C67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620688"/>
            <a:ext cx="7578336" cy="547531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Cerebellum </a:t>
            </a:r>
            <a:r>
              <a:rPr lang="cs-CZ" dirty="0">
                <a:solidFill>
                  <a:schemeClr val="tx1"/>
                </a:solidFill>
              </a:rPr>
              <a:t>zaujímá  důležitou roli  v koordinaci velmi rychlých a jemných pohybů, které jsou potřebné pro artikulaci řeči</a:t>
            </a:r>
          </a:p>
          <a:p>
            <a:pPr marL="3429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err="1">
                <a:solidFill>
                  <a:schemeClr val="tx1"/>
                </a:solidFill>
              </a:rPr>
              <a:t>Medulla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Oblongata</a:t>
            </a:r>
            <a:r>
              <a:rPr lang="cs-CZ" dirty="0">
                <a:solidFill>
                  <a:schemeClr val="tx1"/>
                </a:solidFill>
              </a:rPr>
              <a:t> – jsou v ní obsaženy ascendentní a descendentní dráhy, jádra nervů, které kontrolují fonaci, </a:t>
            </a:r>
            <a:r>
              <a:rPr lang="cs-CZ" dirty="0" err="1">
                <a:solidFill>
                  <a:schemeClr val="tx1"/>
                </a:solidFill>
              </a:rPr>
              <a:t>velopharyngeální</a:t>
            </a:r>
            <a:r>
              <a:rPr lang="cs-CZ" dirty="0">
                <a:solidFill>
                  <a:schemeClr val="tx1"/>
                </a:solidFill>
              </a:rPr>
              <a:t> uzávěr, polykání a artikulaci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Hlavové nervy</a:t>
            </a:r>
            <a:r>
              <a:rPr lang="cs-CZ" dirty="0">
                <a:solidFill>
                  <a:schemeClr val="tx1"/>
                </a:solidFill>
              </a:rPr>
              <a:t> inervují svaly čelistí, obličeje, hltanu, jazyku, krku</a:t>
            </a:r>
          </a:p>
          <a:p>
            <a:pPr lvl="1"/>
            <a:r>
              <a:rPr lang="cs-CZ" b="1" dirty="0" err="1">
                <a:solidFill>
                  <a:schemeClr val="tx1"/>
                </a:solidFill>
              </a:rPr>
              <a:t>Nervus</a:t>
            </a:r>
            <a:r>
              <a:rPr lang="cs-CZ" b="1" dirty="0">
                <a:solidFill>
                  <a:schemeClr val="tx1"/>
                </a:solidFill>
              </a:rPr>
              <a:t> trigeminus </a:t>
            </a:r>
            <a:r>
              <a:rPr lang="cs-CZ" dirty="0">
                <a:solidFill>
                  <a:schemeClr val="tx1"/>
                </a:solidFill>
              </a:rPr>
              <a:t>(V. nerv) – senzitivní inervace kůže obličeje, přední části pokožky hlavy, přední 2/3  jazyka , zuby, část bubínku, nosní </a:t>
            </a:r>
            <a:r>
              <a:rPr lang="cs-CZ" dirty="0" err="1">
                <a:solidFill>
                  <a:schemeClr val="tx1"/>
                </a:solidFill>
              </a:rPr>
              <a:t>dutiny;motoricky</a:t>
            </a:r>
            <a:r>
              <a:rPr lang="cs-CZ" dirty="0">
                <a:solidFill>
                  <a:schemeClr val="tx1"/>
                </a:solidFill>
              </a:rPr>
              <a:t> inervuje žvýkací svaly; zprostředkovává přenos bolesti, teploty, doteku, tlaku a </a:t>
            </a:r>
            <a:r>
              <a:rPr lang="cs-CZ" dirty="0" err="1">
                <a:solidFill>
                  <a:schemeClr val="tx1"/>
                </a:solidFill>
              </a:rPr>
              <a:t>propriocepce</a:t>
            </a:r>
            <a:r>
              <a:rPr lang="cs-CZ" dirty="0">
                <a:solidFill>
                  <a:schemeClr val="tx1"/>
                </a:solidFill>
              </a:rPr>
              <a:t> orálních a kraniálních oblastí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 err="1">
                <a:solidFill>
                  <a:schemeClr val="tx1"/>
                </a:solidFill>
              </a:rPr>
              <a:t>Nervus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glossopharyngeus</a:t>
            </a:r>
            <a:r>
              <a:rPr lang="cs-CZ" dirty="0">
                <a:solidFill>
                  <a:schemeClr val="tx1"/>
                </a:solidFill>
              </a:rPr>
              <a:t> (IX. nerv) -  smíšený nerv s motorickou, senzitivní a parasympatickou složkou; senzitivní a senzorická inervace zadní třetiny jazyka, motoricky inervuje svaly patra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D9165-4BDD-468F-9A60-D0F60C67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620688"/>
            <a:ext cx="7578336" cy="5475312"/>
          </a:xfrm>
        </p:spPr>
        <p:txBody>
          <a:bodyPr/>
          <a:lstStyle/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Primární motorický kortex a premotorický kortex </a:t>
            </a:r>
            <a:r>
              <a:rPr lang="cs-CZ" dirty="0">
                <a:solidFill>
                  <a:schemeClr val="tx1"/>
                </a:solidFill>
              </a:rPr>
              <a:t>- řečové motorické oblasti </a:t>
            </a:r>
          </a:p>
          <a:p>
            <a:r>
              <a:rPr lang="cs-CZ" b="1" dirty="0">
                <a:solidFill>
                  <a:schemeClr val="tx1"/>
                </a:solidFill>
              </a:rPr>
              <a:t>Spánkový lalok</a:t>
            </a:r>
            <a:r>
              <a:rPr lang="cs-CZ" dirty="0">
                <a:solidFill>
                  <a:schemeClr val="tx1"/>
                </a:solidFill>
              </a:rPr>
              <a:t> (na L straně) – slyšení; zahrnuje primární auditivní oblast a asociační oblast; spadá sem auditivní paměť a komplexní auditivní vnímání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Heschlovy</a:t>
            </a:r>
            <a:r>
              <a:rPr lang="cs-CZ" b="1" dirty="0">
                <a:solidFill>
                  <a:schemeClr val="tx1"/>
                </a:solidFill>
              </a:rPr>
              <a:t> závity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Broadmannova</a:t>
            </a:r>
            <a:r>
              <a:rPr lang="cs-CZ" dirty="0">
                <a:solidFill>
                  <a:schemeClr val="tx1"/>
                </a:solidFill>
              </a:rPr>
              <a:t> area 41,42) – primární korové centrum sluchu, na zevní ploše je lokalizované  korové centrum řeči</a:t>
            </a:r>
          </a:p>
          <a:p>
            <a:pPr lvl="1"/>
            <a:r>
              <a:rPr lang="cs-CZ" b="1" dirty="0" err="1">
                <a:solidFill>
                  <a:schemeClr val="tx1"/>
                </a:solidFill>
              </a:rPr>
              <a:t>Wernickeho</a:t>
            </a:r>
            <a:r>
              <a:rPr lang="cs-CZ" b="1" dirty="0">
                <a:solidFill>
                  <a:schemeClr val="tx1"/>
                </a:solidFill>
              </a:rPr>
              <a:t> centrum</a:t>
            </a:r>
            <a:r>
              <a:rPr lang="cs-CZ" dirty="0">
                <a:solidFill>
                  <a:schemeClr val="tx1"/>
                </a:solidFill>
              </a:rPr>
              <a:t> – senzorické centrum řeči (porozumění mluvené řeči), u praváku většinou vlevo</a:t>
            </a:r>
          </a:p>
          <a:p>
            <a:pPr marL="20574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136525" lvl="1" indent="-136525"/>
            <a:r>
              <a:rPr lang="cs-CZ" sz="2000" b="1" dirty="0" err="1">
                <a:solidFill>
                  <a:schemeClr val="tx1"/>
                </a:solidFill>
              </a:rPr>
              <a:t>Brocovo</a:t>
            </a:r>
            <a:r>
              <a:rPr lang="cs-CZ" sz="2000" b="1" dirty="0">
                <a:solidFill>
                  <a:schemeClr val="tx1"/>
                </a:solidFill>
              </a:rPr>
              <a:t> centrum</a:t>
            </a:r>
            <a:r>
              <a:rPr lang="cs-CZ" sz="2000" dirty="0">
                <a:solidFill>
                  <a:schemeClr val="tx1"/>
                </a:solidFill>
              </a:rPr>
              <a:t> – motorické centrum řeči (schopnost mluvit), u praváku většinou vlevo frontálně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cs-CZ" dirty="0">
                <a:solidFill>
                  <a:schemeClr val="tx1"/>
                </a:solidFill>
              </a:rPr>
              <a:t>Pozn. U leváku zhruba půl na půl</a:t>
            </a:r>
          </a:p>
        </p:txBody>
      </p:sp>
    </p:spTree>
    <p:extLst>
      <p:ext uri="{BB962C8B-B14F-4D97-AF65-F5344CB8AC3E}">
        <p14:creationId xmlns:p14="http://schemas.microsoft.com/office/powerpoint/2010/main" val="4089771836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emné pevné látk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861</TotalTime>
  <Words>884</Words>
  <Application>Microsoft Office PowerPoint</Application>
  <PresentationFormat>Předvádění na obrazovce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</vt:lpstr>
      <vt:lpstr>Základ</vt:lpstr>
      <vt:lpstr>Poruchy řeči  a komunikace  podzim 2017</vt:lpstr>
      <vt:lpstr>Podmínky splnění předmětu</vt:lpstr>
      <vt:lpstr>Pojmy</vt:lpstr>
      <vt:lpstr>Prezentace aplikace PowerPoint</vt:lpstr>
      <vt:lpstr>Prezentace aplikace PowerPoint</vt:lpstr>
      <vt:lpstr>Prezentace aplikace PowerPoint</vt:lpstr>
      <vt:lpstr>Fyziologie řeči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Ontogeneze řeči</vt:lpstr>
      <vt:lpstr>TEST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Horáková</dc:creator>
  <cp:lastModifiedBy>acer</cp:lastModifiedBy>
  <cp:revision>49</cp:revision>
  <dcterms:created xsi:type="dcterms:W3CDTF">2017-09-17T13:50:37Z</dcterms:created>
  <dcterms:modified xsi:type="dcterms:W3CDTF">2017-09-21T08:49:23Z</dcterms:modified>
</cp:coreProperties>
</file>