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64" r:id="rId3"/>
    <p:sldId id="278" r:id="rId4"/>
    <p:sldId id="279" r:id="rId5"/>
    <p:sldId id="280" r:id="rId6"/>
    <p:sldId id="281" r:id="rId7"/>
    <p:sldId id="282" r:id="rId8"/>
    <p:sldId id="276" r:id="rId9"/>
    <p:sldId id="277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5" autoAdjust="0"/>
    <p:restoredTop sz="95455" autoAdjust="0"/>
  </p:normalViewPr>
  <p:slideViewPr>
    <p:cSldViewPr snapToGrid="0" snapToObjects="1">
      <p:cViewPr>
        <p:scale>
          <a:sx n="108" d="100"/>
          <a:sy n="108" d="100"/>
        </p:scale>
        <p:origin x="-13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0FD9E-FB0B-E440-B98C-7EAE7D670313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DF86A-3E06-484B-83F5-703C70B87E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36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77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04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94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14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18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2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88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10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82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1B1F4-0FC1-9945-B730-EBB1AB19237D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8021D-3392-EE48-8170-B4941F4F4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856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Mastertextformat bearbeiten</a:t>
            </a:r>
          </a:p>
          <a:p>
            <a:pPr lvl="1"/>
            <a:r>
              <a:rPr lang="cs-CZ" smtClean="0"/>
              <a:t>Zweite Ebene</a:t>
            </a:r>
          </a:p>
          <a:p>
            <a:pPr lvl="2"/>
            <a:r>
              <a:rPr lang="cs-CZ" smtClean="0"/>
              <a:t>Dritte Ebene</a:t>
            </a:r>
          </a:p>
          <a:p>
            <a:pPr lvl="3"/>
            <a:r>
              <a:rPr lang="cs-CZ" smtClean="0"/>
              <a:t>Vierte Ebene</a:t>
            </a:r>
          </a:p>
          <a:p>
            <a:pPr lvl="4"/>
            <a:r>
              <a:rPr lang="cs-CZ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1B1F4-0FC1-9945-B730-EBB1AB19237D}" type="datetimeFigureOut">
              <a:rPr lang="de-DE" smtClean="0"/>
              <a:t>23.11.17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8021D-3392-EE48-8170-B4941F4F46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2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 descr="Polen-Litau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9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5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663560"/>
            <a:ext cx="8435474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/>
                <a:cs typeface="Times New Roman"/>
              </a:rPr>
              <a:t>Předpoklady a příčiny</a:t>
            </a:r>
          </a:p>
          <a:p>
            <a:pPr algn="ctr"/>
            <a:endParaRPr lang="de-DE" b="1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1398, </a:t>
            </a:r>
            <a:r>
              <a:rPr lang="de-DE" dirty="0" err="1" smtClean="0">
                <a:latin typeface="Times New Roman"/>
                <a:cs typeface="Times New Roman"/>
              </a:rPr>
              <a:t>Sallinwerder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Vitold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rezignuje</a:t>
            </a:r>
            <a:r>
              <a:rPr lang="de-DE" dirty="0" smtClean="0">
                <a:latin typeface="Times New Roman"/>
                <a:cs typeface="Times New Roman"/>
              </a:rPr>
              <a:t> na </a:t>
            </a:r>
            <a:r>
              <a:rPr lang="de-DE" dirty="0" err="1" smtClean="0">
                <a:latin typeface="Times New Roman"/>
                <a:cs typeface="Times New Roman"/>
              </a:rPr>
              <a:t>Žmuď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prospěch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řádu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1404, </a:t>
            </a:r>
            <a:r>
              <a:rPr lang="de-DE" dirty="0" err="1" smtClean="0">
                <a:latin typeface="Times New Roman"/>
                <a:cs typeface="Times New Roman"/>
              </a:rPr>
              <a:t>Raciążek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potvrzení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mírové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smlouvy</a:t>
            </a:r>
            <a:r>
              <a:rPr lang="de-DE" dirty="0" smtClean="0">
                <a:latin typeface="Times New Roman"/>
                <a:cs typeface="Times New Roman"/>
              </a:rPr>
              <a:t>. Vladislav II. </a:t>
            </a:r>
            <a:r>
              <a:rPr lang="de-DE" dirty="0" err="1" smtClean="0">
                <a:latin typeface="Times New Roman"/>
                <a:cs typeface="Times New Roman"/>
              </a:rPr>
              <a:t>Jagello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součástí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smlouvy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dohoda</a:t>
            </a:r>
            <a:r>
              <a:rPr lang="de-DE" dirty="0" smtClean="0">
                <a:latin typeface="Times New Roman"/>
                <a:cs typeface="Times New Roman"/>
              </a:rPr>
              <a:t> o </a:t>
            </a:r>
            <a:r>
              <a:rPr lang="de-DE" dirty="0" err="1" smtClean="0">
                <a:latin typeface="Times New Roman"/>
                <a:cs typeface="Times New Roman"/>
              </a:rPr>
              <a:t>odkoupení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Dobřiňska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rukou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řádu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1402 – </a:t>
            </a:r>
            <a:r>
              <a:rPr lang="de-DE" dirty="0" err="1" smtClean="0">
                <a:latin typeface="Times New Roman"/>
                <a:cs typeface="Times New Roman"/>
              </a:rPr>
              <a:t>Zikm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Lucemburský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zastavil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Novou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marku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za</a:t>
            </a:r>
            <a:r>
              <a:rPr lang="de-DE" dirty="0" smtClean="0">
                <a:latin typeface="Times New Roman"/>
                <a:cs typeface="Times New Roman"/>
              </a:rPr>
              <a:t> 63 </a:t>
            </a:r>
            <a:r>
              <a:rPr lang="de-DE" dirty="0" err="1" smtClean="0">
                <a:latin typeface="Times New Roman"/>
                <a:cs typeface="Times New Roman"/>
              </a:rPr>
              <a:t>tis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uher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zlat</a:t>
            </a:r>
            <a:r>
              <a:rPr lang="de-DE" dirty="0" smtClean="0">
                <a:latin typeface="Times New Roman"/>
                <a:cs typeface="Times New Roman"/>
              </a:rPr>
              <a:t>.). </a:t>
            </a:r>
            <a:r>
              <a:rPr lang="de-DE" dirty="0" err="1" smtClean="0">
                <a:latin typeface="Times New Roman"/>
                <a:cs typeface="Times New Roman"/>
              </a:rPr>
              <a:t>Právní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nároky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třetích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stran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měl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řešit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král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Zikmund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1398–1408 – Gotland v </a:t>
            </a:r>
            <a:r>
              <a:rPr lang="de-DE" dirty="0" err="1" smtClean="0">
                <a:latin typeface="Times New Roman"/>
                <a:cs typeface="Times New Roman"/>
              </a:rPr>
              <a:t>zástavní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držbě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řádu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1407 – </a:t>
            </a:r>
            <a:r>
              <a:rPr lang="de-DE" dirty="0" err="1" smtClean="0">
                <a:latin typeface="Times New Roman"/>
                <a:cs typeface="Times New Roman"/>
              </a:rPr>
              <a:t>Oldřich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Jungingenu</a:t>
            </a:r>
            <a:r>
              <a:rPr lang="de-DE" dirty="0" smtClean="0">
                <a:latin typeface="Times New Roman"/>
                <a:cs typeface="Times New Roman"/>
              </a:rPr>
              <a:t> (Ulrich von </a:t>
            </a:r>
            <a:r>
              <a:rPr lang="de-DE" dirty="0" err="1" smtClean="0">
                <a:latin typeface="Times New Roman"/>
                <a:cs typeface="Times New Roman"/>
              </a:rPr>
              <a:t>Jungingen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de-DE" dirty="0" err="1" smtClean="0">
                <a:latin typeface="Times New Roman"/>
                <a:cs typeface="Times New Roman"/>
              </a:rPr>
              <a:t>novým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velmistrem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řádu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květen</a:t>
            </a:r>
            <a:r>
              <a:rPr lang="de-DE" dirty="0" smtClean="0">
                <a:latin typeface="Times New Roman"/>
                <a:cs typeface="Times New Roman"/>
              </a:rPr>
              <a:t> 1409 – </a:t>
            </a:r>
            <a:r>
              <a:rPr lang="de-DE" dirty="0" err="1" smtClean="0">
                <a:latin typeface="Times New Roman"/>
                <a:cs typeface="Times New Roman"/>
              </a:rPr>
              <a:t>povstání</a:t>
            </a:r>
            <a:r>
              <a:rPr lang="de-DE" dirty="0" smtClean="0">
                <a:latin typeface="Times New Roman"/>
                <a:cs typeface="Times New Roman"/>
              </a:rPr>
              <a:t> na </a:t>
            </a:r>
            <a:r>
              <a:rPr lang="de-DE" dirty="0" err="1" smtClean="0">
                <a:latin typeface="Times New Roman"/>
                <a:cs typeface="Times New Roman"/>
              </a:rPr>
              <a:t>Žmudi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Podpora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povstalcům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strany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Vitolda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Otázka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podpory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strany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Polska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krále</a:t>
            </a:r>
            <a:r>
              <a:rPr lang="de-DE" dirty="0" smtClean="0">
                <a:latin typeface="Times New Roman"/>
                <a:cs typeface="Times New Roman"/>
              </a:rPr>
              <a:t> Vladislava II. </a:t>
            </a:r>
            <a:r>
              <a:rPr lang="de-DE" dirty="0" err="1" smtClean="0">
                <a:latin typeface="Times New Roman"/>
                <a:cs typeface="Times New Roman"/>
              </a:rPr>
              <a:t>Jagella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17. </a:t>
            </a:r>
            <a:r>
              <a:rPr lang="de-DE" dirty="0" err="1" smtClean="0">
                <a:latin typeface="Times New Roman"/>
                <a:cs typeface="Times New Roman"/>
              </a:rPr>
              <a:t>července</a:t>
            </a:r>
            <a:r>
              <a:rPr lang="de-DE" dirty="0" smtClean="0">
                <a:latin typeface="Times New Roman"/>
                <a:cs typeface="Times New Roman"/>
              </a:rPr>
              <a:t> 1409 – </a:t>
            </a:r>
            <a:r>
              <a:rPr lang="de-DE" dirty="0" err="1" smtClean="0">
                <a:latin typeface="Times New Roman"/>
                <a:cs typeface="Times New Roman"/>
              </a:rPr>
              <a:t>sjezd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šlechty</a:t>
            </a:r>
            <a:r>
              <a:rPr lang="de-DE" dirty="0" smtClean="0">
                <a:latin typeface="Times New Roman"/>
                <a:cs typeface="Times New Roman"/>
              </a:rPr>
              <a:t> v </a:t>
            </a:r>
            <a:r>
              <a:rPr lang="de-DE" dirty="0" err="1" smtClean="0">
                <a:latin typeface="Times New Roman"/>
                <a:cs typeface="Times New Roman"/>
              </a:rPr>
              <a:t>Lenčici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Łęczyca</a:t>
            </a:r>
            <a:r>
              <a:rPr lang="de-DE" dirty="0" smtClean="0">
                <a:latin typeface="Times New Roman"/>
                <a:cs typeface="Times New Roman"/>
              </a:rPr>
              <a:t>). </a:t>
            </a:r>
            <a:r>
              <a:rPr lang="de-DE" dirty="0" err="1" smtClean="0">
                <a:latin typeface="Times New Roman"/>
                <a:cs typeface="Times New Roman"/>
              </a:rPr>
              <a:t>Rozhodnutí</a:t>
            </a:r>
            <a:r>
              <a:rPr lang="de-DE" dirty="0" smtClean="0">
                <a:latin typeface="Times New Roman"/>
                <a:cs typeface="Times New Roman"/>
              </a:rPr>
              <a:t> o </a:t>
            </a:r>
            <a:r>
              <a:rPr lang="de-DE" dirty="0" err="1" smtClean="0">
                <a:latin typeface="Times New Roman"/>
                <a:cs typeface="Times New Roman"/>
              </a:rPr>
              <a:t>pomoci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Litvě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Vitoldovi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1. </a:t>
            </a:r>
            <a:r>
              <a:rPr lang="de-DE" dirty="0" err="1" smtClean="0">
                <a:latin typeface="Times New Roman"/>
                <a:cs typeface="Times New Roman"/>
              </a:rPr>
              <a:t>srpna</a:t>
            </a:r>
            <a:r>
              <a:rPr lang="de-DE" dirty="0" smtClean="0">
                <a:latin typeface="Times New Roman"/>
                <a:cs typeface="Times New Roman"/>
              </a:rPr>
              <a:t> 1409 – </a:t>
            </a:r>
            <a:r>
              <a:rPr lang="de-DE" dirty="0" err="1" smtClean="0">
                <a:latin typeface="Times New Roman"/>
                <a:cs typeface="Times New Roman"/>
              </a:rPr>
              <a:t>polské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poselstvo</a:t>
            </a:r>
            <a:r>
              <a:rPr lang="de-DE" dirty="0" smtClean="0">
                <a:latin typeface="Times New Roman"/>
                <a:cs typeface="Times New Roman"/>
              </a:rPr>
              <a:t> do </a:t>
            </a:r>
            <a:r>
              <a:rPr lang="de-DE" dirty="0" err="1" smtClean="0">
                <a:latin typeface="Times New Roman"/>
                <a:cs typeface="Times New Roman"/>
              </a:rPr>
              <a:t>Malborku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hnězdenský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arcibiskup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Mikuláš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Kurowski</a:t>
            </a:r>
            <a:r>
              <a:rPr lang="de-DE" dirty="0" smtClean="0">
                <a:latin typeface="Times New Roman"/>
                <a:cs typeface="Times New Roman"/>
              </a:rPr>
              <a:t>) a </a:t>
            </a:r>
            <a:r>
              <a:rPr lang="de-DE" dirty="0" err="1" smtClean="0">
                <a:latin typeface="Times New Roman"/>
                <a:cs typeface="Times New Roman"/>
              </a:rPr>
              <a:t>několik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velkopolských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velmožů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Návrh</a:t>
            </a:r>
            <a:r>
              <a:rPr lang="de-DE" dirty="0" smtClean="0">
                <a:latin typeface="Times New Roman"/>
                <a:cs typeface="Times New Roman"/>
              </a:rPr>
              <a:t> na </a:t>
            </a:r>
            <a:r>
              <a:rPr lang="de-DE" dirty="0" err="1" smtClean="0">
                <a:latin typeface="Times New Roman"/>
                <a:cs typeface="Times New Roman"/>
              </a:rPr>
              <a:t>mezinárodní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arbitráž</a:t>
            </a:r>
            <a:r>
              <a:rPr lang="de-DE" dirty="0" smtClean="0">
                <a:latin typeface="Times New Roman"/>
                <a:cs typeface="Times New Roman"/>
              </a:rPr>
              <a:t> s </a:t>
            </a:r>
            <a:r>
              <a:rPr lang="de-DE" dirty="0" err="1" smtClean="0">
                <a:latin typeface="Times New Roman"/>
                <a:cs typeface="Times New Roman"/>
              </a:rPr>
              <a:t>tím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že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nebude</a:t>
            </a:r>
            <a:r>
              <a:rPr lang="de-DE" dirty="0" smtClean="0">
                <a:latin typeface="Times New Roman"/>
                <a:cs typeface="Times New Roman"/>
              </a:rPr>
              <a:t> do </a:t>
            </a:r>
            <a:r>
              <a:rPr lang="de-DE" dirty="0" err="1" smtClean="0">
                <a:latin typeface="Times New Roman"/>
                <a:cs typeface="Times New Roman"/>
              </a:rPr>
              <a:t>doby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než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padne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rozhodnutí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arbitrů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pacifikovat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povstaleckou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Žmuď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Otázka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velmistra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zda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vojensky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podpoří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Litvu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pokud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bude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nucen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ji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napadnout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Arcibiskup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odpověděl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jednoznančně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že</a:t>
            </a:r>
            <a:r>
              <a:rPr lang="de-DE" dirty="0" smtClean="0">
                <a:latin typeface="Times New Roman"/>
                <a:cs typeface="Times New Roman"/>
              </a:rPr>
              <a:t> „</a:t>
            </a:r>
            <a:r>
              <a:rPr lang="de-DE" dirty="0" err="1">
                <a:latin typeface="Times New Roman"/>
                <a:cs typeface="Times New Roman"/>
              </a:rPr>
              <a:t>n</a:t>
            </a:r>
            <a:r>
              <a:rPr lang="de-DE" dirty="0" err="1" smtClean="0">
                <a:latin typeface="Times New Roman"/>
                <a:cs typeface="Times New Roman"/>
              </a:rPr>
              <a:t>epřátele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Litvy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jsou</a:t>
            </a:r>
            <a:r>
              <a:rPr lang="de-DE" dirty="0" smtClean="0">
                <a:latin typeface="Times New Roman"/>
                <a:cs typeface="Times New Roman"/>
              </a:rPr>
              <a:t> i </a:t>
            </a:r>
            <a:r>
              <a:rPr lang="de-DE" dirty="0" err="1" smtClean="0">
                <a:latin typeface="Times New Roman"/>
                <a:cs typeface="Times New Roman"/>
              </a:rPr>
              <a:t>našimi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nepřáteli</a:t>
            </a:r>
            <a:r>
              <a:rPr lang="de-DE" dirty="0" smtClean="0">
                <a:latin typeface="Times New Roman"/>
                <a:cs typeface="Times New Roman"/>
              </a:rPr>
              <a:t>.“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6. </a:t>
            </a:r>
            <a:r>
              <a:rPr lang="de-DE" dirty="0" err="1" smtClean="0">
                <a:latin typeface="Times New Roman"/>
                <a:cs typeface="Times New Roman"/>
              </a:rPr>
              <a:t>srpna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odpovědní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list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velmistra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polskému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králi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Hlavní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důvod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války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zrada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Žmudinů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podpora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povstalcům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strany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polského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krále</a:t>
            </a:r>
            <a:r>
              <a:rPr lang="de-DE" dirty="0" smtClean="0">
                <a:latin typeface="Times New Roman"/>
                <a:cs typeface="Times New Roman"/>
              </a:rPr>
              <a:t>. 14. </a:t>
            </a:r>
            <a:r>
              <a:rPr lang="de-DE" dirty="0" err="1" smtClean="0">
                <a:latin typeface="Times New Roman"/>
                <a:cs typeface="Times New Roman"/>
              </a:rPr>
              <a:t>srpna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král</a:t>
            </a:r>
            <a:r>
              <a:rPr lang="de-DE" dirty="0" smtClean="0">
                <a:latin typeface="Times New Roman"/>
                <a:cs typeface="Times New Roman"/>
              </a:rPr>
              <a:t> Vladislava </a:t>
            </a:r>
            <a:r>
              <a:rPr lang="de-DE" dirty="0" err="1" smtClean="0">
                <a:latin typeface="Times New Roman"/>
                <a:cs typeface="Times New Roman"/>
              </a:rPr>
              <a:t>obdržel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odpovědní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list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Times New Roman"/>
                <a:cs typeface="Times New Roman"/>
              </a:rPr>
              <a:t>Velká</a:t>
            </a:r>
            <a:r>
              <a:rPr lang="de-DE" sz="2400" b="1" dirty="0" smtClean="0">
                <a:latin typeface="Times New Roman"/>
                <a:cs typeface="Times New Roman"/>
              </a:rPr>
              <a:t> </a:t>
            </a:r>
            <a:r>
              <a:rPr lang="de-DE" sz="2400" b="1" dirty="0" err="1" smtClean="0">
                <a:latin typeface="Times New Roman"/>
                <a:cs typeface="Times New Roman"/>
              </a:rPr>
              <a:t>válka</a:t>
            </a:r>
            <a:r>
              <a:rPr lang="de-DE" sz="2400" b="1" dirty="0" smtClean="0">
                <a:latin typeface="Times New Roman"/>
                <a:cs typeface="Times New Roman"/>
              </a:rPr>
              <a:t> 1409–1411</a:t>
            </a:r>
            <a:endParaRPr lang="de-DE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403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561500"/>
            <a:ext cx="8435474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/>
                <a:cs typeface="Times New Roman"/>
              </a:rPr>
              <a:t>První fáze – r. 1409</a:t>
            </a:r>
          </a:p>
          <a:p>
            <a:endParaRPr lang="de-DE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Polsko</a:t>
            </a:r>
            <a:r>
              <a:rPr lang="de-DE" dirty="0" smtClean="0">
                <a:latin typeface="Times New Roman"/>
                <a:cs typeface="Times New Roman"/>
              </a:rPr>
              <a:t>: </a:t>
            </a:r>
            <a:r>
              <a:rPr lang="de-DE" dirty="0" err="1" smtClean="0">
                <a:latin typeface="Times New Roman"/>
                <a:cs typeface="Times New Roman"/>
              </a:rPr>
              <a:t>Militarizace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pursko-polského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pohraničí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Dobřiňsko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Kujavsko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Velkopolsko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severní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území</a:t>
            </a:r>
            <a:r>
              <a:rPr lang="de-DE" dirty="0" smtClean="0">
                <a:latin typeface="Times New Roman"/>
                <a:cs typeface="Times New Roman"/>
              </a:rPr>
              <a:t>). </a:t>
            </a:r>
            <a:r>
              <a:rPr lang="de-DE" dirty="0" err="1" smtClean="0">
                <a:latin typeface="Times New Roman"/>
                <a:cs typeface="Times New Roman"/>
              </a:rPr>
              <a:t>Svolání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zemské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hotovosti</a:t>
            </a:r>
            <a:r>
              <a:rPr lang="de-DE" dirty="0" smtClean="0">
                <a:latin typeface="Times New Roman"/>
                <a:cs typeface="Times New Roman"/>
              </a:rPr>
              <a:t> v </a:t>
            </a:r>
            <a:r>
              <a:rPr lang="de-DE" dirty="0" err="1" smtClean="0">
                <a:latin typeface="Times New Roman"/>
                <a:cs typeface="Times New Roman"/>
              </a:rPr>
              <a:t>Malopolsku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Postoj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Vitolda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nebyl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tehdy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znám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Řád</a:t>
            </a:r>
            <a:r>
              <a:rPr lang="de-DE" dirty="0" smtClean="0">
                <a:latin typeface="Times New Roman"/>
                <a:cs typeface="Times New Roman"/>
              </a:rPr>
              <a:t>: </a:t>
            </a:r>
            <a:r>
              <a:rPr lang="de-DE" dirty="0" err="1" smtClean="0">
                <a:latin typeface="Times New Roman"/>
                <a:cs typeface="Times New Roman"/>
              </a:rPr>
              <a:t>rychlejší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soustředění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vojska</a:t>
            </a:r>
            <a:r>
              <a:rPr lang="de-DE" dirty="0" smtClean="0">
                <a:latin typeface="Times New Roman"/>
                <a:cs typeface="Times New Roman"/>
              </a:rPr>
              <a:t> v </a:t>
            </a:r>
            <a:r>
              <a:rPr lang="de-DE" dirty="0" err="1" smtClean="0">
                <a:latin typeface="Times New Roman"/>
                <a:cs typeface="Times New Roman"/>
              </a:rPr>
              <a:t>chelmińské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zemi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Brodnice</a:t>
            </a:r>
            <a:r>
              <a:rPr lang="de-DE" dirty="0" smtClean="0">
                <a:latin typeface="Times New Roman"/>
                <a:cs typeface="Times New Roman"/>
              </a:rPr>
              <a:t>) – 10. </a:t>
            </a:r>
            <a:r>
              <a:rPr lang="de-DE" dirty="0" err="1" smtClean="0">
                <a:latin typeface="Times New Roman"/>
                <a:cs typeface="Times New Roman"/>
              </a:rPr>
              <a:t>srpna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První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výpady</a:t>
            </a:r>
            <a:r>
              <a:rPr lang="de-DE" dirty="0" smtClean="0">
                <a:latin typeface="Times New Roman"/>
                <a:cs typeface="Times New Roman"/>
              </a:rPr>
              <a:t> na </a:t>
            </a:r>
            <a:r>
              <a:rPr lang="de-DE" dirty="0" err="1" smtClean="0">
                <a:latin typeface="Times New Roman"/>
                <a:cs typeface="Times New Roman"/>
              </a:rPr>
              <a:t>polské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území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už</a:t>
            </a:r>
            <a:r>
              <a:rPr lang="de-DE" dirty="0" smtClean="0">
                <a:latin typeface="Times New Roman"/>
                <a:cs typeface="Times New Roman"/>
              </a:rPr>
              <a:t> 9. </a:t>
            </a:r>
            <a:r>
              <a:rPr lang="de-DE" dirty="0" err="1" smtClean="0">
                <a:latin typeface="Times New Roman"/>
                <a:cs typeface="Times New Roman"/>
              </a:rPr>
              <a:t>srpna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Řádová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obsadila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Dobřiňsko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během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dvou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týdnů</a:t>
            </a:r>
            <a:r>
              <a:rPr lang="de-DE" dirty="0">
                <a:latin typeface="Times New Roman"/>
                <a:cs typeface="Times New Roman"/>
              </a:rPr>
              <a:t> .</a:t>
            </a:r>
            <a:endParaRPr lang="de-DE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16. </a:t>
            </a:r>
            <a:r>
              <a:rPr lang="de-DE" dirty="0" err="1" smtClean="0">
                <a:latin typeface="Times New Roman"/>
                <a:cs typeface="Times New Roman"/>
              </a:rPr>
              <a:t>srpna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útok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řádového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jižního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Pomoří</a:t>
            </a:r>
            <a:r>
              <a:rPr lang="de-DE" dirty="0" smtClean="0">
                <a:latin typeface="Times New Roman"/>
                <a:cs typeface="Times New Roman"/>
              </a:rPr>
              <a:t> na </a:t>
            </a:r>
            <a:r>
              <a:rPr lang="de-DE" dirty="0" err="1" smtClean="0">
                <a:latin typeface="Times New Roman"/>
                <a:cs typeface="Times New Roman"/>
              </a:rPr>
              <a:t>polské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území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až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řece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Noteć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28. </a:t>
            </a:r>
            <a:r>
              <a:rPr lang="de-DE" dirty="0" err="1" smtClean="0">
                <a:latin typeface="Times New Roman"/>
                <a:cs typeface="Times New Roman"/>
              </a:rPr>
              <a:t>srpna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dobytí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hradu</a:t>
            </a:r>
            <a:r>
              <a:rPr lang="de-DE" dirty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zrada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purkrabího</a:t>
            </a:r>
            <a:r>
              <a:rPr lang="de-DE" dirty="0" smtClean="0">
                <a:latin typeface="Times New Roman"/>
                <a:cs typeface="Times New Roman"/>
              </a:rPr>
              <a:t>) a </a:t>
            </a:r>
            <a:r>
              <a:rPr lang="de-DE" dirty="0" err="1" smtClean="0">
                <a:latin typeface="Times New Roman"/>
                <a:cs typeface="Times New Roman"/>
              </a:rPr>
              <a:t>města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Bydhošť</a:t>
            </a:r>
            <a:r>
              <a:rPr lang="de-DE" dirty="0" smtClean="0">
                <a:latin typeface="Times New Roman"/>
                <a:cs typeface="Times New Roman"/>
              </a:rPr>
              <a:t> (Bydgoszcz). </a:t>
            </a:r>
            <a:r>
              <a:rPr lang="de-DE" dirty="0" err="1" smtClean="0">
                <a:latin typeface="Times New Roman"/>
                <a:cs typeface="Times New Roman"/>
              </a:rPr>
              <a:t>Dobytému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hradu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velel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komtur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Jindřich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Plavna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Útoky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rovněž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území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Nové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marky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Polská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strana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nebyla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připravená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>
                <a:latin typeface="Times New Roman"/>
                <a:cs typeface="Times New Roman"/>
              </a:rPr>
              <a:t>Z</a:t>
            </a:r>
            <a:r>
              <a:rPr lang="de-DE" dirty="0" err="1" smtClean="0">
                <a:latin typeface="Times New Roman"/>
                <a:cs typeface="Times New Roman"/>
              </a:rPr>
              <a:t>áří</a:t>
            </a:r>
            <a:r>
              <a:rPr lang="de-DE" dirty="0" smtClean="0">
                <a:latin typeface="Times New Roman"/>
                <a:cs typeface="Times New Roman"/>
              </a:rPr>
              <a:t> 1409 – </a:t>
            </a:r>
            <a:r>
              <a:rPr lang="de-DE" dirty="0" err="1" smtClean="0">
                <a:latin typeface="Times New Roman"/>
                <a:cs typeface="Times New Roman"/>
              </a:rPr>
              <a:t>zemská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hotovost</a:t>
            </a:r>
            <a:r>
              <a:rPr lang="de-DE" dirty="0" smtClean="0">
                <a:latin typeface="Times New Roman"/>
                <a:cs typeface="Times New Roman"/>
              </a:rPr>
              <a:t> v </a:t>
            </a:r>
            <a:r>
              <a:rPr lang="de-DE" dirty="0" err="1" smtClean="0">
                <a:latin typeface="Times New Roman"/>
                <a:cs typeface="Times New Roman"/>
              </a:rPr>
              <a:t>Malopolsku</a:t>
            </a:r>
            <a:r>
              <a:rPr lang="de-DE" dirty="0" smtClean="0">
                <a:latin typeface="Times New Roman"/>
                <a:cs typeface="Times New Roman"/>
              </a:rPr>
              <a:t>. 9. </a:t>
            </a:r>
            <a:r>
              <a:rPr lang="de-DE" dirty="0" err="1" smtClean="0">
                <a:latin typeface="Times New Roman"/>
                <a:cs typeface="Times New Roman"/>
              </a:rPr>
              <a:t>září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list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polského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krále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evropským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panovníkům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protest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žaloba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proti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řádu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Velmistr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pouze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opevňoval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hrady</a:t>
            </a:r>
            <a:r>
              <a:rPr lang="de-DE" dirty="0" smtClean="0">
                <a:latin typeface="Times New Roman"/>
                <a:cs typeface="Times New Roman"/>
              </a:rPr>
              <a:t> na </a:t>
            </a:r>
            <a:r>
              <a:rPr lang="de-DE" dirty="0" err="1" smtClean="0">
                <a:latin typeface="Times New Roman"/>
                <a:cs typeface="Times New Roman"/>
              </a:rPr>
              <a:t>dobytém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území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soustřeďoval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vojsko</a:t>
            </a:r>
            <a:r>
              <a:rPr lang="de-DE" dirty="0" smtClean="0">
                <a:latin typeface="Times New Roman"/>
                <a:cs typeface="Times New Roman"/>
              </a:rPr>
              <a:t> na </a:t>
            </a:r>
            <a:r>
              <a:rPr lang="de-DE" dirty="0" err="1" smtClean="0">
                <a:latin typeface="Times New Roman"/>
                <a:cs typeface="Times New Roman"/>
              </a:rPr>
              <a:t>jihu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Pomoří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Polský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král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přitáhl</a:t>
            </a:r>
            <a:r>
              <a:rPr lang="de-DE" dirty="0" smtClean="0">
                <a:latin typeface="Times New Roman"/>
                <a:cs typeface="Times New Roman"/>
              </a:rPr>
              <a:t> do </a:t>
            </a:r>
            <a:r>
              <a:rPr lang="de-DE" dirty="0" err="1" smtClean="0">
                <a:latin typeface="Times New Roman"/>
                <a:cs typeface="Times New Roman"/>
              </a:rPr>
              <a:t>Lenčice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Łęczyca</a:t>
            </a:r>
            <a:r>
              <a:rPr lang="de-DE" dirty="0" smtClean="0">
                <a:latin typeface="Times New Roman"/>
                <a:cs typeface="Times New Roman"/>
              </a:rPr>
              <a:t>), kam </a:t>
            </a:r>
            <a:r>
              <a:rPr lang="de-DE" dirty="0" err="1" smtClean="0">
                <a:latin typeface="Times New Roman"/>
                <a:cs typeface="Times New Roman"/>
              </a:rPr>
              <a:t>dorazilo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Velkopolska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Informace</a:t>
            </a:r>
            <a:r>
              <a:rPr lang="de-DE" dirty="0" smtClean="0">
                <a:latin typeface="Times New Roman"/>
                <a:cs typeface="Times New Roman"/>
              </a:rPr>
              <a:t> o </a:t>
            </a:r>
            <a:r>
              <a:rPr lang="de-DE" dirty="0" err="1" smtClean="0">
                <a:latin typeface="Times New Roman"/>
                <a:cs typeface="Times New Roman"/>
              </a:rPr>
              <a:t>Vitoldovi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který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slíbil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pomoc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až</a:t>
            </a:r>
            <a:r>
              <a:rPr lang="de-DE" dirty="0" smtClean="0">
                <a:latin typeface="Times New Roman"/>
                <a:cs typeface="Times New Roman"/>
              </a:rPr>
              <a:t> v </a:t>
            </a:r>
            <a:r>
              <a:rPr lang="de-DE" dirty="0" err="1" smtClean="0">
                <a:latin typeface="Times New Roman"/>
                <a:cs typeface="Times New Roman"/>
              </a:rPr>
              <a:t>příštím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roce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Cílem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tažení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polského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vojska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dobytí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zpět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Bydhoště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Oblehání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od</a:t>
            </a:r>
            <a:r>
              <a:rPr lang="de-DE" dirty="0" smtClean="0">
                <a:latin typeface="Times New Roman"/>
                <a:cs typeface="Times New Roman"/>
              </a:rPr>
              <a:t> 28. </a:t>
            </a:r>
            <a:r>
              <a:rPr lang="de-DE" dirty="0" err="1" smtClean="0">
                <a:latin typeface="Times New Roman"/>
                <a:cs typeface="Times New Roman"/>
              </a:rPr>
              <a:t>září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Vojsko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velením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velmistra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Jindřicha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Plavna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nezaútočilo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29. </a:t>
            </a:r>
            <a:r>
              <a:rPr lang="de-DE" dirty="0" err="1" smtClean="0">
                <a:latin typeface="Times New Roman"/>
                <a:cs typeface="Times New Roman"/>
              </a:rPr>
              <a:t>září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>
                <a:latin typeface="Times New Roman"/>
                <a:cs typeface="Times New Roman"/>
              </a:rPr>
              <a:t>p</a:t>
            </a:r>
            <a:r>
              <a:rPr lang="de-DE" dirty="0" err="1" smtClean="0">
                <a:latin typeface="Times New Roman"/>
                <a:cs typeface="Times New Roman"/>
              </a:rPr>
              <a:t>oselstvo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českého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krále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Bydhoště</a:t>
            </a:r>
            <a:r>
              <a:rPr lang="de-DE" dirty="0" smtClean="0">
                <a:latin typeface="Times New Roman"/>
                <a:cs typeface="Times New Roman"/>
              </a:rPr>
              <a:t>; 6.10. – </a:t>
            </a:r>
            <a:r>
              <a:rPr lang="de-DE" dirty="0" err="1" smtClean="0">
                <a:latin typeface="Times New Roman"/>
                <a:cs typeface="Times New Roman"/>
              </a:rPr>
              <a:t>obsazení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Bydhoště</a:t>
            </a:r>
            <a:r>
              <a:rPr lang="de-DE" dirty="0" smtClean="0">
                <a:latin typeface="Times New Roman"/>
                <a:cs typeface="Times New Roman"/>
              </a:rPr>
              <a:t>; 8.10. – </a:t>
            </a:r>
            <a:r>
              <a:rPr lang="de-DE" dirty="0" err="1" smtClean="0">
                <a:latin typeface="Times New Roman"/>
                <a:cs typeface="Times New Roman"/>
              </a:rPr>
              <a:t>příměří</a:t>
            </a:r>
            <a:r>
              <a:rPr lang="de-DE" dirty="0" smtClean="0">
                <a:latin typeface="Times New Roman"/>
                <a:cs typeface="Times New Roman"/>
              </a:rPr>
              <a:t> do 24.6.1410; Václav IV. </a:t>
            </a:r>
            <a:r>
              <a:rPr lang="de-DE" dirty="0" err="1" smtClean="0">
                <a:latin typeface="Times New Roman"/>
                <a:cs typeface="Times New Roman"/>
              </a:rPr>
              <a:t>jako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rozhodčí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soudce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únor</a:t>
            </a:r>
            <a:r>
              <a:rPr lang="de-DE" dirty="0" smtClean="0">
                <a:latin typeface="Times New Roman"/>
                <a:cs typeface="Times New Roman"/>
              </a:rPr>
              <a:t> 1410).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Times New Roman"/>
                <a:cs typeface="Times New Roman"/>
              </a:rPr>
              <a:t>Velká</a:t>
            </a:r>
            <a:r>
              <a:rPr lang="de-DE" sz="2400" b="1" dirty="0" smtClean="0">
                <a:latin typeface="Times New Roman"/>
                <a:cs typeface="Times New Roman"/>
              </a:rPr>
              <a:t> </a:t>
            </a:r>
            <a:r>
              <a:rPr lang="de-DE" sz="2400" b="1" dirty="0" err="1" smtClean="0">
                <a:latin typeface="Times New Roman"/>
                <a:cs typeface="Times New Roman"/>
              </a:rPr>
              <a:t>válka</a:t>
            </a:r>
            <a:r>
              <a:rPr lang="de-DE" sz="2400" b="1" dirty="0" smtClean="0">
                <a:latin typeface="Times New Roman"/>
                <a:cs typeface="Times New Roman"/>
              </a:rPr>
              <a:t> 1409–1411</a:t>
            </a:r>
            <a:endParaRPr lang="de-DE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966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1161171"/>
            <a:ext cx="843547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/>
                <a:cs typeface="Times New Roman"/>
              </a:rPr>
              <a:t>Příměří – od 8. září 1409 do 24. června 1410</a:t>
            </a:r>
          </a:p>
          <a:p>
            <a:endParaRPr lang="de-DE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1409 – </a:t>
            </a:r>
            <a:r>
              <a:rPr lang="de-DE" dirty="0" err="1" smtClean="0">
                <a:latin typeface="Times New Roman"/>
                <a:cs typeface="Times New Roman"/>
              </a:rPr>
              <a:t>řádoví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spojenci</a:t>
            </a:r>
            <a:r>
              <a:rPr lang="de-DE" dirty="0" smtClean="0">
                <a:latin typeface="Times New Roman"/>
                <a:cs typeface="Times New Roman"/>
              </a:rPr>
              <a:t>: </a:t>
            </a:r>
            <a:r>
              <a:rPr lang="de-DE" dirty="0" err="1" smtClean="0">
                <a:latin typeface="Times New Roman"/>
                <a:cs typeface="Times New Roman"/>
              </a:rPr>
              <a:t>západopomořanská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knížata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srpen</a:t>
            </a:r>
            <a:r>
              <a:rPr lang="de-DE" dirty="0" smtClean="0">
                <a:latin typeface="Times New Roman"/>
                <a:cs typeface="Times New Roman"/>
              </a:rPr>
              <a:t>), </a:t>
            </a:r>
            <a:r>
              <a:rPr lang="de-DE" dirty="0" err="1" smtClean="0">
                <a:latin typeface="Times New Roman"/>
                <a:cs typeface="Times New Roman"/>
              </a:rPr>
              <a:t>prodloužení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příměří</a:t>
            </a:r>
            <a:r>
              <a:rPr lang="de-DE" dirty="0" smtClean="0">
                <a:latin typeface="Times New Roman"/>
                <a:cs typeface="Times New Roman"/>
              </a:rPr>
              <a:t> se </a:t>
            </a:r>
            <a:r>
              <a:rPr lang="de-DE" dirty="0" err="1" smtClean="0">
                <a:latin typeface="Times New Roman"/>
                <a:cs typeface="Times New Roman"/>
              </a:rPr>
              <a:t>Zikm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Lucemburským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říjen</a:t>
            </a:r>
            <a:r>
              <a:rPr lang="de-DE" dirty="0" smtClean="0">
                <a:latin typeface="Times New Roman"/>
                <a:cs typeface="Times New Roman"/>
              </a:rPr>
              <a:t>), </a:t>
            </a:r>
            <a:r>
              <a:rPr lang="de-DE" dirty="0" err="1" smtClean="0">
                <a:latin typeface="Times New Roman"/>
                <a:cs typeface="Times New Roman"/>
              </a:rPr>
              <a:t>který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slíbil</a:t>
            </a:r>
            <a:r>
              <a:rPr lang="de-DE" dirty="0" smtClean="0">
                <a:latin typeface="Times New Roman"/>
                <a:cs typeface="Times New Roman"/>
              </a:rPr>
              <a:t> 30 </a:t>
            </a:r>
            <a:r>
              <a:rPr lang="de-DE" dirty="0" err="1" smtClean="0">
                <a:latin typeface="Times New Roman"/>
                <a:cs typeface="Times New Roman"/>
              </a:rPr>
              <a:t>tis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žoldnéřů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pokud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polský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král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nasadí</a:t>
            </a:r>
            <a:r>
              <a:rPr lang="de-DE" dirty="0" smtClean="0">
                <a:latin typeface="Times New Roman"/>
                <a:cs typeface="Times New Roman"/>
              </a:rPr>
              <a:t> do boje „</a:t>
            </a:r>
            <a:r>
              <a:rPr lang="de-DE" dirty="0" err="1" smtClean="0">
                <a:latin typeface="Times New Roman"/>
                <a:cs typeface="Times New Roman"/>
              </a:rPr>
              <a:t>pohanské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Litevce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Tatary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Rusíny</a:t>
            </a:r>
            <a:r>
              <a:rPr lang="de-DE" dirty="0" smtClean="0">
                <a:latin typeface="Times New Roman"/>
                <a:cs typeface="Times New Roman"/>
              </a:rPr>
              <a:t>.“ </a:t>
            </a:r>
            <a:r>
              <a:rPr lang="de-DE" dirty="0" err="1" smtClean="0">
                <a:latin typeface="Times New Roman"/>
                <a:cs typeface="Times New Roman"/>
              </a:rPr>
              <a:t>Plán</a:t>
            </a:r>
            <a:r>
              <a:rPr lang="de-DE" dirty="0" smtClean="0">
                <a:latin typeface="Times New Roman"/>
                <a:cs typeface="Times New Roman"/>
              </a:rPr>
              <a:t> na „</a:t>
            </a:r>
            <a:r>
              <a:rPr lang="de-DE" dirty="0" err="1" smtClean="0">
                <a:latin typeface="Times New Roman"/>
                <a:cs typeface="Times New Roman"/>
              </a:rPr>
              <a:t>rozdělení</a:t>
            </a:r>
            <a:r>
              <a:rPr lang="de-DE" dirty="0" smtClean="0">
                <a:latin typeface="Times New Roman"/>
                <a:cs typeface="Times New Roman"/>
              </a:rPr>
              <a:t>“ </a:t>
            </a:r>
            <a:r>
              <a:rPr lang="de-DE" dirty="0" err="1" smtClean="0">
                <a:latin typeface="Times New Roman"/>
                <a:cs typeface="Times New Roman"/>
              </a:rPr>
              <a:t>Polska</a:t>
            </a:r>
            <a:r>
              <a:rPr lang="de-DE" dirty="0">
                <a:latin typeface="Times New Roman"/>
                <a:cs typeface="Times New Roman"/>
              </a:rPr>
              <a:t>.</a:t>
            </a:r>
            <a:endParaRPr lang="de-DE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15. </a:t>
            </a:r>
            <a:r>
              <a:rPr lang="de-DE" dirty="0" err="1" smtClean="0">
                <a:latin typeface="Times New Roman"/>
                <a:cs typeface="Times New Roman"/>
              </a:rPr>
              <a:t>února</a:t>
            </a:r>
            <a:r>
              <a:rPr lang="de-DE" dirty="0" smtClean="0">
                <a:latin typeface="Times New Roman"/>
                <a:cs typeface="Times New Roman"/>
              </a:rPr>
              <a:t> 1410, Praha – </a:t>
            </a:r>
            <a:r>
              <a:rPr lang="de-DE" dirty="0" err="1" smtClean="0">
                <a:latin typeface="Times New Roman"/>
                <a:cs typeface="Times New Roman"/>
              </a:rPr>
              <a:t>rozhodčí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výrok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Václava</a:t>
            </a:r>
            <a:r>
              <a:rPr lang="de-DE" dirty="0" smtClean="0">
                <a:latin typeface="Times New Roman"/>
                <a:cs typeface="Times New Roman"/>
              </a:rPr>
              <a:t> IV. – </a:t>
            </a:r>
            <a:r>
              <a:rPr lang="de-DE" dirty="0" err="1" smtClean="0">
                <a:latin typeface="Times New Roman"/>
                <a:cs typeface="Times New Roman"/>
              </a:rPr>
              <a:t>řád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má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právo</a:t>
            </a:r>
            <a:r>
              <a:rPr lang="de-DE" dirty="0" smtClean="0">
                <a:latin typeface="Times New Roman"/>
                <a:cs typeface="Times New Roman"/>
              </a:rPr>
              <a:t> na </a:t>
            </a:r>
            <a:r>
              <a:rPr lang="de-DE" dirty="0" err="1" smtClean="0">
                <a:latin typeface="Times New Roman"/>
                <a:cs typeface="Times New Roman"/>
              </a:rPr>
              <a:t>Žmuď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Dobřiňsko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má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být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vráceno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Polsku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ale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až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vrácení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Žmudi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Polská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strana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odmítla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výrok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Zikm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Lucemburský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jako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zprostředkovatel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smíru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setkání</a:t>
            </a:r>
            <a:r>
              <a:rPr lang="de-DE" dirty="0" smtClean="0">
                <a:latin typeface="Times New Roman"/>
                <a:cs typeface="Times New Roman"/>
              </a:rPr>
              <a:t> v </a:t>
            </a:r>
            <a:r>
              <a:rPr lang="de-DE" dirty="0" err="1" smtClean="0">
                <a:latin typeface="Times New Roman"/>
                <a:cs typeface="Times New Roman"/>
              </a:rPr>
              <a:t>Kežmaroku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duben</a:t>
            </a:r>
            <a:r>
              <a:rPr lang="de-DE" dirty="0" smtClean="0">
                <a:latin typeface="Times New Roman"/>
                <a:cs typeface="Times New Roman"/>
              </a:rPr>
              <a:t> 1410).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Polsko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uznalo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nového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pap</a:t>
            </a:r>
            <a:r>
              <a:rPr lang="de-DE" dirty="0" smtClean="0">
                <a:latin typeface="Times New Roman"/>
                <a:cs typeface="Times New Roman"/>
              </a:rPr>
              <a:t>. Alexandra V., </a:t>
            </a:r>
            <a:r>
              <a:rPr lang="de-DE" dirty="0" err="1" smtClean="0">
                <a:latin typeface="Times New Roman"/>
                <a:cs typeface="Times New Roman"/>
              </a:rPr>
              <a:t>který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vyzval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zachování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míru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Velmistrovi</a:t>
            </a:r>
            <a:r>
              <a:rPr lang="de-DE" dirty="0" smtClean="0">
                <a:latin typeface="Times New Roman"/>
                <a:cs typeface="Times New Roman"/>
              </a:rPr>
              <a:t> se </a:t>
            </a:r>
            <a:r>
              <a:rPr lang="de-DE" dirty="0" err="1" smtClean="0">
                <a:latin typeface="Times New Roman"/>
                <a:cs typeface="Times New Roman"/>
              </a:rPr>
              <a:t>nepodařilo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zajisti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pomoc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livonské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řádové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větve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která</a:t>
            </a:r>
            <a:r>
              <a:rPr lang="de-DE" dirty="0" smtClean="0">
                <a:latin typeface="Times New Roman"/>
                <a:cs typeface="Times New Roman"/>
              </a:rPr>
              <a:t> v </a:t>
            </a:r>
            <a:r>
              <a:rPr lang="de-DE" dirty="0" err="1" smtClean="0">
                <a:latin typeface="Times New Roman"/>
                <a:cs typeface="Times New Roman"/>
              </a:rPr>
              <a:t>srpnu</a:t>
            </a:r>
            <a:r>
              <a:rPr lang="de-DE" dirty="0" smtClean="0">
                <a:latin typeface="Times New Roman"/>
                <a:cs typeface="Times New Roman"/>
              </a:rPr>
              <a:t> 1409 </a:t>
            </a:r>
            <a:r>
              <a:rPr lang="de-DE" dirty="0" err="1" smtClean="0">
                <a:latin typeface="Times New Roman"/>
                <a:cs typeface="Times New Roman"/>
              </a:rPr>
              <a:t>uzavřela</a:t>
            </a:r>
            <a:r>
              <a:rPr lang="de-DE" dirty="0" smtClean="0">
                <a:latin typeface="Times New Roman"/>
                <a:cs typeface="Times New Roman"/>
              </a:rPr>
              <a:t> s </a:t>
            </a:r>
            <a:r>
              <a:rPr lang="de-DE" dirty="0" err="1" smtClean="0">
                <a:latin typeface="Times New Roman"/>
                <a:cs typeface="Times New Roman"/>
              </a:rPr>
              <a:t>Vitoldem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příměří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jaro</a:t>
            </a:r>
            <a:r>
              <a:rPr lang="de-DE" dirty="0" smtClean="0">
                <a:latin typeface="Times New Roman"/>
                <a:cs typeface="Times New Roman"/>
              </a:rPr>
              <a:t> 1410 – </a:t>
            </a:r>
            <a:r>
              <a:rPr lang="de-DE" dirty="0" err="1" smtClean="0">
                <a:latin typeface="Times New Roman"/>
                <a:cs typeface="Times New Roman"/>
              </a:rPr>
              <a:t>polsko-litevský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plán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smtClean="0">
                <a:latin typeface="Times New Roman"/>
                <a:cs typeface="Times New Roman"/>
              </a:rPr>
              <a:t>– </a:t>
            </a:r>
            <a:r>
              <a:rPr lang="de-DE" dirty="0" err="1" smtClean="0">
                <a:latin typeface="Times New Roman"/>
                <a:cs typeface="Times New Roman"/>
              </a:rPr>
              <a:t>dobytí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Malborku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Řádová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koncepce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udržení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dobřiňské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země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koncentrace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vojska</a:t>
            </a:r>
            <a:r>
              <a:rPr lang="de-DE" dirty="0" smtClean="0">
                <a:latin typeface="Times New Roman"/>
                <a:cs typeface="Times New Roman"/>
              </a:rPr>
              <a:t> v </a:t>
            </a:r>
            <a:r>
              <a:rPr lang="de-DE" dirty="0" err="1" smtClean="0">
                <a:latin typeface="Times New Roman"/>
                <a:cs typeface="Times New Roman"/>
              </a:rPr>
              <a:t>okolí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Świecie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levý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břeh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Visly</a:t>
            </a:r>
            <a:r>
              <a:rPr lang="de-DE" dirty="0" smtClean="0">
                <a:latin typeface="Times New Roman"/>
                <a:cs typeface="Times New Roman"/>
              </a:rPr>
              <a:t>). V </a:t>
            </a:r>
            <a:r>
              <a:rPr lang="de-DE" dirty="0" err="1" smtClean="0">
                <a:latin typeface="Times New Roman"/>
                <a:cs typeface="Times New Roman"/>
              </a:rPr>
              <a:t>případě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potřeby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přesun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hornímu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toku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Drwęcy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Times New Roman"/>
                <a:cs typeface="Times New Roman"/>
              </a:rPr>
              <a:t>Velká</a:t>
            </a:r>
            <a:r>
              <a:rPr lang="de-DE" sz="2400" b="1" dirty="0" smtClean="0">
                <a:latin typeface="Times New Roman"/>
                <a:cs typeface="Times New Roman"/>
              </a:rPr>
              <a:t> </a:t>
            </a:r>
            <a:r>
              <a:rPr lang="de-DE" sz="2400" b="1" dirty="0" err="1" smtClean="0">
                <a:latin typeface="Times New Roman"/>
                <a:cs typeface="Times New Roman"/>
              </a:rPr>
              <a:t>válka</a:t>
            </a:r>
            <a:r>
              <a:rPr lang="de-DE" sz="2400" b="1" dirty="0" smtClean="0">
                <a:latin typeface="Times New Roman"/>
                <a:cs typeface="Times New Roman"/>
              </a:rPr>
              <a:t> 1409–1411</a:t>
            </a:r>
            <a:endParaRPr lang="de-DE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4542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737874"/>
            <a:ext cx="8435474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/>
                <a:cs typeface="Times New Roman"/>
              </a:rPr>
              <a:t>Grunvald</a:t>
            </a:r>
            <a:r>
              <a:rPr lang="cs-CZ" b="1" dirty="0" smtClean="0">
                <a:latin typeface="Times New Roman"/>
                <a:cs typeface="Times New Roman"/>
              </a:rPr>
              <a:t> – 15. července 1410</a:t>
            </a:r>
          </a:p>
          <a:p>
            <a:pPr algn="ctr"/>
            <a:endParaRPr lang="cs-CZ" b="1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de-DE" dirty="0" err="1">
                <a:latin typeface="Times New Roman"/>
                <a:cs typeface="Times New Roman"/>
              </a:rPr>
              <a:t>červenec</a:t>
            </a:r>
            <a:r>
              <a:rPr lang="de-DE" dirty="0">
                <a:latin typeface="Times New Roman"/>
                <a:cs typeface="Times New Roman"/>
              </a:rPr>
              <a:t> 1410 </a:t>
            </a:r>
            <a:r>
              <a:rPr lang="de-DE" dirty="0" smtClean="0">
                <a:latin typeface="Times New Roman"/>
                <a:cs typeface="Times New Roman"/>
              </a:rPr>
              <a:t>– </a:t>
            </a:r>
            <a:r>
              <a:rPr lang="de-DE" dirty="0" err="1" smtClean="0">
                <a:latin typeface="Times New Roman"/>
                <a:cs typeface="Times New Roman"/>
              </a:rPr>
              <a:t>Czerwińsk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střední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tok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Visly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soustředění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polsko-litevských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</a:t>
            </a:r>
            <a:r>
              <a:rPr lang="de-DE" dirty="0" smtClean="0">
                <a:latin typeface="Times New Roman"/>
                <a:cs typeface="Times New Roman"/>
              </a:rPr>
              <a:t>. 10. </a:t>
            </a:r>
            <a:r>
              <a:rPr lang="de-DE" dirty="0" err="1">
                <a:latin typeface="Times New Roman"/>
                <a:cs typeface="Times New Roman"/>
              </a:rPr>
              <a:t>července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spojenecké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přitáhlo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hornímu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toku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řeky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Drwęcy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brod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hradem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Kurzętnik</a:t>
            </a:r>
            <a:r>
              <a:rPr lang="de-DE" dirty="0" smtClean="0">
                <a:latin typeface="Times New Roman"/>
                <a:cs typeface="Times New Roman"/>
              </a:rPr>
              <a:t>). Tam </a:t>
            </a:r>
            <a:r>
              <a:rPr lang="de-DE" dirty="0" err="1" smtClean="0">
                <a:latin typeface="Times New Roman"/>
                <a:cs typeface="Times New Roman"/>
              </a:rPr>
              <a:t>rovněž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dorazila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většina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řádového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vojska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Polsko-litevské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vedení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změnilo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plán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vzdali</a:t>
            </a:r>
            <a:r>
              <a:rPr lang="de-DE" dirty="0" smtClean="0">
                <a:latin typeface="Times New Roman"/>
                <a:cs typeface="Times New Roman"/>
              </a:rPr>
              <a:t> se </a:t>
            </a:r>
            <a:r>
              <a:rPr lang="de-DE" dirty="0" err="1" smtClean="0">
                <a:latin typeface="Times New Roman"/>
                <a:cs typeface="Times New Roman"/>
              </a:rPr>
              <a:t>přebrodění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řeky</a:t>
            </a:r>
            <a:r>
              <a:rPr lang="de-DE" dirty="0" smtClean="0">
                <a:latin typeface="Times New Roman"/>
                <a:cs typeface="Times New Roman"/>
              </a:rPr>
              <a:t>) a </a:t>
            </a:r>
            <a:r>
              <a:rPr lang="de-DE" dirty="0" err="1" smtClean="0">
                <a:latin typeface="Times New Roman"/>
                <a:cs typeface="Times New Roman"/>
              </a:rPr>
              <a:t>rozhodlo</a:t>
            </a:r>
            <a:r>
              <a:rPr lang="de-DE" dirty="0" smtClean="0">
                <a:latin typeface="Times New Roman"/>
                <a:cs typeface="Times New Roman"/>
              </a:rPr>
              <a:t> se </a:t>
            </a:r>
            <a:r>
              <a:rPr lang="de-DE" dirty="0" err="1" smtClean="0">
                <a:latin typeface="Times New Roman"/>
                <a:cs typeface="Times New Roman"/>
              </a:rPr>
              <a:t>obejít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pramen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řeky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Drwęcy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pak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pokračovat</a:t>
            </a:r>
            <a:r>
              <a:rPr lang="de-DE" dirty="0" smtClean="0">
                <a:latin typeface="Times New Roman"/>
                <a:cs typeface="Times New Roman"/>
              </a:rPr>
              <a:t> na </a:t>
            </a:r>
            <a:r>
              <a:rPr lang="de-DE" dirty="0" err="1" smtClean="0">
                <a:latin typeface="Times New Roman"/>
                <a:cs typeface="Times New Roman"/>
              </a:rPr>
              <a:t>Malbork</a:t>
            </a:r>
            <a:r>
              <a:rPr lang="de-DE" dirty="0" smtClean="0">
                <a:latin typeface="Times New Roman"/>
                <a:cs typeface="Times New Roman"/>
              </a:rPr>
              <a:t>). </a:t>
            </a:r>
            <a:r>
              <a:rPr lang="de-DE" dirty="0" err="1" smtClean="0">
                <a:latin typeface="Times New Roman"/>
                <a:cs typeface="Times New Roman"/>
              </a:rPr>
              <a:t>Ráno</a:t>
            </a:r>
            <a:r>
              <a:rPr lang="de-DE" dirty="0" smtClean="0">
                <a:latin typeface="Times New Roman"/>
                <a:cs typeface="Times New Roman"/>
              </a:rPr>
              <a:t> 15. </a:t>
            </a:r>
            <a:r>
              <a:rPr lang="de-DE" dirty="0" err="1" smtClean="0">
                <a:latin typeface="Times New Roman"/>
                <a:cs typeface="Times New Roman"/>
              </a:rPr>
              <a:t>července</a:t>
            </a:r>
            <a:r>
              <a:rPr lang="de-DE" dirty="0" smtClean="0">
                <a:latin typeface="Times New Roman"/>
                <a:cs typeface="Times New Roman"/>
              </a:rPr>
              <a:t> se </a:t>
            </a:r>
            <a:r>
              <a:rPr lang="de-DE" dirty="0" err="1" smtClean="0">
                <a:latin typeface="Times New Roman"/>
                <a:cs typeface="Times New Roman"/>
              </a:rPr>
              <a:t>polsko</a:t>
            </a:r>
            <a:r>
              <a:rPr lang="de-DE" dirty="0" smtClean="0">
                <a:latin typeface="Times New Roman"/>
                <a:cs typeface="Times New Roman"/>
              </a:rPr>
              <a:t>–</a:t>
            </a:r>
            <a:r>
              <a:rPr lang="de-DE" dirty="0" err="1" smtClean="0">
                <a:latin typeface="Times New Roman"/>
                <a:cs typeface="Times New Roman"/>
              </a:rPr>
              <a:t>litevské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ocitlo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jezera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Times New Roman"/>
                <a:cs typeface="Times New Roman"/>
              </a:rPr>
              <a:t>Łubień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Řádové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vedení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zvolilo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jako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bojiště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místo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nedaleko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vesnic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Tannenberk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Stębark</a:t>
            </a:r>
            <a:r>
              <a:rPr lang="de-DE" dirty="0" smtClean="0">
                <a:latin typeface="Times New Roman"/>
                <a:cs typeface="Times New Roman"/>
              </a:rPr>
              <a:t>), </a:t>
            </a:r>
            <a:r>
              <a:rPr lang="de-DE" dirty="0" err="1" smtClean="0">
                <a:latin typeface="Times New Roman"/>
                <a:cs typeface="Times New Roman"/>
              </a:rPr>
              <a:t>zbytek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vojska</a:t>
            </a:r>
            <a:r>
              <a:rPr lang="de-DE" dirty="0" smtClean="0">
                <a:latin typeface="Times New Roman"/>
                <a:cs typeface="Times New Roman"/>
              </a:rPr>
              <a:t> na </a:t>
            </a:r>
            <a:r>
              <a:rPr lang="de-DE" dirty="0" err="1" smtClean="0">
                <a:latin typeface="Times New Roman"/>
                <a:cs typeface="Times New Roman"/>
              </a:rPr>
              <a:t>východ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vesnice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Grunvald</a:t>
            </a:r>
            <a:r>
              <a:rPr lang="de-DE" dirty="0" smtClean="0">
                <a:latin typeface="Times New Roman"/>
                <a:cs typeface="Times New Roman"/>
              </a:rPr>
              <a:t> (Grünfelde), </a:t>
            </a:r>
            <a:r>
              <a:rPr lang="de-DE" dirty="0" err="1" smtClean="0">
                <a:latin typeface="Times New Roman"/>
                <a:cs typeface="Times New Roman"/>
              </a:rPr>
              <a:t>blízko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cesty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vedoucí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Tannenberku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zde</a:t>
            </a:r>
            <a:r>
              <a:rPr lang="de-DE" dirty="0" smtClean="0">
                <a:latin typeface="Times New Roman"/>
                <a:cs typeface="Times New Roman"/>
              </a:rPr>
              <a:t> se </a:t>
            </a:r>
            <a:r>
              <a:rPr lang="de-DE" dirty="0" err="1" smtClean="0">
                <a:latin typeface="Times New Roman"/>
                <a:cs typeface="Times New Roman"/>
              </a:rPr>
              <a:t>očekávalo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střetnutí</a:t>
            </a:r>
            <a:r>
              <a:rPr lang="de-DE" dirty="0" smtClean="0">
                <a:latin typeface="Times New Roman"/>
                <a:cs typeface="Times New Roman"/>
              </a:rPr>
              <a:t> s </a:t>
            </a:r>
            <a:r>
              <a:rPr lang="de-DE" dirty="0" err="1" smtClean="0">
                <a:latin typeface="Times New Roman"/>
                <a:cs typeface="Times New Roman"/>
              </a:rPr>
              <a:t>protivníkem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Řádové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vojsko</a:t>
            </a:r>
            <a:r>
              <a:rPr lang="de-DE" dirty="0" smtClean="0">
                <a:latin typeface="Times New Roman"/>
                <a:cs typeface="Times New Roman"/>
              </a:rPr>
              <a:t> – 21 </a:t>
            </a:r>
            <a:r>
              <a:rPr lang="de-DE" dirty="0" err="1" smtClean="0">
                <a:latin typeface="Times New Roman"/>
                <a:cs typeface="Times New Roman"/>
              </a:rPr>
              <a:t>tis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jezdců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několik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tis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pěchoty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Lepší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výzbroj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než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protivník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Polsko</a:t>
            </a:r>
            <a:r>
              <a:rPr lang="de-DE" dirty="0">
                <a:latin typeface="Times New Roman"/>
                <a:cs typeface="Times New Roman"/>
              </a:rPr>
              <a:t>–</a:t>
            </a:r>
            <a:r>
              <a:rPr lang="de-DE" dirty="0" err="1">
                <a:latin typeface="Times New Roman"/>
                <a:cs typeface="Times New Roman"/>
              </a:rPr>
              <a:t>litevské</a:t>
            </a:r>
            <a:r>
              <a:rPr lang="de-DE" dirty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vojsko</a:t>
            </a:r>
            <a:r>
              <a:rPr lang="de-DE" dirty="0" smtClean="0">
                <a:latin typeface="Times New Roman"/>
                <a:cs typeface="Times New Roman"/>
              </a:rPr>
              <a:t> – 30 </a:t>
            </a:r>
            <a:r>
              <a:rPr lang="de-DE" dirty="0" err="1" smtClean="0">
                <a:latin typeface="Times New Roman"/>
                <a:cs typeface="Times New Roman"/>
              </a:rPr>
              <a:t>tis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jízdy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Bitva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zahájena</a:t>
            </a:r>
            <a:r>
              <a:rPr lang="de-DE" dirty="0" smtClean="0">
                <a:latin typeface="Times New Roman"/>
                <a:cs typeface="Times New Roman"/>
              </a:rPr>
              <a:t> v </a:t>
            </a:r>
            <a:r>
              <a:rPr lang="de-DE" dirty="0" err="1" smtClean="0">
                <a:latin typeface="Times New Roman"/>
                <a:cs typeface="Times New Roman"/>
              </a:rPr>
              <a:t>poledne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iniciativy</a:t>
            </a:r>
            <a:r>
              <a:rPr lang="de-DE" dirty="0" smtClean="0">
                <a:latin typeface="Times New Roman"/>
                <a:cs typeface="Times New Roman"/>
              </a:rPr>
              <a:t> Vladislava II. </a:t>
            </a:r>
            <a:r>
              <a:rPr lang="de-DE" dirty="0" err="1" smtClean="0">
                <a:latin typeface="Times New Roman"/>
                <a:cs typeface="Times New Roman"/>
              </a:rPr>
              <a:t>Jagella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Klíčové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bylo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střetnutí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jízdy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obu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stran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V </a:t>
            </a:r>
            <a:r>
              <a:rPr lang="de-DE" dirty="0" err="1" smtClean="0">
                <a:latin typeface="Times New Roman"/>
                <a:cs typeface="Times New Roman"/>
              </a:rPr>
              <a:t>prvotní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fázi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pravé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křídlo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litevsko-ruské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vojsko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de-DE" dirty="0" err="1" smtClean="0">
                <a:latin typeface="Times New Roman"/>
                <a:cs typeface="Times New Roman"/>
              </a:rPr>
              <a:t>bylo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nuceno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ustoupit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předstíraný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ústup</a:t>
            </a:r>
            <a:r>
              <a:rPr lang="de-DE" dirty="0" smtClean="0">
                <a:latin typeface="Times New Roman"/>
                <a:cs typeface="Times New Roman"/>
              </a:rPr>
              <a:t>?). </a:t>
            </a:r>
            <a:r>
              <a:rPr lang="de-DE" dirty="0" err="1" smtClean="0">
                <a:latin typeface="Times New Roman"/>
                <a:cs typeface="Times New Roman"/>
              </a:rPr>
              <a:t>Rozhodující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byl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boj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polského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levého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křídla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vesnice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Łodwigowo</a:t>
            </a:r>
            <a:r>
              <a:rPr lang="de-DE" dirty="0" smtClean="0">
                <a:latin typeface="Times New Roman"/>
                <a:cs typeface="Times New Roman"/>
              </a:rPr>
              <a:t>). </a:t>
            </a:r>
            <a:r>
              <a:rPr lang="de-DE" dirty="0" err="1" smtClean="0">
                <a:latin typeface="Times New Roman"/>
                <a:cs typeface="Times New Roman"/>
              </a:rPr>
              <a:t>Polský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král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posílal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čerstve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posily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severně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jez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Łubień</a:t>
            </a:r>
            <a:r>
              <a:rPr lang="de-DE" dirty="0" smtClean="0">
                <a:latin typeface="Times New Roman"/>
                <a:cs typeface="Times New Roman"/>
              </a:rPr>
              <a:t>). </a:t>
            </a:r>
            <a:r>
              <a:rPr lang="de-DE" dirty="0" err="1" smtClean="0">
                <a:latin typeface="Times New Roman"/>
                <a:cs typeface="Times New Roman"/>
              </a:rPr>
              <a:t>Velmistr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pozdě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vyslal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rezervy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které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byly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obklíčeny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Padl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sám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velmistr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mnoho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řádových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rytířů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přes</a:t>
            </a:r>
            <a:r>
              <a:rPr lang="de-DE" dirty="0" smtClean="0">
                <a:latin typeface="Times New Roman"/>
                <a:cs typeface="Times New Roman"/>
              </a:rPr>
              <a:t> 200). </a:t>
            </a:r>
            <a:r>
              <a:rPr lang="de-DE" dirty="0" err="1" smtClean="0">
                <a:latin typeface="Times New Roman"/>
                <a:cs typeface="Times New Roman"/>
              </a:rPr>
              <a:t>Mnoho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zajatců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získání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několik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desítek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praporců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  <a:endParaRPr lang="de-DE" dirty="0">
              <a:latin typeface="Times New Roman"/>
              <a:cs typeface="Times New Roman"/>
            </a:endParaRPr>
          </a:p>
          <a:p>
            <a:endParaRPr lang="de-DE" dirty="0" smtClean="0">
              <a:latin typeface="Times New Roman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Times New Roman"/>
                <a:cs typeface="Times New Roman"/>
              </a:rPr>
              <a:t>Velká</a:t>
            </a:r>
            <a:r>
              <a:rPr lang="de-DE" sz="2400" b="1" dirty="0" smtClean="0">
                <a:latin typeface="Times New Roman"/>
                <a:cs typeface="Times New Roman"/>
              </a:rPr>
              <a:t> </a:t>
            </a:r>
            <a:r>
              <a:rPr lang="de-DE" sz="2400" b="1" dirty="0" err="1" smtClean="0">
                <a:latin typeface="Times New Roman"/>
                <a:cs typeface="Times New Roman"/>
              </a:rPr>
              <a:t>válka</a:t>
            </a:r>
            <a:r>
              <a:rPr lang="de-DE" sz="2400" b="1" dirty="0" smtClean="0">
                <a:latin typeface="Times New Roman"/>
                <a:cs typeface="Times New Roman"/>
              </a:rPr>
              <a:t> 1409–1411</a:t>
            </a:r>
            <a:endParaRPr lang="de-DE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601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4237" y="1266995"/>
            <a:ext cx="843547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/>
                <a:cs typeface="Times New Roman"/>
              </a:rPr>
              <a:t>Obléhání </a:t>
            </a:r>
            <a:r>
              <a:rPr lang="cs-CZ" b="1" dirty="0" err="1" smtClean="0">
                <a:latin typeface="Times New Roman"/>
                <a:cs typeface="Times New Roman"/>
              </a:rPr>
              <a:t>Malborku</a:t>
            </a:r>
            <a:r>
              <a:rPr lang="cs-CZ" b="1" dirty="0" smtClean="0">
                <a:latin typeface="Times New Roman"/>
                <a:cs typeface="Times New Roman"/>
              </a:rPr>
              <a:t> – </a:t>
            </a:r>
            <a:r>
              <a:rPr lang="cs-CZ" b="1" dirty="0" smtClean="0">
                <a:latin typeface="Times New Roman"/>
                <a:cs typeface="Times New Roman"/>
              </a:rPr>
              <a:t>červenec </a:t>
            </a:r>
            <a:r>
              <a:rPr lang="cs-CZ" b="1" dirty="0" smtClean="0">
                <a:latin typeface="Times New Roman"/>
                <a:cs typeface="Times New Roman"/>
              </a:rPr>
              <a:t>– září 1410</a:t>
            </a:r>
          </a:p>
          <a:p>
            <a:pPr algn="ctr"/>
            <a:r>
              <a:rPr lang="cs-CZ" b="1" dirty="0" smtClean="0">
                <a:latin typeface="Times New Roman"/>
                <a:cs typeface="Times New Roman"/>
              </a:rPr>
              <a:t>První </a:t>
            </a:r>
            <a:r>
              <a:rPr lang="cs-CZ" b="1" dirty="0" smtClean="0">
                <a:latin typeface="Times New Roman"/>
                <a:cs typeface="Times New Roman"/>
              </a:rPr>
              <a:t>toruňský </a:t>
            </a:r>
            <a:r>
              <a:rPr lang="cs-CZ" b="1" dirty="0" smtClean="0">
                <a:latin typeface="Times New Roman"/>
                <a:cs typeface="Times New Roman"/>
              </a:rPr>
              <a:t>mír</a:t>
            </a:r>
          </a:p>
          <a:p>
            <a:pPr algn="ctr"/>
            <a:endParaRPr lang="cs-CZ" b="1" dirty="0" smtClean="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většina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pruských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měst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Gdaňsk</a:t>
            </a:r>
            <a:r>
              <a:rPr lang="de-DE" dirty="0" smtClean="0">
                <a:latin typeface="Times New Roman"/>
                <a:cs typeface="Times New Roman"/>
              </a:rPr>
              <a:t>, Elbląg, </a:t>
            </a:r>
            <a:r>
              <a:rPr lang="de-DE" dirty="0" err="1" smtClean="0">
                <a:latin typeface="Times New Roman"/>
                <a:cs typeface="Times New Roman"/>
              </a:rPr>
              <a:t>Toruň</a:t>
            </a:r>
            <a:r>
              <a:rPr lang="de-DE" dirty="0" smtClean="0">
                <a:latin typeface="Times New Roman"/>
                <a:cs typeface="Times New Roman"/>
              </a:rPr>
              <a:t>) a </a:t>
            </a:r>
            <a:r>
              <a:rPr lang="de-DE" dirty="0" err="1" smtClean="0">
                <a:latin typeface="Times New Roman"/>
                <a:cs typeface="Times New Roman"/>
              </a:rPr>
              <a:t>rytířstva</a:t>
            </a:r>
            <a:r>
              <a:rPr lang="de-DE" dirty="0" smtClean="0">
                <a:latin typeface="Times New Roman"/>
                <a:cs typeface="Times New Roman"/>
              </a:rPr>
              <a:t> se </a:t>
            </a:r>
            <a:r>
              <a:rPr lang="de-DE" dirty="0" err="1" smtClean="0">
                <a:latin typeface="Times New Roman"/>
                <a:cs typeface="Times New Roman"/>
              </a:rPr>
              <a:t>vzdala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polskému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králi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situaci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úplné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destrukci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vlády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německých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rytířů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de-DE" dirty="0" err="1" smtClean="0">
                <a:latin typeface="Times New Roman"/>
                <a:cs typeface="Times New Roman"/>
              </a:rPr>
              <a:t>zachránil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Jindřich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Plavna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zastupoval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velmistra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organizoval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obranu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Malborku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rozesílal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výzvy</a:t>
            </a:r>
            <a:r>
              <a:rPr lang="de-DE" dirty="0" smtClean="0">
                <a:latin typeface="Times New Roman"/>
                <a:cs typeface="Times New Roman"/>
              </a:rPr>
              <a:t> o </a:t>
            </a:r>
            <a:r>
              <a:rPr lang="de-DE" dirty="0" err="1" smtClean="0">
                <a:latin typeface="Times New Roman"/>
                <a:cs typeface="Times New Roman"/>
              </a:rPr>
              <a:t>pomoc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řádu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Dorazila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pomoc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říše</a:t>
            </a:r>
            <a:r>
              <a:rPr lang="de-DE" dirty="0" smtClean="0">
                <a:latin typeface="Times New Roman"/>
                <a:cs typeface="Times New Roman"/>
              </a:rPr>
              <a:t> i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Livonska</a:t>
            </a:r>
            <a:r>
              <a:rPr lang="de-DE" dirty="0" smtClean="0">
                <a:latin typeface="Times New Roman"/>
                <a:cs typeface="Times New Roman"/>
              </a:rPr>
              <a:t>. Na </a:t>
            </a:r>
            <a:r>
              <a:rPr lang="de-DE" dirty="0" err="1" smtClean="0">
                <a:latin typeface="Times New Roman"/>
                <a:cs typeface="Times New Roman"/>
              </a:rPr>
              <a:t>konci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roku</a:t>
            </a:r>
            <a:r>
              <a:rPr lang="de-DE" dirty="0" smtClean="0">
                <a:latin typeface="Times New Roman"/>
                <a:cs typeface="Times New Roman"/>
              </a:rPr>
              <a:t> 1410 </a:t>
            </a:r>
            <a:r>
              <a:rPr lang="de-DE" dirty="0" err="1" smtClean="0">
                <a:latin typeface="Times New Roman"/>
                <a:cs typeface="Times New Roman"/>
              </a:rPr>
              <a:t>napadl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Zikmund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Lucem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od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jihu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Malopolsko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err="1" smtClean="0">
                <a:latin typeface="Times New Roman"/>
                <a:cs typeface="Times New Roman"/>
              </a:rPr>
              <a:t>Polské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ustoupilo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Malborku</a:t>
            </a:r>
            <a:r>
              <a:rPr lang="de-DE" dirty="0" smtClean="0">
                <a:latin typeface="Times New Roman"/>
                <a:cs typeface="Times New Roman"/>
              </a:rPr>
              <a:t> (18.–19. </a:t>
            </a:r>
            <a:r>
              <a:rPr lang="de-DE" dirty="0" err="1" smtClean="0">
                <a:latin typeface="Times New Roman"/>
                <a:cs typeface="Times New Roman"/>
              </a:rPr>
              <a:t>září</a:t>
            </a:r>
            <a:r>
              <a:rPr lang="de-DE" dirty="0" smtClean="0">
                <a:latin typeface="Times New Roman"/>
                <a:cs typeface="Times New Roman"/>
              </a:rPr>
              <a:t> 1410) a </a:t>
            </a:r>
            <a:r>
              <a:rPr lang="de-DE" dirty="0" err="1" smtClean="0">
                <a:latin typeface="Times New Roman"/>
                <a:cs typeface="Times New Roman"/>
              </a:rPr>
              <a:t>řád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postupně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obnovil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vládu</a:t>
            </a:r>
            <a:r>
              <a:rPr lang="de-DE" dirty="0" smtClean="0">
                <a:latin typeface="Times New Roman"/>
                <a:cs typeface="Times New Roman"/>
              </a:rPr>
              <a:t> na </a:t>
            </a:r>
            <a:r>
              <a:rPr lang="de-DE" dirty="0" err="1" smtClean="0">
                <a:latin typeface="Times New Roman"/>
                <a:cs typeface="Times New Roman"/>
              </a:rPr>
              <a:t>celém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svém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území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Velmistrem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byl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zvolen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Jindřich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Plavna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10. </a:t>
            </a:r>
            <a:r>
              <a:rPr lang="de-DE" dirty="0" err="1" smtClean="0">
                <a:latin typeface="Times New Roman"/>
                <a:cs typeface="Times New Roman"/>
              </a:rPr>
              <a:t>října</a:t>
            </a:r>
            <a:r>
              <a:rPr lang="de-DE" dirty="0" smtClean="0">
                <a:latin typeface="Times New Roman"/>
                <a:cs typeface="Times New Roman"/>
              </a:rPr>
              <a:t> 1410 – </a:t>
            </a:r>
            <a:r>
              <a:rPr lang="de-DE" dirty="0" err="1" smtClean="0">
                <a:latin typeface="Times New Roman"/>
                <a:cs typeface="Times New Roman"/>
              </a:rPr>
              <a:t>bitva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Koronova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polské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vojsko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zemská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hotovost</a:t>
            </a:r>
            <a:r>
              <a:rPr lang="de-DE" dirty="0" smtClean="0">
                <a:latin typeface="Times New Roman"/>
                <a:cs typeface="Times New Roman"/>
              </a:rPr>
              <a:t>) </a:t>
            </a:r>
            <a:r>
              <a:rPr lang="de-DE" dirty="0" err="1" smtClean="0">
                <a:latin typeface="Times New Roman"/>
                <a:cs typeface="Times New Roman"/>
              </a:rPr>
              <a:t>porazilo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žoldnéřské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vojsko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říše</a:t>
            </a:r>
            <a:r>
              <a:rPr lang="de-DE" dirty="0" smtClean="0">
                <a:latin typeface="Times New Roman"/>
                <a:cs typeface="Times New Roman"/>
              </a:rPr>
              <a:t> (na </a:t>
            </a:r>
            <a:r>
              <a:rPr lang="de-DE" dirty="0" err="1" smtClean="0">
                <a:latin typeface="Times New Roman"/>
                <a:cs typeface="Times New Roman"/>
              </a:rPr>
              <a:t>jihu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Gdaňského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Pomoří</a:t>
            </a:r>
            <a:r>
              <a:rPr lang="de-DE" dirty="0" smtClean="0">
                <a:latin typeface="Times New Roman"/>
                <a:cs typeface="Times New Roman"/>
              </a:rPr>
              <a:t>), </a:t>
            </a:r>
            <a:r>
              <a:rPr lang="de-DE" dirty="0" err="1" smtClean="0">
                <a:latin typeface="Times New Roman"/>
                <a:cs typeface="Times New Roman"/>
              </a:rPr>
              <a:t>vedl</a:t>
            </a:r>
            <a:r>
              <a:rPr lang="de-DE" dirty="0" smtClean="0">
                <a:latin typeface="Times New Roman"/>
                <a:cs typeface="Times New Roman"/>
              </a:rPr>
              <a:t> je Michal </a:t>
            </a:r>
            <a:r>
              <a:rPr lang="de-DE" dirty="0" err="1" smtClean="0">
                <a:latin typeface="Times New Roman"/>
                <a:cs typeface="Times New Roman"/>
              </a:rPr>
              <a:t>Küchmeister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pozdější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velmistr</a:t>
            </a:r>
            <a:r>
              <a:rPr lang="de-DE" dirty="0" smtClean="0">
                <a:latin typeface="Times New Roman"/>
                <a:cs typeface="Times New Roman"/>
              </a:rPr>
              <a:t>).</a:t>
            </a:r>
          </a:p>
          <a:p>
            <a:pPr marL="285750" indent="-285750" algn="just">
              <a:buFont typeface="Arial"/>
              <a:buChar char="•"/>
            </a:pPr>
            <a:r>
              <a:rPr lang="de-DE" dirty="0" smtClean="0">
                <a:latin typeface="Times New Roman"/>
                <a:cs typeface="Times New Roman"/>
              </a:rPr>
              <a:t>1. </a:t>
            </a:r>
            <a:r>
              <a:rPr lang="de-DE" dirty="0" err="1" smtClean="0">
                <a:latin typeface="Times New Roman"/>
                <a:cs typeface="Times New Roman"/>
              </a:rPr>
              <a:t>února</a:t>
            </a:r>
            <a:r>
              <a:rPr lang="de-DE" dirty="0" smtClean="0">
                <a:latin typeface="Times New Roman"/>
                <a:cs typeface="Times New Roman"/>
              </a:rPr>
              <a:t> 1411 – </a:t>
            </a:r>
            <a:r>
              <a:rPr lang="de-DE" dirty="0" err="1" smtClean="0">
                <a:latin typeface="Times New Roman"/>
                <a:cs typeface="Times New Roman"/>
              </a:rPr>
              <a:t>uzavření</a:t>
            </a:r>
            <a:r>
              <a:rPr lang="de-DE" dirty="0" smtClean="0">
                <a:latin typeface="Times New Roman"/>
                <a:cs typeface="Times New Roman"/>
              </a:rPr>
              <a:t> 1. </a:t>
            </a:r>
            <a:r>
              <a:rPr lang="de-DE" dirty="0" err="1" smtClean="0">
                <a:latin typeface="Times New Roman"/>
                <a:cs typeface="Times New Roman"/>
              </a:rPr>
              <a:t>toruňského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míru</a:t>
            </a:r>
            <a:r>
              <a:rPr lang="de-DE" dirty="0" smtClean="0">
                <a:latin typeface="Times New Roman"/>
                <a:cs typeface="Times New Roman"/>
              </a:rPr>
              <a:t> – </a:t>
            </a:r>
            <a:r>
              <a:rPr lang="de-DE" dirty="0" err="1" smtClean="0">
                <a:latin typeface="Times New Roman"/>
                <a:cs typeface="Times New Roman"/>
              </a:rPr>
              <a:t>řád</a:t>
            </a:r>
            <a:r>
              <a:rPr lang="de-DE" dirty="0" smtClean="0">
                <a:latin typeface="Times New Roman"/>
                <a:cs typeface="Times New Roman"/>
              </a:rPr>
              <a:t> se </a:t>
            </a:r>
            <a:r>
              <a:rPr lang="de-DE" dirty="0" err="1" smtClean="0">
                <a:latin typeface="Times New Roman"/>
                <a:cs typeface="Times New Roman"/>
              </a:rPr>
              <a:t>vzdal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Žmudi</a:t>
            </a:r>
            <a:r>
              <a:rPr lang="de-DE" dirty="0" smtClean="0">
                <a:latin typeface="Times New Roman"/>
                <a:cs typeface="Times New Roman"/>
              </a:rPr>
              <a:t>, </a:t>
            </a:r>
            <a:r>
              <a:rPr lang="de-DE" dirty="0" err="1" smtClean="0">
                <a:latin typeface="Times New Roman"/>
                <a:cs typeface="Times New Roman"/>
              </a:rPr>
              <a:t>ale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jen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dočasně</a:t>
            </a:r>
            <a:r>
              <a:rPr lang="de-DE" dirty="0" smtClean="0">
                <a:latin typeface="Times New Roman"/>
                <a:cs typeface="Times New Roman"/>
              </a:rPr>
              <a:t> (</a:t>
            </a:r>
            <a:r>
              <a:rPr lang="de-DE" dirty="0" err="1" smtClean="0">
                <a:latin typeface="Times New Roman"/>
                <a:cs typeface="Times New Roman"/>
              </a:rPr>
              <a:t>po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smrti</a:t>
            </a:r>
            <a:r>
              <a:rPr lang="de-DE" dirty="0" smtClean="0">
                <a:latin typeface="Times New Roman"/>
                <a:cs typeface="Times New Roman"/>
              </a:rPr>
              <a:t> Vladislava </a:t>
            </a:r>
            <a:r>
              <a:rPr lang="de-DE" dirty="0" err="1" smtClean="0">
                <a:latin typeface="Times New Roman"/>
                <a:cs typeface="Times New Roman"/>
              </a:rPr>
              <a:t>Jagella</a:t>
            </a:r>
            <a:r>
              <a:rPr lang="de-DE" dirty="0" smtClean="0">
                <a:latin typeface="Times New Roman"/>
                <a:cs typeface="Times New Roman"/>
              </a:rPr>
              <a:t> a </a:t>
            </a:r>
            <a:r>
              <a:rPr lang="de-DE" dirty="0" err="1" smtClean="0">
                <a:latin typeface="Times New Roman"/>
                <a:cs typeface="Times New Roman"/>
              </a:rPr>
              <a:t>Vitolda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měla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opět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připadnout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řádu</a:t>
            </a:r>
            <a:r>
              <a:rPr lang="de-DE" dirty="0" smtClean="0">
                <a:latin typeface="Times New Roman"/>
                <a:cs typeface="Times New Roman"/>
              </a:rPr>
              <a:t>), </a:t>
            </a:r>
            <a:r>
              <a:rPr lang="de-DE" dirty="0" err="1" smtClean="0">
                <a:latin typeface="Times New Roman"/>
                <a:cs typeface="Times New Roman"/>
              </a:rPr>
              <a:t>Dobřiňsko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bylo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vráceno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Polsku</a:t>
            </a:r>
            <a:r>
              <a:rPr lang="de-DE" dirty="0" smtClean="0">
                <a:latin typeface="Times New Roman"/>
                <a:cs typeface="Times New Roman"/>
              </a:rPr>
              <a:t>; </a:t>
            </a:r>
            <a:r>
              <a:rPr lang="de-DE" dirty="0" err="1" smtClean="0">
                <a:latin typeface="Times New Roman"/>
                <a:cs typeface="Times New Roman"/>
              </a:rPr>
              <a:t>řád</a:t>
            </a:r>
            <a:r>
              <a:rPr lang="de-DE" dirty="0" smtClean="0">
                <a:latin typeface="Times New Roman"/>
                <a:cs typeface="Times New Roman"/>
              </a:rPr>
              <a:t> se </a:t>
            </a:r>
            <a:r>
              <a:rPr lang="de-DE" dirty="0" err="1" smtClean="0">
                <a:latin typeface="Times New Roman"/>
                <a:cs typeface="Times New Roman"/>
              </a:rPr>
              <a:t>zavázal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zaplatit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vysoké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odškodné</a:t>
            </a:r>
            <a:r>
              <a:rPr lang="de-DE" dirty="0" smtClean="0">
                <a:latin typeface="Times New Roman"/>
                <a:cs typeface="Times New Roman"/>
              </a:rPr>
              <a:t> – 100 </a:t>
            </a:r>
            <a:r>
              <a:rPr lang="de-DE" dirty="0" err="1" smtClean="0">
                <a:latin typeface="Times New Roman"/>
                <a:cs typeface="Times New Roman"/>
              </a:rPr>
              <a:t>tis</a:t>
            </a:r>
            <a:r>
              <a:rPr lang="de-DE" dirty="0" smtClean="0">
                <a:latin typeface="Times New Roman"/>
                <a:cs typeface="Times New Roman"/>
              </a:rPr>
              <a:t>. </a:t>
            </a:r>
            <a:r>
              <a:rPr lang="de-DE" dirty="0" err="1" smtClean="0">
                <a:latin typeface="Times New Roman"/>
                <a:cs typeface="Times New Roman"/>
              </a:rPr>
              <a:t>kop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českých</a:t>
            </a:r>
            <a:r>
              <a:rPr lang="de-DE" dirty="0" smtClean="0">
                <a:latin typeface="Times New Roman"/>
                <a:cs typeface="Times New Roman"/>
              </a:rPr>
              <a:t> </a:t>
            </a:r>
            <a:r>
              <a:rPr lang="de-DE" dirty="0" err="1" smtClean="0">
                <a:latin typeface="Times New Roman"/>
                <a:cs typeface="Times New Roman"/>
              </a:rPr>
              <a:t>grošů</a:t>
            </a:r>
            <a:r>
              <a:rPr lang="de-DE" dirty="0" smtClean="0">
                <a:latin typeface="Times New Roman"/>
                <a:cs typeface="Times New Roman"/>
              </a:rPr>
              <a:t>.</a:t>
            </a:r>
          </a:p>
          <a:p>
            <a:endParaRPr lang="de-DE" dirty="0" smtClean="0">
              <a:latin typeface="Times New Roman"/>
              <a:cs typeface="Times New Roman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0" y="1020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Times New Roman"/>
                <a:cs typeface="Times New Roman"/>
              </a:rPr>
              <a:t>Velká</a:t>
            </a:r>
            <a:r>
              <a:rPr lang="de-DE" sz="2400" b="1" dirty="0" smtClean="0">
                <a:latin typeface="Times New Roman"/>
                <a:cs typeface="Times New Roman"/>
              </a:rPr>
              <a:t> </a:t>
            </a:r>
            <a:r>
              <a:rPr lang="de-DE" sz="2400" b="1" dirty="0" err="1" smtClean="0">
                <a:latin typeface="Times New Roman"/>
                <a:cs typeface="Times New Roman"/>
              </a:rPr>
              <a:t>válka</a:t>
            </a:r>
            <a:r>
              <a:rPr lang="de-DE" sz="2400" b="1" dirty="0" smtClean="0">
                <a:latin typeface="Times New Roman"/>
                <a:cs typeface="Times New Roman"/>
              </a:rPr>
              <a:t> 1409–1411</a:t>
            </a:r>
            <a:endParaRPr lang="de-DE" sz="2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474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scan-2017-11-2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5" t="3980" r="6394" b="25105"/>
          <a:stretch/>
        </p:blipFill>
        <p:spPr>
          <a:xfrm>
            <a:off x="2316500" y="-8562"/>
            <a:ext cx="4480134" cy="6866562"/>
          </a:xfrm>
        </p:spPr>
      </p:pic>
    </p:spTree>
    <p:extLst>
      <p:ext uri="{BB962C8B-B14F-4D97-AF65-F5344CB8AC3E}">
        <p14:creationId xmlns:p14="http://schemas.microsoft.com/office/powerpoint/2010/main" val="85887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mapa-Polsko-Lokiete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" r="975"/>
          <a:stretch/>
        </p:blipFill>
        <p:spPr>
          <a:xfrm>
            <a:off x="317499" y="274638"/>
            <a:ext cx="8635665" cy="6583362"/>
          </a:xfrm>
        </p:spPr>
      </p:pic>
    </p:spTree>
    <p:extLst>
      <p:ext uri="{BB962C8B-B14F-4D97-AF65-F5344CB8AC3E}">
        <p14:creationId xmlns:p14="http://schemas.microsoft.com/office/powerpoint/2010/main" val="247041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 descr="mapa-Polsko-Kazimierz-Wielki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3" b="-1383"/>
          <a:stretch/>
        </p:blipFill>
        <p:spPr>
          <a:xfrm>
            <a:off x="342900" y="274637"/>
            <a:ext cx="8509000" cy="6644373"/>
          </a:xfrm>
        </p:spPr>
      </p:pic>
    </p:spTree>
    <p:extLst>
      <p:ext uri="{BB962C8B-B14F-4D97-AF65-F5344CB8AC3E}">
        <p14:creationId xmlns:p14="http://schemas.microsoft.com/office/powerpoint/2010/main" val="7933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1123</Words>
  <Application>Microsoft Macintosh PowerPoint</Application>
  <PresentationFormat>Bildschirmpräsentation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Premysl Bar</dc:creator>
  <cp:lastModifiedBy>Premysl Bar</cp:lastModifiedBy>
  <cp:revision>380</cp:revision>
  <dcterms:created xsi:type="dcterms:W3CDTF">2017-09-20T06:37:47Z</dcterms:created>
  <dcterms:modified xsi:type="dcterms:W3CDTF">2017-11-23T11:51:18Z</dcterms:modified>
</cp:coreProperties>
</file>