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8" r:id="rId2"/>
    <p:sldId id="270" r:id="rId3"/>
    <p:sldId id="264" r:id="rId4"/>
    <p:sldId id="269" r:id="rId5"/>
    <p:sldId id="268" r:id="rId6"/>
    <p:sldId id="265" r:id="rId7"/>
    <p:sldId id="267" r:id="rId8"/>
    <p:sldId id="266" r:id="rId9"/>
    <p:sldId id="271" r:id="rId10"/>
    <p:sldId id="272" r:id="rId11"/>
    <p:sldId id="273" r:id="rId12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5" autoAdjust="0"/>
    <p:restoredTop sz="95455" autoAdjust="0"/>
  </p:normalViewPr>
  <p:slideViewPr>
    <p:cSldViewPr snapToGrid="0" snapToObjects="1">
      <p:cViewPr>
        <p:scale>
          <a:sx n="112" d="100"/>
          <a:sy n="112" d="100"/>
        </p:scale>
        <p:origin x="-1392" y="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40FD9E-FB0B-E440-B98C-7EAE7D670313}" type="datetimeFigureOut">
              <a:rPr lang="de-DE" smtClean="0"/>
              <a:t>30.11.17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Mastertextformat bearbeiten</a:t>
            </a:r>
          </a:p>
          <a:p>
            <a:pPr lvl="1"/>
            <a:r>
              <a:rPr lang="cs-CZ" smtClean="0"/>
              <a:t>Zweite Ebene</a:t>
            </a:r>
          </a:p>
          <a:p>
            <a:pPr lvl="2"/>
            <a:r>
              <a:rPr lang="cs-CZ" smtClean="0"/>
              <a:t>Dritte Ebene</a:t>
            </a:r>
          </a:p>
          <a:p>
            <a:pPr lvl="3"/>
            <a:r>
              <a:rPr lang="cs-CZ" smtClean="0"/>
              <a:t>Vierte Ebene</a:t>
            </a:r>
          </a:p>
          <a:p>
            <a:pPr lvl="4"/>
            <a:r>
              <a:rPr lang="cs-CZ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CDF86A-3E06-484B-83F5-703C70B87E7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3364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30.11.17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2774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Mastertextformat bearbeiten</a:t>
            </a:r>
          </a:p>
          <a:p>
            <a:pPr lvl="1"/>
            <a:r>
              <a:rPr lang="cs-CZ" smtClean="0"/>
              <a:t>Zweite Ebene</a:t>
            </a:r>
          </a:p>
          <a:p>
            <a:pPr lvl="2"/>
            <a:r>
              <a:rPr lang="cs-CZ" smtClean="0"/>
              <a:t>Dritte Ebene</a:t>
            </a:r>
          </a:p>
          <a:p>
            <a:pPr lvl="3"/>
            <a:r>
              <a:rPr lang="cs-CZ" smtClean="0"/>
              <a:t>Vierte Ebene</a:t>
            </a:r>
          </a:p>
          <a:p>
            <a:pPr lvl="4"/>
            <a:r>
              <a:rPr lang="cs-CZ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30.11.17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8049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Mastertextformat bearbeiten</a:t>
            </a:r>
          </a:p>
          <a:p>
            <a:pPr lvl="1"/>
            <a:r>
              <a:rPr lang="cs-CZ" smtClean="0"/>
              <a:t>Zweite Ebene</a:t>
            </a:r>
          </a:p>
          <a:p>
            <a:pPr lvl="2"/>
            <a:r>
              <a:rPr lang="cs-CZ" smtClean="0"/>
              <a:t>Dritte Ebene</a:t>
            </a:r>
          </a:p>
          <a:p>
            <a:pPr lvl="3"/>
            <a:r>
              <a:rPr lang="cs-CZ" smtClean="0"/>
              <a:t>Vierte Ebene</a:t>
            </a:r>
          </a:p>
          <a:p>
            <a:pPr lvl="4"/>
            <a:r>
              <a:rPr lang="cs-CZ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30.11.17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4942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Mastertextformat bearbeiten</a:t>
            </a:r>
          </a:p>
          <a:p>
            <a:pPr lvl="1"/>
            <a:r>
              <a:rPr lang="cs-CZ" smtClean="0"/>
              <a:t>Zweite Ebene</a:t>
            </a:r>
          </a:p>
          <a:p>
            <a:pPr lvl="2"/>
            <a:r>
              <a:rPr lang="cs-CZ" smtClean="0"/>
              <a:t>Dritte Ebene</a:t>
            </a:r>
          </a:p>
          <a:p>
            <a:pPr lvl="3"/>
            <a:r>
              <a:rPr lang="cs-CZ" smtClean="0"/>
              <a:t>Vierte Ebene</a:t>
            </a:r>
          </a:p>
          <a:p>
            <a:pPr lvl="4"/>
            <a:r>
              <a:rPr lang="cs-CZ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30.11.17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7146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30.11.17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1181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Mastertextformat bearbeiten</a:t>
            </a:r>
          </a:p>
          <a:p>
            <a:pPr lvl="1"/>
            <a:r>
              <a:rPr lang="cs-CZ" smtClean="0"/>
              <a:t>Zweite Ebene</a:t>
            </a:r>
          </a:p>
          <a:p>
            <a:pPr lvl="2"/>
            <a:r>
              <a:rPr lang="cs-CZ" smtClean="0"/>
              <a:t>Dritte Ebene</a:t>
            </a:r>
          </a:p>
          <a:p>
            <a:pPr lvl="3"/>
            <a:r>
              <a:rPr lang="cs-CZ" smtClean="0"/>
              <a:t>Vierte Ebene</a:t>
            </a:r>
          </a:p>
          <a:p>
            <a:pPr lvl="4"/>
            <a:r>
              <a:rPr lang="cs-CZ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Mastertextformat bearbeiten</a:t>
            </a:r>
          </a:p>
          <a:p>
            <a:pPr lvl="1"/>
            <a:r>
              <a:rPr lang="cs-CZ" smtClean="0"/>
              <a:t>Zweite Ebene</a:t>
            </a:r>
          </a:p>
          <a:p>
            <a:pPr lvl="2"/>
            <a:r>
              <a:rPr lang="cs-CZ" smtClean="0"/>
              <a:t>Dritte Ebene</a:t>
            </a:r>
          </a:p>
          <a:p>
            <a:pPr lvl="3"/>
            <a:r>
              <a:rPr lang="cs-CZ" smtClean="0"/>
              <a:t>Vierte Ebene</a:t>
            </a:r>
          </a:p>
          <a:p>
            <a:pPr lvl="4"/>
            <a:r>
              <a:rPr lang="cs-CZ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30.11.17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828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Mastertextformat bearbeiten</a:t>
            </a:r>
          </a:p>
          <a:p>
            <a:pPr lvl="1"/>
            <a:r>
              <a:rPr lang="cs-CZ" smtClean="0"/>
              <a:t>Zweite Ebene</a:t>
            </a:r>
          </a:p>
          <a:p>
            <a:pPr lvl="2"/>
            <a:r>
              <a:rPr lang="cs-CZ" smtClean="0"/>
              <a:t>Dritte Ebene</a:t>
            </a:r>
          </a:p>
          <a:p>
            <a:pPr lvl="3"/>
            <a:r>
              <a:rPr lang="cs-CZ" smtClean="0"/>
              <a:t>Vierte Ebene</a:t>
            </a:r>
          </a:p>
          <a:p>
            <a:pPr lvl="4"/>
            <a:r>
              <a:rPr lang="cs-CZ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Mastertextformat bearbeiten</a:t>
            </a:r>
          </a:p>
          <a:p>
            <a:pPr lvl="1"/>
            <a:r>
              <a:rPr lang="cs-CZ" smtClean="0"/>
              <a:t>Zweite Ebene</a:t>
            </a:r>
          </a:p>
          <a:p>
            <a:pPr lvl="2"/>
            <a:r>
              <a:rPr lang="cs-CZ" smtClean="0"/>
              <a:t>Dritte Ebene</a:t>
            </a:r>
          </a:p>
          <a:p>
            <a:pPr lvl="3"/>
            <a:r>
              <a:rPr lang="cs-CZ" smtClean="0"/>
              <a:t>Vierte Ebene</a:t>
            </a:r>
          </a:p>
          <a:p>
            <a:pPr lvl="4"/>
            <a:r>
              <a:rPr lang="cs-CZ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30.11.17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714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30.11.17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9884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30.11.17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6100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Mastertextformat bearbeiten</a:t>
            </a:r>
          </a:p>
          <a:p>
            <a:pPr lvl="1"/>
            <a:r>
              <a:rPr lang="cs-CZ" smtClean="0"/>
              <a:t>Zweite Ebene</a:t>
            </a:r>
          </a:p>
          <a:p>
            <a:pPr lvl="2"/>
            <a:r>
              <a:rPr lang="cs-CZ" smtClean="0"/>
              <a:t>Dritte Ebene</a:t>
            </a:r>
          </a:p>
          <a:p>
            <a:pPr lvl="3"/>
            <a:r>
              <a:rPr lang="cs-CZ" smtClean="0"/>
              <a:t>Vierte Ebene</a:t>
            </a:r>
          </a:p>
          <a:p>
            <a:pPr lvl="4"/>
            <a:r>
              <a:rPr lang="cs-CZ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30.11.17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9820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30.11.17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8565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Mastertextformat bearbeiten</a:t>
            </a:r>
          </a:p>
          <a:p>
            <a:pPr lvl="1"/>
            <a:r>
              <a:rPr lang="cs-CZ" smtClean="0"/>
              <a:t>Zweite Ebene</a:t>
            </a:r>
          </a:p>
          <a:p>
            <a:pPr lvl="2"/>
            <a:r>
              <a:rPr lang="cs-CZ" smtClean="0"/>
              <a:t>Dritte Ebene</a:t>
            </a:r>
          </a:p>
          <a:p>
            <a:pPr lvl="3"/>
            <a:r>
              <a:rPr lang="cs-CZ" smtClean="0"/>
              <a:t>Vierte Ebene</a:t>
            </a:r>
          </a:p>
          <a:p>
            <a:pPr lvl="4"/>
            <a:r>
              <a:rPr lang="cs-CZ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A1B1F4-0FC1-9945-B730-EBB1AB19237D}" type="datetimeFigureOut">
              <a:rPr lang="de-DE" smtClean="0"/>
              <a:t>30.11.17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8021D-3392-EE48-8170-B4941F4F46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020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Bild 3" descr="Polen-Litaue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899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456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344236" y="170046"/>
            <a:ext cx="8435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err="1" smtClean="0">
                <a:latin typeface="Times New Roman"/>
                <a:cs typeface="Times New Roman"/>
              </a:rPr>
              <a:t>Válka</a:t>
            </a:r>
            <a:r>
              <a:rPr lang="de-DE" sz="2400" b="1" dirty="0" smtClean="0">
                <a:latin typeface="Times New Roman"/>
                <a:cs typeface="Times New Roman"/>
              </a:rPr>
              <a:t> </a:t>
            </a:r>
            <a:r>
              <a:rPr lang="de-DE" sz="2400" b="1" dirty="0" err="1" smtClean="0">
                <a:latin typeface="Times New Roman"/>
                <a:cs typeface="Times New Roman"/>
              </a:rPr>
              <a:t>roku</a:t>
            </a:r>
            <a:r>
              <a:rPr lang="de-DE" sz="2400" b="1" dirty="0" smtClean="0">
                <a:latin typeface="Times New Roman"/>
                <a:cs typeface="Times New Roman"/>
              </a:rPr>
              <a:t> 1422 a </a:t>
            </a:r>
            <a:r>
              <a:rPr lang="de-DE" sz="2400" b="1" dirty="0" err="1" smtClean="0">
                <a:latin typeface="Times New Roman"/>
                <a:cs typeface="Times New Roman"/>
              </a:rPr>
              <a:t>mír</a:t>
            </a:r>
            <a:r>
              <a:rPr lang="de-DE" sz="2400" b="1" dirty="0" smtClean="0">
                <a:latin typeface="Times New Roman"/>
                <a:cs typeface="Times New Roman"/>
              </a:rPr>
              <a:t> </a:t>
            </a:r>
            <a:r>
              <a:rPr lang="de-DE" sz="2400" b="1" dirty="0" err="1" smtClean="0">
                <a:latin typeface="Times New Roman"/>
                <a:cs typeface="Times New Roman"/>
              </a:rPr>
              <a:t>mełneńský</a:t>
            </a:r>
            <a:r>
              <a:rPr lang="de-DE" sz="2400" b="1" dirty="0" smtClean="0">
                <a:latin typeface="Times New Roman"/>
                <a:cs typeface="Times New Roman"/>
              </a:rPr>
              <a:t> (II.)</a:t>
            </a:r>
            <a:endParaRPr lang="de-DE" sz="2400" b="1" dirty="0">
              <a:latin typeface="Times New Roman"/>
              <a:cs typeface="Times New Roman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44237" y="846146"/>
            <a:ext cx="8435474" cy="5909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de-DE" dirty="0" smtClean="0">
                <a:latin typeface="Times New Roman"/>
                <a:cs typeface="Times New Roman"/>
              </a:rPr>
              <a:t>V 2. </a:t>
            </a:r>
            <a:r>
              <a:rPr lang="de-DE" dirty="0" err="1" smtClean="0">
                <a:latin typeface="Times New Roman"/>
                <a:cs typeface="Times New Roman"/>
              </a:rPr>
              <a:t>polovině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srpna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velmistr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odmítl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nabídku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Zikmunda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Lucemburského</a:t>
            </a:r>
            <a:r>
              <a:rPr lang="de-DE" dirty="0" smtClean="0">
                <a:latin typeface="Times New Roman"/>
                <a:cs typeface="Times New Roman"/>
              </a:rPr>
              <a:t> na </a:t>
            </a:r>
            <a:r>
              <a:rPr lang="de-DE" dirty="0" err="1" smtClean="0">
                <a:latin typeface="Times New Roman"/>
                <a:cs typeface="Times New Roman"/>
              </a:rPr>
              <a:t>roční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příměří</a:t>
            </a:r>
            <a:r>
              <a:rPr lang="de-DE" dirty="0" smtClean="0">
                <a:latin typeface="Times New Roman"/>
                <a:cs typeface="Times New Roman"/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 err="1" smtClean="0">
                <a:latin typeface="Times New Roman"/>
                <a:cs typeface="Times New Roman"/>
              </a:rPr>
              <a:t>Mezitím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Jagello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oblehl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Toru</a:t>
            </a:r>
            <a:r>
              <a:rPr lang="de-DE" dirty="0" err="1" smtClean="0">
                <a:latin typeface="Times New Roman"/>
                <a:cs typeface="Times New Roman"/>
              </a:rPr>
              <a:t>ň</a:t>
            </a:r>
            <a:r>
              <a:rPr lang="de-DE" dirty="0" smtClean="0">
                <a:latin typeface="Times New Roman"/>
                <a:cs typeface="Times New Roman"/>
              </a:rPr>
              <a:t>, </a:t>
            </a:r>
            <a:r>
              <a:rPr lang="de-DE" dirty="0" err="1" smtClean="0">
                <a:latin typeface="Times New Roman"/>
                <a:cs typeface="Times New Roman"/>
              </a:rPr>
              <a:t>přičemž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pustošil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okolí</a:t>
            </a:r>
            <a:r>
              <a:rPr lang="de-DE" dirty="0" smtClean="0">
                <a:latin typeface="Times New Roman"/>
                <a:cs typeface="Times New Roman"/>
              </a:rPr>
              <a:t> a </a:t>
            </a:r>
            <a:r>
              <a:rPr lang="de-DE" dirty="0" err="1" smtClean="0">
                <a:latin typeface="Times New Roman"/>
                <a:cs typeface="Times New Roman"/>
              </a:rPr>
              <a:t>vzal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mnoho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poddaných</a:t>
            </a:r>
            <a:r>
              <a:rPr lang="de-DE" dirty="0" smtClean="0">
                <a:latin typeface="Times New Roman"/>
                <a:cs typeface="Times New Roman"/>
              </a:rPr>
              <a:t> do </a:t>
            </a:r>
            <a:r>
              <a:rPr lang="de-DE" dirty="0" err="1" smtClean="0">
                <a:latin typeface="Times New Roman"/>
                <a:cs typeface="Times New Roman"/>
              </a:rPr>
              <a:t>zajetí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smtClean="0">
                <a:latin typeface="Times New Roman"/>
                <a:cs typeface="Times New Roman"/>
              </a:rPr>
              <a:t>(</a:t>
            </a:r>
            <a:r>
              <a:rPr lang="de-DE" dirty="0" err="1" smtClean="0">
                <a:latin typeface="Times New Roman"/>
                <a:cs typeface="Times New Roman"/>
              </a:rPr>
              <a:t>to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vyvolalo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paniku</a:t>
            </a:r>
            <a:r>
              <a:rPr lang="de-DE" dirty="0" smtClean="0">
                <a:latin typeface="Times New Roman"/>
                <a:cs typeface="Times New Roman"/>
              </a:rPr>
              <a:t> na </a:t>
            </a:r>
            <a:r>
              <a:rPr lang="de-DE" dirty="0" err="1" smtClean="0">
                <a:latin typeface="Times New Roman"/>
                <a:cs typeface="Times New Roman"/>
              </a:rPr>
              <a:t>celém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Chełmińsku</a:t>
            </a:r>
            <a:r>
              <a:rPr lang="de-DE" dirty="0" smtClean="0">
                <a:latin typeface="Times New Roman"/>
                <a:cs typeface="Times New Roman"/>
              </a:rPr>
              <a:t>).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 smtClean="0">
                <a:latin typeface="Times New Roman"/>
                <a:cs typeface="Times New Roman"/>
              </a:rPr>
              <a:t>V </a:t>
            </a:r>
            <a:r>
              <a:rPr lang="de-DE" dirty="0" err="1" smtClean="0">
                <a:latin typeface="Times New Roman"/>
                <a:cs typeface="Times New Roman"/>
              </a:rPr>
              <a:t>p</a:t>
            </a:r>
            <a:r>
              <a:rPr lang="de-DE" dirty="0" err="1" smtClean="0">
                <a:latin typeface="Times New Roman"/>
                <a:cs typeface="Times New Roman"/>
              </a:rPr>
              <a:t>olovině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září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smtClean="0">
                <a:latin typeface="Times New Roman"/>
                <a:cs typeface="Times New Roman"/>
              </a:rPr>
              <a:t>se pol.-</a:t>
            </a:r>
            <a:r>
              <a:rPr lang="de-DE" dirty="0" err="1" smtClean="0">
                <a:latin typeface="Times New Roman"/>
                <a:cs typeface="Times New Roman"/>
              </a:rPr>
              <a:t>lit</a:t>
            </a:r>
            <a:r>
              <a:rPr lang="de-DE" dirty="0" smtClean="0">
                <a:latin typeface="Times New Roman"/>
                <a:cs typeface="Times New Roman"/>
              </a:rPr>
              <a:t>. </a:t>
            </a:r>
            <a:r>
              <a:rPr lang="de-DE" dirty="0" err="1" smtClean="0">
                <a:latin typeface="Times New Roman"/>
                <a:cs typeface="Times New Roman"/>
              </a:rPr>
              <a:t>vojsko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obrátilo</a:t>
            </a:r>
            <a:r>
              <a:rPr lang="de-DE" dirty="0" smtClean="0">
                <a:latin typeface="Times New Roman"/>
                <a:cs typeface="Times New Roman"/>
              </a:rPr>
              <a:t> do </a:t>
            </a:r>
            <a:r>
              <a:rPr lang="de-DE" dirty="0" err="1" smtClean="0">
                <a:latin typeface="Times New Roman"/>
                <a:cs typeface="Times New Roman"/>
              </a:rPr>
              <a:t>okolí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Grudziąca</a:t>
            </a:r>
            <a:r>
              <a:rPr lang="de-DE" dirty="0" smtClean="0">
                <a:latin typeface="Times New Roman"/>
                <a:cs typeface="Times New Roman"/>
              </a:rPr>
              <a:t>. Tam 17.IX. </a:t>
            </a:r>
            <a:r>
              <a:rPr lang="de-DE" dirty="0" err="1">
                <a:latin typeface="Times New Roman"/>
                <a:cs typeface="Times New Roman"/>
              </a:rPr>
              <a:t>dorazil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velmistrův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posel</a:t>
            </a:r>
            <a:r>
              <a:rPr lang="de-DE" dirty="0" smtClean="0">
                <a:latin typeface="Times New Roman"/>
                <a:cs typeface="Times New Roman"/>
              </a:rPr>
              <a:t> s </a:t>
            </a:r>
            <a:r>
              <a:rPr lang="de-DE" dirty="0" err="1" smtClean="0">
                <a:latin typeface="Times New Roman"/>
                <a:cs typeface="Times New Roman"/>
              </a:rPr>
              <a:t>nabídkou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příměří</a:t>
            </a:r>
            <a:r>
              <a:rPr lang="de-DE" dirty="0" smtClean="0">
                <a:latin typeface="Times New Roman"/>
                <a:cs typeface="Times New Roman"/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 err="1" smtClean="0">
                <a:latin typeface="Times New Roman"/>
                <a:cs typeface="Times New Roman"/>
              </a:rPr>
              <a:t>Pruské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stavy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varovaly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velmistra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před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dalším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odporem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proti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Polsku</a:t>
            </a:r>
            <a:r>
              <a:rPr lang="de-DE" dirty="0" smtClean="0">
                <a:latin typeface="Times New Roman"/>
                <a:cs typeface="Times New Roman"/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 err="1" smtClean="0">
                <a:latin typeface="Times New Roman"/>
                <a:cs typeface="Times New Roman"/>
              </a:rPr>
              <a:t>Jednání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byla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vedena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u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jezera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Mełno</a:t>
            </a:r>
            <a:r>
              <a:rPr lang="de-DE" dirty="0" smtClean="0">
                <a:latin typeface="Times New Roman"/>
                <a:cs typeface="Times New Roman"/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 smtClean="0">
                <a:latin typeface="Times New Roman"/>
                <a:cs typeface="Times New Roman"/>
              </a:rPr>
              <a:t>27.IX.1422 – </a:t>
            </a:r>
            <a:r>
              <a:rPr lang="de-DE" dirty="0" err="1" smtClean="0">
                <a:latin typeface="Times New Roman"/>
                <a:cs typeface="Times New Roman"/>
              </a:rPr>
              <a:t>uzavření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mírové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smlouvy</a:t>
            </a:r>
            <a:r>
              <a:rPr lang="de-DE" dirty="0" smtClean="0">
                <a:latin typeface="Times New Roman"/>
                <a:cs typeface="Times New Roman"/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 err="1" smtClean="0">
                <a:latin typeface="Times New Roman"/>
                <a:cs typeface="Times New Roman"/>
              </a:rPr>
              <a:t>Řád</a:t>
            </a:r>
            <a:r>
              <a:rPr lang="de-DE" dirty="0" smtClean="0">
                <a:latin typeface="Times New Roman"/>
                <a:cs typeface="Times New Roman"/>
              </a:rPr>
              <a:t> se </a:t>
            </a:r>
            <a:r>
              <a:rPr lang="de-DE" dirty="0" err="1" smtClean="0">
                <a:latin typeface="Times New Roman"/>
                <a:cs typeface="Times New Roman"/>
              </a:rPr>
              <a:t>vzdal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Nieszawy</a:t>
            </a:r>
            <a:r>
              <a:rPr lang="de-DE" dirty="0" smtClean="0">
                <a:latin typeface="Times New Roman"/>
                <a:cs typeface="Times New Roman"/>
              </a:rPr>
              <a:t>, </a:t>
            </a:r>
            <a:r>
              <a:rPr lang="de-DE" dirty="0" err="1" smtClean="0">
                <a:latin typeface="Times New Roman"/>
                <a:cs typeface="Times New Roman"/>
              </a:rPr>
              <a:t>okolí</a:t>
            </a:r>
            <a:r>
              <a:rPr lang="de-DE" dirty="0" smtClean="0">
                <a:latin typeface="Times New Roman"/>
                <a:cs typeface="Times New Roman"/>
              </a:rPr>
              <a:t> a </a:t>
            </a:r>
            <a:r>
              <a:rPr lang="de-DE" dirty="0" err="1" smtClean="0">
                <a:latin typeface="Times New Roman"/>
                <a:cs typeface="Times New Roman"/>
              </a:rPr>
              <a:t>poloviny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toku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řeky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Visly</a:t>
            </a:r>
            <a:r>
              <a:rPr lang="de-DE" dirty="0" smtClean="0">
                <a:latin typeface="Times New Roman"/>
                <a:cs typeface="Times New Roman"/>
              </a:rPr>
              <a:t>; </a:t>
            </a:r>
            <a:r>
              <a:rPr lang="de-DE" dirty="0" err="1" smtClean="0">
                <a:latin typeface="Times New Roman"/>
                <a:cs typeface="Times New Roman"/>
              </a:rPr>
              <a:t>tří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kujavských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vesnic</a:t>
            </a:r>
            <a:r>
              <a:rPr lang="de-DE" dirty="0" smtClean="0">
                <a:latin typeface="Times New Roman"/>
                <a:cs typeface="Times New Roman"/>
              </a:rPr>
              <a:t> (</a:t>
            </a:r>
            <a:r>
              <a:rPr lang="de-DE" dirty="0" err="1" smtClean="0">
                <a:latin typeface="Times New Roman"/>
                <a:cs typeface="Times New Roman"/>
              </a:rPr>
              <a:t>Murzynno</a:t>
            </a:r>
            <a:r>
              <a:rPr lang="de-DE" dirty="0" smtClean="0">
                <a:latin typeface="Times New Roman"/>
                <a:cs typeface="Times New Roman"/>
              </a:rPr>
              <a:t>, </a:t>
            </a:r>
            <a:r>
              <a:rPr lang="de-DE" dirty="0" err="1" smtClean="0">
                <a:latin typeface="Times New Roman"/>
                <a:cs typeface="Times New Roman"/>
              </a:rPr>
              <a:t>Orłowo</a:t>
            </a:r>
            <a:r>
              <a:rPr lang="de-DE" dirty="0" smtClean="0">
                <a:latin typeface="Times New Roman"/>
                <a:cs typeface="Times New Roman"/>
              </a:rPr>
              <a:t> a </a:t>
            </a:r>
            <a:r>
              <a:rPr lang="de-DE" dirty="0" err="1" smtClean="0">
                <a:latin typeface="Times New Roman"/>
                <a:cs typeface="Times New Roman"/>
              </a:rPr>
              <a:t>Nowa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wieś</a:t>
            </a:r>
            <a:r>
              <a:rPr lang="de-DE" dirty="0" smtClean="0">
                <a:latin typeface="Times New Roman"/>
                <a:cs typeface="Times New Roman"/>
              </a:rPr>
              <a:t>). </a:t>
            </a:r>
            <a:r>
              <a:rPr lang="de-DE" dirty="0" err="1" smtClean="0">
                <a:latin typeface="Times New Roman"/>
                <a:cs typeface="Times New Roman"/>
              </a:rPr>
              <a:t>Řád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vrátil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všechny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listiny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k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odevzdaným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územím</a:t>
            </a:r>
            <a:r>
              <a:rPr lang="de-DE" dirty="0" smtClean="0">
                <a:latin typeface="Times New Roman"/>
                <a:cs typeface="Times New Roman"/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 err="1" smtClean="0">
                <a:latin typeface="Times New Roman"/>
                <a:cs typeface="Times New Roman"/>
              </a:rPr>
              <a:t>Litva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obdržela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natrvalo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Žmuď</a:t>
            </a:r>
            <a:r>
              <a:rPr lang="de-DE" dirty="0" smtClean="0">
                <a:latin typeface="Times New Roman"/>
                <a:cs typeface="Times New Roman"/>
              </a:rPr>
              <a:t> (</a:t>
            </a:r>
            <a:r>
              <a:rPr lang="de-DE" dirty="0" err="1" smtClean="0">
                <a:latin typeface="Times New Roman"/>
                <a:cs typeface="Times New Roman"/>
              </a:rPr>
              <a:t>řádu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zůstala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jen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Klajpeda</a:t>
            </a:r>
            <a:r>
              <a:rPr lang="de-DE" dirty="0" smtClean="0">
                <a:latin typeface="Times New Roman"/>
                <a:cs typeface="Times New Roman"/>
              </a:rPr>
              <a:t>).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 err="1" smtClean="0">
                <a:latin typeface="Times New Roman"/>
                <a:cs typeface="Times New Roman"/>
              </a:rPr>
              <a:t>Polsko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přenechalo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řádu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Pomoří</a:t>
            </a:r>
            <a:r>
              <a:rPr lang="de-DE" dirty="0" smtClean="0">
                <a:latin typeface="Times New Roman"/>
                <a:cs typeface="Times New Roman"/>
              </a:rPr>
              <a:t>, </a:t>
            </a:r>
            <a:r>
              <a:rPr lang="de-DE" dirty="0" err="1" smtClean="0">
                <a:latin typeface="Times New Roman"/>
                <a:cs typeface="Times New Roman"/>
              </a:rPr>
              <a:t>chełmi</a:t>
            </a:r>
            <a:r>
              <a:rPr lang="de-DE" dirty="0" err="1" smtClean="0">
                <a:latin typeface="Times New Roman"/>
                <a:cs typeface="Times New Roman"/>
              </a:rPr>
              <a:t>ńsko</a:t>
            </a:r>
            <a:r>
              <a:rPr lang="de-DE" dirty="0" smtClean="0">
                <a:latin typeface="Times New Roman"/>
                <a:cs typeface="Times New Roman"/>
              </a:rPr>
              <a:t> a </a:t>
            </a:r>
            <a:r>
              <a:rPr lang="de-DE" dirty="0" err="1" smtClean="0">
                <a:latin typeface="Times New Roman"/>
                <a:cs typeface="Times New Roman"/>
              </a:rPr>
              <a:t>michałowsko</a:t>
            </a:r>
            <a:r>
              <a:rPr lang="de-DE" dirty="0" smtClean="0">
                <a:latin typeface="Times New Roman"/>
                <a:cs typeface="Times New Roman"/>
              </a:rPr>
              <a:t>. </a:t>
            </a:r>
            <a:r>
              <a:rPr lang="de-DE" dirty="0" err="1" smtClean="0">
                <a:latin typeface="Times New Roman"/>
                <a:cs typeface="Times New Roman"/>
              </a:rPr>
              <a:t>Výrok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papežského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soudu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z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roku</a:t>
            </a:r>
            <a:r>
              <a:rPr lang="de-DE" dirty="0" smtClean="0">
                <a:latin typeface="Times New Roman"/>
                <a:cs typeface="Times New Roman"/>
              </a:rPr>
              <a:t> 1339 </a:t>
            </a:r>
            <a:r>
              <a:rPr lang="de-DE" dirty="0" err="1" smtClean="0">
                <a:latin typeface="Times New Roman"/>
                <a:cs typeface="Times New Roman"/>
              </a:rPr>
              <a:t>měl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být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polskou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stranou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anulován</a:t>
            </a:r>
            <a:r>
              <a:rPr lang="de-DE" dirty="0" smtClean="0">
                <a:latin typeface="Times New Roman"/>
                <a:cs typeface="Times New Roman"/>
              </a:rPr>
              <a:t>. Vladislav </a:t>
            </a:r>
            <a:r>
              <a:rPr lang="de-DE" dirty="0" err="1" smtClean="0">
                <a:latin typeface="Times New Roman"/>
                <a:cs typeface="Times New Roman"/>
              </a:rPr>
              <a:t>Jagello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osvobodil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pruské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poddané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od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slibu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poslušnosti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z</a:t>
            </a:r>
            <a:r>
              <a:rPr lang="de-DE" dirty="0" smtClean="0">
                <a:latin typeface="Times New Roman"/>
                <a:cs typeface="Times New Roman"/>
              </a:rPr>
              <a:t> r. 1410.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 err="1" smtClean="0">
                <a:latin typeface="Times New Roman"/>
                <a:cs typeface="Times New Roman"/>
              </a:rPr>
              <a:t>Zajištění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svobodného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obchodu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mezi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Polskem</a:t>
            </a:r>
            <a:r>
              <a:rPr lang="de-DE" dirty="0" smtClean="0">
                <a:latin typeface="Times New Roman"/>
                <a:cs typeface="Times New Roman"/>
              </a:rPr>
              <a:t> a </a:t>
            </a:r>
            <a:r>
              <a:rPr lang="de-DE" dirty="0" err="1" smtClean="0">
                <a:latin typeface="Times New Roman"/>
                <a:cs typeface="Times New Roman"/>
              </a:rPr>
              <a:t>řádem</a:t>
            </a:r>
            <a:r>
              <a:rPr lang="de-DE" dirty="0" smtClean="0">
                <a:latin typeface="Times New Roman"/>
                <a:cs typeface="Times New Roman"/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 err="1" smtClean="0">
                <a:latin typeface="Times New Roman"/>
                <a:cs typeface="Times New Roman"/>
              </a:rPr>
              <a:t>Garanty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míru</a:t>
            </a:r>
            <a:r>
              <a:rPr lang="de-DE" dirty="0" smtClean="0">
                <a:latin typeface="Times New Roman"/>
                <a:cs typeface="Times New Roman"/>
              </a:rPr>
              <a:t> se </a:t>
            </a:r>
            <a:r>
              <a:rPr lang="de-DE" dirty="0" err="1" smtClean="0">
                <a:latin typeface="Times New Roman"/>
                <a:cs typeface="Times New Roman"/>
              </a:rPr>
              <a:t>stali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zástupci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obou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zemí</a:t>
            </a:r>
            <a:r>
              <a:rPr lang="de-DE" dirty="0" smtClean="0">
                <a:latin typeface="Times New Roman"/>
                <a:cs typeface="Times New Roman"/>
              </a:rPr>
              <a:t> (</a:t>
            </a:r>
            <a:r>
              <a:rPr lang="de-DE" dirty="0" err="1" smtClean="0">
                <a:latin typeface="Times New Roman"/>
                <a:cs typeface="Times New Roman"/>
              </a:rPr>
              <a:t>polský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návrh</a:t>
            </a:r>
            <a:r>
              <a:rPr lang="de-DE" dirty="0" smtClean="0">
                <a:latin typeface="Times New Roman"/>
                <a:cs typeface="Times New Roman"/>
              </a:rPr>
              <a:t>). </a:t>
            </a:r>
            <a:r>
              <a:rPr lang="de-DE" dirty="0" err="1" smtClean="0">
                <a:latin typeface="Times New Roman"/>
                <a:cs typeface="Times New Roman"/>
              </a:rPr>
              <a:t>Pruské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stavy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mohou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vypovědět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poslušnost</a:t>
            </a:r>
            <a:r>
              <a:rPr lang="de-DE" dirty="0" smtClean="0">
                <a:latin typeface="Times New Roman"/>
                <a:cs typeface="Times New Roman"/>
              </a:rPr>
              <a:t>, </a:t>
            </a:r>
            <a:r>
              <a:rPr lang="de-DE" dirty="0" err="1" smtClean="0">
                <a:latin typeface="Times New Roman"/>
                <a:cs typeface="Times New Roman"/>
              </a:rPr>
              <a:t>pokud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řád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nedodrží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podmínky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smlouvy</a:t>
            </a:r>
            <a:r>
              <a:rPr lang="de-DE" dirty="0" smtClean="0">
                <a:latin typeface="Times New Roman"/>
                <a:cs typeface="Times New Roman"/>
              </a:rPr>
              <a:t>. </a:t>
            </a:r>
            <a:r>
              <a:rPr lang="de-DE" dirty="0" err="1" smtClean="0">
                <a:latin typeface="Times New Roman"/>
                <a:cs typeface="Times New Roman"/>
              </a:rPr>
              <a:t>Řád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ztratil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monopol</a:t>
            </a:r>
            <a:r>
              <a:rPr lang="de-DE" dirty="0" smtClean="0">
                <a:latin typeface="Times New Roman"/>
                <a:cs typeface="Times New Roman"/>
              </a:rPr>
              <a:t> na </a:t>
            </a:r>
            <a:r>
              <a:rPr lang="de-DE" dirty="0" err="1" smtClean="0">
                <a:latin typeface="Times New Roman"/>
                <a:cs typeface="Times New Roman"/>
              </a:rPr>
              <a:t>zahraniční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politiku</a:t>
            </a:r>
            <a:r>
              <a:rPr lang="de-DE" dirty="0" smtClean="0">
                <a:latin typeface="Times New Roman"/>
                <a:cs typeface="Times New Roman"/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 err="1" smtClean="0">
                <a:latin typeface="Times New Roman"/>
                <a:cs typeface="Times New Roman"/>
              </a:rPr>
              <a:t>Konec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expanzivní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politiky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řádu</a:t>
            </a:r>
            <a:r>
              <a:rPr lang="de-DE" dirty="0" smtClean="0">
                <a:latin typeface="Times New Roman"/>
                <a:cs typeface="Times New Roman"/>
              </a:rPr>
              <a:t> a </a:t>
            </a:r>
            <a:r>
              <a:rPr lang="de-DE" dirty="0" err="1" smtClean="0">
                <a:latin typeface="Times New Roman"/>
                <a:cs typeface="Times New Roman"/>
              </a:rPr>
              <a:t>nástup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nové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mocnosti</a:t>
            </a:r>
            <a:r>
              <a:rPr lang="de-DE" dirty="0" smtClean="0">
                <a:latin typeface="Times New Roman"/>
                <a:cs typeface="Times New Roman"/>
              </a:rPr>
              <a:t> v </a:t>
            </a:r>
            <a:r>
              <a:rPr lang="de-DE" dirty="0" err="1" smtClean="0">
                <a:latin typeface="Times New Roman"/>
                <a:cs typeface="Times New Roman"/>
              </a:rPr>
              <a:t>regionu</a:t>
            </a:r>
            <a:r>
              <a:rPr lang="de-DE" dirty="0" smtClean="0">
                <a:latin typeface="Times New Roman"/>
                <a:cs typeface="Times New Roman"/>
              </a:rPr>
              <a:t> – </a:t>
            </a:r>
            <a:r>
              <a:rPr lang="de-DE" dirty="0" err="1" smtClean="0">
                <a:latin typeface="Times New Roman"/>
                <a:cs typeface="Times New Roman"/>
              </a:rPr>
              <a:t>Polsko-litevské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unie</a:t>
            </a:r>
            <a:r>
              <a:rPr lang="de-DE" dirty="0" smtClean="0">
                <a:latin typeface="Times New Roman"/>
                <a:cs typeface="Times New Roman"/>
              </a:rPr>
              <a:t>.</a:t>
            </a:r>
            <a:endParaRPr lang="de-DE" dirty="0" smtClean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33726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scan-2017-11-30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9" t="5046" r="4004" b="26349"/>
          <a:stretch/>
        </p:blipFill>
        <p:spPr>
          <a:xfrm>
            <a:off x="-7440" y="195258"/>
            <a:ext cx="9151440" cy="6508029"/>
          </a:xfrm>
        </p:spPr>
      </p:pic>
    </p:spTree>
    <p:extLst>
      <p:ext uri="{BB962C8B-B14F-4D97-AF65-F5344CB8AC3E}">
        <p14:creationId xmlns:p14="http://schemas.microsoft.com/office/powerpoint/2010/main" val="4156476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AGAD_Henryk_von_Plauen,_wielki_mistrz_zakonu_krzyzackiego,_zawiera_pokoj_z_Wladysławem_Jagiello,_krolem_polskim_i_Witoldem,_wielkim_ksieciem_litewskim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" b="1411"/>
          <a:stretch/>
        </p:blipFill>
        <p:spPr>
          <a:xfrm>
            <a:off x="0" y="2642273"/>
            <a:ext cx="7131522" cy="4215728"/>
          </a:xfrm>
        </p:spPr>
      </p:pic>
      <p:pic>
        <p:nvPicPr>
          <p:cNvPr id="5" name="Bild 4" descr="Peace_of_Torun_14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987" y="0"/>
            <a:ext cx="4971013" cy="409362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0720" y="229277"/>
            <a:ext cx="4036911" cy="2197531"/>
          </a:xfrm>
        </p:spPr>
        <p:txBody>
          <a:bodyPr>
            <a:normAutofit/>
          </a:bodyPr>
          <a:lstStyle/>
          <a:p>
            <a:r>
              <a:rPr lang="de-DE" sz="3600" dirty="0" err="1" smtClean="0">
                <a:latin typeface="Times New Roman"/>
                <a:cs typeface="Times New Roman"/>
              </a:rPr>
              <a:t>Listina</a:t>
            </a:r>
            <a:r>
              <a:rPr lang="de-DE" sz="3600" dirty="0" smtClean="0">
                <a:latin typeface="Times New Roman"/>
                <a:cs typeface="Times New Roman"/>
              </a:rPr>
              <a:t> </a:t>
            </a:r>
            <a:r>
              <a:rPr lang="de-DE" sz="3600" dirty="0" err="1" smtClean="0">
                <a:latin typeface="Times New Roman"/>
                <a:cs typeface="Times New Roman"/>
              </a:rPr>
              <a:t>Jindřicha</a:t>
            </a:r>
            <a:r>
              <a:rPr lang="de-DE" sz="3600" dirty="0" smtClean="0">
                <a:latin typeface="Times New Roman"/>
                <a:cs typeface="Times New Roman"/>
              </a:rPr>
              <a:t> </a:t>
            </a:r>
            <a:r>
              <a:rPr lang="de-DE" sz="3600" dirty="0" err="1" smtClean="0">
                <a:latin typeface="Times New Roman"/>
                <a:cs typeface="Times New Roman"/>
              </a:rPr>
              <a:t>z</a:t>
            </a:r>
            <a:r>
              <a:rPr lang="de-DE" sz="3600" dirty="0" smtClean="0">
                <a:latin typeface="Times New Roman"/>
                <a:cs typeface="Times New Roman"/>
              </a:rPr>
              <a:t> </a:t>
            </a:r>
            <a:r>
              <a:rPr lang="de-DE" sz="3600" dirty="0" err="1" smtClean="0">
                <a:latin typeface="Times New Roman"/>
                <a:cs typeface="Times New Roman"/>
              </a:rPr>
              <a:t>Plavna</a:t>
            </a:r>
            <a:r>
              <a:rPr lang="de-DE" sz="3600" dirty="0" smtClean="0">
                <a:latin typeface="Times New Roman"/>
                <a:cs typeface="Times New Roman"/>
              </a:rPr>
              <a:t> a Vladislava II. </a:t>
            </a:r>
            <a:r>
              <a:rPr lang="de-DE" sz="3600" dirty="0" err="1" smtClean="0">
                <a:latin typeface="Times New Roman"/>
                <a:cs typeface="Times New Roman"/>
              </a:rPr>
              <a:t>Jagella</a:t>
            </a:r>
            <a:endParaRPr lang="de-DE" sz="36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98447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44237" y="1169154"/>
            <a:ext cx="8435474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de-DE" dirty="0" err="1" smtClean="0">
                <a:latin typeface="Times New Roman"/>
                <a:cs typeface="Times New Roman"/>
              </a:rPr>
              <a:t>Všechny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dosavadní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sporné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záležitosti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mezi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řádem</a:t>
            </a:r>
            <a:r>
              <a:rPr lang="de-DE" dirty="0" smtClean="0">
                <a:latin typeface="Times New Roman"/>
                <a:cs typeface="Times New Roman"/>
              </a:rPr>
              <a:t>, </a:t>
            </a:r>
            <a:r>
              <a:rPr lang="de-DE" dirty="0" err="1" smtClean="0">
                <a:latin typeface="Times New Roman"/>
                <a:cs typeface="Times New Roman"/>
              </a:rPr>
              <a:t>Polskem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smtClean="0">
                <a:latin typeface="Times New Roman"/>
                <a:cs typeface="Times New Roman"/>
              </a:rPr>
              <a:t>a </a:t>
            </a:r>
            <a:r>
              <a:rPr lang="de-DE" dirty="0" err="1" smtClean="0">
                <a:latin typeface="Times New Roman"/>
                <a:cs typeface="Times New Roman"/>
              </a:rPr>
              <a:t>Litvou</a:t>
            </a:r>
            <a:r>
              <a:rPr lang="de-DE" dirty="0" smtClean="0">
                <a:latin typeface="Times New Roman"/>
                <a:cs typeface="Times New Roman"/>
              </a:rPr>
              <a:t> a </a:t>
            </a:r>
            <a:r>
              <a:rPr lang="de-DE" dirty="0" err="1" smtClean="0">
                <a:latin typeface="Times New Roman"/>
                <a:cs typeface="Times New Roman"/>
              </a:rPr>
              <a:t>jejich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spojenci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mají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být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zapomenuty</a:t>
            </a:r>
            <a:r>
              <a:rPr lang="de-DE" dirty="0" smtClean="0">
                <a:latin typeface="Times New Roman"/>
                <a:cs typeface="Times New Roman"/>
              </a:rPr>
              <a:t>, </a:t>
            </a:r>
            <a:r>
              <a:rPr lang="de-DE" dirty="0" err="1" smtClean="0">
                <a:latin typeface="Times New Roman"/>
                <a:cs typeface="Times New Roman"/>
              </a:rPr>
              <a:t>tj</a:t>
            </a:r>
            <a:r>
              <a:rPr lang="de-DE" dirty="0" smtClean="0">
                <a:latin typeface="Times New Roman"/>
                <a:cs typeface="Times New Roman"/>
              </a:rPr>
              <a:t>. </a:t>
            </a:r>
            <a:r>
              <a:rPr lang="de-DE" dirty="0" err="1" smtClean="0">
                <a:latin typeface="Times New Roman"/>
                <a:cs typeface="Times New Roman"/>
              </a:rPr>
              <a:t>pokládány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za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vyřešené</a:t>
            </a:r>
            <a:r>
              <a:rPr lang="de-DE" dirty="0" smtClean="0">
                <a:latin typeface="Times New Roman"/>
                <a:cs typeface="Times New Roman"/>
              </a:rPr>
              <a:t> (</a:t>
            </a:r>
            <a:r>
              <a:rPr lang="de-DE" i="1" dirty="0" err="1" smtClean="0">
                <a:latin typeface="Times New Roman"/>
                <a:cs typeface="Times New Roman"/>
              </a:rPr>
              <a:t>omnes</a:t>
            </a:r>
            <a:r>
              <a:rPr lang="de-DE" i="1" dirty="0" smtClean="0">
                <a:latin typeface="Times New Roman"/>
                <a:cs typeface="Times New Roman"/>
              </a:rPr>
              <a:t> </a:t>
            </a:r>
            <a:r>
              <a:rPr lang="de-DE" i="1" dirty="0" err="1" smtClean="0">
                <a:latin typeface="Times New Roman"/>
                <a:cs typeface="Times New Roman"/>
              </a:rPr>
              <a:t>displicencie</a:t>
            </a:r>
            <a:r>
              <a:rPr lang="de-DE" i="1" dirty="0" smtClean="0">
                <a:latin typeface="Times New Roman"/>
                <a:cs typeface="Times New Roman"/>
              </a:rPr>
              <a:t>, </a:t>
            </a:r>
            <a:r>
              <a:rPr lang="de-DE" i="1" dirty="0" err="1" smtClean="0">
                <a:latin typeface="Times New Roman"/>
                <a:cs typeface="Times New Roman"/>
              </a:rPr>
              <a:t>dissensiones</a:t>
            </a:r>
            <a:r>
              <a:rPr lang="de-DE" i="1" dirty="0" smtClean="0">
                <a:latin typeface="Times New Roman"/>
                <a:cs typeface="Times New Roman"/>
              </a:rPr>
              <a:t>, </a:t>
            </a:r>
            <a:r>
              <a:rPr lang="de-DE" i="1" dirty="0" err="1" smtClean="0">
                <a:latin typeface="Times New Roman"/>
                <a:cs typeface="Times New Roman"/>
              </a:rPr>
              <a:t>controversie</a:t>
            </a:r>
            <a:r>
              <a:rPr lang="de-DE" i="1" dirty="0" smtClean="0">
                <a:latin typeface="Times New Roman"/>
                <a:cs typeface="Times New Roman"/>
              </a:rPr>
              <a:t> et </a:t>
            </a:r>
            <a:r>
              <a:rPr lang="de-DE" i="1" dirty="0" err="1" smtClean="0">
                <a:latin typeface="Times New Roman"/>
                <a:cs typeface="Times New Roman"/>
              </a:rPr>
              <a:t>dampna</a:t>
            </a:r>
            <a:r>
              <a:rPr lang="de-DE" i="1" dirty="0" smtClean="0">
                <a:latin typeface="Times New Roman"/>
                <a:cs typeface="Times New Roman"/>
              </a:rPr>
              <a:t> </a:t>
            </a:r>
            <a:r>
              <a:rPr lang="de-DE" i="1" dirty="0" err="1" smtClean="0">
                <a:latin typeface="Times New Roman"/>
                <a:cs typeface="Times New Roman"/>
              </a:rPr>
              <a:t>dimissa</a:t>
            </a:r>
            <a:r>
              <a:rPr lang="de-DE" i="1" dirty="0" smtClean="0">
                <a:latin typeface="Times New Roman"/>
                <a:cs typeface="Times New Roman"/>
              </a:rPr>
              <a:t> et totaliter </a:t>
            </a:r>
            <a:r>
              <a:rPr lang="de-DE" i="1" dirty="0" err="1" smtClean="0">
                <a:latin typeface="Times New Roman"/>
                <a:cs typeface="Times New Roman"/>
              </a:rPr>
              <a:t>sopita</a:t>
            </a:r>
            <a:r>
              <a:rPr lang="de-DE" dirty="0" smtClean="0">
                <a:latin typeface="Times New Roman"/>
                <a:cs typeface="Times New Roman"/>
              </a:rPr>
              <a:t>).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 err="1" smtClean="0">
                <a:latin typeface="Times New Roman"/>
                <a:cs typeface="Times New Roman"/>
              </a:rPr>
              <a:t>Všichni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zajatci</a:t>
            </a:r>
            <a:r>
              <a:rPr lang="de-DE" dirty="0" smtClean="0">
                <a:latin typeface="Times New Roman"/>
                <a:cs typeface="Times New Roman"/>
              </a:rPr>
              <a:t> na </a:t>
            </a:r>
            <a:r>
              <a:rPr lang="de-DE" dirty="0" err="1" smtClean="0">
                <a:latin typeface="Times New Roman"/>
                <a:cs typeface="Times New Roman"/>
              </a:rPr>
              <a:t>obou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stranách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mají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být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propuštění</a:t>
            </a:r>
            <a:r>
              <a:rPr lang="de-DE" dirty="0" smtClean="0">
                <a:latin typeface="Times New Roman"/>
                <a:cs typeface="Times New Roman"/>
              </a:rPr>
              <a:t> a </a:t>
            </a:r>
            <a:r>
              <a:rPr lang="de-DE" dirty="0" err="1" smtClean="0">
                <a:latin typeface="Times New Roman"/>
                <a:cs typeface="Times New Roman"/>
              </a:rPr>
              <a:t>výkupné</a:t>
            </a:r>
            <a:r>
              <a:rPr lang="de-DE" dirty="0" smtClean="0">
                <a:latin typeface="Times New Roman"/>
                <a:cs typeface="Times New Roman"/>
              </a:rPr>
              <a:t>, </a:t>
            </a:r>
            <a:r>
              <a:rPr lang="de-DE" dirty="0" err="1" smtClean="0">
                <a:latin typeface="Times New Roman"/>
                <a:cs typeface="Times New Roman"/>
              </a:rPr>
              <a:t>které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ještě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nebylo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zaplaceno</a:t>
            </a:r>
            <a:r>
              <a:rPr lang="de-DE" dirty="0" smtClean="0">
                <a:latin typeface="Times New Roman"/>
                <a:cs typeface="Times New Roman"/>
              </a:rPr>
              <a:t>, </a:t>
            </a:r>
            <a:r>
              <a:rPr lang="de-DE" dirty="0" err="1" smtClean="0">
                <a:latin typeface="Times New Roman"/>
                <a:cs typeface="Times New Roman"/>
              </a:rPr>
              <a:t>má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být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zrušeno</a:t>
            </a:r>
            <a:r>
              <a:rPr lang="de-DE" dirty="0" smtClean="0">
                <a:latin typeface="Times New Roman"/>
                <a:cs typeface="Times New Roman"/>
              </a:rPr>
              <a:t> (</a:t>
            </a:r>
            <a:r>
              <a:rPr lang="de-DE" i="1" dirty="0" err="1" smtClean="0">
                <a:latin typeface="Times New Roman"/>
                <a:cs typeface="Times New Roman"/>
              </a:rPr>
              <a:t>omnes</a:t>
            </a:r>
            <a:r>
              <a:rPr lang="de-DE" i="1" dirty="0" smtClean="0">
                <a:latin typeface="Times New Roman"/>
                <a:cs typeface="Times New Roman"/>
              </a:rPr>
              <a:t> </a:t>
            </a:r>
            <a:r>
              <a:rPr lang="de-DE" i="1" dirty="0" err="1" smtClean="0">
                <a:latin typeface="Times New Roman"/>
                <a:cs typeface="Times New Roman"/>
              </a:rPr>
              <a:t>depactiones</a:t>
            </a:r>
            <a:r>
              <a:rPr lang="de-DE" i="1" dirty="0" smtClean="0">
                <a:latin typeface="Times New Roman"/>
                <a:cs typeface="Times New Roman"/>
              </a:rPr>
              <a:t> et </a:t>
            </a:r>
            <a:r>
              <a:rPr lang="de-DE" i="1" dirty="0" err="1" smtClean="0">
                <a:latin typeface="Times New Roman"/>
                <a:cs typeface="Times New Roman"/>
              </a:rPr>
              <a:t>exactiones</a:t>
            </a:r>
            <a:r>
              <a:rPr lang="de-DE" i="1" dirty="0" smtClean="0">
                <a:latin typeface="Times New Roman"/>
                <a:cs typeface="Times New Roman"/>
              </a:rPr>
              <a:t> </a:t>
            </a:r>
            <a:r>
              <a:rPr lang="de-DE" i="1" dirty="0" err="1" smtClean="0">
                <a:latin typeface="Times New Roman"/>
                <a:cs typeface="Times New Roman"/>
              </a:rPr>
              <a:t>eorumdem</a:t>
            </a:r>
            <a:r>
              <a:rPr lang="de-DE" i="1" dirty="0" smtClean="0">
                <a:latin typeface="Times New Roman"/>
                <a:cs typeface="Times New Roman"/>
              </a:rPr>
              <a:t> </a:t>
            </a:r>
            <a:r>
              <a:rPr lang="de-DE" i="1" dirty="0" err="1" smtClean="0">
                <a:latin typeface="Times New Roman"/>
                <a:cs typeface="Times New Roman"/>
              </a:rPr>
              <a:t>captivorum</a:t>
            </a:r>
            <a:r>
              <a:rPr lang="de-DE" i="1" dirty="0" smtClean="0">
                <a:latin typeface="Times New Roman"/>
                <a:cs typeface="Times New Roman"/>
              </a:rPr>
              <a:t>, </a:t>
            </a:r>
            <a:r>
              <a:rPr lang="de-DE" i="1" dirty="0" err="1" smtClean="0">
                <a:latin typeface="Times New Roman"/>
                <a:cs typeface="Times New Roman"/>
              </a:rPr>
              <a:t>que</a:t>
            </a:r>
            <a:r>
              <a:rPr lang="de-DE" i="1" dirty="0" smtClean="0">
                <a:latin typeface="Times New Roman"/>
                <a:cs typeface="Times New Roman"/>
              </a:rPr>
              <a:t> </a:t>
            </a:r>
            <a:r>
              <a:rPr lang="de-DE" i="1" dirty="0" err="1" smtClean="0">
                <a:latin typeface="Times New Roman"/>
                <a:cs typeface="Times New Roman"/>
              </a:rPr>
              <a:t>nondum</a:t>
            </a:r>
            <a:r>
              <a:rPr lang="de-DE" i="1" dirty="0" smtClean="0">
                <a:latin typeface="Times New Roman"/>
                <a:cs typeface="Times New Roman"/>
              </a:rPr>
              <a:t> </a:t>
            </a:r>
            <a:r>
              <a:rPr lang="de-DE" i="1" dirty="0" err="1" smtClean="0">
                <a:latin typeface="Times New Roman"/>
                <a:cs typeface="Times New Roman"/>
              </a:rPr>
              <a:t>sunt</a:t>
            </a:r>
            <a:r>
              <a:rPr lang="de-DE" i="1" dirty="0" smtClean="0">
                <a:latin typeface="Times New Roman"/>
                <a:cs typeface="Times New Roman"/>
              </a:rPr>
              <a:t> </a:t>
            </a:r>
            <a:r>
              <a:rPr lang="de-DE" i="1" dirty="0" err="1" smtClean="0">
                <a:latin typeface="Times New Roman"/>
                <a:cs typeface="Times New Roman"/>
              </a:rPr>
              <a:t>exacte</a:t>
            </a:r>
            <a:r>
              <a:rPr lang="de-DE" i="1" dirty="0" smtClean="0">
                <a:latin typeface="Times New Roman"/>
                <a:cs typeface="Times New Roman"/>
              </a:rPr>
              <a:t>, </a:t>
            </a:r>
            <a:r>
              <a:rPr lang="de-DE" i="1" dirty="0" err="1" smtClean="0">
                <a:latin typeface="Times New Roman"/>
                <a:cs typeface="Times New Roman"/>
              </a:rPr>
              <a:t>deleantur</a:t>
            </a:r>
            <a:r>
              <a:rPr lang="de-DE" dirty="0" smtClean="0">
                <a:latin typeface="Times New Roman"/>
                <a:cs typeface="Times New Roman"/>
              </a:rPr>
              <a:t>).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 err="1" smtClean="0">
                <a:latin typeface="Times New Roman"/>
                <a:cs typeface="Times New Roman"/>
              </a:rPr>
              <a:t>Všechna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území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smtClean="0">
                <a:latin typeface="Times New Roman"/>
                <a:cs typeface="Times New Roman"/>
              </a:rPr>
              <a:t>a </a:t>
            </a:r>
            <a:r>
              <a:rPr lang="de-DE" dirty="0" err="1" smtClean="0">
                <a:latin typeface="Times New Roman"/>
                <a:cs typeface="Times New Roman"/>
              </a:rPr>
              <a:t>hrady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dobytá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během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války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mají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být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vráceny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příslušné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straně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smtClean="0">
                <a:latin typeface="Times New Roman"/>
                <a:cs typeface="Times New Roman"/>
              </a:rPr>
              <a:t>s </a:t>
            </a:r>
            <a:r>
              <a:rPr lang="de-DE" dirty="0" err="1" smtClean="0">
                <a:latin typeface="Times New Roman"/>
                <a:cs typeface="Times New Roman"/>
              </a:rPr>
              <a:t>výjimkou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Žmudi</a:t>
            </a:r>
            <a:r>
              <a:rPr lang="de-DE" dirty="0" smtClean="0">
                <a:latin typeface="Times New Roman"/>
                <a:cs typeface="Times New Roman"/>
              </a:rPr>
              <a:t>. Tu </a:t>
            </a:r>
            <a:r>
              <a:rPr lang="de-DE" dirty="0" err="1" smtClean="0">
                <a:latin typeface="Times New Roman"/>
                <a:cs typeface="Times New Roman"/>
              </a:rPr>
              <a:t>mají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držet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po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dobu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svého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života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král</a:t>
            </a:r>
            <a:r>
              <a:rPr lang="de-DE" dirty="0" smtClean="0">
                <a:latin typeface="Times New Roman"/>
                <a:cs typeface="Times New Roman"/>
              </a:rPr>
              <a:t> Vlad. II. </a:t>
            </a:r>
            <a:r>
              <a:rPr lang="de-DE" dirty="0" err="1" smtClean="0">
                <a:latin typeface="Times New Roman"/>
                <a:cs typeface="Times New Roman"/>
              </a:rPr>
              <a:t>Jagello</a:t>
            </a:r>
            <a:r>
              <a:rPr lang="de-DE" dirty="0" smtClean="0">
                <a:latin typeface="Times New Roman"/>
                <a:cs typeface="Times New Roman"/>
              </a:rPr>
              <a:t> a </a:t>
            </a:r>
            <a:r>
              <a:rPr lang="de-DE" dirty="0" err="1" smtClean="0">
                <a:latin typeface="Times New Roman"/>
                <a:cs typeface="Times New Roman"/>
              </a:rPr>
              <a:t>Vitold</a:t>
            </a:r>
            <a:r>
              <a:rPr lang="de-DE" dirty="0" smtClean="0">
                <a:latin typeface="Times New Roman"/>
                <a:cs typeface="Times New Roman"/>
              </a:rPr>
              <a:t> (</a:t>
            </a:r>
            <a:r>
              <a:rPr lang="de-DE" i="1" dirty="0" smtClean="0">
                <a:latin typeface="Times New Roman"/>
                <a:cs typeface="Times New Roman"/>
              </a:rPr>
              <a:t>ad </a:t>
            </a:r>
            <a:r>
              <a:rPr lang="de-DE" i="1" dirty="0" err="1" smtClean="0">
                <a:latin typeface="Times New Roman"/>
                <a:cs typeface="Times New Roman"/>
              </a:rPr>
              <a:t>vitam</a:t>
            </a:r>
            <a:r>
              <a:rPr lang="de-DE" i="1" dirty="0" smtClean="0">
                <a:latin typeface="Times New Roman"/>
                <a:cs typeface="Times New Roman"/>
              </a:rPr>
              <a:t> ... in </a:t>
            </a:r>
            <a:r>
              <a:rPr lang="de-DE" i="1" dirty="0" err="1" smtClean="0">
                <a:latin typeface="Times New Roman"/>
                <a:cs typeface="Times New Roman"/>
              </a:rPr>
              <a:t>possessione</a:t>
            </a:r>
            <a:r>
              <a:rPr lang="de-DE" i="1" dirty="0" smtClean="0">
                <a:latin typeface="Times New Roman"/>
                <a:cs typeface="Times New Roman"/>
              </a:rPr>
              <a:t> </a:t>
            </a:r>
            <a:r>
              <a:rPr lang="de-DE" i="1" dirty="0" err="1" smtClean="0">
                <a:latin typeface="Times New Roman"/>
                <a:cs typeface="Times New Roman"/>
              </a:rPr>
              <a:t>quieta</a:t>
            </a:r>
            <a:r>
              <a:rPr lang="de-DE" i="1" dirty="0" smtClean="0">
                <a:latin typeface="Times New Roman"/>
                <a:cs typeface="Times New Roman"/>
              </a:rPr>
              <a:t> </a:t>
            </a:r>
            <a:r>
              <a:rPr lang="de-DE" i="1" dirty="0" err="1" smtClean="0">
                <a:latin typeface="Times New Roman"/>
                <a:cs typeface="Times New Roman"/>
              </a:rPr>
              <a:t>tenere</a:t>
            </a:r>
            <a:r>
              <a:rPr lang="de-DE" i="1" dirty="0" smtClean="0">
                <a:latin typeface="Times New Roman"/>
                <a:cs typeface="Times New Roman"/>
              </a:rPr>
              <a:t> </a:t>
            </a:r>
            <a:r>
              <a:rPr lang="de-DE" i="1" dirty="0" err="1" smtClean="0">
                <a:latin typeface="Times New Roman"/>
                <a:cs typeface="Times New Roman"/>
              </a:rPr>
              <a:t>debent</a:t>
            </a:r>
            <a:r>
              <a:rPr lang="de-DE" dirty="0" smtClean="0">
                <a:latin typeface="Times New Roman"/>
                <a:cs typeface="Times New Roman"/>
              </a:rPr>
              <a:t>). Oba </a:t>
            </a:r>
            <a:r>
              <a:rPr lang="de-DE" dirty="0" err="1" smtClean="0">
                <a:latin typeface="Times New Roman"/>
                <a:cs typeface="Times New Roman"/>
              </a:rPr>
              <a:t>mají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vystavit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listinu</a:t>
            </a:r>
            <a:r>
              <a:rPr lang="de-DE" dirty="0" smtClean="0">
                <a:latin typeface="Times New Roman"/>
                <a:cs typeface="Times New Roman"/>
              </a:rPr>
              <a:t>, </a:t>
            </a:r>
            <a:r>
              <a:rPr lang="de-DE" dirty="0" err="1" smtClean="0">
                <a:latin typeface="Times New Roman"/>
                <a:cs typeface="Times New Roman"/>
              </a:rPr>
              <a:t>kterou</a:t>
            </a:r>
            <a:r>
              <a:rPr lang="de-DE" dirty="0" smtClean="0">
                <a:latin typeface="Times New Roman"/>
                <a:cs typeface="Times New Roman"/>
              </a:rPr>
              <a:t> se </a:t>
            </a:r>
            <a:r>
              <a:rPr lang="de-DE" dirty="0" err="1" smtClean="0">
                <a:latin typeface="Times New Roman"/>
                <a:cs typeface="Times New Roman"/>
              </a:rPr>
              <a:t>zavazují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předat</a:t>
            </a:r>
            <a:r>
              <a:rPr lang="de-DE" dirty="0" smtClean="0">
                <a:latin typeface="Times New Roman"/>
                <a:cs typeface="Times New Roman"/>
              </a:rPr>
              <a:t> toto </a:t>
            </a:r>
            <a:r>
              <a:rPr lang="de-DE" dirty="0" err="1" smtClean="0">
                <a:latin typeface="Times New Roman"/>
                <a:cs typeface="Times New Roman"/>
              </a:rPr>
              <a:t>území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řádu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po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své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smrti</a:t>
            </a:r>
            <a:r>
              <a:rPr lang="de-DE" dirty="0" smtClean="0">
                <a:latin typeface="Times New Roman"/>
                <a:cs typeface="Times New Roman"/>
              </a:rPr>
              <a:t> (</a:t>
            </a:r>
            <a:r>
              <a:rPr lang="de-DE" i="1" dirty="0" smtClean="0">
                <a:latin typeface="Times New Roman"/>
                <a:cs typeface="Times New Roman"/>
              </a:rPr>
              <a:t>hoc </a:t>
            </a:r>
            <a:r>
              <a:rPr lang="de-DE" i="1" dirty="0" err="1" smtClean="0">
                <a:latin typeface="Times New Roman"/>
                <a:cs typeface="Times New Roman"/>
              </a:rPr>
              <a:t>debet</a:t>
            </a:r>
            <a:r>
              <a:rPr lang="de-DE" i="1" dirty="0" smtClean="0">
                <a:latin typeface="Times New Roman"/>
                <a:cs typeface="Times New Roman"/>
              </a:rPr>
              <a:t> </a:t>
            </a:r>
            <a:r>
              <a:rPr lang="de-DE" i="1" dirty="0" err="1" smtClean="0">
                <a:latin typeface="Times New Roman"/>
                <a:cs typeface="Times New Roman"/>
              </a:rPr>
              <a:t>literis</a:t>
            </a:r>
            <a:r>
              <a:rPr lang="de-DE" i="1" dirty="0" smtClean="0">
                <a:latin typeface="Times New Roman"/>
                <a:cs typeface="Times New Roman"/>
              </a:rPr>
              <a:t> </a:t>
            </a:r>
            <a:r>
              <a:rPr lang="de-DE" i="1" dirty="0" err="1" smtClean="0">
                <a:latin typeface="Times New Roman"/>
                <a:cs typeface="Times New Roman"/>
              </a:rPr>
              <a:t>patentibus</a:t>
            </a:r>
            <a:r>
              <a:rPr lang="de-DE" i="1" dirty="0" smtClean="0">
                <a:latin typeface="Times New Roman"/>
                <a:cs typeface="Times New Roman"/>
              </a:rPr>
              <a:t> </a:t>
            </a:r>
            <a:r>
              <a:rPr lang="de-DE" i="1" dirty="0" err="1" smtClean="0">
                <a:latin typeface="Times New Roman"/>
                <a:cs typeface="Times New Roman"/>
              </a:rPr>
              <a:t>roborari</a:t>
            </a:r>
            <a:r>
              <a:rPr lang="de-DE" i="1" dirty="0" smtClean="0">
                <a:latin typeface="Times New Roman"/>
                <a:cs typeface="Times New Roman"/>
              </a:rPr>
              <a:t>, </a:t>
            </a:r>
            <a:r>
              <a:rPr lang="de-DE" i="1" dirty="0" err="1" smtClean="0">
                <a:latin typeface="Times New Roman"/>
                <a:cs typeface="Times New Roman"/>
              </a:rPr>
              <a:t>quod</a:t>
            </a:r>
            <a:r>
              <a:rPr lang="de-DE" i="1" dirty="0" smtClean="0">
                <a:latin typeface="Times New Roman"/>
                <a:cs typeface="Times New Roman"/>
              </a:rPr>
              <a:t> </a:t>
            </a:r>
            <a:r>
              <a:rPr lang="de-DE" i="1" dirty="0" err="1" smtClean="0">
                <a:latin typeface="Times New Roman"/>
                <a:cs typeface="Times New Roman"/>
              </a:rPr>
              <a:t>post</a:t>
            </a:r>
            <a:r>
              <a:rPr lang="de-DE" i="1" dirty="0" smtClean="0">
                <a:latin typeface="Times New Roman"/>
                <a:cs typeface="Times New Roman"/>
              </a:rPr>
              <a:t> </a:t>
            </a:r>
            <a:r>
              <a:rPr lang="de-DE" i="1" dirty="0" err="1" smtClean="0">
                <a:latin typeface="Times New Roman"/>
                <a:cs typeface="Times New Roman"/>
              </a:rPr>
              <a:t>mortem</a:t>
            </a:r>
            <a:r>
              <a:rPr lang="de-DE" i="1" dirty="0" smtClean="0">
                <a:latin typeface="Times New Roman"/>
                <a:cs typeface="Times New Roman"/>
              </a:rPr>
              <a:t> </a:t>
            </a:r>
            <a:r>
              <a:rPr lang="de-DE" i="1" dirty="0" err="1" smtClean="0">
                <a:latin typeface="Times New Roman"/>
                <a:cs typeface="Times New Roman"/>
              </a:rPr>
              <a:t>ipsorum</a:t>
            </a:r>
            <a:r>
              <a:rPr lang="de-DE" i="1" dirty="0" smtClean="0">
                <a:latin typeface="Times New Roman"/>
                <a:cs typeface="Times New Roman"/>
              </a:rPr>
              <a:t> de </a:t>
            </a:r>
            <a:r>
              <a:rPr lang="de-DE" i="1" dirty="0" err="1" smtClean="0">
                <a:latin typeface="Times New Roman"/>
                <a:cs typeface="Times New Roman"/>
              </a:rPr>
              <a:t>eadem</a:t>
            </a:r>
            <a:r>
              <a:rPr lang="de-DE" i="1" dirty="0" smtClean="0">
                <a:latin typeface="Times New Roman"/>
                <a:cs typeface="Times New Roman"/>
              </a:rPr>
              <a:t> </a:t>
            </a:r>
            <a:r>
              <a:rPr lang="de-DE" i="1" dirty="0" err="1" smtClean="0">
                <a:latin typeface="Times New Roman"/>
                <a:cs typeface="Times New Roman"/>
              </a:rPr>
              <a:t>terra</a:t>
            </a:r>
            <a:r>
              <a:rPr lang="de-DE" i="1" dirty="0" smtClean="0">
                <a:latin typeface="Times New Roman"/>
                <a:cs typeface="Times New Roman"/>
              </a:rPr>
              <a:t> </a:t>
            </a:r>
            <a:r>
              <a:rPr lang="de-DE" i="1" dirty="0" err="1" smtClean="0">
                <a:latin typeface="Times New Roman"/>
                <a:cs typeface="Times New Roman"/>
              </a:rPr>
              <a:t>ordo</a:t>
            </a:r>
            <a:r>
              <a:rPr lang="de-DE" i="1" dirty="0" smtClean="0">
                <a:latin typeface="Times New Roman"/>
                <a:cs typeface="Times New Roman"/>
              </a:rPr>
              <a:t> se </a:t>
            </a:r>
            <a:r>
              <a:rPr lang="de-DE" i="1" dirty="0" err="1" smtClean="0">
                <a:latin typeface="Times New Roman"/>
                <a:cs typeface="Times New Roman"/>
              </a:rPr>
              <a:t>poterit</a:t>
            </a:r>
            <a:r>
              <a:rPr lang="de-DE" i="1" dirty="0" smtClean="0">
                <a:latin typeface="Times New Roman"/>
                <a:cs typeface="Times New Roman"/>
              </a:rPr>
              <a:t> </a:t>
            </a:r>
            <a:r>
              <a:rPr lang="de-DE" i="1" dirty="0" err="1" smtClean="0">
                <a:latin typeface="Times New Roman"/>
                <a:cs typeface="Times New Roman"/>
              </a:rPr>
              <a:t>intromittere</a:t>
            </a:r>
            <a:r>
              <a:rPr lang="de-DE" i="1" dirty="0" smtClean="0">
                <a:latin typeface="Times New Roman"/>
                <a:cs typeface="Times New Roman"/>
              </a:rPr>
              <a:t> sine </a:t>
            </a:r>
            <a:r>
              <a:rPr lang="de-DE" i="1" dirty="0" err="1" smtClean="0">
                <a:latin typeface="Times New Roman"/>
                <a:cs typeface="Times New Roman"/>
              </a:rPr>
              <a:t>impedimento</a:t>
            </a:r>
            <a:r>
              <a:rPr lang="de-DE" i="1" dirty="0" smtClean="0">
                <a:latin typeface="Times New Roman"/>
                <a:cs typeface="Times New Roman"/>
              </a:rPr>
              <a:t> </a:t>
            </a:r>
            <a:r>
              <a:rPr lang="de-DE" i="1" dirty="0" err="1" smtClean="0">
                <a:latin typeface="Times New Roman"/>
                <a:cs typeface="Times New Roman"/>
              </a:rPr>
              <a:t>sum</a:t>
            </a:r>
            <a:r>
              <a:rPr lang="de-DE" i="1" dirty="0" smtClean="0">
                <a:latin typeface="Times New Roman"/>
                <a:cs typeface="Times New Roman"/>
              </a:rPr>
              <a:t> </a:t>
            </a:r>
            <a:r>
              <a:rPr lang="de-DE" i="1" dirty="0" err="1" smtClean="0">
                <a:latin typeface="Times New Roman"/>
                <a:cs typeface="Times New Roman"/>
              </a:rPr>
              <a:t>omnibus</a:t>
            </a:r>
            <a:r>
              <a:rPr lang="de-DE" i="1" dirty="0" smtClean="0">
                <a:latin typeface="Times New Roman"/>
                <a:cs typeface="Times New Roman"/>
              </a:rPr>
              <a:t> </a:t>
            </a:r>
            <a:r>
              <a:rPr lang="de-DE" i="1" dirty="0" err="1" smtClean="0">
                <a:latin typeface="Times New Roman"/>
                <a:cs typeface="Times New Roman"/>
              </a:rPr>
              <a:t>iuribus</a:t>
            </a:r>
            <a:r>
              <a:rPr lang="de-DE" dirty="0" smtClean="0">
                <a:latin typeface="Times New Roman"/>
                <a:cs typeface="Times New Roman"/>
              </a:rPr>
              <a:t>).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 err="1" smtClean="0">
                <a:latin typeface="Times New Roman"/>
                <a:cs typeface="Times New Roman"/>
              </a:rPr>
              <a:t>Polská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koruna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ani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Litva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nevystoupí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proti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řádu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ani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nebude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podporovat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řádové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nepřátelé</a:t>
            </a:r>
            <a:r>
              <a:rPr lang="de-DE" dirty="0" smtClean="0">
                <a:latin typeface="Times New Roman"/>
                <a:cs typeface="Times New Roman"/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 err="1" smtClean="0">
                <a:latin typeface="Times New Roman"/>
                <a:cs typeface="Times New Roman"/>
              </a:rPr>
              <a:t>Obě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strany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mají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zůstat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u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svých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práv</a:t>
            </a:r>
            <a:r>
              <a:rPr lang="de-DE" dirty="0" smtClean="0">
                <a:latin typeface="Times New Roman"/>
                <a:cs typeface="Times New Roman"/>
              </a:rPr>
              <a:t> a </a:t>
            </a:r>
            <a:r>
              <a:rPr lang="de-DE" dirty="0" err="1" smtClean="0">
                <a:latin typeface="Times New Roman"/>
                <a:cs typeface="Times New Roman"/>
              </a:rPr>
              <a:t>privilegií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jako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doposud</a:t>
            </a:r>
            <a:r>
              <a:rPr lang="de-DE" dirty="0" smtClean="0">
                <a:latin typeface="Times New Roman"/>
                <a:cs typeface="Times New Roman"/>
              </a:rPr>
              <a:t> (</a:t>
            </a:r>
            <a:r>
              <a:rPr lang="de-DE" i="1" dirty="0" err="1" smtClean="0">
                <a:latin typeface="Times New Roman"/>
                <a:cs typeface="Times New Roman"/>
              </a:rPr>
              <a:t>omnia</a:t>
            </a:r>
            <a:r>
              <a:rPr lang="de-DE" i="1" dirty="0" smtClean="0">
                <a:latin typeface="Times New Roman"/>
                <a:cs typeface="Times New Roman"/>
              </a:rPr>
              <a:t> ... </a:t>
            </a:r>
            <a:r>
              <a:rPr lang="de-DE" i="1" dirty="0" err="1" smtClean="0">
                <a:latin typeface="Times New Roman"/>
                <a:cs typeface="Times New Roman"/>
              </a:rPr>
              <a:t>privilegia</a:t>
            </a:r>
            <a:r>
              <a:rPr lang="de-DE" i="1" dirty="0" smtClean="0">
                <a:latin typeface="Times New Roman"/>
                <a:cs typeface="Times New Roman"/>
              </a:rPr>
              <a:t> et </a:t>
            </a:r>
            <a:r>
              <a:rPr lang="de-DE" i="1" dirty="0" err="1" smtClean="0">
                <a:latin typeface="Times New Roman"/>
                <a:cs typeface="Times New Roman"/>
              </a:rPr>
              <a:t>literas</a:t>
            </a:r>
            <a:r>
              <a:rPr lang="de-DE" i="1" dirty="0" smtClean="0">
                <a:latin typeface="Times New Roman"/>
                <a:cs typeface="Times New Roman"/>
              </a:rPr>
              <a:t> </a:t>
            </a:r>
            <a:r>
              <a:rPr lang="de-DE" i="1" dirty="0" err="1" smtClean="0">
                <a:latin typeface="Times New Roman"/>
                <a:cs typeface="Times New Roman"/>
              </a:rPr>
              <a:t>laudabilesque</a:t>
            </a:r>
            <a:r>
              <a:rPr lang="de-DE" i="1" dirty="0" smtClean="0">
                <a:latin typeface="Times New Roman"/>
                <a:cs typeface="Times New Roman"/>
              </a:rPr>
              <a:t> </a:t>
            </a:r>
            <a:r>
              <a:rPr lang="de-DE" i="1" dirty="0" err="1" smtClean="0">
                <a:latin typeface="Times New Roman"/>
                <a:cs typeface="Times New Roman"/>
              </a:rPr>
              <a:t>consuetudines</a:t>
            </a:r>
            <a:r>
              <a:rPr lang="de-DE" i="1" dirty="0" smtClean="0">
                <a:latin typeface="Times New Roman"/>
                <a:cs typeface="Times New Roman"/>
              </a:rPr>
              <a:t> </a:t>
            </a:r>
            <a:r>
              <a:rPr lang="de-DE" i="1" dirty="0" err="1" smtClean="0">
                <a:latin typeface="Times New Roman"/>
                <a:cs typeface="Times New Roman"/>
              </a:rPr>
              <a:t>atque</a:t>
            </a:r>
            <a:r>
              <a:rPr lang="de-DE" i="1" dirty="0" smtClean="0">
                <a:latin typeface="Times New Roman"/>
                <a:cs typeface="Times New Roman"/>
              </a:rPr>
              <a:t> </a:t>
            </a:r>
            <a:r>
              <a:rPr lang="de-DE" i="1" dirty="0" err="1" smtClean="0">
                <a:latin typeface="Times New Roman"/>
                <a:cs typeface="Times New Roman"/>
              </a:rPr>
              <a:t>iura</a:t>
            </a:r>
            <a:r>
              <a:rPr lang="de-DE" dirty="0" smtClean="0">
                <a:latin typeface="Times New Roman"/>
                <a:cs typeface="Times New Roman"/>
              </a:rPr>
              <a:t>).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 err="1" smtClean="0">
                <a:latin typeface="Times New Roman"/>
                <a:cs typeface="Times New Roman"/>
              </a:rPr>
              <a:t>Kupci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obou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stran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mají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mít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zajištěn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bezpečný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pohyb</a:t>
            </a:r>
            <a:r>
              <a:rPr lang="de-DE" dirty="0" smtClean="0">
                <a:latin typeface="Times New Roman"/>
                <a:cs typeface="Times New Roman"/>
              </a:rPr>
              <a:t> na </a:t>
            </a:r>
            <a:r>
              <a:rPr lang="de-DE" dirty="0" err="1" smtClean="0">
                <a:latin typeface="Times New Roman"/>
                <a:cs typeface="Times New Roman"/>
              </a:rPr>
              <a:t>řekách</a:t>
            </a:r>
            <a:r>
              <a:rPr lang="de-DE" dirty="0" smtClean="0">
                <a:latin typeface="Times New Roman"/>
                <a:cs typeface="Times New Roman"/>
              </a:rPr>
              <a:t> i </a:t>
            </a:r>
            <a:r>
              <a:rPr lang="de-DE" dirty="0" err="1" smtClean="0">
                <a:latin typeface="Times New Roman"/>
                <a:cs typeface="Times New Roman"/>
              </a:rPr>
              <a:t>pevnině</a:t>
            </a:r>
            <a:r>
              <a:rPr lang="de-DE" dirty="0" smtClean="0">
                <a:latin typeface="Times New Roman"/>
                <a:cs typeface="Times New Roman"/>
              </a:rPr>
              <a:t> (</a:t>
            </a:r>
            <a:r>
              <a:rPr lang="de-DE" i="1" dirty="0" err="1" smtClean="0">
                <a:latin typeface="Times New Roman"/>
                <a:cs typeface="Times New Roman"/>
              </a:rPr>
              <a:t>mercatores</a:t>
            </a:r>
            <a:r>
              <a:rPr lang="de-DE" i="1" dirty="0" smtClean="0">
                <a:latin typeface="Times New Roman"/>
                <a:cs typeface="Times New Roman"/>
              </a:rPr>
              <a:t> ... </a:t>
            </a:r>
            <a:r>
              <a:rPr lang="de-DE" i="1" dirty="0" err="1" smtClean="0">
                <a:latin typeface="Times New Roman"/>
                <a:cs typeface="Times New Roman"/>
              </a:rPr>
              <a:t>absque</a:t>
            </a:r>
            <a:r>
              <a:rPr lang="de-DE" i="1" dirty="0" smtClean="0">
                <a:latin typeface="Times New Roman"/>
                <a:cs typeface="Times New Roman"/>
              </a:rPr>
              <a:t> </a:t>
            </a:r>
            <a:r>
              <a:rPr lang="de-DE" i="1" dirty="0" err="1" smtClean="0">
                <a:latin typeface="Times New Roman"/>
                <a:cs typeface="Times New Roman"/>
              </a:rPr>
              <a:t>impedimenti</a:t>
            </a:r>
            <a:r>
              <a:rPr lang="de-DE" i="1" dirty="0" smtClean="0">
                <a:latin typeface="Times New Roman"/>
                <a:cs typeface="Times New Roman"/>
              </a:rPr>
              <a:t> </a:t>
            </a:r>
            <a:r>
              <a:rPr lang="de-DE" i="1" dirty="0" err="1" smtClean="0">
                <a:latin typeface="Times New Roman"/>
                <a:cs typeface="Times New Roman"/>
              </a:rPr>
              <a:t>transire</a:t>
            </a:r>
            <a:r>
              <a:rPr lang="de-DE" i="1" dirty="0" smtClean="0">
                <a:latin typeface="Times New Roman"/>
                <a:cs typeface="Times New Roman"/>
              </a:rPr>
              <a:t> </a:t>
            </a:r>
            <a:r>
              <a:rPr lang="de-DE" i="1" dirty="0" err="1" smtClean="0">
                <a:latin typeface="Times New Roman"/>
                <a:cs typeface="Times New Roman"/>
              </a:rPr>
              <a:t>debent</a:t>
            </a:r>
            <a:r>
              <a:rPr lang="de-DE" dirty="0" smtClean="0">
                <a:latin typeface="Times New Roman"/>
                <a:cs typeface="Times New Roman"/>
              </a:rPr>
              <a:t>).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44236" y="301946"/>
            <a:ext cx="843547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2400" b="1" dirty="0" err="1" smtClean="0">
                <a:latin typeface="Times New Roman"/>
                <a:cs typeface="Times New Roman"/>
              </a:rPr>
              <a:t>Podmínky</a:t>
            </a:r>
            <a:r>
              <a:rPr lang="de-DE" sz="2400" b="1" dirty="0" smtClean="0">
                <a:latin typeface="Times New Roman"/>
                <a:cs typeface="Times New Roman"/>
              </a:rPr>
              <a:t> </a:t>
            </a:r>
            <a:r>
              <a:rPr lang="de-DE" sz="2400" b="1" dirty="0" err="1" smtClean="0">
                <a:latin typeface="Times New Roman"/>
                <a:cs typeface="Times New Roman"/>
              </a:rPr>
              <a:t>prvního</a:t>
            </a:r>
            <a:r>
              <a:rPr lang="de-DE" sz="2400" b="1" dirty="0" smtClean="0">
                <a:latin typeface="Times New Roman"/>
                <a:cs typeface="Times New Roman"/>
              </a:rPr>
              <a:t> </a:t>
            </a:r>
            <a:r>
              <a:rPr lang="de-DE" sz="2400" b="1" dirty="0" err="1" smtClean="0">
                <a:latin typeface="Times New Roman"/>
                <a:cs typeface="Times New Roman"/>
              </a:rPr>
              <a:t>toruňského</a:t>
            </a:r>
            <a:r>
              <a:rPr lang="de-DE" sz="2400" b="1" dirty="0" smtClean="0">
                <a:latin typeface="Times New Roman"/>
                <a:cs typeface="Times New Roman"/>
              </a:rPr>
              <a:t> </a:t>
            </a:r>
            <a:r>
              <a:rPr lang="de-DE" sz="2400" b="1" dirty="0" err="1" smtClean="0">
                <a:latin typeface="Times New Roman"/>
                <a:cs typeface="Times New Roman"/>
              </a:rPr>
              <a:t>míru</a:t>
            </a:r>
            <a:r>
              <a:rPr lang="de-DE" sz="2400" b="1" dirty="0" smtClean="0">
                <a:latin typeface="Times New Roman"/>
                <a:cs typeface="Times New Roman"/>
              </a:rPr>
              <a:t> (1.II.1411) I.</a:t>
            </a:r>
            <a:endParaRPr lang="de-DE" sz="24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54036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44237" y="1282554"/>
            <a:ext cx="8435474" cy="4478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/>
              <a:buChar char="•"/>
            </a:pPr>
            <a:r>
              <a:rPr lang="de-DE" dirty="0" err="1" smtClean="0">
                <a:latin typeface="Times New Roman"/>
                <a:cs typeface="Times New Roman"/>
              </a:rPr>
              <a:t>Věčný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mír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nesmí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být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ničím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narušen</a:t>
            </a:r>
            <a:r>
              <a:rPr lang="de-DE" dirty="0">
                <a:latin typeface="Times New Roman"/>
                <a:cs typeface="Times New Roman"/>
              </a:rPr>
              <a:t> a </a:t>
            </a:r>
            <a:r>
              <a:rPr lang="de-DE" dirty="0" err="1">
                <a:latin typeface="Times New Roman"/>
                <a:cs typeface="Times New Roman"/>
              </a:rPr>
              <a:t>pokud</a:t>
            </a:r>
            <a:r>
              <a:rPr lang="de-DE" dirty="0">
                <a:latin typeface="Times New Roman"/>
                <a:cs typeface="Times New Roman"/>
              </a:rPr>
              <a:t> se </a:t>
            </a:r>
            <a:r>
              <a:rPr lang="de-DE" dirty="0" err="1">
                <a:latin typeface="Times New Roman"/>
                <a:cs typeface="Times New Roman"/>
              </a:rPr>
              <a:t>vyskytnou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sporné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otázky</a:t>
            </a:r>
            <a:r>
              <a:rPr lang="de-DE" dirty="0">
                <a:latin typeface="Times New Roman"/>
                <a:cs typeface="Times New Roman"/>
              </a:rPr>
              <a:t>, </a:t>
            </a:r>
            <a:r>
              <a:rPr lang="de-DE" dirty="0" err="1">
                <a:latin typeface="Times New Roman"/>
                <a:cs typeface="Times New Roman"/>
              </a:rPr>
              <a:t>má</a:t>
            </a:r>
            <a:r>
              <a:rPr lang="de-DE" dirty="0">
                <a:latin typeface="Times New Roman"/>
                <a:cs typeface="Times New Roman"/>
              </a:rPr>
              <a:t> je </a:t>
            </a:r>
            <a:r>
              <a:rPr lang="de-DE" dirty="0" err="1">
                <a:latin typeface="Times New Roman"/>
                <a:cs typeface="Times New Roman"/>
              </a:rPr>
              <a:t>řešit</a:t>
            </a:r>
            <a:r>
              <a:rPr lang="de-DE" dirty="0">
                <a:latin typeface="Times New Roman"/>
                <a:cs typeface="Times New Roman"/>
              </a:rPr>
              <a:t> 12 </a:t>
            </a:r>
            <a:r>
              <a:rPr lang="de-DE" dirty="0" err="1">
                <a:latin typeface="Times New Roman"/>
                <a:cs typeface="Times New Roman"/>
              </a:rPr>
              <a:t>zvolených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arbitrů</a:t>
            </a:r>
            <a:r>
              <a:rPr lang="de-DE" dirty="0">
                <a:latin typeface="Times New Roman"/>
                <a:cs typeface="Times New Roman"/>
              </a:rPr>
              <a:t> (</a:t>
            </a:r>
            <a:r>
              <a:rPr lang="de-DE" dirty="0" err="1">
                <a:latin typeface="Times New Roman"/>
                <a:cs typeface="Times New Roman"/>
              </a:rPr>
              <a:t>po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šesti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z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každé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strany</a:t>
            </a:r>
            <a:r>
              <a:rPr lang="de-DE" dirty="0">
                <a:latin typeface="Times New Roman"/>
                <a:cs typeface="Times New Roman"/>
              </a:rPr>
              <a:t>). </a:t>
            </a:r>
            <a:r>
              <a:rPr lang="de-DE" dirty="0" err="1">
                <a:latin typeface="Times New Roman"/>
                <a:cs typeface="Times New Roman"/>
              </a:rPr>
              <a:t>Pokud</a:t>
            </a:r>
            <a:r>
              <a:rPr lang="de-DE" dirty="0">
                <a:latin typeface="Times New Roman"/>
                <a:cs typeface="Times New Roman"/>
              </a:rPr>
              <a:t> se </a:t>
            </a:r>
            <a:r>
              <a:rPr lang="de-DE" dirty="0" err="1">
                <a:latin typeface="Times New Roman"/>
                <a:cs typeface="Times New Roman"/>
              </a:rPr>
              <a:t>nedohodnou</a:t>
            </a:r>
            <a:r>
              <a:rPr lang="de-DE" dirty="0">
                <a:latin typeface="Times New Roman"/>
                <a:cs typeface="Times New Roman"/>
              </a:rPr>
              <a:t>, </a:t>
            </a:r>
            <a:r>
              <a:rPr lang="de-DE" dirty="0" err="1">
                <a:latin typeface="Times New Roman"/>
                <a:cs typeface="Times New Roman"/>
              </a:rPr>
              <a:t>má</a:t>
            </a:r>
            <a:r>
              <a:rPr lang="de-DE" dirty="0">
                <a:latin typeface="Times New Roman"/>
                <a:cs typeface="Times New Roman"/>
              </a:rPr>
              <a:t> se </a:t>
            </a:r>
            <a:r>
              <a:rPr lang="de-DE" dirty="0" err="1">
                <a:latin typeface="Times New Roman"/>
                <a:cs typeface="Times New Roman"/>
              </a:rPr>
              <a:t>spor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předat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papeži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jako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i="1" dirty="0" err="1">
                <a:latin typeface="Times New Roman"/>
                <a:cs typeface="Times New Roman"/>
              </a:rPr>
              <a:t>superarbitru</a:t>
            </a:r>
            <a:r>
              <a:rPr lang="de-DE" dirty="0">
                <a:latin typeface="Times New Roman"/>
                <a:cs typeface="Times New Roman"/>
              </a:rPr>
              <a:t> (</a:t>
            </a:r>
            <a:r>
              <a:rPr lang="de-DE" i="1" dirty="0" err="1">
                <a:latin typeface="Times New Roman"/>
                <a:cs typeface="Times New Roman"/>
              </a:rPr>
              <a:t>unio</a:t>
            </a:r>
            <a:r>
              <a:rPr lang="de-DE" i="1" dirty="0">
                <a:latin typeface="Times New Roman"/>
                <a:cs typeface="Times New Roman"/>
              </a:rPr>
              <a:t> </a:t>
            </a:r>
            <a:r>
              <a:rPr lang="de-DE" i="1" dirty="0" err="1">
                <a:latin typeface="Times New Roman"/>
                <a:cs typeface="Times New Roman"/>
              </a:rPr>
              <a:t>federis</a:t>
            </a:r>
            <a:r>
              <a:rPr lang="de-DE" i="1" dirty="0">
                <a:latin typeface="Times New Roman"/>
                <a:cs typeface="Times New Roman"/>
              </a:rPr>
              <a:t> </a:t>
            </a:r>
            <a:r>
              <a:rPr lang="de-DE" i="1" dirty="0" err="1">
                <a:latin typeface="Times New Roman"/>
                <a:cs typeface="Times New Roman"/>
              </a:rPr>
              <a:t>perpetui</a:t>
            </a:r>
            <a:r>
              <a:rPr lang="de-DE" i="1" dirty="0">
                <a:latin typeface="Times New Roman"/>
                <a:cs typeface="Times New Roman"/>
              </a:rPr>
              <a:t> per </a:t>
            </a:r>
            <a:r>
              <a:rPr lang="de-DE" i="1" dirty="0" err="1">
                <a:latin typeface="Times New Roman"/>
                <a:cs typeface="Times New Roman"/>
              </a:rPr>
              <a:t>nullas</a:t>
            </a:r>
            <a:r>
              <a:rPr lang="de-DE" i="1" dirty="0">
                <a:latin typeface="Times New Roman"/>
                <a:cs typeface="Times New Roman"/>
              </a:rPr>
              <a:t> </a:t>
            </a:r>
            <a:r>
              <a:rPr lang="de-DE" i="1" dirty="0" err="1">
                <a:latin typeface="Times New Roman"/>
                <a:cs typeface="Times New Roman"/>
              </a:rPr>
              <a:t>penitus</a:t>
            </a:r>
            <a:r>
              <a:rPr lang="de-DE" i="1" dirty="0">
                <a:latin typeface="Times New Roman"/>
                <a:cs typeface="Times New Roman"/>
              </a:rPr>
              <a:t> </a:t>
            </a:r>
            <a:r>
              <a:rPr lang="de-DE" i="1" dirty="0" err="1">
                <a:latin typeface="Times New Roman"/>
                <a:cs typeface="Times New Roman"/>
              </a:rPr>
              <a:t>dissensiones</a:t>
            </a:r>
            <a:r>
              <a:rPr lang="de-DE" i="1" dirty="0">
                <a:latin typeface="Times New Roman"/>
                <a:cs typeface="Times New Roman"/>
              </a:rPr>
              <a:t> </a:t>
            </a:r>
            <a:r>
              <a:rPr lang="de-DE" i="1" dirty="0" err="1">
                <a:latin typeface="Times New Roman"/>
                <a:cs typeface="Times New Roman"/>
              </a:rPr>
              <a:t>violetur</a:t>
            </a:r>
            <a:r>
              <a:rPr lang="de-DE" i="1" dirty="0">
                <a:latin typeface="Times New Roman"/>
                <a:cs typeface="Times New Roman"/>
              </a:rPr>
              <a:t>, </a:t>
            </a:r>
            <a:r>
              <a:rPr lang="de-DE" i="1" dirty="0" err="1">
                <a:latin typeface="Times New Roman"/>
                <a:cs typeface="Times New Roman"/>
              </a:rPr>
              <a:t>quelibet</a:t>
            </a:r>
            <a:r>
              <a:rPr lang="de-DE" i="1" dirty="0">
                <a:latin typeface="Times New Roman"/>
                <a:cs typeface="Times New Roman"/>
              </a:rPr>
              <a:t> </a:t>
            </a:r>
            <a:r>
              <a:rPr lang="de-DE" i="1" dirty="0" err="1">
                <a:latin typeface="Times New Roman"/>
                <a:cs typeface="Times New Roman"/>
              </a:rPr>
              <a:t>parcium</a:t>
            </a:r>
            <a:r>
              <a:rPr lang="de-DE" i="1" dirty="0">
                <a:latin typeface="Times New Roman"/>
                <a:cs typeface="Times New Roman"/>
              </a:rPr>
              <a:t>, </a:t>
            </a:r>
            <a:r>
              <a:rPr lang="de-DE" i="1" dirty="0" err="1">
                <a:latin typeface="Times New Roman"/>
                <a:cs typeface="Times New Roman"/>
              </a:rPr>
              <a:t>insurgentibus</a:t>
            </a:r>
            <a:r>
              <a:rPr lang="de-DE" i="1" dirty="0">
                <a:latin typeface="Times New Roman"/>
                <a:cs typeface="Times New Roman"/>
              </a:rPr>
              <a:t> </a:t>
            </a:r>
            <a:r>
              <a:rPr lang="de-DE" i="1" dirty="0" err="1">
                <a:latin typeface="Times New Roman"/>
                <a:cs typeface="Times New Roman"/>
              </a:rPr>
              <a:t>aliquibus</a:t>
            </a:r>
            <a:r>
              <a:rPr lang="de-DE" i="1" dirty="0">
                <a:latin typeface="Times New Roman"/>
                <a:cs typeface="Times New Roman"/>
              </a:rPr>
              <a:t> </a:t>
            </a:r>
            <a:r>
              <a:rPr lang="de-DE" i="1" dirty="0" err="1">
                <a:latin typeface="Times New Roman"/>
                <a:cs typeface="Times New Roman"/>
              </a:rPr>
              <a:t>dissensionibus</a:t>
            </a:r>
            <a:r>
              <a:rPr lang="de-DE" i="1" dirty="0">
                <a:latin typeface="Times New Roman"/>
                <a:cs typeface="Times New Roman"/>
              </a:rPr>
              <a:t> et </a:t>
            </a:r>
            <a:r>
              <a:rPr lang="de-DE" i="1" dirty="0" err="1">
                <a:latin typeface="Times New Roman"/>
                <a:cs typeface="Times New Roman"/>
              </a:rPr>
              <a:t>impedimentis</a:t>
            </a:r>
            <a:r>
              <a:rPr lang="de-DE" i="1" dirty="0">
                <a:latin typeface="Times New Roman"/>
                <a:cs typeface="Times New Roman"/>
              </a:rPr>
              <a:t>, </a:t>
            </a:r>
            <a:r>
              <a:rPr lang="de-DE" i="1" dirty="0" err="1">
                <a:latin typeface="Times New Roman"/>
                <a:cs typeface="Times New Roman"/>
              </a:rPr>
              <a:t>debet</a:t>
            </a:r>
            <a:r>
              <a:rPr lang="de-DE" i="1" dirty="0">
                <a:latin typeface="Times New Roman"/>
                <a:cs typeface="Times New Roman"/>
              </a:rPr>
              <a:t> </a:t>
            </a:r>
            <a:r>
              <a:rPr lang="de-DE" i="1" dirty="0" err="1">
                <a:latin typeface="Times New Roman"/>
                <a:cs typeface="Times New Roman"/>
              </a:rPr>
              <a:t>dare</a:t>
            </a:r>
            <a:r>
              <a:rPr lang="de-DE" i="1" dirty="0">
                <a:latin typeface="Times New Roman"/>
                <a:cs typeface="Times New Roman"/>
              </a:rPr>
              <a:t> </a:t>
            </a:r>
            <a:r>
              <a:rPr lang="de-DE" i="1" dirty="0" err="1">
                <a:latin typeface="Times New Roman"/>
                <a:cs typeface="Times New Roman"/>
              </a:rPr>
              <a:t>sex</a:t>
            </a:r>
            <a:r>
              <a:rPr lang="de-DE" i="1" dirty="0">
                <a:latin typeface="Times New Roman"/>
                <a:cs typeface="Times New Roman"/>
              </a:rPr>
              <a:t> </a:t>
            </a:r>
            <a:r>
              <a:rPr lang="de-DE" i="1" dirty="0" err="1">
                <a:latin typeface="Times New Roman"/>
                <a:cs typeface="Times New Roman"/>
              </a:rPr>
              <a:t>personas</a:t>
            </a:r>
            <a:r>
              <a:rPr lang="de-DE" i="1" dirty="0">
                <a:latin typeface="Times New Roman"/>
                <a:cs typeface="Times New Roman"/>
              </a:rPr>
              <a:t>. ... si in </a:t>
            </a:r>
            <a:r>
              <a:rPr lang="de-DE" i="1" dirty="0" err="1">
                <a:latin typeface="Times New Roman"/>
                <a:cs typeface="Times New Roman"/>
              </a:rPr>
              <a:t>sentencia</a:t>
            </a:r>
            <a:r>
              <a:rPr lang="de-DE" i="1" dirty="0">
                <a:latin typeface="Times New Roman"/>
                <a:cs typeface="Times New Roman"/>
              </a:rPr>
              <a:t> </a:t>
            </a:r>
            <a:r>
              <a:rPr lang="de-DE" i="1" dirty="0" err="1">
                <a:latin typeface="Times New Roman"/>
                <a:cs typeface="Times New Roman"/>
              </a:rPr>
              <a:t>concordes</a:t>
            </a:r>
            <a:r>
              <a:rPr lang="de-DE" i="1" dirty="0">
                <a:latin typeface="Times New Roman"/>
                <a:cs typeface="Times New Roman"/>
              </a:rPr>
              <a:t> esse non </a:t>
            </a:r>
            <a:r>
              <a:rPr lang="de-DE" i="1" dirty="0" err="1">
                <a:latin typeface="Times New Roman"/>
                <a:cs typeface="Times New Roman"/>
              </a:rPr>
              <a:t>potuerint</a:t>
            </a:r>
            <a:r>
              <a:rPr lang="de-DE" i="1" dirty="0">
                <a:latin typeface="Times New Roman"/>
                <a:cs typeface="Times New Roman"/>
              </a:rPr>
              <a:t>, ad </a:t>
            </a:r>
            <a:r>
              <a:rPr lang="de-DE" i="1" dirty="0" err="1">
                <a:latin typeface="Times New Roman"/>
                <a:cs typeface="Times New Roman"/>
              </a:rPr>
              <a:t>superarbitrum</a:t>
            </a:r>
            <a:r>
              <a:rPr lang="de-DE" i="1" dirty="0">
                <a:latin typeface="Times New Roman"/>
                <a:cs typeface="Times New Roman"/>
              </a:rPr>
              <a:t>, </a:t>
            </a:r>
            <a:r>
              <a:rPr lang="de-DE" i="1" dirty="0" err="1">
                <a:latin typeface="Times New Roman"/>
                <a:cs typeface="Times New Roman"/>
              </a:rPr>
              <a:t>dominum</a:t>
            </a:r>
            <a:r>
              <a:rPr lang="de-DE" i="1" dirty="0">
                <a:latin typeface="Times New Roman"/>
                <a:cs typeface="Times New Roman"/>
              </a:rPr>
              <a:t> </a:t>
            </a:r>
            <a:r>
              <a:rPr lang="de-DE" i="1" dirty="0" err="1">
                <a:latin typeface="Times New Roman"/>
                <a:cs typeface="Times New Roman"/>
              </a:rPr>
              <a:t>nostrum</a:t>
            </a:r>
            <a:r>
              <a:rPr lang="de-DE" i="1" dirty="0">
                <a:latin typeface="Times New Roman"/>
                <a:cs typeface="Times New Roman"/>
              </a:rPr>
              <a:t> </a:t>
            </a:r>
            <a:r>
              <a:rPr lang="de-DE" i="1" dirty="0" err="1">
                <a:latin typeface="Times New Roman"/>
                <a:cs typeface="Times New Roman"/>
              </a:rPr>
              <a:t>papam</a:t>
            </a:r>
            <a:r>
              <a:rPr lang="de-DE" i="1" dirty="0">
                <a:latin typeface="Times New Roman"/>
                <a:cs typeface="Times New Roman"/>
              </a:rPr>
              <a:t>, </a:t>
            </a:r>
            <a:r>
              <a:rPr lang="de-DE" i="1" dirty="0" err="1">
                <a:latin typeface="Times New Roman"/>
                <a:cs typeface="Times New Roman"/>
              </a:rPr>
              <a:t>causas</a:t>
            </a:r>
            <a:r>
              <a:rPr lang="de-DE" i="1" dirty="0">
                <a:latin typeface="Times New Roman"/>
                <a:cs typeface="Times New Roman"/>
              </a:rPr>
              <a:t> </a:t>
            </a:r>
            <a:r>
              <a:rPr lang="de-DE" i="1" dirty="0" err="1">
                <a:latin typeface="Times New Roman"/>
                <a:cs typeface="Times New Roman"/>
              </a:rPr>
              <a:t>debent</a:t>
            </a:r>
            <a:r>
              <a:rPr lang="de-DE" i="1" dirty="0">
                <a:latin typeface="Times New Roman"/>
                <a:cs typeface="Times New Roman"/>
              </a:rPr>
              <a:t> </a:t>
            </a:r>
            <a:r>
              <a:rPr lang="de-DE" i="1" dirty="0" err="1">
                <a:latin typeface="Times New Roman"/>
                <a:cs typeface="Times New Roman"/>
              </a:rPr>
              <a:t>remittere</a:t>
            </a:r>
            <a:r>
              <a:rPr lang="de-DE" dirty="0">
                <a:latin typeface="Times New Roman"/>
                <a:cs typeface="Times New Roman"/>
              </a:rPr>
              <a:t>).</a:t>
            </a:r>
          </a:p>
          <a:p>
            <a:pPr marL="285750" indent="-285750" algn="just">
              <a:spcAft>
                <a:spcPts val="600"/>
              </a:spcAft>
              <a:buFont typeface="Arial"/>
              <a:buChar char="•"/>
            </a:pPr>
            <a:r>
              <a:rPr lang="de-DE" dirty="0" err="1">
                <a:latin typeface="Times New Roman"/>
                <a:cs typeface="Times New Roman"/>
              </a:rPr>
              <a:t>Mírová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smlouva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uzavřená</a:t>
            </a:r>
            <a:r>
              <a:rPr lang="de-DE" dirty="0">
                <a:latin typeface="Times New Roman"/>
                <a:cs typeface="Times New Roman"/>
              </a:rPr>
              <a:t> se </a:t>
            </a:r>
            <a:r>
              <a:rPr lang="de-DE" dirty="0" err="1">
                <a:latin typeface="Times New Roman"/>
                <a:cs typeface="Times New Roman"/>
              </a:rPr>
              <a:t>souhlasem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obou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stran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nesmí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být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přes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nikoho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porušena</a:t>
            </a:r>
            <a:r>
              <a:rPr lang="de-DE" dirty="0">
                <a:latin typeface="Times New Roman"/>
                <a:cs typeface="Times New Roman"/>
              </a:rPr>
              <a:t>, i </a:t>
            </a:r>
            <a:r>
              <a:rPr lang="de-DE" dirty="0" err="1">
                <a:latin typeface="Times New Roman"/>
                <a:cs typeface="Times New Roman"/>
              </a:rPr>
              <a:t>kdyby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vznikly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nové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neshody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nebo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sporné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otázky</a:t>
            </a:r>
            <a:r>
              <a:rPr lang="de-DE" dirty="0">
                <a:latin typeface="Times New Roman"/>
                <a:cs typeface="Times New Roman"/>
              </a:rPr>
              <a:t>. </a:t>
            </a:r>
            <a:r>
              <a:rPr lang="de-DE" dirty="0" err="1">
                <a:latin typeface="Times New Roman"/>
                <a:cs typeface="Times New Roman"/>
              </a:rPr>
              <a:t>Ty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má</a:t>
            </a:r>
            <a:r>
              <a:rPr lang="de-DE" dirty="0">
                <a:latin typeface="Times New Roman"/>
                <a:cs typeface="Times New Roman"/>
              </a:rPr>
              <a:t> v </a:t>
            </a:r>
            <a:r>
              <a:rPr lang="de-DE" dirty="0" err="1">
                <a:latin typeface="Times New Roman"/>
                <a:cs typeface="Times New Roman"/>
              </a:rPr>
              <a:t>budoucnu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řešit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arbitráž</a:t>
            </a:r>
            <a:r>
              <a:rPr lang="de-DE" dirty="0">
                <a:latin typeface="Times New Roman"/>
                <a:cs typeface="Times New Roman"/>
              </a:rPr>
              <a:t>. </a:t>
            </a:r>
            <a:r>
              <a:rPr lang="de-DE" dirty="0" err="1">
                <a:latin typeface="Times New Roman"/>
                <a:cs typeface="Times New Roman"/>
              </a:rPr>
              <a:t>Strana</a:t>
            </a:r>
            <a:r>
              <a:rPr lang="de-DE" dirty="0">
                <a:latin typeface="Times New Roman"/>
                <a:cs typeface="Times New Roman"/>
              </a:rPr>
              <a:t>, </a:t>
            </a:r>
            <a:r>
              <a:rPr lang="de-DE" dirty="0" err="1">
                <a:latin typeface="Times New Roman"/>
                <a:cs typeface="Times New Roman"/>
              </a:rPr>
              <a:t>která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by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porušila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mír</a:t>
            </a:r>
            <a:r>
              <a:rPr lang="de-DE" dirty="0">
                <a:latin typeface="Times New Roman"/>
                <a:cs typeface="Times New Roman"/>
              </a:rPr>
              <a:t>, </a:t>
            </a:r>
            <a:r>
              <a:rPr lang="de-DE" dirty="0" err="1">
                <a:latin typeface="Times New Roman"/>
                <a:cs typeface="Times New Roman"/>
              </a:rPr>
              <a:t>musí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zaplatit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pokutu</a:t>
            </a:r>
            <a:r>
              <a:rPr lang="de-DE" dirty="0">
                <a:latin typeface="Times New Roman"/>
                <a:cs typeface="Times New Roman"/>
              </a:rPr>
              <a:t> 10 </a:t>
            </a:r>
            <a:r>
              <a:rPr lang="de-DE" dirty="0" err="1">
                <a:latin typeface="Times New Roman"/>
                <a:cs typeface="Times New Roman"/>
              </a:rPr>
              <a:t>tis</a:t>
            </a:r>
            <a:r>
              <a:rPr lang="de-DE" dirty="0">
                <a:latin typeface="Times New Roman"/>
                <a:cs typeface="Times New Roman"/>
              </a:rPr>
              <a:t>. </a:t>
            </a:r>
            <a:r>
              <a:rPr lang="de-DE" dirty="0" err="1">
                <a:latin typeface="Times New Roman"/>
                <a:cs typeface="Times New Roman"/>
              </a:rPr>
              <a:t>hřiven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stříbra</a:t>
            </a:r>
            <a:r>
              <a:rPr lang="de-DE" dirty="0">
                <a:latin typeface="Times New Roman"/>
                <a:cs typeface="Times New Roman"/>
              </a:rPr>
              <a:t> (</a:t>
            </a:r>
            <a:r>
              <a:rPr lang="de-DE" i="1" dirty="0">
                <a:latin typeface="Times New Roman"/>
                <a:cs typeface="Times New Roman"/>
              </a:rPr>
              <a:t>per </a:t>
            </a:r>
            <a:r>
              <a:rPr lang="de-DE" i="1" dirty="0" err="1">
                <a:latin typeface="Times New Roman"/>
                <a:cs typeface="Times New Roman"/>
              </a:rPr>
              <a:t>nullas</a:t>
            </a:r>
            <a:r>
              <a:rPr lang="de-DE" i="1" dirty="0">
                <a:latin typeface="Times New Roman"/>
                <a:cs typeface="Times New Roman"/>
              </a:rPr>
              <a:t> </a:t>
            </a:r>
            <a:r>
              <a:rPr lang="de-DE" i="1" dirty="0" err="1">
                <a:latin typeface="Times New Roman"/>
                <a:cs typeface="Times New Roman"/>
              </a:rPr>
              <a:t>penitus</a:t>
            </a:r>
            <a:r>
              <a:rPr lang="de-DE" i="1" dirty="0">
                <a:latin typeface="Times New Roman"/>
                <a:cs typeface="Times New Roman"/>
              </a:rPr>
              <a:t> </a:t>
            </a:r>
            <a:r>
              <a:rPr lang="de-DE" i="1" dirty="0" err="1">
                <a:latin typeface="Times New Roman"/>
                <a:cs typeface="Times New Roman"/>
              </a:rPr>
              <a:t>dissensiones</a:t>
            </a:r>
            <a:r>
              <a:rPr lang="de-DE" i="1" dirty="0">
                <a:latin typeface="Times New Roman"/>
                <a:cs typeface="Times New Roman"/>
              </a:rPr>
              <a:t> </a:t>
            </a:r>
            <a:r>
              <a:rPr lang="de-DE" i="1" dirty="0" err="1">
                <a:latin typeface="Times New Roman"/>
                <a:cs typeface="Times New Roman"/>
              </a:rPr>
              <a:t>violetur</a:t>
            </a:r>
            <a:r>
              <a:rPr lang="de-DE" i="1" dirty="0">
                <a:latin typeface="Times New Roman"/>
                <a:cs typeface="Times New Roman"/>
              </a:rPr>
              <a:t>, </a:t>
            </a:r>
            <a:r>
              <a:rPr lang="de-DE" i="1" dirty="0" err="1">
                <a:latin typeface="Times New Roman"/>
                <a:cs typeface="Times New Roman"/>
              </a:rPr>
              <a:t>eciam</a:t>
            </a:r>
            <a:r>
              <a:rPr lang="de-DE" i="1" dirty="0">
                <a:latin typeface="Times New Roman"/>
                <a:cs typeface="Times New Roman"/>
              </a:rPr>
              <a:t> </a:t>
            </a:r>
            <a:r>
              <a:rPr lang="de-DE" i="1" dirty="0" err="1">
                <a:latin typeface="Times New Roman"/>
                <a:cs typeface="Times New Roman"/>
              </a:rPr>
              <a:t>parcium</a:t>
            </a:r>
            <a:r>
              <a:rPr lang="de-DE" i="1" dirty="0">
                <a:latin typeface="Times New Roman"/>
                <a:cs typeface="Times New Roman"/>
              </a:rPr>
              <a:t> </a:t>
            </a:r>
            <a:r>
              <a:rPr lang="de-DE" i="1" dirty="0" err="1">
                <a:latin typeface="Times New Roman"/>
                <a:cs typeface="Times New Roman"/>
              </a:rPr>
              <a:t>aliquibus</a:t>
            </a:r>
            <a:r>
              <a:rPr lang="de-DE" i="1" dirty="0">
                <a:latin typeface="Times New Roman"/>
                <a:cs typeface="Times New Roman"/>
              </a:rPr>
              <a:t> </a:t>
            </a:r>
            <a:r>
              <a:rPr lang="de-DE" i="1" dirty="0" err="1">
                <a:latin typeface="Times New Roman"/>
                <a:cs typeface="Times New Roman"/>
              </a:rPr>
              <a:t>insurgentibus</a:t>
            </a:r>
            <a:r>
              <a:rPr lang="de-DE" i="1" dirty="0">
                <a:latin typeface="Times New Roman"/>
                <a:cs typeface="Times New Roman"/>
              </a:rPr>
              <a:t> </a:t>
            </a:r>
            <a:r>
              <a:rPr lang="de-DE" i="1" dirty="0" err="1">
                <a:latin typeface="Times New Roman"/>
                <a:cs typeface="Times New Roman"/>
              </a:rPr>
              <a:t>dissensionibus</a:t>
            </a:r>
            <a:r>
              <a:rPr lang="de-DE" i="1" dirty="0">
                <a:latin typeface="Times New Roman"/>
                <a:cs typeface="Times New Roman"/>
              </a:rPr>
              <a:t>, </a:t>
            </a:r>
            <a:r>
              <a:rPr lang="de-DE" i="1" dirty="0" err="1">
                <a:latin typeface="Times New Roman"/>
                <a:cs typeface="Times New Roman"/>
              </a:rPr>
              <a:t>arbitramur</a:t>
            </a:r>
            <a:r>
              <a:rPr lang="de-DE" i="1" dirty="0">
                <a:latin typeface="Times New Roman"/>
                <a:cs typeface="Times New Roman"/>
              </a:rPr>
              <a:t>, </a:t>
            </a:r>
            <a:r>
              <a:rPr lang="de-DE" i="1" dirty="0" err="1">
                <a:latin typeface="Times New Roman"/>
                <a:cs typeface="Times New Roman"/>
              </a:rPr>
              <a:t>sentenciamus</a:t>
            </a:r>
            <a:r>
              <a:rPr lang="de-DE" i="1" dirty="0">
                <a:latin typeface="Times New Roman"/>
                <a:cs typeface="Times New Roman"/>
              </a:rPr>
              <a:t>, </a:t>
            </a:r>
            <a:r>
              <a:rPr lang="de-DE" i="1" dirty="0" err="1">
                <a:latin typeface="Times New Roman"/>
                <a:cs typeface="Times New Roman"/>
              </a:rPr>
              <a:t>declaramus</a:t>
            </a:r>
            <a:r>
              <a:rPr lang="de-DE" i="1" dirty="0">
                <a:latin typeface="Times New Roman"/>
                <a:cs typeface="Times New Roman"/>
              </a:rPr>
              <a:t> et </a:t>
            </a:r>
            <a:r>
              <a:rPr lang="de-DE" i="1" dirty="0" err="1">
                <a:latin typeface="Times New Roman"/>
                <a:cs typeface="Times New Roman"/>
              </a:rPr>
              <a:t>volumus</a:t>
            </a:r>
            <a:r>
              <a:rPr lang="de-DE" i="1" dirty="0">
                <a:latin typeface="Times New Roman"/>
                <a:cs typeface="Times New Roman"/>
              </a:rPr>
              <a:t> </a:t>
            </a:r>
            <a:r>
              <a:rPr lang="de-DE" i="1" dirty="0" err="1">
                <a:latin typeface="Times New Roman"/>
                <a:cs typeface="Times New Roman"/>
              </a:rPr>
              <a:t>dictam</a:t>
            </a:r>
            <a:r>
              <a:rPr lang="de-DE" i="1" dirty="0">
                <a:latin typeface="Times New Roman"/>
                <a:cs typeface="Times New Roman"/>
              </a:rPr>
              <a:t> </a:t>
            </a:r>
            <a:r>
              <a:rPr lang="de-DE" i="1" dirty="0" err="1">
                <a:latin typeface="Times New Roman"/>
                <a:cs typeface="Times New Roman"/>
              </a:rPr>
              <a:t>unionem</a:t>
            </a:r>
            <a:r>
              <a:rPr lang="de-DE" i="1" dirty="0">
                <a:latin typeface="Times New Roman"/>
                <a:cs typeface="Times New Roman"/>
              </a:rPr>
              <a:t> </a:t>
            </a:r>
            <a:r>
              <a:rPr lang="de-DE" i="1" dirty="0" err="1">
                <a:latin typeface="Times New Roman"/>
                <a:cs typeface="Times New Roman"/>
              </a:rPr>
              <a:t>perpetui</a:t>
            </a:r>
            <a:r>
              <a:rPr lang="de-DE" i="1" dirty="0">
                <a:latin typeface="Times New Roman"/>
                <a:cs typeface="Times New Roman"/>
              </a:rPr>
              <a:t> </a:t>
            </a:r>
            <a:r>
              <a:rPr lang="de-DE" i="1" dirty="0" err="1">
                <a:latin typeface="Times New Roman"/>
                <a:cs typeface="Times New Roman"/>
              </a:rPr>
              <a:t>federis</a:t>
            </a:r>
            <a:r>
              <a:rPr lang="de-DE" i="1" dirty="0">
                <a:latin typeface="Times New Roman"/>
                <a:cs typeface="Times New Roman"/>
              </a:rPr>
              <a:t> et </a:t>
            </a:r>
            <a:r>
              <a:rPr lang="de-DE" i="1" dirty="0" err="1">
                <a:latin typeface="Times New Roman"/>
                <a:cs typeface="Times New Roman"/>
              </a:rPr>
              <a:t>contenta</a:t>
            </a:r>
            <a:r>
              <a:rPr lang="de-DE" i="1" dirty="0">
                <a:latin typeface="Times New Roman"/>
                <a:cs typeface="Times New Roman"/>
              </a:rPr>
              <a:t> in </a:t>
            </a:r>
            <a:r>
              <a:rPr lang="de-DE" i="1" dirty="0" err="1">
                <a:latin typeface="Times New Roman"/>
                <a:cs typeface="Times New Roman"/>
              </a:rPr>
              <a:t>scriptura</a:t>
            </a:r>
            <a:r>
              <a:rPr lang="de-DE" i="1" dirty="0">
                <a:latin typeface="Times New Roman"/>
                <a:cs typeface="Times New Roman"/>
              </a:rPr>
              <a:t> </a:t>
            </a:r>
            <a:r>
              <a:rPr lang="de-DE" i="1" dirty="0" err="1">
                <a:latin typeface="Times New Roman"/>
                <a:cs typeface="Times New Roman"/>
              </a:rPr>
              <a:t>dicte</a:t>
            </a:r>
            <a:r>
              <a:rPr lang="de-DE" i="1" dirty="0">
                <a:latin typeface="Times New Roman"/>
                <a:cs typeface="Times New Roman"/>
              </a:rPr>
              <a:t> </a:t>
            </a:r>
            <a:r>
              <a:rPr lang="de-DE" i="1" dirty="0" err="1">
                <a:latin typeface="Times New Roman"/>
                <a:cs typeface="Times New Roman"/>
              </a:rPr>
              <a:t>unionis</a:t>
            </a:r>
            <a:r>
              <a:rPr lang="de-DE" i="1" dirty="0">
                <a:latin typeface="Times New Roman"/>
                <a:cs typeface="Times New Roman"/>
              </a:rPr>
              <a:t> et </a:t>
            </a:r>
            <a:r>
              <a:rPr lang="de-DE" i="1" dirty="0" err="1">
                <a:latin typeface="Times New Roman"/>
                <a:cs typeface="Times New Roman"/>
              </a:rPr>
              <a:t>concordie</a:t>
            </a:r>
            <a:r>
              <a:rPr lang="de-DE" i="1" dirty="0">
                <a:latin typeface="Times New Roman"/>
                <a:cs typeface="Times New Roman"/>
              </a:rPr>
              <a:t> </a:t>
            </a:r>
            <a:r>
              <a:rPr lang="de-DE" i="1" dirty="0" err="1">
                <a:latin typeface="Times New Roman"/>
                <a:cs typeface="Times New Roman"/>
              </a:rPr>
              <a:t>perpetuo</a:t>
            </a:r>
            <a:r>
              <a:rPr lang="de-DE" i="1" dirty="0">
                <a:latin typeface="Times New Roman"/>
                <a:cs typeface="Times New Roman"/>
              </a:rPr>
              <a:t> </a:t>
            </a:r>
            <a:r>
              <a:rPr lang="de-DE" i="1" dirty="0" err="1">
                <a:latin typeface="Times New Roman"/>
                <a:cs typeface="Times New Roman"/>
              </a:rPr>
              <a:t>valituram</a:t>
            </a:r>
            <a:r>
              <a:rPr lang="de-DE" i="1" dirty="0">
                <a:latin typeface="Times New Roman"/>
                <a:cs typeface="Times New Roman"/>
              </a:rPr>
              <a:t> et </a:t>
            </a:r>
            <a:r>
              <a:rPr lang="de-DE" i="1" dirty="0" err="1">
                <a:latin typeface="Times New Roman"/>
                <a:cs typeface="Times New Roman"/>
              </a:rPr>
              <a:t>valitura</a:t>
            </a:r>
            <a:r>
              <a:rPr lang="de-DE" dirty="0">
                <a:latin typeface="Times New Roman"/>
                <a:cs typeface="Times New Roman"/>
              </a:rPr>
              <a:t>).</a:t>
            </a:r>
          </a:p>
          <a:p>
            <a:pPr marL="285750" indent="-285750" algn="just">
              <a:spcAft>
                <a:spcPts val="600"/>
              </a:spcAft>
              <a:buFont typeface="Arial"/>
              <a:buChar char="•"/>
            </a:pPr>
            <a:r>
              <a:rPr lang="de-DE" dirty="0" err="1">
                <a:latin typeface="Times New Roman"/>
                <a:cs typeface="Times New Roman"/>
              </a:rPr>
              <a:t>Řád</a:t>
            </a:r>
            <a:r>
              <a:rPr lang="de-DE" dirty="0">
                <a:latin typeface="Times New Roman"/>
                <a:cs typeface="Times New Roman"/>
              </a:rPr>
              <a:t> se </a:t>
            </a:r>
            <a:r>
              <a:rPr lang="de-DE" dirty="0" err="1">
                <a:latin typeface="Times New Roman"/>
                <a:cs typeface="Times New Roman"/>
              </a:rPr>
              <a:t>zavázal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zaplatit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polsko-litevské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straně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odškodné</a:t>
            </a:r>
            <a:r>
              <a:rPr lang="de-DE" dirty="0">
                <a:latin typeface="Times New Roman"/>
                <a:cs typeface="Times New Roman"/>
              </a:rPr>
              <a:t> 100 </a:t>
            </a:r>
            <a:r>
              <a:rPr lang="de-DE" dirty="0" err="1">
                <a:latin typeface="Times New Roman"/>
                <a:cs typeface="Times New Roman"/>
              </a:rPr>
              <a:t>tis</a:t>
            </a:r>
            <a:r>
              <a:rPr lang="de-DE" dirty="0">
                <a:latin typeface="Times New Roman"/>
                <a:cs typeface="Times New Roman"/>
              </a:rPr>
              <a:t>. </a:t>
            </a:r>
            <a:r>
              <a:rPr lang="de-DE" dirty="0" err="1">
                <a:latin typeface="Times New Roman"/>
                <a:cs typeface="Times New Roman"/>
              </a:rPr>
              <a:t>kop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praž</a:t>
            </a:r>
            <a:r>
              <a:rPr lang="de-DE" dirty="0">
                <a:latin typeface="Times New Roman"/>
                <a:cs typeface="Times New Roman"/>
              </a:rPr>
              <a:t>. </a:t>
            </a:r>
            <a:r>
              <a:rPr lang="de-DE" dirty="0" err="1">
                <a:latin typeface="Times New Roman"/>
                <a:cs typeface="Times New Roman"/>
              </a:rPr>
              <a:t>grošů</a:t>
            </a:r>
            <a:r>
              <a:rPr lang="de-DE" dirty="0">
                <a:latin typeface="Times New Roman"/>
                <a:cs typeface="Times New Roman"/>
              </a:rPr>
              <a:t>.</a:t>
            </a:r>
          </a:p>
          <a:p>
            <a:pPr marL="285750" indent="-285750" algn="just">
              <a:spcAft>
                <a:spcPts val="600"/>
              </a:spcAft>
              <a:buFont typeface="Arial"/>
              <a:buChar char="•"/>
            </a:pPr>
            <a:r>
              <a:rPr lang="de-DE" dirty="0" err="1">
                <a:latin typeface="Times New Roman"/>
                <a:cs typeface="Times New Roman"/>
              </a:rPr>
              <a:t>Všichni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zběhové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z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obou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stran</a:t>
            </a:r>
            <a:r>
              <a:rPr lang="de-DE" dirty="0">
                <a:latin typeface="Times New Roman"/>
                <a:cs typeface="Times New Roman"/>
              </a:rPr>
              <a:t> se </a:t>
            </a:r>
            <a:r>
              <a:rPr lang="de-DE" dirty="0" err="1">
                <a:latin typeface="Times New Roman"/>
                <a:cs typeface="Times New Roman"/>
              </a:rPr>
              <a:t>mají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bezpečné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vrátit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ke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svým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majetkům</a:t>
            </a:r>
            <a:r>
              <a:rPr lang="de-DE" dirty="0">
                <a:latin typeface="Times New Roman"/>
                <a:cs typeface="Times New Roman"/>
              </a:rPr>
              <a:t> (</a:t>
            </a:r>
            <a:r>
              <a:rPr lang="de-DE" dirty="0" err="1">
                <a:latin typeface="Times New Roman"/>
                <a:cs typeface="Times New Roman"/>
              </a:rPr>
              <a:t>varmijský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biskup</a:t>
            </a:r>
            <a:r>
              <a:rPr lang="de-DE" dirty="0">
                <a:latin typeface="Times New Roman"/>
                <a:cs typeface="Times New Roman"/>
              </a:rPr>
              <a:t>, </a:t>
            </a:r>
            <a:r>
              <a:rPr lang="de-DE" dirty="0" err="1" smtClean="0">
                <a:latin typeface="Times New Roman"/>
                <a:cs typeface="Times New Roman"/>
              </a:rPr>
              <a:t>jenž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byl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velmistrem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označen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jako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zrádce</a:t>
            </a:r>
            <a:r>
              <a:rPr lang="de-DE" dirty="0" smtClean="0">
                <a:latin typeface="Times New Roman"/>
                <a:cs typeface="Times New Roman"/>
              </a:rPr>
              <a:t>).</a:t>
            </a:r>
            <a:endParaRPr lang="de-DE" dirty="0" smtClean="0">
              <a:latin typeface="Times New Roman"/>
              <a:cs typeface="Times New Roman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44236" y="301946"/>
            <a:ext cx="843547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2400" b="1" dirty="0" err="1" smtClean="0">
                <a:latin typeface="Times New Roman"/>
                <a:cs typeface="Times New Roman"/>
              </a:rPr>
              <a:t>Podmínky</a:t>
            </a:r>
            <a:r>
              <a:rPr lang="de-DE" sz="2400" b="1" dirty="0" smtClean="0">
                <a:latin typeface="Times New Roman"/>
                <a:cs typeface="Times New Roman"/>
              </a:rPr>
              <a:t> </a:t>
            </a:r>
            <a:r>
              <a:rPr lang="de-DE" sz="2400" b="1" dirty="0" err="1" smtClean="0">
                <a:latin typeface="Times New Roman"/>
                <a:cs typeface="Times New Roman"/>
              </a:rPr>
              <a:t>prvního</a:t>
            </a:r>
            <a:r>
              <a:rPr lang="de-DE" sz="2400" b="1" dirty="0" smtClean="0">
                <a:latin typeface="Times New Roman"/>
                <a:cs typeface="Times New Roman"/>
              </a:rPr>
              <a:t> </a:t>
            </a:r>
            <a:r>
              <a:rPr lang="de-DE" sz="2400" b="1" dirty="0" err="1" smtClean="0">
                <a:latin typeface="Times New Roman"/>
                <a:cs typeface="Times New Roman"/>
              </a:rPr>
              <a:t>toruňského</a:t>
            </a:r>
            <a:r>
              <a:rPr lang="de-DE" sz="2400" b="1" dirty="0" smtClean="0">
                <a:latin typeface="Times New Roman"/>
                <a:cs typeface="Times New Roman"/>
              </a:rPr>
              <a:t> </a:t>
            </a:r>
            <a:r>
              <a:rPr lang="de-DE" sz="2400" b="1" dirty="0" err="1" smtClean="0">
                <a:latin typeface="Times New Roman"/>
                <a:cs typeface="Times New Roman"/>
              </a:rPr>
              <a:t>míru</a:t>
            </a:r>
            <a:r>
              <a:rPr lang="de-DE" sz="2400" b="1" dirty="0" smtClean="0">
                <a:latin typeface="Times New Roman"/>
                <a:cs typeface="Times New Roman"/>
              </a:rPr>
              <a:t> (1.II.1411) II.</a:t>
            </a:r>
            <a:endParaRPr lang="de-DE" sz="24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64445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44237" y="1169154"/>
            <a:ext cx="8435474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de-DE" dirty="0" err="1" smtClean="0">
                <a:latin typeface="Times New Roman"/>
                <a:cs typeface="Times New Roman"/>
              </a:rPr>
              <a:t>Polská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strana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požaduje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od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řádu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Gdaňské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Pomoří</a:t>
            </a:r>
            <a:r>
              <a:rPr lang="de-DE" dirty="0" smtClean="0">
                <a:latin typeface="Times New Roman"/>
                <a:cs typeface="Times New Roman"/>
              </a:rPr>
              <a:t>, </a:t>
            </a:r>
            <a:r>
              <a:rPr lang="de-DE" dirty="0" err="1" smtClean="0">
                <a:latin typeface="Times New Roman"/>
                <a:cs typeface="Times New Roman"/>
              </a:rPr>
              <a:t>zemi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chełmińskou</a:t>
            </a:r>
            <a:r>
              <a:rPr lang="de-DE" dirty="0" smtClean="0">
                <a:latin typeface="Times New Roman"/>
                <a:cs typeface="Times New Roman"/>
              </a:rPr>
              <a:t> a </a:t>
            </a:r>
            <a:r>
              <a:rPr lang="de-DE" dirty="0" err="1" smtClean="0">
                <a:latin typeface="Times New Roman"/>
                <a:cs typeface="Times New Roman"/>
              </a:rPr>
              <a:t>michałowskou</a:t>
            </a:r>
            <a:r>
              <a:rPr lang="de-DE" dirty="0" smtClean="0">
                <a:latin typeface="Times New Roman"/>
                <a:cs typeface="Times New Roman"/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 err="1" smtClean="0">
                <a:latin typeface="Times New Roman"/>
                <a:cs typeface="Times New Roman"/>
              </a:rPr>
              <a:t>beřezen</a:t>
            </a:r>
            <a:r>
              <a:rPr lang="de-DE" dirty="0" smtClean="0">
                <a:latin typeface="Times New Roman"/>
                <a:cs typeface="Times New Roman"/>
              </a:rPr>
              <a:t> 1412 – </a:t>
            </a:r>
            <a:r>
              <a:rPr lang="de-DE" dirty="0" err="1" smtClean="0">
                <a:latin typeface="Times New Roman"/>
                <a:cs typeface="Times New Roman"/>
              </a:rPr>
              <a:t>spojenectví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mezi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Zikmundem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Lucemburským</a:t>
            </a:r>
            <a:r>
              <a:rPr lang="de-DE" dirty="0" smtClean="0">
                <a:latin typeface="Times New Roman"/>
                <a:cs typeface="Times New Roman"/>
              </a:rPr>
              <a:t> a </a:t>
            </a:r>
            <a:r>
              <a:rPr lang="de-DE" dirty="0" err="1" smtClean="0">
                <a:latin typeface="Times New Roman"/>
                <a:cs typeface="Times New Roman"/>
              </a:rPr>
              <a:t>králem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Vladislavem</a:t>
            </a:r>
            <a:r>
              <a:rPr lang="de-DE" dirty="0" smtClean="0">
                <a:latin typeface="Times New Roman"/>
                <a:cs typeface="Times New Roman"/>
              </a:rPr>
              <a:t> II. </a:t>
            </a:r>
            <a:r>
              <a:rPr lang="de-DE" dirty="0" err="1" smtClean="0">
                <a:latin typeface="Times New Roman"/>
                <a:cs typeface="Times New Roman"/>
              </a:rPr>
              <a:t>Jagellou</a:t>
            </a:r>
            <a:r>
              <a:rPr lang="de-DE" dirty="0" smtClean="0">
                <a:latin typeface="Times New Roman"/>
                <a:cs typeface="Times New Roman"/>
              </a:rPr>
              <a:t>. </a:t>
            </a:r>
            <a:endParaRPr lang="de-DE" dirty="0">
              <a:latin typeface="Times New Roman"/>
              <a:cs typeface="Times New Roman"/>
            </a:endParaRPr>
          </a:p>
          <a:p>
            <a:pPr marL="285750" indent="-285750" algn="just">
              <a:buFont typeface="Arial"/>
              <a:buChar char="•"/>
            </a:pPr>
            <a:r>
              <a:rPr lang="de-DE" dirty="0" err="1" smtClean="0">
                <a:latin typeface="Times New Roman"/>
                <a:cs typeface="Times New Roman"/>
              </a:rPr>
              <a:t>srpen</a:t>
            </a:r>
            <a:r>
              <a:rPr lang="de-DE" dirty="0" smtClean="0">
                <a:latin typeface="Times New Roman"/>
                <a:cs typeface="Times New Roman"/>
              </a:rPr>
              <a:t> 1412 – </a:t>
            </a:r>
            <a:r>
              <a:rPr lang="de-DE" dirty="0" err="1" smtClean="0">
                <a:latin typeface="Times New Roman"/>
                <a:cs typeface="Times New Roman"/>
              </a:rPr>
              <a:t>výrok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krále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Zikmunda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jako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rozhodčího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soudce</a:t>
            </a:r>
            <a:r>
              <a:rPr lang="de-DE" dirty="0" smtClean="0">
                <a:latin typeface="Times New Roman"/>
                <a:cs typeface="Times New Roman"/>
              </a:rPr>
              <a:t> v </a:t>
            </a:r>
            <a:r>
              <a:rPr lang="de-DE" dirty="0" err="1" smtClean="0">
                <a:latin typeface="Times New Roman"/>
                <a:cs typeface="Times New Roman"/>
              </a:rPr>
              <a:t>prusko-polském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sporu</a:t>
            </a:r>
            <a:r>
              <a:rPr lang="de-DE" dirty="0" smtClean="0">
                <a:latin typeface="Times New Roman"/>
                <a:cs typeface="Times New Roman"/>
              </a:rPr>
              <a:t>. </a:t>
            </a:r>
            <a:r>
              <a:rPr lang="de-DE" dirty="0" err="1" smtClean="0">
                <a:latin typeface="Times New Roman"/>
                <a:cs typeface="Times New Roman"/>
              </a:rPr>
              <a:t>Potvrzení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toruňského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míru</a:t>
            </a:r>
            <a:r>
              <a:rPr lang="de-DE" dirty="0" smtClean="0">
                <a:latin typeface="Times New Roman"/>
                <a:cs typeface="Times New Roman"/>
              </a:rPr>
              <a:t>, </a:t>
            </a:r>
            <a:r>
              <a:rPr lang="de-DE" dirty="0" err="1" smtClean="0">
                <a:latin typeface="Times New Roman"/>
                <a:cs typeface="Times New Roman"/>
              </a:rPr>
              <a:t>řešeny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měly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být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pouze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nové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spory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ohledně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průběhu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hranic</a:t>
            </a:r>
            <a:r>
              <a:rPr lang="de-DE" dirty="0" smtClean="0">
                <a:latin typeface="Times New Roman"/>
                <a:cs typeface="Times New Roman"/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 err="1" smtClean="0">
                <a:latin typeface="Times New Roman"/>
                <a:cs typeface="Times New Roman"/>
              </a:rPr>
              <a:t>od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podzimu</a:t>
            </a:r>
            <a:r>
              <a:rPr lang="de-DE" dirty="0" smtClean="0">
                <a:latin typeface="Times New Roman"/>
                <a:cs typeface="Times New Roman"/>
              </a:rPr>
              <a:t> 1412 do </a:t>
            </a:r>
            <a:r>
              <a:rPr lang="de-DE" dirty="0" err="1" smtClean="0">
                <a:latin typeface="Times New Roman"/>
                <a:cs typeface="Times New Roman"/>
              </a:rPr>
              <a:t>jaro</a:t>
            </a:r>
            <a:r>
              <a:rPr lang="de-DE" dirty="0" smtClean="0">
                <a:latin typeface="Times New Roman"/>
                <a:cs typeface="Times New Roman"/>
              </a:rPr>
              <a:t> 1413 – </a:t>
            </a:r>
            <a:r>
              <a:rPr lang="de-DE" dirty="0" err="1" smtClean="0">
                <a:latin typeface="Times New Roman"/>
                <a:cs typeface="Times New Roman"/>
              </a:rPr>
              <a:t>subarbiter</a:t>
            </a:r>
            <a:r>
              <a:rPr lang="de-DE" dirty="0" smtClean="0">
                <a:latin typeface="Times New Roman"/>
                <a:cs typeface="Times New Roman"/>
              </a:rPr>
              <a:t> Benedikt </a:t>
            </a:r>
            <a:r>
              <a:rPr lang="de-DE" dirty="0" err="1" smtClean="0">
                <a:latin typeface="Times New Roman"/>
                <a:cs typeface="Times New Roman"/>
              </a:rPr>
              <a:t>z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Makry</a:t>
            </a:r>
            <a:r>
              <a:rPr lang="de-DE" dirty="0" smtClean="0">
                <a:latin typeface="Times New Roman"/>
                <a:cs typeface="Times New Roman"/>
              </a:rPr>
              <a:t>, </a:t>
            </a:r>
            <a:r>
              <a:rPr lang="de-DE" dirty="0" err="1" smtClean="0">
                <a:latin typeface="Times New Roman"/>
                <a:cs typeface="Times New Roman"/>
              </a:rPr>
              <a:t>pověřen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králem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Zikmundem</a:t>
            </a:r>
            <a:r>
              <a:rPr lang="de-DE" dirty="0" smtClean="0">
                <a:latin typeface="Times New Roman"/>
                <a:cs typeface="Times New Roman"/>
              </a:rPr>
              <a:t>, </a:t>
            </a:r>
            <a:r>
              <a:rPr lang="de-DE" dirty="0" err="1" smtClean="0">
                <a:latin typeface="Times New Roman"/>
                <a:cs typeface="Times New Roman"/>
              </a:rPr>
              <a:t>aby</a:t>
            </a:r>
            <a:r>
              <a:rPr lang="de-DE" dirty="0" smtClean="0">
                <a:latin typeface="Times New Roman"/>
                <a:cs typeface="Times New Roman"/>
              </a:rPr>
              <a:t> na </a:t>
            </a:r>
            <a:r>
              <a:rPr lang="de-DE" dirty="0" err="1" smtClean="0">
                <a:latin typeface="Times New Roman"/>
                <a:cs typeface="Times New Roman"/>
              </a:rPr>
              <a:t>místě</a:t>
            </a:r>
            <a:r>
              <a:rPr lang="de-DE" dirty="0" smtClean="0">
                <a:latin typeface="Times New Roman"/>
                <a:cs typeface="Times New Roman"/>
              </a:rPr>
              <a:t> (</a:t>
            </a:r>
            <a:r>
              <a:rPr lang="de-DE" dirty="0" err="1" smtClean="0">
                <a:latin typeface="Times New Roman"/>
                <a:cs typeface="Times New Roman"/>
              </a:rPr>
              <a:t>prusko-polsko-litevské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pohraničí</a:t>
            </a:r>
            <a:r>
              <a:rPr lang="de-DE" dirty="0" smtClean="0">
                <a:latin typeface="Times New Roman"/>
                <a:cs typeface="Times New Roman"/>
              </a:rPr>
              <a:t>) </a:t>
            </a:r>
            <a:r>
              <a:rPr lang="de-DE" dirty="0" err="1" smtClean="0">
                <a:latin typeface="Times New Roman"/>
                <a:cs typeface="Times New Roman"/>
              </a:rPr>
              <a:t>sesbíral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důkazní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materiál</a:t>
            </a:r>
            <a:r>
              <a:rPr lang="de-DE" dirty="0" smtClean="0">
                <a:latin typeface="Times New Roman"/>
                <a:cs typeface="Times New Roman"/>
              </a:rPr>
              <a:t>. </a:t>
            </a:r>
            <a:r>
              <a:rPr lang="de-DE" dirty="0" err="1" smtClean="0">
                <a:latin typeface="Times New Roman"/>
                <a:cs typeface="Times New Roman"/>
              </a:rPr>
              <a:t>Řád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odmítl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uznat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legitimitu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subarbitra</a:t>
            </a:r>
            <a:r>
              <a:rPr lang="de-DE" dirty="0" smtClean="0">
                <a:latin typeface="Times New Roman"/>
                <a:cs typeface="Times New Roman"/>
              </a:rPr>
              <a:t> pro </a:t>
            </a:r>
            <a:r>
              <a:rPr lang="de-DE" dirty="0" err="1" smtClean="0">
                <a:latin typeface="Times New Roman"/>
                <a:cs typeface="Times New Roman"/>
              </a:rPr>
              <a:t>jeho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zaujatost</a:t>
            </a:r>
            <a:r>
              <a:rPr lang="de-DE" dirty="0" smtClean="0">
                <a:latin typeface="Times New Roman"/>
                <a:cs typeface="Times New Roman"/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 err="1" smtClean="0">
                <a:latin typeface="Times New Roman"/>
                <a:cs typeface="Times New Roman"/>
              </a:rPr>
              <a:t>velmistr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Jindřich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z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Plavna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spěl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k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vojenské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konfrontaci</a:t>
            </a:r>
            <a:r>
              <a:rPr lang="de-DE" dirty="0" smtClean="0">
                <a:latin typeface="Times New Roman"/>
                <a:cs typeface="Times New Roman"/>
              </a:rPr>
              <a:t>; </a:t>
            </a:r>
            <a:r>
              <a:rPr lang="de-DE" dirty="0" err="1" smtClean="0">
                <a:latin typeface="Times New Roman"/>
                <a:cs typeface="Times New Roman"/>
              </a:rPr>
              <a:t>říjen</a:t>
            </a:r>
            <a:r>
              <a:rPr lang="de-DE" dirty="0" smtClean="0">
                <a:latin typeface="Times New Roman"/>
                <a:cs typeface="Times New Roman"/>
              </a:rPr>
              <a:t> 1413 – </a:t>
            </a:r>
            <a:r>
              <a:rPr lang="de-DE" dirty="0" err="1" smtClean="0">
                <a:latin typeface="Times New Roman"/>
                <a:cs typeface="Times New Roman"/>
              </a:rPr>
              <a:t>útok</a:t>
            </a:r>
            <a:r>
              <a:rPr lang="de-DE" dirty="0" smtClean="0">
                <a:latin typeface="Times New Roman"/>
                <a:cs typeface="Times New Roman"/>
              </a:rPr>
              <a:t> na </a:t>
            </a:r>
            <a:r>
              <a:rPr lang="de-DE" dirty="0" err="1" smtClean="0">
                <a:latin typeface="Times New Roman"/>
                <a:cs typeface="Times New Roman"/>
              </a:rPr>
              <a:t>Mazovsko</a:t>
            </a:r>
            <a:r>
              <a:rPr lang="de-DE" dirty="0" smtClean="0">
                <a:latin typeface="Times New Roman"/>
                <a:cs typeface="Times New Roman"/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 smtClean="0">
                <a:latin typeface="Times New Roman"/>
                <a:cs typeface="Times New Roman"/>
              </a:rPr>
              <a:t>14. </a:t>
            </a:r>
            <a:r>
              <a:rPr lang="de-DE" dirty="0" err="1" smtClean="0">
                <a:latin typeface="Times New Roman"/>
                <a:cs typeface="Times New Roman"/>
              </a:rPr>
              <a:t>října</a:t>
            </a:r>
            <a:r>
              <a:rPr lang="de-DE" dirty="0" smtClean="0">
                <a:latin typeface="Times New Roman"/>
                <a:cs typeface="Times New Roman"/>
              </a:rPr>
              <a:t> 1413 – </a:t>
            </a:r>
            <a:r>
              <a:rPr lang="de-DE" dirty="0" err="1" smtClean="0">
                <a:latin typeface="Times New Roman"/>
                <a:cs typeface="Times New Roman"/>
              </a:rPr>
              <a:t>sesazení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velmistra</a:t>
            </a:r>
            <a:r>
              <a:rPr lang="de-DE" dirty="0" smtClean="0">
                <a:latin typeface="Times New Roman"/>
                <a:cs typeface="Times New Roman"/>
              </a:rPr>
              <a:t> (</a:t>
            </a:r>
            <a:r>
              <a:rPr lang="de-DE" dirty="0" err="1" smtClean="0">
                <a:latin typeface="Times New Roman"/>
                <a:cs typeface="Times New Roman"/>
              </a:rPr>
              <a:t>vnitřní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opozice</a:t>
            </a:r>
            <a:r>
              <a:rPr lang="de-DE" dirty="0" smtClean="0">
                <a:latin typeface="Times New Roman"/>
                <a:cs typeface="Times New Roman"/>
              </a:rPr>
              <a:t> v </a:t>
            </a:r>
            <a:r>
              <a:rPr lang="de-DE" dirty="0" err="1" smtClean="0">
                <a:latin typeface="Times New Roman"/>
                <a:cs typeface="Times New Roman"/>
              </a:rPr>
              <a:t>řádu</a:t>
            </a:r>
            <a:r>
              <a:rPr lang="de-DE" dirty="0" smtClean="0">
                <a:latin typeface="Times New Roman"/>
                <a:cs typeface="Times New Roman"/>
              </a:rPr>
              <a:t>). 9. </a:t>
            </a:r>
            <a:r>
              <a:rPr lang="de-DE" dirty="0" err="1" smtClean="0">
                <a:latin typeface="Times New Roman"/>
                <a:cs typeface="Times New Roman"/>
              </a:rPr>
              <a:t>ledna</a:t>
            </a:r>
            <a:r>
              <a:rPr lang="de-DE" dirty="0" smtClean="0">
                <a:latin typeface="Times New Roman"/>
                <a:cs typeface="Times New Roman"/>
              </a:rPr>
              <a:t> 1414 – </a:t>
            </a:r>
            <a:r>
              <a:rPr lang="de-DE" dirty="0" err="1" smtClean="0">
                <a:latin typeface="Times New Roman"/>
                <a:cs typeface="Times New Roman"/>
              </a:rPr>
              <a:t>novým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velmistrem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zvolen</a:t>
            </a:r>
            <a:r>
              <a:rPr lang="de-DE" dirty="0" smtClean="0">
                <a:latin typeface="Times New Roman"/>
                <a:cs typeface="Times New Roman"/>
              </a:rPr>
              <a:t> Michal </a:t>
            </a:r>
            <a:r>
              <a:rPr lang="de-DE" dirty="0" err="1" smtClean="0">
                <a:latin typeface="Times New Roman"/>
                <a:cs typeface="Times New Roman"/>
              </a:rPr>
              <a:t>Küchmeister</a:t>
            </a:r>
            <a:r>
              <a:rPr lang="de-DE" dirty="0" smtClean="0">
                <a:latin typeface="Times New Roman"/>
                <a:cs typeface="Times New Roman"/>
              </a:rPr>
              <a:t>. </a:t>
            </a:r>
            <a:r>
              <a:rPr lang="de-DE" dirty="0" err="1" smtClean="0">
                <a:latin typeface="Times New Roman"/>
                <a:cs typeface="Times New Roman"/>
              </a:rPr>
              <a:t>Prosazoval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diplomatické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řešení</a:t>
            </a:r>
            <a:r>
              <a:rPr lang="de-DE" dirty="0" smtClean="0">
                <a:latin typeface="Times New Roman"/>
                <a:cs typeface="Times New Roman"/>
              </a:rPr>
              <a:t>, </a:t>
            </a:r>
            <a:r>
              <a:rPr lang="de-DE" dirty="0" err="1" smtClean="0">
                <a:latin typeface="Times New Roman"/>
                <a:cs typeface="Times New Roman"/>
              </a:rPr>
              <a:t>ale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hájil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územní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celistvost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řádového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státu</a:t>
            </a:r>
            <a:r>
              <a:rPr lang="de-DE" dirty="0" smtClean="0">
                <a:latin typeface="Times New Roman"/>
                <a:cs typeface="Times New Roman"/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 err="1" smtClean="0">
                <a:latin typeface="Times New Roman"/>
                <a:cs typeface="Times New Roman"/>
              </a:rPr>
              <a:t>jaro</a:t>
            </a:r>
            <a:r>
              <a:rPr lang="de-DE" dirty="0">
                <a:latin typeface="Times New Roman"/>
                <a:cs typeface="Times New Roman"/>
              </a:rPr>
              <a:t>–</a:t>
            </a:r>
            <a:r>
              <a:rPr lang="de-DE" dirty="0" err="1" smtClean="0">
                <a:latin typeface="Times New Roman"/>
                <a:cs typeface="Times New Roman"/>
              </a:rPr>
              <a:t>léto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smtClean="0">
                <a:latin typeface="Times New Roman"/>
                <a:cs typeface="Times New Roman"/>
              </a:rPr>
              <a:t>1414 – </a:t>
            </a:r>
            <a:r>
              <a:rPr lang="de-DE" dirty="0" err="1" smtClean="0">
                <a:latin typeface="Times New Roman"/>
                <a:cs typeface="Times New Roman"/>
              </a:rPr>
              <a:t>jednání</a:t>
            </a:r>
            <a:r>
              <a:rPr lang="de-DE" dirty="0" smtClean="0">
                <a:latin typeface="Times New Roman"/>
                <a:cs typeface="Times New Roman"/>
              </a:rPr>
              <a:t> v </a:t>
            </a:r>
            <a:r>
              <a:rPr lang="de-DE" dirty="0" err="1" smtClean="0">
                <a:latin typeface="Times New Roman"/>
                <a:cs typeface="Times New Roman"/>
              </a:rPr>
              <a:t>Budíně</a:t>
            </a:r>
            <a:r>
              <a:rPr lang="de-DE" dirty="0" smtClean="0">
                <a:latin typeface="Times New Roman"/>
                <a:cs typeface="Times New Roman"/>
              </a:rPr>
              <a:t>; </a:t>
            </a:r>
            <a:r>
              <a:rPr lang="de-DE" dirty="0" err="1" smtClean="0">
                <a:latin typeface="Times New Roman"/>
                <a:cs typeface="Times New Roman"/>
              </a:rPr>
              <a:t>polská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strana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předložila</a:t>
            </a:r>
            <a:r>
              <a:rPr lang="de-DE" dirty="0" smtClean="0">
                <a:latin typeface="Times New Roman"/>
                <a:cs typeface="Times New Roman"/>
              </a:rPr>
              <a:t> max. </a:t>
            </a:r>
            <a:r>
              <a:rPr lang="de-DE" dirty="0" err="1" smtClean="0">
                <a:latin typeface="Times New Roman"/>
                <a:cs typeface="Times New Roman"/>
              </a:rPr>
              <a:t>požadavky</a:t>
            </a:r>
            <a:r>
              <a:rPr lang="de-DE" dirty="0" smtClean="0">
                <a:latin typeface="Times New Roman"/>
                <a:cs typeface="Times New Roman"/>
              </a:rPr>
              <a:t> – </a:t>
            </a:r>
            <a:r>
              <a:rPr lang="de-DE" dirty="0" err="1" smtClean="0">
                <a:latin typeface="Times New Roman"/>
                <a:cs typeface="Times New Roman"/>
              </a:rPr>
              <a:t>Gdaňské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Pomoří</a:t>
            </a:r>
            <a:r>
              <a:rPr lang="de-DE" dirty="0" smtClean="0">
                <a:latin typeface="Times New Roman"/>
                <a:cs typeface="Times New Roman"/>
              </a:rPr>
              <a:t>, </a:t>
            </a:r>
            <a:r>
              <a:rPr lang="de-DE" dirty="0" err="1" smtClean="0">
                <a:latin typeface="Times New Roman"/>
                <a:cs typeface="Times New Roman"/>
              </a:rPr>
              <a:t>země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chełmińská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>
                <a:latin typeface="Times New Roman"/>
                <a:cs typeface="Times New Roman"/>
              </a:rPr>
              <a:t>a </a:t>
            </a:r>
            <a:r>
              <a:rPr lang="de-DE" dirty="0" err="1" smtClean="0">
                <a:latin typeface="Times New Roman"/>
                <a:cs typeface="Times New Roman"/>
              </a:rPr>
              <a:t>michałowská</a:t>
            </a:r>
            <a:r>
              <a:rPr lang="de-DE" dirty="0" smtClean="0">
                <a:latin typeface="Times New Roman"/>
                <a:cs typeface="Times New Roman"/>
              </a:rPr>
              <a:t>, </a:t>
            </a:r>
            <a:r>
              <a:rPr lang="de-DE" dirty="0" err="1" smtClean="0">
                <a:latin typeface="Times New Roman"/>
                <a:cs typeface="Times New Roman"/>
              </a:rPr>
              <a:t>řádové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majetky</a:t>
            </a:r>
            <a:r>
              <a:rPr lang="de-DE" dirty="0" smtClean="0">
                <a:latin typeface="Times New Roman"/>
                <a:cs typeface="Times New Roman"/>
              </a:rPr>
              <a:t> na </a:t>
            </a:r>
            <a:r>
              <a:rPr lang="de-DE" dirty="0" err="1" smtClean="0">
                <a:latin typeface="Times New Roman"/>
                <a:cs typeface="Times New Roman"/>
              </a:rPr>
              <a:t>Kujavsku</a:t>
            </a:r>
            <a:r>
              <a:rPr lang="de-DE" dirty="0" smtClean="0">
                <a:latin typeface="Times New Roman"/>
                <a:cs typeface="Times New Roman"/>
              </a:rPr>
              <a:t>, </a:t>
            </a:r>
            <a:r>
              <a:rPr lang="de-DE" dirty="0" err="1" smtClean="0">
                <a:latin typeface="Times New Roman"/>
                <a:cs typeface="Times New Roman"/>
              </a:rPr>
              <a:t>Drezdensko</a:t>
            </a:r>
            <a:r>
              <a:rPr lang="de-DE" dirty="0" smtClean="0">
                <a:latin typeface="Times New Roman"/>
                <a:cs typeface="Times New Roman"/>
              </a:rPr>
              <a:t> a </a:t>
            </a:r>
            <a:r>
              <a:rPr lang="de-DE" dirty="0" err="1" smtClean="0">
                <a:latin typeface="Times New Roman"/>
                <a:cs typeface="Times New Roman"/>
              </a:rPr>
              <a:t>Santok</a:t>
            </a:r>
            <a:r>
              <a:rPr lang="de-DE" dirty="0" smtClean="0">
                <a:latin typeface="Times New Roman"/>
                <a:cs typeface="Times New Roman"/>
              </a:rPr>
              <a:t> na </a:t>
            </a:r>
            <a:r>
              <a:rPr lang="de-DE" dirty="0" err="1" smtClean="0">
                <a:latin typeface="Times New Roman"/>
                <a:cs typeface="Times New Roman"/>
              </a:rPr>
              <a:t>hranici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Nové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marky</a:t>
            </a:r>
            <a:r>
              <a:rPr lang="de-DE" dirty="0" smtClean="0">
                <a:latin typeface="Times New Roman"/>
                <a:cs typeface="Times New Roman"/>
              </a:rPr>
              <a:t>. </a:t>
            </a:r>
            <a:r>
              <a:rPr lang="de-DE" dirty="0" err="1" smtClean="0">
                <a:latin typeface="Times New Roman"/>
                <a:cs typeface="Times New Roman"/>
              </a:rPr>
              <a:t>Velmistr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byl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ochoten</a:t>
            </a:r>
            <a:r>
              <a:rPr lang="de-DE" dirty="0" smtClean="0">
                <a:latin typeface="Times New Roman"/>
                <a:cs typeface="Times New Roman"/>
              </a:rPr>
              <a:t> se </a:t>
            </a:r>
            <a:r>
              <a:rPr lang="de-DE" dirty="0" err="1" smtClean="0">
                <a:latin typeface="Times New Roman"/>
                <a:cs typeface="Times New Roman"/>
              </a:rPr>
              <a:t>vzdát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pouze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Žmudi</a:t>
            </a:r>
            <a:r>
              <a:rPr lang="de-DE" dirty="0" smtClean="0">
                <a:latin typeface="Times New Roman"/>
                <a:cs typeface="Times New Roman"/>
              </a:rPr>
              <a:t>.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Nezdar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jednání</a:t>
            </a:r>
            <a:r>
              <a:rPr lang="de-DE" dirty="0" smtClean="0">
                <a:latin typeface="Times New Roman"/>
                <a:cs typeface="Times New Roman"/>
              </a:rPr>
              <a:t> v </a:t>
            </a:r>
            <a:r>
              <a:rPr lang="de-DE" dirty="0" err="1" smtClean="0">
                <a:latin typeface="Times New Roman"/>
                <a:cs typeface="Times New Roman"/>
              </a:rPr>
              <a:t>Budíně</a:t>
            </a:r>
            <a:r>
              <a:rPr lang="de-DE" dirty="0" smtClean="0">
                <a:latin typeface="Times New Roman"/>
                <a:cs typeface="Times New Roman"/>
              </a:rPr>
              <a:t>.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44236" y="301946"/>
            <a:ext cx="843547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2400" b="1" dirty="0" err="1" smtClean="0">
                <a:latin typeface="Times New Roman"/>
                <a:cs typeface="Times New Roman"/>
              </a:rPr>
              <a:t>Války</a:t>
            </a:r>
            <a:r>
              <a:rPr lang="de-DE" sz="2400" b="1" dirty="0" smtClean="0">
                <a:latin typeface="Times New Roman"/>
                <a:cs typeface="Times New Roman"/>
              </a:rPr>
              <a:t> 1412–1414</a:t>
            </a:r>
            <a:endParaRPr lang="de-DE" sz="24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45882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44237" y="1379126"/>
            <a:ext cx="843547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de-DE" dirty="0" err="1" smtClean="0">
                <a:latin typeface="Times New Roman"/>
                <a:cs typeface="Times New Roman"/>
              </a:rPr>
              <a:t>konec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července</a:t>
            </a:r>
            <a:r>
              <a:rPr lang="de-DE" dirty="0" smtClean="0">
                <a:latin typeface="Times New Roman"/>
                <a:cs typeface="Times New Roman"/>
              </a:rPr>
              <a:t> – </a:t>
            </a:r>
            <a:r>
              <a:rPr lang="de-DE" dirty="0" err="1" smtClean="0">
                <a:latin typeface="Times New Roman"/>
                <a:cs typeface="Times New Roman"/>
              </a:rPr>
              <a:t>polsko-litevská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armáda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vstoupila</a:t>
            </a:r>
            <a:r>
              <a:rPr lang="de-DE" dirty="0" smtClean="0">
                <a:latin typeface="Times New Roman"/>
                <a:cs typeface="Times New Roman"/>
              </a:rPr>
              <a:t> na </a:t>
            </a:r>
            <a:r>
              <a:rPr lang="de-DE" dirty="0" err="1" smtClean="0">
                <a:latin typeface="Times New Roman"/>
                <a:cs typeface="Times New Roman"/>
              </a:rPr>
              <a:t>pruské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území</a:t>
            </a:r>
            <a:r>
              <a:rPr lang="de-DE" dirty="0" smtClean="0">
                <a:latin typeface="Times New Roman"/>
                <a:cs typeface="Times New Roman"/>
              </a:rPr>
              <a:t>; </a:t>
            </a:r>
            <a:r>
              <a:rPr lang="de-DE" dirty="0" err="1" smtClean="0">
                <a:latin typeface="Times New Roman"/>
                <a:cs typeface="Times New Roman"/>
              </a:rPr>
              <a:t>jeho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pustošení</a:t>
            </a:r>
            <a:r>
              <a:rPr lang="de-DE" dirty="0" smtClean="0">
                <a:latin typeface="Times New Roman"/>
                <a:cs typeface="Times New Roman"/>
              </a:rPr>
              <a:t>; </a:t>
            </a:r>
            <a:r>
              <a:rPr lang="de-DE" dirty="0" err="1" smtClean="0">
                <a:latin typeface="Times New Roman"/>
                <a:cs typeface="Times New Roman"/>
              </a:rPr>
              <a:t>tažení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směrem</a:t>
            </a:r>
            <a:r>
              <a:rPr lang="de-DE" dirty="0" smtClean="0">
                <a:latin typeface="Times New Roman"/>
                <a:cs typeface="Times New Roman"/>
              </a:rPr>
              <a:t> na </a:t>
            </a:r>
            <a:r>
              <a:rPr lang="de-DE" dirty="0" err="1" smtClean="0">
                <a:latin typeface="Times New Roman"/>
                <a:cs typeface="Times New Roman"/>
              </a:rPr>
              <a:t>Královec</a:t>
            </a:r>
            <a:r>
              <a:rPr lang="de-DE" dirty="0" smtClean="0">
                <a:latin typeface="Times New Roman"/>
                <a:cs typeface="Times New Roman"/>
              </a:rPr>
              <a:t>; </a:t>
            </a:r>
            <a:r>
              <a:rPr lang="de-DE" dirty="0" err="1" smtClean="0">
                <a:latin typeface="Times New Roman"/>
                <a:cs typeface="Times New Roman"/>
              </a:rPr>
              <a:t>změna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směru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kvůli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nedostatku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zásobování</a:t>
            </a:r>
            <a:r>
              <a:rPr lang="de-DE" dirty="0" smtClean="0">
                <a:latin typeface="Times New Roman"/>
                <a:cs typeface="Times New Roman"/>
              </a:rPr>
              <a:t> a </a:t>
            </a:r>
            <a:r>
              <a:rPr lang="de-DE" dirty="0" err="1" smtClean="0">
                <a:latin typeface="Times New Roman"/>
                <a:cs typeface="Times New Roman"/>
              </a:rPr>
              <a:t>velkým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dešťům</a:t>
            </a:r>
            <a:r>
              <a:rPr lang="de-DE" dirty="0" smtClean="0">
                <a:latin typeface="Times New Roman"/>
                <a:cs typeface="Times New Roman"/>
              </a:rPr>
              <a:t>;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obsazení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Fromborka</a:t>
            </a:r>
            <a:r>
              <a:rPr lang="de-DE" dirty="0" smtClean="0">
                <a:latin typeface="Times New Roman"/>
                <a:cs typeface="Times New Roman"/>
              </a:rPr>
              <a:t>, </a:t>
            </a:r>
            <a:r>
              <a:rPr lang="de-DE" dirty="0" err="1" smtClean="0">
                <a:latin typeface="Times New Roman"/>
                <a:cs typeface="Times New Roman"/>
              </a:rPr>
              <a:t>komturský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zámek</a:t>
            </a:r>
            <a:r>
              <a:rPr lang="de-DE" dirty="0" smtClean="0">
                <a:latin typeface="Times New Roman"/>
                <a:cs typeface="Times New Roman"/>
              </a:rPr>
              <a:t> v </a:t>
            </a:r>
            <a:r>
              <a:rPr lang="de-DE" dirty="0" err="1" smtClean="0">
                <a:latin typeface="Times New Roman"/>
                <a:cs typeface="Times New Roman"/>
              </a:rPr>
              <a:t>Dzierżgoniu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spálen</a:t>
            </a:r>
            <a:r>
              <a:rPr lang="de-DE" dirty="0" smtClean="0">
                <a:latin typeface="Times New Roman"/>
                <a:cs typeface="Times New Roman"/>
              </a:rPr>
              <a:t>, </a:t>
            </a:r>
            <a:r>
              <a:rPr lang="de-DE" dirty="0" err="1" smtClean="0">
                <a:latin typeface="Times New Roman"/>
                <a:cs typeface="Times New Roman"/>
              </a:rPr>
              <a:t>rovněž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Prabuty</a:t>
            </a:r>
            <a:r>
              <a:rPr lang="de-DE" dirty="0" smtClean="0">
                <a:latin typeface="Times New Roman"/>
                <a:cs typeface="Times New Roman"/>
              </a:rPr>
              <a:t> (</a:t>
            </a:r>
            <a:r>
              <a:rPr lang="de-DE" dirty="0" err="1" smtClean="0">
                <a:latin typeface="Times New Roman"/>
                <a:cs typeface="Times New Roman"/>
              </a:rPr>
              <a:t>sídlo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pomezanského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biskupa</a:t>
            </a:r>
            <a:r>
              <a:rPr lang="de-DE" dirty="0" smtClean="0">
                <a:latin typeface="Times New Roman"/>
                <a:cs typeface="Times New Roman"/>
              </a:rPr>
              <a:t>); </a:t>
            </a:r>
            <a:r>
              <a:rPr lang="de-DE" dirty="0" err="1" smtClean="0">
                <a:latin typeface="Times New Roman"/>
                <a:cs typeface="Times New Roman"/>
              </a:rPr>
              <a:t>město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Kwidzyn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spálili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sami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měšťané</a:t>
            </a:r>
            <a:r>
              <a:rPr lang="de-DE" dirty="0" smtClean="0">
                <a:latin typeface="Times New Roman"/>
                <a:cs typeface="Times New Roman"/>
              </a:rPr>
              <a:t> a </a:t>
            </a:r>
            <a:r>
              <a:rPr lang="de-DE" dirty="0" err="1" smtClean="0">
                <a:latin typeface="Times New Roman"/>
                <a:cs typeface="Times New Roman"/>
              </a:rPr>
              <a:t>schovali</a:t>
            </a:r>
            <a:r>
              <a:rPr lang="de-DE" dirty="0" smtClean="0">
                <a:latin typeface="Times New Roman"/>
                <a:cs typeface="Times New Roman"/>
              </a:rPr>
              <a:t> se v </a:t>
            </a:r>
            <a:r>
              <a:rPr lang="de-DE" dirty="0" err="1" smtClean="0">
                <a:latin typeface="Times New Roman"/>
                <a:cs typeface="Times New Roman"/>
              </a:rPr>
              <a:t>tvrzi</a:t>
            </a:r>
            <a:r>
              <a:rPr lang="de-DE" dirty="0" smtClean="0">
                <a:latin typeface="Times New Roman"/>
                <a:cs typeface="Times New Roman"/>
              </a:rPr>
              <a:t>; </a:t>
            </a:r>
            <a:r>
              <a:rPr lang="de-DE" dirty="0" err="1" smtClean="0">
                <a:latin typeface="Times New Roman"/>
                <a:cs typeface="Times New Roman"/>
              </a:rPr>
              <a:t>Jagello</a:t>
            </a:r>
            <a:r>
              <a:rPr lang="de-DE" dirty="0" smtClean="0">
                <a:latin typeface="Times New Roman"/>
                <a:cs typeface="Times New Roman"/>
              </a:rPr>
              <a:t> se </a:t>
            </a:r>
            <a:r>
              <a:rPr lang="de-DE" dirty="0" err="1" smtClean="0">
                <a:latin typeface="Times New Roman"/>
                <a:cs typeface="Times New Roman"/>
              </a:rPr>
              <a:t>rozhodl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táhnout</a:t>
            </a:r>
            <a:r>
              <a:rPr lang="de-DE" dirty="0" smtClean="0">
                <a:latin typeface="Times New Roman"/>
                <a:cs typeface="Times New Roman"/>
              </a:rPr>
              <a:t> na </a:t>
            </a:r>
            <a:r>
              <a:rPr lang="de-DE" dirty="0" err="1" smtClean="0">
                <a:latin typeface="Times New Roman"/>
                <a:cs typeface="Times New Roman"/>
              </a:rPr>
              <a:t>jih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chełmińské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země</a:t>
            </a:r>
            <a:r>
              <a:rPr lang="de-DE" dirty="0" smtClean="0">
                <a:latin typeface="Times New Roman"/>
                <a:cs typeface="Times New Roman"/>
              </a:rPr>
              <a:t>.</a:t>
            </a:r>
            <a:endParaRPr lang="de-DE" dirty="0">
              <a:latin typeface="Times New Roman"/>
              <a:cs typeface="Times New Roman"/>
            </a:endParaRPr>
          </a:p>
          <a:p>
            <a:pPr marL="285750" indent="-285750" algn="just">
              <a:buFont typeface="Arial"/>
              <a:buChar char="•"/>
            </a:pPr>
            <a:r>
              <a:rPr lang="de-DE" dirty="0" err="1" smtClean="0">
                <a:latin typeface="Times New Roman"/>
                <a:cs typeface="Times New Roman"/>
              </a:rPr>
              <a:t>od</a:t>
            </a:r>
            <a:r>
              <a:rPr lang="de-DE" dirty="0" smtClean="0">
                <a:latin typeface="Times New Roman"/>
                <a:cs typeface="Times New Roman"/>
              </a:rPr>
              <a:t> 14. </a:t>
            </a:r>
            <a:r>
              <a:rPr lang="de-DE" dirty="0" err="1" smtClean="0">
                <a:latin typeface="Times New Roman"/>
                <a:cs typeface="Times New Roman"/>
              </a:rPr>
              <a:t>září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bylo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obleženo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město</a:t>
            </a:r>
            <a:r>
              <a:rPr lang="de-DE" dirty="0" smtClean="0">
                <a:latin typeface="Times New Roman"/>
                <a:cs typeface="Times New Roman"/>
              </a:rPr>
              <a:t> a </a:t>
            </a:r>
            <a:r>
              <a:rPr lang="de-DE" dirty="0" err="1" smtClean="0">
                <a:latin typeface="Times New Roman"/>
                <a:cs typeface="Times New Roman"/>
              </a:rPr>
              <a:t>zámek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Brodnice</a:t>
            </a:r>
            <a:r>
              <a:rPr lang="de-DE" dirty="0" smtClean="0">
                <a:latin typeface="Times New Roman"/>
                <a:cs typeface="Times New Roman"/>
              </a:rPr>
              <a:t> (</a:t>
            </a:r>
            <a:r>
              <a:rPr lang="de-DE" dirty="0" err="1" smtClean="0">
                <a:latin typeface="Times New Roman"/>
                <a:cs typeface="Times New Roman"/>
              </a:rPr>
              <a:t>u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Drwęcy</a:t>
            </a:r>
            <a:r>
              <a:rPr lang="de-DE" dirty="0" smtClean="0">
                <a:latin typeface="Times New Roman"/>
                <a:cs typeface="Times New Roman"/>
              </a:rPr>
              <a:t>).</a:t>
            </a:r>
            <a:endParaRPr lang="de-DE" dirty="0" smtClean="0">
              <a:latin typeface="Times New Roman"/>
              <a:cs typeface="Times New Roman"/>
            </a:endParaRPr>
          </a:p>
          <a:p>
            <a:pPr marL="285750" indent="-285750" algn="just">
              <a:buFont typeface="Arial"/>
              <a:buChar char="•"/>
            </a:pPr>
            <a:r>
              <a:rPr lang="de-DE" dirty="0" err="1" smtClean="0">
                <a:latin typeface="Times New Roman"/>
                <a:cs typeface="Times New Roman"/>
              </a:rPr>
              <a:t>obyvatelstvo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chełmińské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podpořilo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Řád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německých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rytířů</a:t>
            </a:r>
            <a:r>
              <a:rPr lang="de-DE" dirty="0" smtClean="0">
                <a:latin typeface="Times New Roman"/>
                <a:cs typeface="Times New Roman"/>
              </a:rPr>
              <a:t> v </a:t>
            </a:r>
            <a:r>
              <a:rPr lang="de-DE" dirty="0" err="1" smtClean="0">
                <a:latin typeface="Times New Roman"/>
                <a:cs typeface="Times New Roman"/>
              </a:rPr>
              <a:t>jeho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odporu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proti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Polsku</a:t>
            </a:r>
            <a:r>
              <a:rPr lang="de-DE" dirty="0" smtClean="0">
                <a:latin typeface="Times New Roman"/>
                <a:cs typeface="Times New Roman"/>
              </a:rPr>
              <a:t>; </a:t>
            </a:r>
            <a:r>
              <a:rPr lang="de-DE" dirty="0" err="1" smtClean="0">
                <a:latin typeface="Times New Roman"/>
                <a:cs typeface="Times New Roman"/>
              </a:rPr>
              <a:t>řád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spoléhal</a:t>
            </a:r>
            <a:r>
              <a:rPr lang="de-DE" dirty="0" smtClean="0">
                <a:latin typeface="Times New Roman"/>
                <a:cs typeface="Times New Roman"/>
              </a:rPr>
              <a:t> na </a:t>
            </a:r>
            <a:r>
              <a:rPr lang="de-DE" dirty="0" err="1" smtClean="0">
                <a:latin typeface="Times New Roman"/>
                <a:cs typeface="Times New Roman"/>
              </a:rPr>
              <a:t>podporu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řádového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vojska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z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Livonska</a:t>
            </a:r>
            <a:r>
              <a:rPr lang="de-DE" dirty="0" smtClean="0">
                <a:latin typeface="Times New Roman"/>
                <a:cs typeface="Times New Roman"/>
              </a:rPr>
              <a:t>, </a:t>
            </a:r>
            <a:r>
              <a:rPr lang="de-DE" dirty="0" err="1" smtClean="0">
                <a:latin typeface="Times New Roman"/>
                <a:cs typeface="Times New Roman"/>
              </a:rPr>
              <a:t>které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působily</a:t>
            </a:r>
            <a:r>
              <a:rPr lang="de-DE" dirty="0" smtClean="0">
                <a:latin typeface="Times New Roman"/>
                <a:cs typeface="Times New Roman"/>
              </a:rPr>
              <a:t> na </a:t>
            </a:r>
            <a:r>
              <a:rPr lang="de-DE" dirty="0" err="1" smtClean="0">
                <a:latin typeface="Times New Roman"/>
                <a:cs typeface="Times New Roman"/>
              </a:rPr>
              <a:t>Gdaňském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Pomoří</a:t>
            </a:r>
            <a:r>
              <a:rPr lang="de-DE" dirty="0" smtClean="0">
                <a:latin typeface="Times New Roman"/>
                <a:cs typeface="Times New Roman"/>
              </a:rPr>
              <a:t> (</a:t>
            </a:r>
            <a:r>
              <a:rPr lang="de-DE" dirty="0" err="1" smtClean="0">
                <a:latin typeface="Times New Roman"/>
                <a:cs typeface="Times New Roman"/>
              </a:rPr>
              <a:t>útoky</a:t>
            </a:r>
            <a:r>
              <a:rPr lang="de-DE" dirty="0" smtClean="0">
                <a:latin typeface="Times New Roman"/>
                <a:cs typeface="Times New Roman"/>
              </a:rPr>
              <a:t> na </a:t>
            </a:r>
            <a:r>
              <a:rPr lang="de-DE" dirty="0" err="1" smtClean="0">
                <a:latin typeface="Times New Roman"/>
                <a:cs typeface="Times New Roman"/>
              </a:rPr>
              <a:t>Kujavsko</a:t>
            </a:r>
            <a:r>
              <a:rPr lang="de-DE" dirty="0" smtClean="0">
                <a:latin typeface="Times New Roman"/>
                <a:cs typeface="Times New Roman"/>
              </a:rPr>
              <a:t>); </a:t>
            </a:r>
            <a:r>
              <a:rPr lang="de-DE" dirty="0" err="1" smtClean="0">
                <a:latin typeface="Times New Roman"/>
                <a:cs typeface="Times New Roman"/>
              </a:rPr>
              <a:t>řád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dokonce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získal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zpět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ztracené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majetky</a:t>
            </a:r>
            <a:r>
              <a:rPr lang="de-DE" dirty="0" smtClean="0">
                <a:latin typeface="Times New Roman"/>
                <a:cs typeface="Times New Roman"/>
              </a:rPr>
              <a:t> na </a:t>
            </a:r>
            <a:r>
              <a:rPr lang="de-DE" dirty="0" err="1" smtClean="0">
                <a:latin typeface="Times New Roman"/>
                <a:cs typeface="Times New Roman"/>
              </a:rPr>
              <a:t>Varmii</a:t>
            </a:r>
            <a:r>
              <a:rPr lang="de-DE" dirty="0" smtClean="0">
                <a:latin typeface="Times New Roman"/>
                <a:cs typeface="Times New Roman"/>
              </a:rPr>
              <a:t> a </a:t>
            </a:r>
            <a:r>
              <a:rPr lang="de-DE" dirty="0" err="1" smtClean="0">
                <a:latin typeface="Times New Roman"/>
                <a:cs typeface="Times New Roman"/>
              </a:rPr>
              <a:t>Mazurech</a:t>
            </a:r>
            <a:r>
              <a:rPr lang="de-DE" dirty="0" smtClean="0">
                <a:latin typeface="Times New Roman"/>
                <a:cs typeface="Times New Roman"/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 err="1" smtClean="0">
                <a:latin typeface="Times New Roman"/>
                <a:cs typeface="Times New Roman"/>
              </a:rPr>
              <a:t>papežský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legát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Vilém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z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Chalant</a:t>
            </a:r>
            <a:r>
              <a:rPr lang="de-DE" dirty="0" smtClean="0">
                <a:latin typeface="Times New Roman"/>
                <a:cs typeface="Times New Roman"/>
              </a:rPr>
              <a:t> v </a:t>
            </a:r>
            <a:r>
              <a:rPr lang="de-DE" dirty="0" err="1" smtClean="0">
                <a:latin typeface="Times New Roman"/>
                <a:cs typeface="Times New Roman"/>
              </a:rPr>
              <a:t>táboře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před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hradem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Brodnice</a:t>
            </a:r>
            <a:r>
              <a:rPr lang="de-DE" dirty="0" smtClean="0">
                <a:latin typeface="Times New Roman"/>
                <a:cs typeface="Times New Roman"/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 smtClean="0">
                <a:latin typeface="Times New Roman"/>
                <a:cs typeface="Times New Roman"/>
              </a:rPr>
              <a:t>7. </a:t>
            </a:r>
            <a:r>
              <a:rPr lang="de-DE" dirty="0" err="1" smtClean="0">
                <a:latin typeface="Times New Roman"/>
                <a:cs typeface="Times New Roman"/>
              </a:rPr>
              <a:t>října</a:t>
            </a:r>
            <a:r>
              <a:rPr lang="de-DE" dirty="0" smtClean="0">
                <a:latin typeface="Times New Roman"/>
                <a:cs typeface="Times New Roman"/>
              </a:rPr>
              <a:t> 1414 – </a:t>
            </a:r>
            <a:r>
              <a:rPr lang="de-DE" dirty="0" err="1" smtClean="0">
                <a:latin typeface="Times New Roman"/>
                <a:cs typeface="Times New Roman"/>
              </a:rPr>
              <a:t>uzavřeno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dvouleté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brodnické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příměří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mezi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řádem</a:t>
            </a:r>
            <a:r>
              <a:rPr lang="de-DE" dirty="0" smtClean="0">
                <a:latin typeface="Times New Roman"/>
                <a:cs typeface="Times New Roman"/>
              </a:rPr>
              <a:t> a </a:t>
            </a:r>
            <a:r>
              <a:rPr lang="de-DE" dirty="0" err="1" smtClean="0">
                <a:latin typeface="Times New Roman"/>
                <a:cs typeface="Times New Roman"/>
              </a:rPr>
              <a:t>polsko-litevskou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stranou</a:t>
            </a:r>
            <a:r>
              <a:rPr lang="de-DE" dirty="0" smtClean="0">
                <a:latin typeface="Times New Roman"/>
                <a:cs typeface="Times New Roman"/>
              </a:rPr>
              <a:t>; </a:t>
            </a:r>
            <a:r>
              <a:rPr lang="de-DE" dirty="0" err="1" smtClean="0">
                <a:latin typeface="Times New Roman"/>
                <a:cs typeface="Times New Roman"/>
              </a:rPr>
              <a:t>během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příměří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měly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strany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dojednat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věčný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mír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před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papežem</a:t>
            </a:r>
            <a:r>
              <a:rPr lang="de-DE" dirty="0" smtClean="0">
                <a:latin typeface="Times New Roman"/>
                <a:cs typeface="Times New Roman"/>
              </a:rPr>
              <a:t>, </a:t>
            </a:r>
            <a:r>
              <a:rPr lang="de-DE" dirty="0" err="1" smtClean="0">
                <a:latin typeface="Times New Roman"/>
                <a:cs typeface="Times New Roman"/>
              </a:rPr>
              <a:t>římským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králem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nebo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koncilem</a:t>
            </a:r>
            <a:r>
              <a:rPr lang="de-DE" dirty="0" smtClean="0">
                <a:latin typeface="Times New Roman"/>
                <a:cs typeface="Times New Roman"/>
              </a:rPr>
              <a:t>.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44236" y="419526"/>
            <a:ext cx="8435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err="1" smtClean="0">
                <a:latin typeface="Times New Roman"/>
                <a:cs typeface="Times New Roman"/>
              </a:rPr>
              <a:t>Války</a:t>
            </a:r>
            <a:r>
              <a:rPr lang="de-DE" sz="2400" b="1" dirty="0" smtClean="0">
                <a:latin typeface="Times New Roman"/>
                <a:cs typeface="Times New Roman"/>
              </a:rPr>
              <a:t> 1412–1414</a:t>
            </a:r>
            <a:endParaRPr lang="de-DE" sz="24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03874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scan-2017-11-30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9" t="5046" r="4004" b="26349"/>
          <a:stretch/>
        </p:blipFill>
        <p:spPr>
          <a:xfrm>
            <a:off x="-7440" y="195258"/>
            <a:ext cx="9151440" cy="6508029"/>
          </a:xfrm>
        </p:spPr>
      </p:pic>
    </p:spTree>
    <p:extLst>
      <p:ext uri="{BB962C8B-B14F-4D97-AF65-F5344CB8AC3E}">
        <p14:creationId xmlns:p14="http://schemas.microsoft.com/office/powerpoint/2010/main" val="3966662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44237" y="846146"/>
            <a:ext cx="8435474" cy="5909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de-DE" dirty="0" err="1" smtClean="0">
                <a:latin typeface="Times New Roman"/>
                <a:cs typeface="Times New Roman"/>
              </a:rPr>
              <a:t>řádová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delegace</a:t>
            </a:r>
            <a:r>
              <a:rPr lang="de-DE" dirty="0" smtClean="0">
                <a:latin typeface="Times New Roman"/>
                <a:cs typeface="Times New Roman"/>
              </a:rPr>
              <a:t>: </a:t>
            </a:r>
            <a:r>
              <a:rPr lang="de-DE" dirty="0" err="1" smtClean="0">
                <a:latin typeface="Times New Roman"/>
                <a:cs typeface="Times New Roman"/>
              </a:rPr>
              <a:t>rižský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arcibiskup</a:t>
            </a:r>
            <a:r>
              <a:rPr lang="de-DE" dirty="0" smtClean="0">
                <a:latin typeface="Times New Roman"/>
                <a:cs typeface="Times New Roman"/>
              </a:rPr>
              <a:t> Jan </a:t>
            </a:r>
            <a:r>
              <a:rPr lang="de-DE" dirty="0" err="1" smtClean="0">
                <a:latin typeface="Times New Roman"/>
                <a:cs typeface="Times New Roman"/>
              </a:rPr>
              <a:t>z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Wallenrode</a:t>
            </a:r>
            <a:r>
              <a:rPr lang="de-DE" dirty="0" smtClean="0">
                <a:latin typeface="Times New Roman"/>
                <a:cs typeface="Times New Roman"/>
              </a:rPr>
              <a:t>, </a:t>
            </a:r>
            <a:r>
              <a:rPr lang="de-DE" dirty="0" err="1" smtClean="0">
                <a:latin typeface="Times New Roman"/>
                <a:cs typeface="Times New Roman"/>
              </a:rPr>
              <a:t>německý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mistr</a:t>
            </a:r>
            <a:r>
              <a:rPr lang="de-DE" dirty="0" smtClean="0">
                <a:latin typeface="Times New Roman"/>
                <a:cs typeface="Times New Roman"/>
              </a:rPr>
              <a:t> Konrad </a:t>
            </a:r>
            <a:r>
              <a:rPr lang="de-DE" dirty="0" err="1" smtClean="0">
                <a:latin typeface="Times New Roman"/>
                <a:cs typeface="Times New Roman"/>
              </a:rPr>
              <a:t>z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Egloffsteinu</a:t>
            </a:r>
            <a:r>
              <a:rPr lang="de-DE" dirty="0" smtClean="0">
                <a:latin typeface="Times New Roman"/>
                <a:cs typeface="Times New Roman"/>
              </a:rPr>
              <a:t> a </a:t>
            </a:r>
            <a:r>
              <a:rPr lang="de-DE" dirty="0" err="1" smtClean="0">
                <a:latin typeface="Times New Roman"/>
                <a:cs typeface="Times New Roman"/>
              </a:rPr>
              <a:t>dzierżgońský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komtur</a:t>
            </a:r>
            <a:r>
              <a:rPr lang="de-DE" dirty="0" smtClean="0">
                <a:latin typeface="Times New Roman"/>
                <a:cs typeface="Times New Roman"/>
              </a:rPr>
              <a:t> Jan </a:t>
            </a:r>
            <a:r>
              <a:rPr lang="de-DE" dirty="0" err="1" smtClean="0">
                <a:latin typeface="Times New Roman"/>
                <a:cs typeface="Times New Roman"/>
              </a:rPr>
              <a:t>z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Weldenu</a:t>
            </a:r>
            <a:r>
              <a:rPr lang="de-DE" dirty="0" smtClean="0">
                <a:latin typeface="Times New Roman"/>
                <a:cs typeface="Times New Roman"/>
              </a:rPr>
              <a:t>. </a:t>
            </a:r>
            <a:r>
              <a:rPr lang="de-DE" dirty="0" err="1" smtClean="0">
                <a:latin typeface="Times New Roman"/>
                <a:cs typeface="Times New Roman"/>
              </a:rPr>
              <a:t>Prakticky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nejdůležitější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úlohu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měl</a:t>
            </a:r>
            <a:r>
              <a:rPr lang="de-DE" dirty="0" smtClean="0">
                <a:latin typeface="Times New Roman"/>
                <a:cs typeface="Times New Roman"/>
              </a:rPr>
              <a:t> Petr </a:t>
            </a:r>
            <a:r>
              <a:rPr lang="de-DE" dirty="0" err="1" smtClean="0">
                <a:latin typeface="Times New Roman"/>
                <a:cs typeface="Times New Roman"/>
              </a:rPr>
              <a:t>Wormditt</a:t>
            </a:r>
            <a:r>
              <a:rPr lang="de-DE" dirty="0" smtClean="0">
                <a:latin typeface="Times New Roman"/>
                <a:cs typeface="Times New Roman"/>
              </a:rPr>
              <a:t>, </a:t>
            </a:r>
            <a:r>
              <a:rPr lang="de-DE" dirty="0" err="1" smtClean="0">
                <a:latin typeface="Times New Roman"/>
                <a:cs typeface="Times New Roman"/>
              </a:rPr>
              <a:t>řádový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prokurátor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při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římské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kurii</a:t>
            </a:r>
            <a:r>
              <a:rPr lang="de-DE" dirty="0" smtClean="0">
                <a:latin typeface="Times New Roman"/>
                <a:cs typeface="Times New Roman"/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 err="1" smtClean="0">
                <a:latin typeface="Times New Roman"/>
                <a:cs typeface="Times New Roman"/>
              </a:rPr>
              <a:t>polská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delegace</a:t>
            </a:r>
            <a:r>
              <a:rPr lang="de-DE" dirty="0" smtClean="0">
                <a:latin typeface="Times New Roman"/>
                <a:cs typeface="Times New Roman"/>
              </a:rPr>
              <a:t>: </a:t>
            </a:r>
            <a:r>
              <a:rPr lang="de-DE" dirty="0" err="1" smtClean="0">
                <a:latin typeface="Times New Roman"/>
                <a:cs typeface="Times New Roman"/>
              </a:rPr>
              <a:t>hnězdenský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arcibiskup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Mikuláš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Trąba</a:t>
            </a:r>
            <a:r>
              <a:rPr lang="de-DE" dirty="0" smtClean="0">
                <a:latin typeface="Times New Roman"/>
                <a:cs typeface="Times New Roman"/>
              </a:rPr>
              <a:t>, </a:t>
            </a:r>
            <a:r>
              <a:rPr lang="de-DE" dirty="0" err="1" smtClean="0">
                <a:latin typeface="Times New Roman"/>
                <a:cs typeface="Times New Roman"/>
              </a:rPr>
              <a:t>rektor</a:t>
            </a:r>
            <a:r>
              <a:rPr lang="de-DE" dirty="0" smtClean="0">
                <a:latin typeface="Times New Roman"/>
                <a:cs typeface="Times New Roman"/>
              </a:rPr>
              <a:t> a </a:t>
            </a:r>
            <a:r>
              <a:rPr lang="de-DE" dirty="0" err="1" smtClean="0">
                <a:latin typeface="Times New Roman"/>
                <a:cs typeface="Times New Roman"/>
              </a:rPr>
              <a:t>jurista</a:t>
            </a:r>
            <a:r>
              <a:rPr lang="de-DE" dirty="0" smtClean="0">
                <a:latin typeface="Times New Roman"/>
                <a:cs typeface="Times New Roman"/>
              </a:rPr>
              <a:t> Pavel </a:t>
            </a:r>
            <a:r>
              <a:rPr lang="de-DE" dirty="0" err="1" smtClean="0">
                <a:latin typeface="Times New Roman"/>
                <a:cs typeface="Times New Roman"/>
              </a:rPr>
              <a:t>Vlodkovic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z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Brudzenia</a:t>
            </a:r>
            <a:r>
              <a:rPr lang="de-DE" dirty="0" smtClean="0">
                <a:latin typeface="Times New Roman"/>
                <a:cs typeface="Times New Roman"/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 err="1" smtClean="0">
                <a:latin typeface="Times New Roman"/>
                <a:cs typeface="Times New Roman"/>
              </a:rPr>
              <a:t>Brodnické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příměří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prodlouženo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třikrát</a:t>
            </a:r>
            <a:r>
              <a:rPr lang="de-DE" dirty="0" smtClean="0">
                <a:latin typeface="Times New Roman"/>
                <a:cs typeface="Times New Roman"/>
              </a:rPr>
              <a:t> (1416, 1417, 1418).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 err="1" smtClean="0">
                <a:latin typeface="Times New Roman"/>
                <a:cs typeface="Times New Roman"/>
              </a:rPr>
              <a:t>Rozhodčí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proces</a:t>
            </a:r>
            <a:r>
              <a:rPr lang="de-DE" dirty="0" smtClean="0">
                <a:latin typeface="Times New Roman"/>
                <a:cs typeface="Times New Roman"/>
              </a:rPr>
              <a:t> (</a:t>
            </a:r>
            <a:r>
              <a:rPr lang="de-DE" dirty="0" err="1" smtClean="0">
                <a:latin typeface="Times New Roman"/>
                <a:cs typeface="Times New Roman"/>
              </a:rPr>
              <a:t>arbitráž</a:t>
            </a:r>
            <a:r>
              <a:rPr lang="de-DE" dirty="0" smtClean="0">
                <a:latin typeface="Times New Roman"/>
                <a:cs typeface="Times New Roman"/>
              </a:rPr>
              <a:t>) </a:t>
            </a:r>
            <a:r>
              <a:rPr lang="de-DE" dirty="0" err="1" smtClean="0">
                <a:latin typeface="Times New Roman"/>
                <a:cs typeface="Times New Roman"/>
              </a:rPr>
              <a:t>nebyl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zahájen</a:t>
            </a:r>
            <a:r>
              <a:rPr lang="de-DE" dirty="0" smtClean="0">
                <a:latin typeface="Times New Roman"/>
                <a:cs typeface="Times New Roman"/>
              </a:rPr>
              <a:t>; </a:t>
            </a:r>
            <a:r>
              <a:rPr lang="de-DE" dirty="0" err="1" smtClean="0">
                <a:latin typeface="Times New Roman"/>
                <a:cs typeface="Times New Roman"/>
              </a:rPr>
              <a:t>obě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strany</a:t>
            </a:r>
            <a:r>
              <a:rPr lang="de-DE" dirty="0" smtClean="0">
                <a:latin typeface="Times New Roman"/>
                <a:cs typeface="Times New Roman"/>
              </a:rPr>
              <a:t> se </a:t>
            </a:r>
            <a:r>
              <a:rPr lang="de-DE" dirty="0" err="1" smtClean="0">
                <a:latin typeface="Times New Roman"/>
                <a:cs typeface="Times New Roman"/>
              </a:rPr>
              <a:t>nedohodly</a:t>
            </a:r>
            <a:r>
              <a:rPr lang="de-DE" dirty="0" smtClean="0">
                <a:latin typeface="Times New Roman"/>
                <a:cs typeface="Times New Roman"/>
              </a:rPr>
              <a:t> na </a:t>
            </a:r>
            <a:r>
              <a:rPr lang="de-DE" dirty="0" err="1" smtClean="0">
                <a:latin typeface="Times New Roman"/>
                <a:cs typeface="Times New Roman"/>
              </a:rPr>
              <a:t>osobě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arbitra</a:t>
            </a:r>
            <a:r>
              <a:rPr lang="de-DE" dirty="0" smtClean="0">
                <a:latin typeface="Times New Roman"/>
                <a:cs typeface="Times New Roman"/>
              </a:rPr>
              <a:t> (</a:t>
            </a:r>
            <a:r>
              <a:rPr lang="de-DE" dirty="0" err="1" smtClean="0">
                <a:latin typeface="Times New Roman"/>
                <a:cs typeface="Times New Roman"/>
              </a:rPr>
              <a:t>Zikmund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Lucemburský</a:t>
            </a:r>
            <a:r>
              <a:rPr lang="de-DE" dirty="0" smtClean="0">
                <a:latin typeface="Times New Roman"/>
                <a:cs typeface="Times New Roman"/>
              </a:rPr>
              <a:t>), </a:t>
            </a:r>
            <a:r>
              <a:rPr lang="de-DE" dirty="0" err="1" smtClean="0">
                <a:latin typeface="Times New Roman"/>
                <a:cs typeface="Times New Roman"/>
              </a:rPr>
              <a:t>ani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formě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arbitráže</a:t>
            </a:r>
            <a:r>
              <a:rPr lang="de-DE" dirty="0" smtClean="0">
                <a:latin typeface="Times New Roman"/>
                <a:cs typeface="Times New Roman"/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 err="1" smtClean="0">
                <a:latin typeface="Times New Roman"/>
                <a:cs typeface="Times New Roman"/>
              </a:rPr>
              <a:t>Vlodkovicův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traktát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i="1" dirty="0" smtClean="0">
                <a:latin typeface="Times New Roman"/>
                <a:cs typeface="Times New Roman"/>
              </a:rPr>
              <a:t>De </a:t>
            </a:r>
            <a:r>
              <a:rPr lang="de-DE" i="1" dirty="0" err="1" smtClean="0">
                <a:latin typeface="Times New Roman"/>
                <a:cs typeface="Times New Roman"/>
              </a:rPr>
              <a:t>potestate</a:t>
            </a:r>
            <a:r>
              <a:rPr lang="de-DE" i="1" dirty="0" smtClean="0">
                <a:latin typeface="Times New Roman"/>
                <a:cs typeface="Times New Roman"/>
              </a:rPr>
              <a:t> </a:t>
            </a:r>
            <a:r>
              <a:rPr lang="de-DE" i="1" dirty="0" err="1" smtClean="0">
                <a:latin typeface="Times New Roman"/>
                <a:cs typeface="Times New Roman"/>
              </a:rPr>
              <a:t>pape</a:t>
            </a:r>
            <a:r>
              <a:rPr lang="de-DE" i="1" dirty="0" smtClean="0">
                <a:latin typeface="Times New Roman"/>
                <a:cs typeface="Times New Roman"/>
              </a:rPr>
              <a:t> et </a:t>
            </a:r>
            <a:r>
              <a:rPr lang="de-DE" i="1" dirty="0" err="1" smtClean="0">
                <a:latin typeface="Times New Roman"/>
                <a:cs typeface="Times New Roman"/>
              </a:rPr>
              <a:t>imperatoris</a:t>
            </a:r>
            <a:r>
              <a:rPr lang="de-DE" i="1" dirty="0" smtClean="0">
                <a:latin typeface="Times New Roman"/>
                <a:cs typeface="Times New Roman"/>
              </a:rPr>
              <a:t> </a:t>
            </a:r>
            <a:r>
              <a:rPr lang="de-DE" i="1" dirty="0" err="1" smtClean="0">
                <a:latin typeface="Times New Roman"/>
                <a:cs typeface="Times New Roman"/>
              </a:rPr>
              <a:t>respectu</a:t>
            </a:r>
            <a:r>
              <a:rPr lang="de-DE" i="1" dirty="0" smtClean="0">
                <a:latin typeface="Times New Roman"/>
                <a:cs typeface="Times New Roman"/>
              </a:rPr>
              <a:t> </a:t>
            </a:r>
            <a:r>
              <a:rPr lang="de-DE" i="1" dirty="0" err="1" smtClean="0">
                <a:latin typeface="Times New Roman"/>
                <a:cs typeface="Times New Roman"/>
              </a:rPr>
              <a:t>infidelium</a:t>
            </a:r>
            <a:r>
              <a:rPr lang="de-DE" i="1" dirty="0" smtClean="0">
                <a:latin typeface="Times New Roman"/>
                <a:cs typeface="Times New Roman"/>
              </a:rPr>
              <a:t> </a:t>
            </a:r>
            <a:r>
              <a:rPr lang="de-DE" dirty="0" smtClean="0">
                <a:latin typeface="Times New Roman"/>
                <a:cs typeface="Times New Roman"/>
              </a:rPr>
              <a:t>(1416).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 err="1" smtClean="0">
                <a:latin typeface="Times New Roman"/>
                <a:cs typeface="Times New Roman"/>
              </a:rPr>
              <a:t>počátek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roku</a:t>
            </a:r>
            <a:r>
              <a:rPr lang="de-DE" dirty="0" smtClean="0">
                <a:latin typeface="Times New Roman"/>
                <a:cs typeface="Times New Roman"/>
              </a:rPr>
              <a:t> 1416 – </a:t>
            </a:r>
            <a:r>
              <a:rPr lang="de-DE" dirty="0" err="1" smtClean="0">
                <a:latin typeface="Times New Roman"/>
                <a:cs typeface="Times New Roman"/>
              </a:rPr>
              <a:t>delegace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Žmudinů</a:t>
            </a:r>
            <a:r>
              <a:rPr lang="de-DE" dirty="0" smtClean="0">
                <a:latin typeface="Times New Roman"/>
                <a:cs typeface="Times New Roman"/>
              </a:rPr>
              <a:t> na </a:t>
            </a:r>
            <a:r>
              <a:rPr lang="de-DE" dirty="0" err="1" smtClean="0">
                <a:latin typeface="Times New Roman"/>
                <a:cs typeface="Times New Roman"/>
              </a:rPr>
              <a:t>koncilu</a:t>
            </a:r>
            <a:r>
              <a:rPr lang="de-DE" dirty="0" smtClean="0">
                <a:latin typeface="Times New Roman"/>
                <a:cs typeface="Times New Roman"/>
              </a:rPr>
              <a:t>. </a:t>
            </a:r>
            <a:r>
              <a:rPr lang="de-DE" dirty="0" err="1" smtClean="0">
                <a:latin typeface="Times New Roman"/>
                <a:cs typeface="Times New Roman"/>
              </a:rPr>
              <a:t>Prosba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ke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koncilu</a:t>
            </a:r>
            <a:r>
              <a:rPr lang="de-DE" dirty="0" smtClean="0">
                <a:latin typeface="Times New Roman"/>
                <a:cs typeface="Times New Roman"/>
              </a:rPr>
              <a:t> o </a:t>
            </a:r>
            <a:r>
              <a:rPr lang="de-DE" dirty="0" err="1" smtClean="0">
                <a:latin typeface="Times New Roman"/>
                <a:cs typeface="Times New Roman"/>
              </a:rPr>
              <a:t>ochranu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před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řádem</a:t>
            </a:r>
            <a:r>
              <a:rPr lang="de-DE" dirty="0" smtClean="0">
                <a:latin typeface="Times New Roman"/>
                <a:cs typeface="Times New Roman"/>
              </a:rPr>
              <a:t> a </a:t>
            </a:r>
            <a:r>
              <a:rPr lang="de-DE" dirty="0" err="1" smtClean="0">
                <a:latin typeface="Times New Roman"/>
                <a:cs typeface="Times New Roman"/>
              </a:rPr>
              <a:t>vyslání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misionářů</a:t>
            </a:r>
            <a:r>
              <a:rPr lang="de-DE" dirty="0" smtClean="0">
                <a:latin typeface="Times New Roman"/>
                <a:cs typeface="Times New Roman"/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 err="1" smtClean="0">
                <a:latin typeface="Times New Roman"/>
                <a:cs typeface="Times New Roman"/>
              </a:rPr>
              <a:t>polemické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odpovědi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ze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strany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řádového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poselstva</a:t>
            </a:r>
            <a:r>
              <a:rPr lang="de-DE" dirty="0" smtClean="0">
                <a:latin typeface="Times New Roman"/>
                <a:cs typeface="Times New Roman"/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 err="1" smtClean="0">
                <a:latin typeface="Times New Roman"/>
                <a:cs typeface="Times New Roman"/>
              </a:rPr>
              <a:t>spor</a:t>
            </a:r>
            <a:r>
              <a:rPr lang="de-DE" dirty="0" smtClean="0">
                <a:latin typeface="Times New Roman"/>
                <a:cs typeface="Times New Roman"/>
              </a:rPr>
              <a:t> a </a:t>
            </a:r>
            <a:r>
              <a:rPr lang="de-DE" dirty="0" err="1" smtClean="0">
                <a:latin typeface="Times New Roman"/>
                <a:cs typeface="Times New Roman"/>
              </a:rPr>
              <a:t>proces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proti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dominikánovi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Janu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Falkenbergovi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za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jeho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i="1" dirty="0" err="1" smtClean="0">
                <a:latin typeface="Times New Roman"/>
                <a:cs typeface="Times New Roman"/>
              </a:rPr>
              <a:t>Satiru</a:t>
            </a:r>
            <a:r>
              <a:rPr lang="de-DE" i="1" dirty="0" smtClean="0">
                <a:latin typeface="Times New Roman"/>
                <a:cs typeface="Times New Roman"/>
              </a:rPr>
              <a:t> </a:t>
            </a:r>
            <a:r>
              <a:rPr lang="de-DE" dirty="0" smtClean="0">
                <a:latin typeface="Times New Roman"/>
                <a:cs typeface="Times New Roman"/>
              </a:rPr>
              <a:t>(</a:t>
            </a:r>
            <a:r>
              <a:rPr lang="de-DE" dirty="0" err="1" smtClean="0">
                <a:latin typeface="Times New Roman"/>
                <a:cs typeface="Times New Roman"/>
              </a:rPr>
              <a:t>polský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král</a:t>
            </a:r>
            <a:r>
              <a:rPr lang="de-DE" dirty="0" smtClean="0">
                <a:latin typeface="Times New Roman"/>
                <a:cs typeface="Times New Roman"/>
              </a:rPr>
              <a:t> a </a:t>
            </a:r>
            <a:r>
              <a:rPr lang="de-DE" dirty="0" err="1" smtClean="0">
                <a:latin typeface="Times New Roman"/>
                <a:cs typeface="Times New Roman"/>
              </a:rPr>
              <a:t>Polsko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mělo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být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zcela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zcela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zničeno</a:t>
            </a:r>
            <a:r>
              <a:rPr lang="de-DE" dirty="0" smtClean="0">
                <a:latin typeface="Times New Roman"/>
                <a:cs typeface="Times New Roman"/>
              </a:rPr>
              <a:t>). </a:t>
            </a:r>
            <a:r>
              <a:rPr lang="de-DE" dirty="0" err="1" smtClean="0">
                <a:latin typeface="Times New Roman"/>
                <a:cs typeface="Times New Roman"/>
              </a:rPr>
              <a:t>Polská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delegace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obvinila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Falkenberga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z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kacířství</a:t>
            </a:r>
            <a:r>
              <a:rPr lang="de-DE" dirty="0" smtClean="0">
                <a:latin typeface="Times New Roman"/>
                <a:cs typeface="Times New Roman"/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 smtClean="0">
                <a:latin typeface="Times New Roman"/>
                <a:cs typeface="Times New Roman"/>
              </a:rPr>
              <a:t>v </a:t>
            </a:r>
            <a:r>
              <a:rPr lang="de-DE" dirty="0" err="1" smtClean="0">
                <a:latin typeface="Times New Roman"/>
                <a:cs typeface="Times New Roman"/>
              </a:rPr>
              <a:t>létě</a:t>
            </a:r>
            <a:r>
              <a:rPr lang="de-DE" dirty="0" smtClean="0">
                <a:latin typeface="Times New Roman"/>
                <a:cs typeface="Times New Roman"/>
              </a:rPr>
              <a:t> 1419 – </a:t>
            </a:r>
            <a:r>
              <a:rPr lang="de-DE" dirty="0" err="1" smtClean="0">
                <a:latin typeface="Times New Roman"/>
                <a:cs typeface="Times New Roman"/>
              </a:rPr>
              <a:t>Zikm</a:t>
            </a:r>
            <a:r>
              <a:rPr lang="de-DE" dirty="0" smtClean="0">
                <a:latin typeface="Times New Roman"/>
                <a:cs typeface="Times New Roman"/>
              </a:rPr>
              <a:t>. </a:t>
            </a:r>
            <a:r>
              <a:rPr lang="de-DE" dirty="0" err="1" smtClean="0">
                <a:latin typeface="Times New Roman"/>
                <a:cs typeface="Times New Roman"/>
              </a:rPr>
              <a:t>Lucemburský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jako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rozhodce</a:t>
            </a:r>
            <a:r>
              <a:rPr lang="de-DE" dirty="0" smtClean="0">
                <a:latin typeface="Times New Roman"/>
                <a:cs typeface="Times New Roman"/>
              </a:rPr>
              <a:t> v </a:t>
            </a:r>
            <a:r>
              <a:rPr lang="de-DE" dirty="0" err="1" smtClean="0">
                <a:latin typeface="Times New Roman"/>
                <a:cs typeface="Times New Roman"/>
              </a:rPr>
              <a:t>prusko-polském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sporu</a:t>
            </a:r>
            <a:r>
              <a:rPr lang="de-DE" dirty="0" smtClean="0">
                <a:latin typeface="Times New Roman"/>
                <a:cs typeface="Times New Roman"/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 smtClean="0">
                <a:latin typeface="Times New Roman"/>
                <a:cs typeface="Times New Roman"/>
              </a:rPr>
              <a:t>6. </a:t>
            </a:r>
            <a:r>
              <a:rPr lang="de-DE" dirty="0" err="1" smtClean="0">
                <a:latin typeface="Times New Roman"/>
                <a:cs typeface="Times New Roman"/>
              </a:rPr>
              <a:t>ledna</a:t>
            </a:r>
            <a:r>
              <a:rPr lang="de-DE" dirty="0" smtClean="0">
                <a:latin typeface="Times New Roman"/>
                <a:cs typeface="Times New Roman"/>
              </a:rPr>
              <a:t> 1420 – </a:t>
            </a:r>
            <a:r>
              <a:rPr lang="de-DE" dirty="0" err="1" smtClean="0">
                <a:latin typeface="Times New Roman"/>
                <a:cs typeface="Times New Roman"/>
              </a:rPr>
              <a:t>výrok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Zikmunda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Lucem</a:t>
            </a:r>
            <a:r>
              <a:rPr lang="de-DE" dirty="0" smtClean="0">
                <a:latin typeface="Times New Roman"/>
                <a:cs typeface="Times New Roman"/>
              </a:rPr>
              <a:t>. </a:t>
            </a:r>
            <a:r>
              <a:rPr lang="de-DE" dirty="0" err="1" smtClean="0">
                <a:latin typeface="Times New Roman"/>
                <a:cs typeface="Times New Roman"/>
              </a:rPr>
              <a:t>vydaný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ve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Vratislavi</a:t>
            </a:r>
            <a:r>
              <a:rPr lang="de-DE" dirty="0" smtClean="0">
                <a:latin typeface="Times New Roman"/>
                <a:cs typeface="Times New Roman"/>
              </a:rPr>
              <a:t>: </a:t>
            </a:r>
            <a:r>
              <a:rPr lang="de-DE" dirty="0" err="1" smtClean="0">
                <a:latin typeface="Times New Roman"/>
                <a:cs typeface="Times New Roman"/>
              </a:rPr>
              <a:t>potvrzení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toruňského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míru</a:t>
            </a:r>
            <a:r>
              <a:rPr lang="de-DE" dirty="0" smtClean="0">
                <a:latin typeface="Times New Roman"/>
                <a:cs typeface="Times New Roman"/>
              </a:rPr>
              <a:t>. </a:t>
            </a:r>
            <a:r>
              <a:rPr lang="de-DE" dirty="0" err="1" smtClean="0">
                <a:latin typeface="Times New Roman"/>
                <a:cs typeface="Times New Roman"/>
              </a:rPr>
              <a:t>Polská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strana</a:t>
            </a:r>
            <a:r>
              <a:rPr lang="de-DE" dirty="0" smtClean="0">
                <a:latin typeface="Times New Roman"/>
                <a:cs typeface="Times New Roman"/>
              </a:rPr>
              <a:t> ho </a:t>
            </a:r>
            <a:r>
              <a:rPr lang="de-DE" dirty="0" err="1" smtClean="0">
                <a:latin typeface="Times New Roman"/>
                <a:cs typeface="Times New Roman"/>
              </a:rPr>
              <a:t>odmítla</a:t>
            </a:r>
            <a:r>
              <a:rPr lang="de-DE" dirty="0" smtClean="0">
                <a:latin typeface="Times New Roman"/>
                <a:cs typeface="Times New Roman"/>
              </a:rPr>
              <a:t> a </a:t>
            </a:r>
            <a:r>
              <a:rPr lang="de-DE" dirty="0" err="1" smtClean="0">
                <a:latin typeface="Times New Roman"/>
                <a:cs typeface="Times New Roman"/>
              </a:rPr>
              <a:t>podala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apelaci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k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papeži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Martinu</a:t>
            </a:r>
            <a:r>
              <a:rPr lang="de-DE" dirty="0" smtClean="0">
                <a:latin typeface="Times New Roman"/>
                <a:cs typeface="Times New Roman"/>
              </a:rPr>
              <a:t> V.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 smtClean="0">
                <a:latin typeface="Times New Roman"/>
                <a:cs typeface="Times New Roman"/>
              </a:rPr>
              <a:t>1422 – Antonio Zeno </a:t>
            </a:r>
            <a:r>
              <a:rPr lang="de-DE" dirty="0" err="1" smtClean="0">
                <a:latin typeface="Times New Roman"/>
                <a:cs typeface="Times New Roman"/>
              </a:rPr>
              <a:t>jako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papežský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zplnomocněnec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vyslaný</a:t>
            </a:r>
            <a:r>
              <a:rPr lang="de-DE" dirty="0" smtClean="0">
                <a:latin typeface="Times New Roman"/>
                <a:cs typeface="Times New Roman"/>
              </a:rPr>
              <a:t> do </a:t>
            </a:r>
            <a:r>
              <a:rPr lang="de-DE" dirty="0" err="1" smtClean="0">
                <a:latin typeface="Times New Roman"/>
                <a:cs typeface="Times New Roman"/>
              </a:rPr>
              <a:t>Polska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měl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shromáždit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důkazní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materiál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kvůli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apelaci</a:t>
            </a:r>
            <a:r>
              <a:rPr lang="de-DE" dirty="0" smtClean="0">
                <a:latin typeface="Times New Roman"/>
                <a:cs typeface="Times New Roman"/>
              </a:rPr>
              <a:t>. Po 13.VII</a:t>
            </a:r>
            <a:r>
              <a:rPr lang="de-DE" dirty="0" smtClean="0">
                <a:latin typeface="Times New Roman"/>
                <a:cs typeface="Times New Roman"/>
              </a:rPr>
              <a:t>.1422 </a:t>
            </a:r>
            <a:r>
              <a:rPr lang="de-DE" dirty="0" err="1" smtClean="0">
                <a:latin typeface="Times New Roman"/>
                <a:cs typeface="Times New Roman"/>
              </a:rPr>
              <a:t>nebylo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prodlouženo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příměří</a:t>
            </a:r>
            <a:r>
              <a:rPr lang="de-DE" dirty="0" smtClean="0">
                <a:latin typeface="Times New Roman"/>
                <a:cs typeface="Times New Roman"/>
              </a:rPr>
              <a:t>.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44236" y="170046"/>
            <a:ext cx="8435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err="1" smtClean="0">
                <a:latin typeface="Times New Roman"/>
                <a:cs typeface="Times New Roman"/>
              </a:rPr>
              <a:t>Kostnický</a:t>
            </a:r>
            <a:r>
              <a:rPr lang="de-DE" sz="2400" b="1" dirty="0" smtClean="0">
                <a:latin typeface="Times New Roman"/>
                <a:cs typeface="Times New Roman"/>
              </a:rPr>
              <a:t> </a:t>
            </a:r>
            <a:r>
              <a:rPr lang="de-DE" sz="2400" b="1" dirty="0" err="1" smtClean="0">
                <a:latin typeface="Times New Roman"/>
                <a:cs typeface="Times New Roman"/>
              </a:rPr>
              <a:t>koncil</a:t>
            </a:r>
            <a:r>
              <a:rPr lang="de-DE" sz="2400" b="1" dirty="0" smtClean="0">
                <a:latin typeface="Times New Roman"/>
                <a:cs typeface="Times New Roman"/>
              </a:rPr>
              <a:t> 1414–1418 a </a:t>
            </a:r>
            <a:r>
              <a:rPr lang="de-DE" sz="2400" b="1" dirty="0" err="1" smtClean="0">
                <a:latin typeface="Times New Roman"/>
                <a:cs typeface="Times New Roman"/>
              </a:rPr>
              <a:t>vratislavský</a:t>
            </a:r>
            <a:r>
              <a:rPr lang="de-DE" sz="2400" b="1" dirty="0" smtClean="0">
                <a:latin typeface="Times New Roman"/>
                <a:cs typeface="Times New Roman"/>
              </a:rPr>
              <a:t> </a:t>
            </a:r>
            <a:r>
              <a:rPr lang="de-DE" sz="2400" b="1" dirty="0" err="1" smtClean="0">
                <a:latin typeface="Times New Roman"/>
                <a:cs typeface="Times New Roman"/>
              </a:rPr>
              <a:t>výrok</a:t>
            </a:r>
            <a:r>
              <a:rPr lang="de-DE" sz="2400" b="1" dirty="0" smtClean="0">
                <a:latin typeface="Times New Roman"/>
                <a:cs typeface="Times New Roman"/>
              </a:rPr>
              <a:t> (1420)</a:t>
            </a:r>
            <a:endParaRPr lang="de-DE" sz="24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60142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44237" y="846146"/>
            <a:ext cx="8435474" cy="5909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de-DE" dirty="0" err="1" smtClean="0">
                <a:latin typeface="Times New Roman"/>
                <a:cs typeface="Times New Roman"/>
              </a:rPr>
              <a:t>Nový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velmistr</a:t>
            </a:r>
            <a:r>
              <a:rPr lang="de-DE" dirty="0" smtClean="0">
                <a:latin typeface="Times New Roman"/>
                <a:cs typeface="Times New Roman"/>
              </a:rPr>
              <a:t> Pavel </a:t>
            </a:r>
            <a:r>
              <a:rPr lang="de-DE" dirty="0" err="1" smtClean="0">
                <a:latin typeface="Times New Roman"/>
                <a:cs typeface="Times New Roman"/>
              </a:rPr>
              <a:t>z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Rusdorfu</a:t>
            </a:r>
            <a:r>
              <a:rPr lang="de-DE" dirty="0" smtClean="0">
                <a:latin typeface="Times New Roman"/>
                <a:cs typeface="Times New Roman"/>
              </a:rPr>
              <a:t> (1422–1441) </a:t>
            </a:r>
            <a:r>
              <a:rPr lang="de-DE" dirty="0" err="1" smtClean="0">
                <a:latin typeface="Times New Roman"/>
                <a:cs typeface="Times New Roman"/>
              </a:rPr>
              <a:t>počítal</a:t>
            </a:r>
            <a:r>
              <a:rPr lang="de-DE" dirty="0" smtClean="0">
                <a:latin typeface="Times New Roman"/>
                <a:cs typeface="Times New Roman"/>
              </a:rPr>
              <a:t> s </a:t>
            </a:r>
            <a:r>
              <a:rPr lang="de-DE" dirty="0" err="1" smtClean="0">
                <a:latin typeface="Times New Roman"/>
                <a:cs typeface="Times New Roman"/>
              </a:rPr>
              <a:t>výbuchem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nového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konfliktu</a:t>
            </a:r>
            <a:r>
              <a:rPr lang="de-DE" dirty="0" smtClean="0">
                <a:latin typeface="Times New Roman"/>
                <a:cs typeface="Times New Roman"/>
              </a:rPr>
              <a:t>; </a:t>
            </a:r>
            <a:r>
              <a:rPr lang="de-DE" dirty="0" err="1" smtClean="0">
                <a:latin typeface="Times New Roman"/>
                <a:cs typeface="Times New Roman"/>
              </a:rPr>
              <a:t>marně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hledal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spojence</a:t>
            </a:r>
            <a:r>
              <a:rPr lang="de-DE" dirty="0" smtClean="0">
                <a:latin typeface="Times New Roman"/>
                <a:cs typeface="Times New Roman"/>
              </a:rPr>
              <a:t> v </a:t>
            </a:r>
            <a:r>
              <a:rPr lang="de-DE" dirty="0" err="1" smtClean="0">
                <a:latin typeface="Times New Roman"/>
                <a:cs typeface="Times New Roman"/>
              </a:rPr>
              <a:t>králi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Zikmundovi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nebo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mezi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říšskými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knížaty</a:t>
            </a:r>
            <a:r>
              <a:rPr lang="de-DE" dirty="0" smtClean="0">
                <a:latin typeface="Times New Roman"/>
                <a:cs typeface="Times New Roman"/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 err="1" smtClean="0">
                <a:latin typeface="Times New Roman"/>
                <a:cs typeface="Times New Roman"/>
              </a:rPr>
              <a:t>Před</a:t>
            </a:r>
            <a:r>
              <a:rPr lang="de-DE" dirty="0" smtClean="0">
                <a:latin typeface="Times New Roman"/>
                <a:cs typeface="Times New Roman"/>
              </a:rPr>
              <a:t> 6. </a:t>
            </a:r>
            <a:r>
              <a:rPr lang="de-DE" dirty="0" err="1" smtClean="0">
                <a:latin typeface="Times New Roman"/>
                <a:cs typeface="Times New Roman"/>
              </a:rPr>
              <a:t>červencem</a:t>
            </a:r>
            <a:r>
              <a:rPr lang="de-DE" dirty="0" smtClean="0">
                <a:latin typeface="Times New Roman"/>
                <a:cs typeface="Times New Roman"/>
              </a:rPr>
              <a:t> 1422 </a:t>
            </a:r>
            <a:r>
              <a:rPr lang="de-DE" dirty="0" err="1" smtClean="0">
                <a:latin typeface="Times New Roman"/>
                <a:cs typeface="Times New Roman"/>
              </a:rPr>
              <a:t>soustředění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řádových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vojsk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pod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vedením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maršálka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Oldřicha</a:t>
            </a:r>
            <a:r>
              <a:rPr lang="de-DE" dirty="0" smtClean="0">
                <a:latin typeface="Times New Roman"/>
                <a:cs typeface="Times New Roman"/>
              </a:rPr>
              <a:t> (</a:t>
            </a:r>
            <a:r>
              <a:rPr lang="de-DE" dirty="0" err="1" smtClean="0">
                <a:latin typeface="Times New Roman"/>
                <a:cs typeface="Times New Roman"/>
              </a:rPr>
              <a:t>Ulricha</a:t>
            </a:r>
            <a:r>
              <a:rPr lang="de-DE" dirty="0" smtClean="0">
                <a:latin typeface="Times New Roman"/>
                <a:cs typeface="Times New Roman"/>
              </a:rPr>
              <a:t>) </a:t>
            </a:r>
            <a:r>
              <a:rPr lang="de-DE" dirty="0" err="1" smtClean="0">
                <a:latin typeface="Times New Roman"/>
                <a:cs typeface="Times New Roman"/>
              </a:rPr>
              <a:t>Zengera</a:t>
            </a:r>
            <a:r>
              <a:rPr lang="de-DE" dirty="0" smtClean="0">
                <a:latin typeface="Times New Roman"/>
                <a:cs typeface="Times New Roman"/>
              </a:rPr>
              <a:t>. </a:t>
            </a:r>
            <a:r>
              <a:rPr lang="de-DE" dirty="0" err="1" smtClean="0">
                <a:latin typeface="Times New Roman"/>
                <a:cs typeface="Times New Roman"/>
              </a:rPr>
              <a:t>Velmistr</a:t>
            </a:r>
            <a:r>
              <a:rPr lang="de-DE" dirty="0" smtClean="0">
                <a:latin typeface="Times New Roman"/>
                <a:cs typeface="Times New Roman"/>
              </a:rPr>
              <a:t> se </a:t>
            </a:r>
            <a:r>
              <a:rPr lang="de-DE" dirty="0" err="1" smtClean="0">
                <a:latin typeface="Times New Roman"/>
                <a:cs typeface="Times New Roman"/>
              </a:rPr>
              <a:t>vzdal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útoku</a:t>
            </a:r>
            <a:r>
              <a:rPr lang="de-DE" dirty="0" smtClean="0">
                <a:latin typeface="Times New Roman"/>
                <a:cs typeface="Times New Roman"/>
              </a:rPr>
              <a:t> na </a:t>
            </a:r>
            <a:r>
              <a:rPr lang="de-DE" dirty="0" err="1" smtClean="0">
                <a:latin typeface="Times New Roman"/>
                <a:cs typeface="Times New Roman"/>
              </a:rPr>
              <a:t>polské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území</a:t>
            </a:r>
            <a:r>
              <a:rPr lang="de-DE" dirty="0" smtClean="0">
                <a:latin typeface="Times New Roman"/>
                <a:cs typeface="Times New Roman"/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 smtClean="0">
                <a:latin typeface="Times New Roman"/>
                <a:cs typeface="Times New Roman"/>
              </a:rPr>
              <a:t>14. </a:t>
            </a:r>
            <a:r>
              <a:rPr lang="de-DE" dirty="0" err="1" smtClean="0">
                <a:latin typeface="Times New Roman"/>
                <a:cs typeface="Times New Roman"/>
              </a:rPr>
              <a:t>července</a:t>
            </a:r>
            <a:r>
              <a:rPr lang="de-DE" dirty="0" smtClean="0">
                <a:latin typeface="Times New Roman"/>
                <a:cs typeface="Times New Roman"/>
              </a:rPr>
              <a:t> 1422 – </a:t>
            </a:r>
            <a:r>
              <a:rPr lang="de-DE" dirty="0" err="1" smtClean="0">
                <a:latin typeface="Times New Roman"/>
                <a:cs typeface="Times New Roman"/>
              </a:rPr>
              <a:t>polský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odpovědní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list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velmistrovi</a:t>
            </a:r>
            <a:r>
              <a:rPr lang="de-DE" dirty="0" smtClean="0">
                <a:latin typeface="Times New Roman"/>
                <a:cs typeface="Times New Roman"/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 err="1" smtClean="0">
                <a:latin typeface="Times New Roman"/>
                <a:cs typeface="Times New Roman"/>
              </a:rPr>
              <a:t>Č</a:t>
            </a:r>
            <a:r>
              <a:rPr lang="de-DE" dirty="0" err="1" smtClean="0">
                <a:latin typeface="Times New Roman"/>
                <a:cs typeface="Times New Roman"/>
              </a:rPr>
              <a:t>ást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řádového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vojska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měla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zabránit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polskému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vojsku</a:t>
            </a:r>
            <a:r>
              <a:rPr lang="de-DE" dirty="0" smtClean="0">
                <a:latin typeface="Times New Roman"/>
                <a:cs typeface="Times New Roman"/>
              </a:rPr>
              <a:t> v </a:t>
            </a:r>
            <a:r>
              <a:rPr lang="de-DE" dirty="0" err="1" smtClean="0">
                <a:latin typeface="Times New Roman"/>
                <a:cs typeface="Times New Roman"/>
              </a:rPr>
              <a:t>překročení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hranice</a:t>
            </a:r>
            <a:r>
              <a:rPr lang="de-DE" dirty="0" smtClean="0">
                <a:latin typeface="Times New Roman"/>
                <a:cs typeface="Times New Roman"/>
              </a:rPr>
              <a:t> na </a:t>
            </a:r>
            <a:r>
              <a:rPr lang="de-DE" dirty="0" err="1" smtClean="0">
                <a:latin typeface="Times New Roman"/>
                <a:cs typeface="Times New Roman"/>
              </a:rPr>
              <a:t>řece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Drwęca</a:t>
            </a:r>
            <a:r>
              <a:rPr lang="de-DE" dirty="0" smtClean="0">
                <a:latin typeface="Times New Roman"/>
                <a:cs typeface="Times New Roman"/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 err="1" smtClean="0">
                <a:latin typeface="Times New Roman"/>
                <a:cs typeface="Times New Roman"/>
              </a:rPr>
              <a:t>Jagello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překročil</a:t>
            </a:r>
            <a:r>
              <a:rPr lang="de-DE" dirty="0" smtClean="0">
                <a:latin typeface="Times New Roman"/>
                <a:cs typeface="Times New Roman"/>
              </a:rPr>
              <a:t> se </a:t>
            </a:r>
            <a:r>
              <a:rPr lang="de-DE" dirty="0" err="1" smtClean="0">
                <a:latin typeface="Times New Roman"/>
                <a:cs typeface="Times New Roman"/>
              </a:rPr>
              <a:t>svým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vojskem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Vislu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u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Czerwi</a:t>
            </a:r>
            <a:r>
              <a:rPr lang="de-DE" dirty="0" err="1" smtClean="0">
                <a:latin typeface="Times New Roman"/>
                <a:cs typeface="Times New Roman"/>
              </a:rPr>
              <a:t>ńska</a:t>
            </a:r>
            <a:r>
              <a:rPr lang="de-DE" dirty="0" smtClean="0">
                <a:latin typeface="Times New Roman"/>
                <a:cs typeface="Times New Roman"/>
              </a:rPr>
              <a:t> a </a:t>
            </a:r>
            <a:r>
              <a:rPr lang="de-DE" dirty="0" err="1" smtClean="0">
                <a:latin typeface="Times New Roman"/>
                <a:cs typeface="Times New Roman"/>
              </a:rPr>
              <a:t>spojil</a:t>
            </a:r>
            <a:r>
              <a:rPr lang="de-DE" dirty="0" smtClean="0">
                <a:latin typeface="Times New Roman"/>
                <a:cs typeface="Times New Roman"/>
              </a:rPr>
              <a:t> se s </a:t>
            </a:r>
            <a:r>
              <a:rPr lang="de-DE" dirty="0" err="1" smtClean="0">
                <a:latin typeface="Times New Roman"/>
                <a:cs typeface="Times New Roman"/>
              </a:rPr>
              <a:t>Vitoldovým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vojskem</a:t>
            </a:r>
            <a:r>
              <a:rPr lang="de-DE" dirty="0" smtClean="0">
                <a:latin typeface="Times New Roman"/>
                <a:cs typeface="Times New Roman"/>
              </a:rPr>
              <a:t>; </a:t>
            </a:r>
            <a:r>
              <a:rPr lang="de-DE" dirty="0" err="1" smtClean="0">
                <a:latin typeface="Times New Roman"/>
                <a:cs typeface="Times New Roman"/>
              </a:rPr>
              <a:t>společné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tažení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k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Lubawě</a:t>
            </a:r>
            <a:r>
              <a:rPr lang="de-DE" dirty="0" smtClean="0">
                <a:latin typeface="Times New Roman"/>
                <a:cs typeface="Times New Roman"/>
              </a:rPr>
              <a:t>, </a:t>
            </a:r>
            <a:r>
              <a:rPr lang="de-DE" dirty="0" err="1" smtClean="0">
                <a:latin typeface="Times New Roman"/>
                <a:cs typeface="Times New Roman"/>
              </a:rPr>
              <a:t>kde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chtěli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svést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bitvu</a:t>
            </a:r>
            <a:r>
              <a:rPr lang="de-DE" dirty="0" smtClean="0">
                <a:latin typeface="Times New Roman"/>
                <a:cs typeface="Times New Roman"/>
              </a:rPr>
              <a:t>, </a:t>
            </a:r>
            <a:r>
              <a:rPr lang="de-DE" dirty="0" err="1" smtClean="0">
                <a:latin typeface="Times New Roman"/>
                <a:cs typeface="Times New Roman"/>
              </a:rPr>
              <a:t>ale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Oldřich</a:t>
            </a:r>
            <a:r>
              <a:rPr lang="de-DE" dirty="0" smtClean="0">
                <a:latin typeface="Times New Roman"/>
                <a:cs typeface="Times New Roman"/>
              </a:rPr>
              <a:t> Zenger </a:t>
            </a:r>
            <a:r>
              <a:rPr lang="de-DE" dirty="0" err="1" smtClean="0">
                <a:latin typeface="Times New Roman"/>
                <a:cs typeface="Times New Roman"/>
              </a:rPr>
              <a:t>ustoupil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až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k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Bratian</a:t>
            </a:r>
            <a:r>
              <a:rPr lang="de-DE" dirty="0" smtClean="0">
                <a:latin typeface="Times New Roman"/>
                <a:cs typeface="Times New Roman"/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 err="1" smtClean="0">
                <a:latin typeface="Times New Roman"/>
                <a:cs typeface="Times New Roman"/>
              </a:rPr>
              <a:t>T</a:t>
            </a:r>
            <a:r>
              <a:rPr lang="de-DE" dirty="0" err="1" smtClean="0">
                <a:latin typeface="Times New Roman"/>
                <a:cs typeface="Times New Roman"/>
              </a:rPr>
              <a:t>ažení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polsko-litevské</a:t>
            </a:r>
            <a:r>
              <a:rPr lang="de-DE" dirty="0" err="1" smtClean="0">
                <a:latin typeface="Times New Roman"/>
                <a:cs typeface="Times New Roman"/>
              </a:rPr>
              <a:t>ho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vojska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až</a:t>
            </a:r>
            <a:r>
              <a:rPr lang="de-DE" dirty="0" smtClean="0">
                <a:latin typeface="Times New Roman"/>
                <a:cs typeface="Times New Roman"/>
              </a:rPr>
              <a:t> do </a:t>
            </a:r>
            <a:r>
              <a:rPr lang="de-DE" dirty="0" err="1" smtClean="0">
                <a:latin typeface="Times New Roman"/>
                <a:cs typeface="Times New Roman"/>
              </a:rPr>
              <a:t>Prabut</a:t>
            </a:r>
            <a:r>
              <a:rPr lang="de-DE" dirty="0" smtClean="0">
                <a:latin typeface="Times New Roman"/>
                <a:cs typeface="Times New Roman"/>
              </a:rPr>
              <a:t> (11.VIII.), </a:t>
            </a:r>
            <a:r>
              <a:rPr lang="de-DE" dirty="0" err="1" smtClean="0">
                <a:latin typeface="Times New Roman"/>
                <a:cs typeface="Times New Roman"/>
              </a:rPr>
              <a:t>po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cestě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pustošení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řádového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území</a:t>
            </a:r>
            <a:r>
              <a:rPr lang="de-DE" dirty="0" smtClean="0">
                <a:latin typeface="Times New Roman"/>
                <a:cs typeface="Times New Roman"/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 err="1" smtClean="0">
                <a:latin typeface="Times New Roman"/>
                <a:cs typeface="Times New Roman"/>
              </a:rPr>
              <a:t>Velmistr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byl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připraven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jednat</a:t>
            </a:r>
            <a:r>
              <a:rPr lang="de-DE" dirty="0" smtClean="0">
                <a:latin typeface="Times New Roman"/>
                <a:cs typeface="Times New Roman"/>
              </a:rPr>
              <a:t> o </a:t>
            </a:r>
            <a:r>
              <a:rPr lang="de-DE" dirty="0" err="1" smtClean="0">
                <a:latin typeface="Times New Roman"/>
                <a:cs typeface="Times New Roman"/>
              </a:rPr>
              <a:t>příměří</a:t>
            </a:r>
            <a:r>
              <a:rPr lang="de-DE" dirty="0" smtClean="0">
                <a:latin typeface="Times New Roman"/>
                <a:cs typeface="Times New Roman"/>
              </a:rPr>
              <a:t>, </a:t>
            </a:r>
            <a:r>
              <a:rPr lang="de-DE" dirty="0" err="1" smtClean="0">
                <a:latin typeface="Times New Roman"/>
                <a:cs typeface="Times New Roman"/>
              </a:rPr>
              <a:t>ale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jen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pod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podmínkou</a:t>
            </a:r>
            <a:r>
              <a:rPr lang="de-DE" dirty="0" smtClean="0">
                <a:latin typeface="Times New Roman"/>
                <a:cs typeface="Times New Roman"/>
              </a:rPr>
              <a:t>, </a:t>
            </a:r>
            <a:r>
              <a:rPr lang="de-DE" dirty="0" err="1" smtClean="0">
                <a:latin typeface="Times New Roman"/>
                <a:cs typeface="Times New Roman"/>
              </a:rPr>
              <a:t>že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polsko-litevská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armáda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opustí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Prusy</a:t>
            </a:r>
            <a:r>
              <a:rPr lang="de-DE" dirty="0" smtClean="0">
                <a:latin typeface="Times New Roman"/>
                <a:cs typeface="Times New Roman"/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 err="1" smtClean="0">
                <a:latin typeface="Times New Roman"/>
                <a:cs typeface="Times New Roman"/>
              </a:rPr>
              <a:t>Jagello</a:t>
            </a:r>
            <a:r>
              <a:rPr lang="de-DE" dirty="0" smtClean="0">
                <a:latin typeface="Times New Roman"/>
                <a:cs typeface="Times New Roman"/>
              </a:rPr>
              <a:t> se </a:t>
            </a:r>
            <a:r>
              <a:rPr lang="de-DE" dirty="0" err="1" smtClean="0">
                <a:latin typeface="Times New Roman"/>
                <a:cs typeface="Times New Roman"/>
              </a:rPr>
              <a:t>rozhodl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dobýt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Chełmińsko</a:t>
            </a:r>
            <a:r>
              <a:rPr lang="de-DE" dirty="0" smtClean="0">
                <a:latin typeface="Times New Roman"/>
                <a:cs typeface="Times New Roman"/>
              </a:rPr>
              <a:t> a </a:t>
            </a:r>
            <a:r>
              <a:rPr lang="de-DE" dirty="0" err="1" smtClean="0">
                <a:latin typeface="Times New Roman"/>
                <a:cs typeface="Times New Roman"/>
              </a:rPr>
              <a:t>proto</a:t>
            </a:r>
            <a:r>
              <a:rPr lang="de-DE" dirty="0" smtClean="0">
                <a:latin typeface="Times New Roman"/>
                <a:cs typeface="Times New Roman"/>
              </a:rPr>
              <a:t> 16.VIII. </a:t>
            </a:r>
            <a:r>
              <a:rPr lang="de-DE" dirty="0" err="1" smtClean="0">
                <a:latin typeface="Times New Roman"/>
                <a:cs typeface="Times New Roman"/>
              </a:rPr>
              <a:t>oblehl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město</a:t>
            </a:r>
            <a:r>
              <a:rPr lang="de-DE" dirty="0" smtClean="0">
                <a:latin typeface="Times New Roman"/>
                <a:cs typeface="Times New Roman"/>
              </a:rPr>
              <a:t> a </a:t>
            </a:r>
            <a:r>
              <a:rPr lang="de-DE" dirty="0" err="1" smtClean="0">
                <a:latin typeface="Times New Roman"/>
                <a:cs typeface="Times New Roman"/>
              </a:rPr>
              <a:t>hrad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Golub</a:t>
            </a:r>
            <a:r>
              <a:rPr lang="de-DE" dirty="0" smtClean="0">
                <a:latin typeface="Times New Roman"/>
                <a:cs typeface="Times New Roman"/>
              </a:rPr>
              <a:t>. </a:t>
            </a:r>
            <a:r>
              <a:rPr lang="de-DE" dirty="0" err="1" smtClean="0">
                <a:latin typeface="Times New Roman"/>
                <a:cs typeface="Times New Roman"/>
              </a:rPr>
              <a:t>Král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oslovil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obyvatele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oběžníkem</a:t>
            </a:r>
            <a:r>
              <a:rPr lang="de-DE" dirty="0" smtClean="0">
                <a:latin typeface="Times New Roman"/>
                <a:cs typeface="Times New Roman"/>
              </a:rPr>
              <a:t> s </a:t>
            </a:r>
            <a:r>
              <a:rPr lang="de-DE" dirty="0" err="1" smtClean="0">
                <a:latin typeface="Times New Roman"/>
                <a:cs typeface="Times New Roman"/>
              </a:rPr>
              <a:t>tím</a:t>
            </a:r>
            <a:r>
              <a:rPr lang="de-DE" dirty="0" smtClean="0">
                <a:latin typeface="Times New Roman"/>
                <a:cs typeface="Times New Roman"/>
              </a:rPr>
              <a:t>, </a:t>
            </a:r>
            <a:r>
              <a:rPr lang="de-DE" dirty="0" err="1" smtClean="0">
                <a:latin typeface="Times New Roman"/>
                <a:cs typeface="Times New Roman"/>
              </a:rPr>
              <a:t>že</a:t>
            </a:r>
            <a:r>
              <a:rPr lang="de-DE" dirty="0" smtClean="0">
                <a:latin typeface="Times New Roman"/>
                <a:cs typeface="Times New Roman"/>
              </a:rPr>
              <a:t> je </a:t>
            </a:r>
            <a:r>
              <a:rPr lang="de-DE" dirty="0" err="1" smtClean="0">
                <a:latin typeface="Times New Roman"/>
                <a:cs typeface="Times New Roman"/>
              </a:rPr>
              <a:t>od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roku</a:t>
            </a:r>
            <a:r>
              <a:rPr lang="de-DE" dirty="0" smtClean="0">
                <a:latin typeface="Times New Roman"/>
                <a:cs typeface="Times New Roman"/>
              </a:rPr>
              <a:t> 1410 </a:t>
            </a:r>
            <a:r>
              <a:rPr lang="de-DE" dirty="0" err="1" smtClean="0">
                <a:latin typeface="Times New Roman"/>
                <a:cs typeface="Times New Roman"/>
              </a:rPr>
              <a:t>nezprostil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slibu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poslušnosti</a:t>
            </a:r>
            <a:r>
              <a:rPr lang="de-DE" dirty="0" smtClean="0">
                <a:latin typeface="Times New Roman"/>
                <a:cs typeface="Times New Roman"/>
              </a:rPr>
              <a:t>.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Velmistr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odmítl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vyjednávat</a:t>
            </a:r>
            <a:r>
              <a:rPr lang="de-DE" dirty="0" smtClean="0">
                <a:latin typeface="Times New Roman"/>
                <a:cs typeface="Times New Roman"/>
              </a:rPr>
              <a:t> a </a:t>
            </a:r>
            <a:r>
              <a:rPr lang="de-DE" dirty="0" err="1" smtClean="0">
                <a:latin typeface="Times New Roman"/>
                <a:cs typeface="Times New Roman"/>
              </a:rPr>
              <a:t>spoléhal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stále</a:t>
            </a:r>
            <a:r>
              <a:rPr lang="de-DE" dirty="0" smtClean="0">
                <a:latin typeface="Times New Roman"/>
                <a:cs typeface="Times New Roman"/>
              </a:rPr>
              <a:t> na </a:t>
            </a:r>
            <a:r>
              <a:rPr lang="de-DE" dirty="0" err="1" smtClean="0">
                <a:latin typeface="Times New Roman"/>
                <a:cs typeface="Times New Roman"/>
              </a:rPr>
              <a:t>pomoc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z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říše</a:t>
            </a:r>
            <a:r>
              <a:rPr lang="de-DE" dirty="0" smtClean="0">
                <a:latin typeface="Times New Roman"/>
                <a:cs typeface="Times New Roman"/>
              </a:rPr>
              <a:t>, </a:t>
            </a:r>
            <a:r>
              <a:rPr lang="de-DE" dirty="0" err="1" smtClean="0">
                <a:latin typeface="Times New Roman"/>
                <a:cs typeface="Times New Roman"/>
              </a:rPr>
              <a:t>ze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Slezska</a:t>
            </a:r>
            <a:r>
              <a:rPr lang="de-DE" dirty="0" smtClean="0">
                <a:latin typeface="Times New Roman"/>
                <a:cs typeface="Times New Roman"/>
              </a:rPr>
              <a:t> a </a:t>
            </a:r>
            <a:r>
              <a:rPr lang="de-DE" dirty="0" err="1" smtClean="0">
                <a:latin typeface="Times New Roman"/>
                <a:cs typeface="Times New Roman"/>
              </a:rPr>
              <a:t>také</a:t>
            </a:r>
            <a:r>
              <a:rPr lang="de-DE" dirty="0" smtClean="0">
                <a:latin typeface="Times New Roman"/>
                <a:cs typeface="Times New Roman"/>
              </a:rPr>
              <a:t> na </a:t>
            </a:r>
            <a:r>
              <a:rPr lang="de-DE" dirty="0" err="1" smtClean="0">
                <a:latin typeface="Times New Roman"/>
                <a:cs typeface="Times New Roman"/>
              </a:rPr>
              <a:t>řádové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vojsko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pod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velením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Oldřicha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Zengera</a:t>
            </a:r>
            <a:r>
              <a:rPr lang="de-DE" dirty="0" smtClean="0">
                <a:latin typeface="Times New Roman"/>
                <a:cs typeface="Times New Roman"/>
              </a:rPr>
              <a:t>. </a:t>
            </a:r>
            <a:r>
              <a:rPr lang="de-DE" dirty="0" err="1" smtClean="0">
                <a:latin typeface="Times New Roman"/>
                <a:cs typeface="Times New Roman"/>
              </a:rPr>
              <a:t>Přesto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město</a:t>
            </a:r>
            <a:r>
              <a:rPr lang="de-DE" dirty="0" smtClean="0">
                <a:latin typeface="Times New Roman"/>
                <a:cs typeface="Times New Roman"/>
              </a:rPr>
              <a:t> i </a:t>
            </a:r>
            <a:r>
              <a:rPr lang="de-DE" dirty="0" err="1" smtClean="0">
                <a:latin typeface="Times New Roman"/>
                <a:cs typeface="Times New Roman"/>
              </a:rPr>
              <a:t>hrad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kapitulovalo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před</a:t>
            </a:r>
            <a:r>
              <a:rPr lang="de-DE" dirty="0" smtClean="0">
                <a:latin typeface="Times New Roman"/>
                <a:cs typeface="Times New Roman"/>
              </a:rPr>
              <a:t> 23.VIII.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 err="1" smtClean="0">
                <a:latin typeface="Times New Roman"/>
                <a:cs typeface="Times New Roman"/>
              </a:rPr>
              <a:t>Oldřich</a:t>
            </a:r>
            <a:r>
              <a:rPr lang="de-DE" dirty="0" smtClean="0">
                <a:latin typeface="Times New Roman"/>
                <a:cs typeface="Times New Roman"/>
              </a:rPr>
              <a:t> Zenger </a:t>
            </a:r>
            <a:r>
              <a:rPr lang="de-DE" dirty="0" err="1" smtClean="0">
                <a:latin typeface="Times New Roman"/>
                <a:cs typeface="Times New Roman"/>
              </a:rPr>
              <a:t>sice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plánoval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protiútok</a:t>
            </a:r>
            <a:r>
              <a:rPr lang="de-DE" dirty="0" smtClean="0">
                <a:latin typeface="Times New Roman"/>
                <a:cs typeface="Times New Roman"/>
              </a:rPr>
              <a:t>, </a:t>
            </a:r>
            <a:r>
              <a:rPr lang="de-DE" dirty="0" err="1" smtClean="0">
                <a:latin typeface="Times New Roman"/>
                <a:cs typeface="Times New Roman"/>
              </a:rPr>
              <a:t>ale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ve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skutečnosti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jen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vyzýval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velmistra</a:t>
            </a:r>
            <a:r>
              <a:rPr lang="de-DE" dirty="0" smtClean="0">
                <a:latin typeface="Times New Roman"/>
                <a:cs typeface="Times New Roman"/>
              </a:rPr>
              <a:t>, </a:t>
            </a:r>
            <a:r>
              <a:rPr lang="de-DE" dirty="0" err="1" smtClean="0">
                <a:latin typeface="Times New Roman"/>
                <a:cs typeface="Times New Roman"/>
              </a:rPr>
              <a:t>aby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shromáždil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další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vojsko</a:t>
            </a:r>
            <a:r>
              <a:rPr lang="de-DE" dirty="0" smtClean="0">
                <a:latin typeface="Times New Roman"/>
                <a:cs typeface="Times New Roman"/>
              </a:rPr>
              <a:t> na </a:t>
            </a:r>
            <a:r>
              <a:rPr lang="de-DE" dirty="0" err="1" smtClean="0">
                <a:latin typeface="Times New Roman"/>
                <a:cs typeface="Times New Roman"/>
              </a:rPr>
              <a:t>Pomoří</a:t>
            </a:r>
            <a:r>
              <a:rPr lang="de-DE" dirty="0" smtClean="0">
                <a:latin typeface="Times New Roman"/>
                <a:cs typeface="Times New Roman"/>
              </a:rPr>
              <a:t> a </a:t>
            </a:r>
            <a:r>
              <a:rPr lang="de-DE" dirty="0" err="1" smtClean="0">
                <a:latin typeface="Times New Roman"/>
                <a:cs typeface="Times New Roman"/>
              </a:rPr>
              <a:t>odtamtud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zaútočil</a:t>
            </a:r>
            <a:r>
              <a:rPr lang="de-DE" dirty="0" smtClean="0">
                <a:latin typeface="Times New Roman"/>
                <a:cs typeface="Times New Roman"/>
              </a:rPr>
              <a:t> na </a:t>
            </a:r>
            <a:r>
              <a:rPr lang="de-DE" dirty="0" err="1" smtClean="0">
                <a:latin typeface="Times New Roman"/>
                <a:cs typeface="Times New Roman"/>
              </a:rPr>
              <a:t>Kujavsko</a:t>
            </a:r>
            <a:r>
              <a:rPr lang="de-DE" dirty="0" smtClean="0">
                <a:latin typeface="Times New Roman"/>
                <a:cs typeface="Times New Roman"/>
              </a:rPr>
              <a:t>.</a:t>
            </a:r>
            <a:endParaRPr lang="de-DE" dirty="0" smtClean="0">
              <a:latin typeface="Times New Roman"/>
              <a:cs typeface="Times New Roman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44236" y="170046"/>
            <a:ext cx="8435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err="1" smtClean="0">
                <a:latin typeface="Times New Roman"/>
                <a:cs typeface="Times New Roman"/>
              </a:rPr>
              <a:t>Válka</a:t>
            </a:r>
            <a:r>
              <a:rPr lang="de-DE" sz="2400" b="1" dirty="0" smtClean="0">
                <a:latin typeface="Times New Roman"/>
                <a:cs typeface="Times New Roman"/>
              </a:rPr>
              <a:t> </a:t>
            </a:r>
            <a:r>
              <a:rPr lang="de-DE" sz="2400" b="1" dirty="0" err="1" smtClean="0">
                <a:latin typeface="Times New Roman"/>
                <a:cs typeface="Times New Roman"/>
              </a:rPr>
              <a:t>roku</a:t>
            </a:r>
            <a:r>
              <a:rPr lang="de-DE" sz="2400" b="1" dirty="0" smtClean="0">
                <a:latin typeface="Times New Roman"/>
                <a:cs typeface="Times New Roman"/>
              </a:rPr>
              <a:t> 1422 a </a:t>
            </a:r>
            <a:r>
              <a:rPr lang="de-DE" sz="2400" b="1" dirty="0" err="1" smtClean="0">
                <a:latin typeface="Times New Roman"/>
                <a:cs typeface="Times New Roman"/>
              </a:rPr>
              <a:t>mír</a:t>
            </a:r>
            <a:r>
              <a:rPr lang="de-DE" sz="2400" b="1" dirty="0" smtClean="0">
                <a:latin typeface="Times New Roman"/>
                <a:cs typeface="Times New Roman"/>
              </a:rPr>
              <a:t> </a:t>
            </a:r>
            <a:r>
              <a:rPr lang="de-DE" sz="2400" b="1" dirty="0" err="1" smtClean="0">
                <a:latin typeface="Times New Roman"/>
                <a:cs typeface="Times New Roman"/>
              </a:rPr>
              <a:t>mełneńský</a:t>
            </a:r>
            <a:r>
              <a:rPr lang="de-DE" sz="2400" b="1" dirty="0" smtClean="0">
                <a:latin typeface="Times New Roman"/>
                <a:cs typeface="Times New Roman"/>
              </a:rPr>
              <a:t> (I.)</a:t>
            </a:r>
            <a:endParaRPr lang="de-DE" sz="24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49894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1554</Words>
  <Application>Microsoft Macintosh PowerPoint</Application>
  <PresentationFormat>Bildschirmpräsentation (4:3)</PresentationFormat>
  <Paragraphs>62</Paragraphs>
  <Slides>11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2" baseType="lpstr">
      <vt:lpstr>Office-Design</vt:lpstr>
      <vt:lpstr>PowerPoint-Präsentation</vt:lpstr>
      <vt:lpstr>Listina Jindřicha z Plavna a Vladislava II. Jagella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Premysl Bar</dc:creator>
  <cp:lastModifiedBy>Premysl Bar</cp:lastModifiedBy>
  <cp:revision>437</cp:revision>
  <dcterms:created xsi:type="dcterms:W3CDTF">2017-09-20T06:37:47Z</dcterms:created>
  <dcterms:modified xsi:type="dcterms:W3CDTF">2017-11-30T13:57:42Z</dcterms:modified>
</cp:coreProperties>
</file>