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29" r:id="rId13"/>
    <p:sldId id="330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2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>
      <p:cViewPr varScale="1">
        <p:scale>
          <a:sx n="69" d="100"/>
          <a:sy n="69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20.9.2014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Rukopisná kniha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31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Charakter svazku – zkoumá se homogennost svazku, zda se jedná o konvolut, kolika rukopisů, jsou-li přítomny tisky (zde se určuje pořadí (konvolut 4 tisků a 2 rukopisných textů přivázaných za tisky)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Psací látka – zaznamenání zvláštností (jihoevropský pergamen, palimpsest, podíl pergamenu a papíru), zjištění filigránů</a:t>
            </a:r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Knižní blok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72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Skladba – počet, typ, pořadí a stav složek, uvádí se jejich vztah k foliaci (I dvoulist, II </a:t>
            </a:r>
            <a:r>
              <a:rPr lang="cs-CZ" dirty="0" err="1" smtClean="0"/>
              <a:t>binio</a:t>
            </a:r>
            <a:r>
              <a:rPr lang="cs-CZ" dirty="0" smtClean="0"/>
              <a:t>, III </a:t>
            </a:r>
            <a:r>
              <a:rPr lang="cs-CZ" dirty="0" err="1" smtClean="0"/>
              <a:t>tertion</a:t>
            </a:r>
            <a:r>
              <a:rPr lang="cs-CZ" dirty="0" smtClean="0"/>
              <a:t>, IV </a:t>
            </a:r>
            <a:r>
              <a:rPr lang="cs-CZ" dirty="0" err="1" smtClean="0"/>
              <a:t>kvatern</a:t>
            </a:r>
            <a:r>
              <a:rPr lang="cs-CZ" dirty="0" smtClean="0"/>
              <a:t>, V </a:t>
            </a:r>
            <a:r>
              <a:rPr lang="cs-CZ" dirty="0" err="1" smtClean="0"/>
              <a:t>kvintern</a:t>
            </a:r>
            <a:r>
              <a:rPr lang="cs-CZ" dirty="0" smtClean="0"/>
              <a:t>, VI </a:t>
            </a:r>
            <a:r>
              <a:rPr lang="cs-CZ" dirty="0" err="1" smtClean="0"/>
              <a:t>sextern</a:t>
            </a:r>
            <a:r>
              <a:rPr lang="cs-CZ" dirty="0" smtClean="0"/>
              <a:t>), počet za sebou jdoucích složek se značí arabskou číslicí (3.IV), označuje se ztráta složek nebo listů, (IV-1, fol.7), (V+2, </a:t>
            </a:r>
            <a:r>
              <a:rPr lang="cs-CZ" dirty="0" err="1" smtClean="0"/>
              <a:t>fol</a:t>
            </a:r>
            <a:r>
              <a:rPr lang="cs-CZ" dirty="0" smtClean="0"/>
              <a:t>. 12)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(za ff. 26 a 83 chybí po 1 listě, za </a:t>
            </a:r>
            <a:r>
              <a:rPr lang="cs-CZ" dirty="0" err="1" smtClean="0"/>
              <a:t>fol</a:t>
            </a:r>
            <a:r>
              <a:rPr lang="cs-CZ" dirty="0" smtClean="0"/>
              <a:t>. 17 je přivázán 1 list)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(a):3.IV (</a:t>
            </a:r>
            <a:r>
              <a:rPr lang="cs-CZ" dirty="0" err="1" smtClean="0"/>
              <a:t>fol</a:t>
            </a:r>
            <a:r>
              <a:rPr lang="cs-CZ" dirty="0" smtClean="0"/>
              <a:t>. 24) + (b-c): (V-1, </a:t>
            </a:r>
            <a:r>
              <a:rPr lang="cs-CZ" dirty="0" err="1" smtClean="0"/>
              <a:t>fol</a:t>
            </a:r>
            <a:r>
              <a:rPr lang="cs-CZ" dirty="0" smtClean="0"/>
              <a:t>. 33)</a:t>
            </a:r>
          </a:p>
          <a:p>
            <a:pPr marL="0" indent="0">
              <a:buNone/>
            </a:pPr>
            <a:r>
              <a:rPr lang="cs-CZ" dirty="0" smtClean="0"/>
              <a:t>zaznamenávají se kustody a reklamanty</a:t>
            </a:r>
          </a:p>
          <a:p>
            <a:pPr marL="0" indent="0">
              <a:buNone/>
            </a:pPr>
            <a:r>
              <a:rPr lang="cs-CZ" b="1" dirty="0" smtClean="0"/>
              <a:t>Reklamanta</a:t>
            </a:r>
            <a:r>
              <a:rPr lang="cs-CZ" dirty="0" smtClean="0"/>
              <a:t> - </a:t>
            </a:r>
            <a:r>
              <a:rPr lang="cs-CZ" dirty="0"/>
              <a:t>označování pořadí složek v knize tím, že pod text poslední stránky složky bylo napsáno prvé slovo textu následující </a:t>
            </a:r>
            <a:r>
              <a:rPr lang="cs-CZ" dirty="0" smtClean="0"/>
              <a:t>složky</a:t>
            </a:r>
          </a:p>
          <a:p>
            <a:pPr marL="0" indent="0">
              <a:buNone/>
            </a:pPr>
            <a:r>
              <a:rPr lang="cs-CZ" sz="2500" b="1" dirty="0"/>
              <a:t>Kustoda</a:t>
            </a:r>
            <a:r>
              <a:rPr lang="cs-CZ" sz="2500" dirty="0"/>
              <a:t> </a:t>
            </a:r>
            <a:r>
              <a:rPr lang="cs-CZ" sz="2500" dirty="0" smtClean="0"/>
              <a:t>- způsob </a:t>
            </a:r>
            <a:r>
              <a:rPr lang="cs-CZ" sz="2500" dirty="0"/>
              <a:t>označení jednotlivých částí pro jejich správné seřazení</a:t>
            </a:r>
            <a:r>
              <a:rPr lang="cs-CZ" dirty="0"/>
              <a:t>, a to zpravidla v podobě římských či arabských číslic nebo písmen, popř. kombinace obou. Toto označení je umístěno buď na horním okraji začátku složky nebo na dolním okraji poslední strany.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Knižní blok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5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8"/>
            <a:ext cx="4788024" cy="685505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664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12023" cy="685800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75" y="0"/>
            <a:ext cx="461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Foliace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přejímá se existující foliace/paginace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opravují se jen chyby,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je-li v kodexu více foliací, zaznamenají se obě, jako platná se bere ta přesnější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listy ze začátku nepojaté do foliace se označují římskými číslicemi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dílčí foliace se prodlouží do konce bloku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zlomky listů se pojímají do foliace jen obsahují-li zachovalé čitelné zbytky textu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 smtClean="0"/>
              <a:t>r+v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Knižní blok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11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r>
              <a:rPr lang="cs-CZ" dirty="0" smtClean="0"/>
              <a:t>Psací látka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linkování – linkování slepé, inkoustem, nelinkováno, jen u </a:t>
            </a:r>
            <a:r>
              <a:rPr lang="cs-CZ" dirty="0" err="1" smtClean="0"/>
              <a:t>rkp</a:t>
            </a:r>
            <a:r>
              <a:rPr lang="cs-CZ" dirty="0" smtClean="0"/>
              <a:t> do pol. 14. stol.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počet řádků – zejména u veršovaných textů, </a:t>
            </a:r>
            <a:r>
              <a:rPr lang="cs-CZ" dirty="0" err="1" smtClean="0"/>
              <a:t>rkp</a:t>
            </a:r>
            <a:r>
              <a:rPr lang="cs-CZ" dirty="0" smtClean="0"/>
              <a:t> iluminovaných, u zlomků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dělení plochy na sloupce – uvádí se vždy, rozlišuje se text a glosy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Knižní blok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1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427984" y="570156"/>
            <a:ext cx="4016769" cy="1054250"/>
          </a:xfrm>
        </p:spPr>
        <p:txBody>
          <a:bodyPr/>
          <a:lstStyle/>
          <a:p>
            <a:r>
              <a:rPr lang="cs-CZ" dirty="0" smtClean="0"/>
              <a:t>Linkování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1"/>
            <a:ext cx="4334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012160" y="404664"/>
            <a:ext cx="3024336" cy="1219742"/>
          </a:xfrm>
        </p:spPr>
        <p:txBody>
          <a:bodyPr/>
          <a:lstStyle/>
          <a:p>
            <a:r>
              <a:rPr lang="cs-CZ" dirty="0" smtClean="0"/>
              <a:t>Sloupce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0" y="0"/>
            <a:ext cx="5793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012160" y="404664"/>
            <a:ext cx="3024336" cy="1219742"/>
          </a:xfrm>
        </p:spPr>
        <p:txBody>
          <a:bodyPr/>
          <a:lstStyle/>
          <a:p>
            <a:r>
              <a:rPr lang="cs-CZ" dirty="0" smtClean="0"/>
              <a:t>Sloupce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r>
              <a:rPr lang="cs-CZ" dirty="0" smtClean="0"/>
              <a:t>Prázdná folia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podávána souhrnně (ff. 1rv, 4v-5r, 128v prázdná)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r>
              <a:rPr lang="cs-CZ" dirty="0" smtClean="0"/>
              <a:t>Dochování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informace o plísních, poškození vlhkem, zateklinou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ztráty listů a textu (seříznutí a pod.)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Knižní blok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70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Záhlaví</a:t>
            </a:r>
          </a:p>
          <a:p>
            <a:r>
              <a:rPr lang="cs-CZ" dirty="0" smtClean="0"/>
              <a:t>Vnější stránka rukopisu (kodikologický popis) – psací látka, datace, počet listů/stran, formát, výzdoba, vazba</a:t>
            </a:r>
          </a:p>
          <a:p>
            <a:r>
              <a:rPr lang="cs-CZ" dirty="0" smtClean="0"/>
              <a:t>Vlastní obsahový (textový) popis</a:t>
            </a:r>
          </a:p>
          <a:p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Literatura</a:t>
            </a:r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 rukopisu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4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r>
              <a:rPr lang="cs-CZ" dirty="0" smtClean="0"/>
              <a:t>Písmo a písařské ruce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zapisuje se velkými písmeny (A), určuje se rozsah (dle foliace)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textové přípisky a korektury – pokud to přispěje k popisu geneze kodexu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2 ruce, A = </a:t>
            </a:r>
            <a:r>
              <a:rPr lang="cs-CZ" dirty="0" err="1" smtClean="0"/>
              <a:t>Georgius</a:t>
            </a:r>
            <a:r>
              <a:rPr lang="cs-CZ" dirty="0" smtClean="0"/>
              <a:t> 1451 (</a:t>
            </a:r>
            <a:r>
              <a:rPr lang="cs-CZ" dirty="0" err="1" smtClean="0"/>
              <a:t>fol</a:t>
            </a:r>
            <a:r>
              <a:rPr lang="cs-CZ" dirty="0" smtClean="0"/>
              <a:t>. 181v) ff. 1r-181v, B ff 182r-188v, obě gotika kurzíva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Písmo – </a:t>
            </a:r>
            <a:r>
              <a:rPr lang="cs-CZ" dirty="0" err="1" smtClean="0"/>
              <a:t>karolína</a:t>
            </a:r>
            <a:r>
              <a:rPr lang="cs-CZ" dirty="0" smtClean="0"/>
              <a:t>, gotika, humanistika; kurzíva, bastarda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Výprava kodexu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2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Písmo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1" y="0"/>
            <a:ext cx="9514233" cy="6858000"/>
          </a:xfrm>
        </p:spPr>
      </p:pic>
    </p:spTree>
    <p:extLst>
      <p:ext uri="{BB962C8B-B14F-4D97-AF65-F5344CB8AC3E}">
        <p14:creationId xmlns:p14="http://schemas.microsoft.com/office/powerpoint/2010/main" val="40972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Výzdoba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miniatury, figurální i ornamentální iniciálky a jejich výběhy, okrajovou výzdobu (bordury, lišty, drolerie) a </a:t>
            </a:r>
            <a:r>
              <a:rPr lang="cs-CZ" dirty="0" err="1" smtClean="0"/>
              <a:t>rubrikace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miniatury a figurální iniciálky se zaznamenávají jednotlivě s údajem folia, rozměrů (</a:t>
            </a:r>
            <a:r>
              <a:rPr lang="cs-CZ" dirty="0" err="1" smtClean="0"/>
              <a:t>výškaxšířka</a:t>
            </a:r>
            <a:r>
              <a:rPr lang="cs-CZ" dirty="0" smtClean="0"/>
              <a:t> nebo poloměr u miniatur, počet řádků u iniciál) a námětu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termínem </a:t>
            </a:r>
            <a:r>
              <a:rPr lang="cs-CZ" dirty="0" err="1" smtClean="0"/>
              <a:t>rubrikace</a:t>
            </a:r>
            <a:r>
              <a:rPr lang="cs-CZ" dirty="0" smtClean="0"/>
              <a:t> se mj. rozumí červená začáteční písmena, nadpisy, paragrafy, podtrhávání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upozorňuje se na výskyt barevných inkoustů v textu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rozlišuje se technika – kresba, malba, kolorování, zlacení; upozorňuje se na nedokončení</a:t>
            </a:r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Výprava kodexu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37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7156"/>
            <a:ext cx="5205683" cy="732401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83" y="0"/>
            <a:ext cx="5077172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5278588" cy="682354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582583" cy="68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17868"/>
            <a:ext cx="4787846" cy="684940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44" y="0"/>
            <a:ext cx="4481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7" y="-23873"/>
            <a:ext cx="4392488" cy="685052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12" y="0"/>
            <a:ext cx="4979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r>
              <a:rPr lang="cs-CZ" dirty="0" smtClean="0"/>
              <a:t>Notace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určení notace – </a:t>
            </a:r>
            <a:r>
              <a:rPr lang="cs-CZ" dirty="0" err="1" smtClean="0"/>
              <a:t>neumatická</a:t>
            </a:r>
            <a:r>
              <a:rPr lang="cs-CZ" dirty="0" smtClean="0"/>
              <a:t> a na linkách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vymezení jejího výskytu v </a:t>
            </a:r>
            <a:r>
              <a:rPr lang="cs-CZ" dirty="0" err="1" smtClean="0"/>
              <a:t>rkp</a:t>
            </a:r>
            <a:r>
              <a:rPr lang="cs-CZ" dirty="0" smtClean="0"/>
              <a:t> (podle textových jednotek nebo ff.)</a:t>
            </a:r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Výprava kodexu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0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169"/>
            <a:ext cx="4943025" cy="68580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764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5184576" cy="7169812"/>
          </a:xfrm>
        </p:spPr>
      </p:pic>
    </p:spTree>
    <p:extLst>
      <p:ext uri="{BB962C8B-B14F-4D97-AF65-F5344CB8AC3E}">
        <p14:creationId xmlns:p14="http://schemas.microsoft.com/office/powerpoint/2010/main" val="23552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Ve většině případů je tvořeno signaturou, jejíž součástí </a:t>
            </a:r>
            <a:r>
              <a:rPr lang="cs-CZ" dirty="0"/>
              <a:t>je lokace, nebo pořadovým číslem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Bývá uváděna i informace o starších signaturách, pakliže jsou relevantní – jinak se tyto dávají do provenienčních údajů</a:t>
            </a: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Záhlaví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71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Vazba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materiál a technika vazby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desky dřevěné, lepenkové, měkké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pokryv: useň (rukopisné zlomky), pergamen, papír, textilie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šití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hřbet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výzdoba: tlačení, slepotisk, řezání, zlacení, malování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motivy výzdoby: ornamentální, figurální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ořízka: malovaná, stříkaná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spony (pukly, nárožnice, středové a hranové kování), řemínky, stuhy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 smtClean="0"/>
              <a:t>libri</a:t>
            </a:r>
            <a:r>
              <a:rPr lang="cs-CZ" dirty="0" smtClean="0"/>
              <a:t> </a:t>
            </a:r>
            <a:r>
              <a:rPr lang="cs-CZ" dirty="0" err="1" smtClean="0"/>
              <a:t>catenati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 smtClean="0"/>
              <a:t>supralibros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Výprava kodexu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69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r>
              <a:rPr lang="cs-CZ" dirty="0" smtClean="0"/>
              <a:t>Provenience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čtenářské přípisky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vlastnické záznamy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záznamy knihovny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Výprava kodexu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36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" y="0"/>
            <a:ext cx="8640960" cy="28835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33" y="1700808"/>
            <a:ext cx="9144000" cy="51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4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3" y="0"/>
            <a:ext cx="5369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6904" cy="67452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04" y="-56388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421013"/>
          </a:xfrm>
        </p:spPr>
        <p:txBody>
          <a:bodyPr>
            <a:normAutofit/>
          </a:bodyPr>
          <a:lstStyle/>
          <a:p>
            <a:r>
              <a:rPr lang="cs-CZ" dirty="0" smtClean="0"/>
              <a:t>Vymezení textu a jeho částí</a:t>
            </a:r>
          </a:p>
          <a:p>
            <a:r>
              <a:rPr lang="cs-CZ" dirty="0" smtClean="0"/>
              <a:t>Pořadí textů</a:t>
            </a:r>
          </a:p>
          <a:p>
            <a:r>
              <a:rPr lang="cs-CZ" dirty="0" smtClean="0"/>
              <a:t>Incipit, explicit, </a:t>
            </a:r>
            <a:r>
              <a:rPr lang="cs-CZ" dirty="0" err="1" smtClean="0"/>
              <a:t>kolofon</a:t>
            </a:r>
            <a:endParaRPr lang="cs-CZ" dirty="0" smtClean="0"/>
          </a:p>
          <a:p>
            <a:r>
              <a:rPr lang="cs-CZ" dirty="0" smtClean="0"/>
              <a:t>Převádění dat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/>
              <a:t>T</a:t>
            </a:r>
            <a:r>
              <a:rPr lang="cs-CZ" dirty="0" smtClean="0"/>
              <a:t>extový popis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72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Datace – přesné letopočty, datace dle paleografie; jsou-li různá data, uvádí se rozmezí (1421-1433), je-li ve svazku více časově vzdálených rukopisů pak v podobě 1459 a 1724;</a:t>
            </a:r>
          </a:p>
          <a:p>
            <a:pPr marL="0" indent="0">
              <a:buNone/>
            </a:pPr>
            <a:r>
              <a:rPr lang="cs-CZ" dirty="0" smtClean="0"/>
              <a:t> údaje o stoletích by se měla zapisovat římskými číslicemi – </a:t>
            </a:r>
            <a:r>
              <a:rPr lang="cs-CZ" dirty="0" err="1" smtClean="0"/>
              <a:t>XIV</a:t>
            </a:r>
            <a:r>
              <a:rPr lang="cs-CZ" baseline="30000" dirty="0" err="1" smtClean="0"/>
              <a:t>med</a:t>
            </a:r>
            <a:r>
              <a:rPr lang="cs-CZ" dirty="0" smtClean="0"/>
              <a:t>, či letopočet s předložkou ante, post, c. (</a:t>
            </a:r>
            <a:r>
              <a:rPr lang="cs-CZ" dirty="0" err="1" smtClean="0"/>
              <a:t>circa</a:t>
            </a:r>
            <a:r>
              <a:rPr lang="cs-CZ" dirty="0" smtClean="0"/>
              <a:t>)</a:t>
            </a:r>
            <a:r>
              <a:rPr lang="cs-CZ" baseline="30000" dirty="0" smtClean="0"/>
              <a:t> </a:t>
            </a:r>
          </a:p>
          <a:p>
            <a:pPr marL="0" indent="0">
              <a:buNone/>
            </a:pPr>
            <a:endParaRPr lang="cs-CZ" baseline="30000" dirty="0" smtClean="0"/>
          </a:p>
          <a:p>
            <a:r>
              <a:rPr lang="cs-CZ" dirty="0" smtClean="0"/>
              <a:t>Lokalizace – střední Evropa, Čechy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Záhlaví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94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Počet svazků – 3 svazky</a:t>
            </a:r>
          </a:p>
          <a:p>
            <a:endParaRPr lang="cs-CZ" dirty="0" smtClean="0"/>
          </a:p>
          <a:p>
            <a:r>
              <a:rPr lang="cs-CZ" dirty="0"/>
              <a:t>Psací látka – pergamen, papír, příp. smíšené, uvádí se informace o </a:t>
            </a:r>
            <a:r>
              <a:rPr lang="cs-CZ" dirty="0" smtClean="0"/>
              <a:t>palimpsestu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Je-li </a:t>
            </a:r>
            <a:r>
              <a:rPr lang="cs-CZ" dirty="0" err="1" smtClean="0"/>
              <a:t>rkp</a:t>
            </a:r>
            <a:r>
              <a:rPr lang="cs-CZ" dirty="0" smtClean="0"/>
              <a:t> z obou psacích látek, uvádí se první ta převažující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/>
              <a:t>Záhlaví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3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Počet </a:t>
            </a:r>
            <a:r>
              <a:rPr lang="cs-CZ" dirty="0"/>
              <a:t>listů/stran – záleží, je-li </a:t>
            </a:r>
            <a:r>
              <a:rPr lang="cs-CZ" dirty="0" err="1"/>
              <a:t>rkp</a:t>
            </a:r>
            <a:r>
              <a:rPr lang="cs-CZ" dirty="0"/>
              <a:t> foliován/paginován, či nikoliv</a:t>
            </a:r>
          </a:p>
          <a:p>
            <a:pPr marL="0" indent="0">
              <a:buNone/>
            </a:pPr>
            <a:r>
              <a:rPr lang="cs-CZ" dirty="0"/>
              <a:t>II + 120 ff., 126 + 99 ff, 70+46+74+48+4 pp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Formát: </a:t>
            </a:r>
          </a:p>
          <a:p>
            <a:pPr marL="0" indent="0">
              <a:buNone/>
            </a:pPr>
            <a:r>
              <a:rPr lang="cs-CZ" dirty="0" smtClean="0"/>
              <a:t>uváděn v centimetrech – výška x šířka, připomíná se příčný formát</a:t>
            </a:r>
          </a:p>
          <a:p>
            <a:pPr marL="0" indent="0">
              <a:buNone/>
            </a:pPr>
            <a:r>
              <a:rPr lang="cs-CZ" dirty="0" smtClean="0"/>
              <a:t>Je-li svázáno více rukopisů různých formátů, uvádí se rozměr nejmenší a největší</a:t>
            </a:r>
          </a:p>
          <a:p>
            <a:pPr marL="0" indent="0">
              <a:buNone/>
            </a:pPr>
            <a:r>
              <a:rPr lang="cs-CZ" dirty="0" smtClean="0"/>
              <a:t>U pergamenových </a:t>
            </a:r>
            <a:r>
              <a:rPr lang="cs-CZ" dirty="0" err="1" smtClean="0"/>
              <a:t>rkp</a:t>
            </a:r>
            <a:r>
              <a:rPr lang="cs-CZ" dirty="0" smtClean="0"/>
              <a:t>, je-li různý rozměr listů, udává se průměr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/>
              <a:t>Záhlaví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0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Výzdoba</a:t>
            </a:r>
          </a:p>
          <a:p>
            <a:pPr>
              <a:buFontTx/>
              <a:buChar char="-"/>
            </a:pPr>
            <a:r>
              <a:rPr lang="cs-CZ" dirty="0" smtClean="0"/>
              <a:t>upozornění na existenci malířské výzdoby (</a:t>
            </a:r>
            <a:r>
              <a:rPr lang="cs-CZ" dirty="0" err="1" smtClean="0"/>
              <a:t>ilum</a:t>
            </a:r>
            <a:r>
              <a:rPr lang="cs-CZ" dirty="0" smtClean="0"/>
              <a:t>.), kreslené výzdoby (</a:t>
            </a:r>
            <a:r>
              <a:rPr lang="cs-CZ" dirty="0" err="1" smtClean="0"/>
              <a:t>ilustr</a:t>
            </a:r>
            <a:r>
              <a:rPr lang="cs-CZ" dirty="0" smtClean="0"/>
              <a:t>.)</a:t>
            </a:r>
          </a:p>
          <a:p>
            <a:r>
              <a:rPr lang="cs-CZ" dirty="0" smtClean="0"/>
              <a:t>Notace – upozornění na existující notaci</a:t>
            </a:r>
          </a:p>
          <a:p>
            <a:r>
              <a:rPr lang="cs-CZ" dirty="0" smtClean="0"/>
              <a:t>Vazba – vazba, nevázán, vazba chybí</a:t>
            </a:r>
          </a:p>
          <a:p>
            <a:pPr marL="0" indent="0">
              <a:buNone/>
            </a:pPr>
            <a:r>
              <a:rPr lang="cs-CZ" dirty="0" smtClean="0"/>
              <a:t>+ relativní stáří vazby – soudobá, dobová, mladší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/>
              <a:t>Záhlaví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61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XIV</a:t>
            </a:r>
            <a:r>
              <a:rPr lang="cs-CZ" baseline="30000" dirty="0" smtClean="0"/>
              <a:t>2</a:t>
            </a:r>
            <a:r>
              <a:rPr lang="cs-CZ" dirty="0" smtClean="0"/>
              <a:t>. Čechy (?), </a:t>
            </a:r>
            <a:r>
              <a:rPr lang="cs-CZ" dirty="0" err="1" smtClean="0"/>
              <a:t>perg</a:t>
            </a:r>
            <a:r>
              <a:rPr lang="cs-CZ" dirty="0" smtClean="0"/>
              <a:t>. + </a:t>
            </a:r>
            <a:r>
              <a:rPr lang="cs-CZ" dirty="0" err="1" smtClean="0"/>
              <a:t>pap</a:t>
            </a:r>
            <a:r>
              <a:rPr lang="cs-CZ" dirty="0" smtClean="0"/>
              <a:t>., 56 (</a:t>
            </a:r>
            <a:r>
              <a:rPr lang="cs-CZ" dirty="0" err="1" smtClean="0"/>
              <a:t>recte</a:t>
            </a:r>
            <a:r>
              <a:rPr lang="cs-CZ" dirty="0" smtClean="0"/>
              <a:t>: 58) ff. </a:t>
            </a:r>
          </a:p>
          <a:p>
            <a:pPr marL="0" indent="0">
              <a:buNone/>
            </a:pPr>
            <a:r>
              <a:rPr lang="cs-CZ" dirty="0" smtClean="0"/>
              <a:t>29,5 x 18 cm, </a:t>
            </a:r>
            <a:r>
              <a:rPr lang="cs-CZ" dirty="0" err="1" smtClean="0"/>
              <a:t>ilum</a:t>
            </a:r>
            <a:r>
              <a:rPr lang="cs-CZ" dirty="0" smtClean="0"/>
              <a:t>., vazba dobová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/>
              <a:t>Záhlaví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032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knižní blok</a:t>
            </a:r>
          </a:p>
          <a:p>
            <a:r>
              <a:rPr lang="cs-CZ" dirty="0" smtClean="0"/>
              <a:t>výprava kodexu</a:t>
            </a:r>
          </a:p>
          <a:p>
            <a:r>
              <a:rPr lang="cs-CZ" dirty="0" smtClean="0"/>
              <a:t>čtenářské, vlastnické a knihovní záznamy</a:t>
            </a:r>
          </a:p>
          <a:p>
            <a:r>
              <a:rPr lang="cs-CZ" dirty="0" smtClean="0"/>
              <a:t>shrnutí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</p:spPr>
        <p:txBody>
          <a:bodyPr/>
          <a:lstStyle/>
          <a:p>
            <a:r>
              <a:rPr lang="cs-CZ" dirty="0" smtClean="0"/>
              <a:t>Kodikologický popis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1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570</TotalTime>
  <Words>855</Words>
  <Application>Microsoft Office PowerPoint</Application>
  <PresentationFormat>Předvádění na obrazovce (4:3)</PresentationFormat>
  <Paragraphs>122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Tvrdý obal</vt:lpstr>
      <vt:lpstr>Rukopisná kniha</vt:lpstr>
      <vt:lpstr>Popis rukopisu</vt:lpstr>
      <vt:lpstr>Záhlaví</vt:lpstr>
      <vt:lpstr>Záhlaví</vt:lpstr>
      <vt:lpstr>Záhlaví</vt:lpstr>
      <vt:lpstr>Záhlaví</vt:lpstr>
      <vt:lpstr>Záhlaví</vt:lpstr>
      <vt:lpstr>Záhlaví</vt:lpstr>
      <vt:lpstr>Kodikologický popis</vt:lpstr>
      <vt:lpstr>Knižní blok</vt:lpstr>
      <vt:lpstr>Knižní blok</vt:lpstr>
      <vt:lpstr>Prezentace aplikace PowerPoint</vt:lpstr>
      <vt:lpstr>Prezentace aplikace PowerPoint</vt:lpstr>
      <vt:lpstr>Knižní blok</vt:lpstr>
      <vt:lpstr>Knižní blok</vt:lpstr>
      <vt:lpstr>Linkování</vt:lpstr>
      <vt:lpstr>Sloupce</vt:lpstr>
      <vt:lpstr>Sloupce</vt:lpstr>
      <vt:lpstr>Knižní blok</vt:lpstr>
      <vt:lpstr>Výprava kodexu</vt:lpstr>
      <vt:lpstr>Písmo</vt:lpstr>
      <vt:lpstr>Výprava kodexu</vt:lpstr>
      <vt:lpstr>Prezentace aplikace PowerPoint</vt:lpstr>
      <vt:lpstr>Prezentace aplikace PowerPoint</vt:lpstr>
      <vt:lpstr>Prezentace aplikace PowerPoint</vt:lpstr>
      <vt:lpstr>Prezentace aplikace PowerPoint</vt:lpstr>
      <vt:lpstr>Výprava kodexu</vt:lpstr>
      <vt:lpstr>Prezentace aplikace PowerPoint</vt:lpstr>
      <vt:lpstr>Prezentace aplikace PowerPoint</vt:lpstr>
      <vt:lpstr>Výprava kodexu</vt:lpstr>
      <vt:lpstr>Výprava kodexu</vt:lpstr>
      <vt:lpstr>Prezentace aplikace PowerPoint</vt:lpstr>
      <vt:lpstr>Prezentace aplikace PowerPoint</vt:lpstr>
      <vt:lpstr>Prezentace aplikace PowerPoint</vt:lpstr>
      <vt:lpstr>Textový popis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34</cp:revision>
  <dcterms:created xsi:type="dcterms:W3CDTF">2013-10-12T17:25:31Z</dcterms:created>
  <dcterms:modified xsi:type="dcterms:W3CDTF">2014-09-20T13:06:07Z</dcterms:modified>
</cp:coreProperties>
</file>