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59" r:id="rId6"/>
    <p:sldId id="268" r:id="rId7"/>
    <p:sldId id="273" r:id="rId8"/>
    <p:sldId id="269" r:id="rId9"/>
    <p:sldId id="272" r:id="rId10"/>
    <p:sldId id="276" r:id="rId11"/>
    <p:sldId id="277" r:id="rId12"/>
    <p:sldId id="275" r:id="rId13"/>
    <p:sldId id="271" r:id="rId14"/>
    <p:sldId id="274" r:id="rId15"/>
    <p:sldId id="278" r:id="rId16"/>
    <p:sldId id="283" r:id="rId17"/>
    <p:sldId id="279" r:id="rId18"/>
    <p:sldId id="280" r:id="rId19"/>
    <p:sldId id="260" r:id="rId20"/>
    <p:sldId id="262" r:id="rId21"/>
    <p:sldId id="286" r:id="rId22"/>
    <p:sldId id="284" r:id="rId23"/>
    <p:sldId id="285" r:id="rId24"/>
    <p:sldId id="289" r:id="rId25"/>
    <p:sldId id="291" r:id="rId26"/>
    <p:sldId id="287" r:id="rId27"/>
    <p:sldId id="288" r:id="rId28"/>
    <p:sldId id="290" r:id="rId29"/>
    <p:sldId id="263" r:id="rId30"/>
    <p:sldId id="264" r:id="rId31"/>
    <p:sldId id="265" r:id="rId32"/>
    <p:sldId id="281" r:id="rId33"/>
    <p:sldId id="292" r:id="rId34"/>
    <p:sldId id="282" r:id="rId35"/>
    <p:sldId id="266"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4" d="100"/>
          <a:sy n="154" d="100"/>
        </p:scale>
        <p:origin x="200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6C6CD6-DB7C-AE4B-A908-3FDC07141BD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195763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6C6CD6-DB7C-AE4B-A908-3FDC07141BD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271778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6C6CD6-DB7C-AE4B-A908-3FDC07141BD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199939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6C6CD6-DB7C-AE4B-A908-3FDC07141BD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3568601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6C6CD6-DB7C-AE4B-A908-3FDC07141BD4}" type="datetimeFigureOut">
              <a:rPr lang="en-US" smtClean="0"/>
              <a:t>10/17/2017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2132960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6C6CD6-DB7C-AE4B-A908-3FDC07141BD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97962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6C6CD6-DB7C-AE4B-A908-3FDC07141BD4}" type="datetimeFigureOut">
              <a:rPr lang="en-US" smtClean="0"/>
              <a:t>10/17/2017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128891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6C6CD6-DB7C-AE4B-A908-3FDC07141BD4}" type="datetimeFigureOut">
              <a:rPr lang="en-US" smtClean="0"/>
              <a:t>10/17/2017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3502983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C6CD6-DB7C-AE4B-A908-3FDC07141BD4}" type="datetimeFigureOut">
              <a:rPr lang="en-US" smtClean="0"/>
              <a:t>10/17/2017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33978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6C6CD6-DB7C-AE4B-A908-3FDC07141BD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260939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6C6CD6-DB7C-AE4B-A908-3FDC07141BD4}" type="datetimeFigureOut">
              <a:rPr lang="en-US" smtClean="0"/>
              <a:t>10/17/2017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397D0-9109-234A-A369-03FCC5CE060D}" type="slidenum">
              <a:rPr lang="en-US" smtClean="0"/>
              <a:t>‹#›</a:t>
            </a:fld>
            <a:endParaRPr lang="en-US"/>
          </a:p>
        </p:txBody>
      </p:sp>
    </p:spTree>
    <p:extLst>
      <p:ext uri="{BB962C8B-B14F-4D97-AF65-F5344CB8AC3E}">
        <p14:creationId xmlns:p14="http://schemas.microsoft.com/office/powerpoint/2010/main" val="171502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C6CD6-DB7C-AE4B-A908-3FDC07141BD4}" type="datetimeFigureOut">
              <a:rPr lang="en-US" smtClean="0"/>
              <a:t>10/17/2017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397D0-9109-234A-A369-03FCC5CE060D}" type="slidenum">
              <a:rPr lang="en-US" smtClean="0"/>
              <a:t>‹#›</a:t>
            </a:fld>
            <a:endParaRPr lang="en-US"/>
          </a:p>
        </p:txBody>
      </p:sp>
    </p:spTree>
    <p:extLst>
      <p:ext uri="{BB962C8B-B14F-4D97-AF65-F5344CB8AC3E}">
        <p14:creationId xmlns:p14="http://schemas.microsoft.com/office/powerpoint/2010/main" val="1370470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quest for national and cultural continuity: Ideological uses of Classical Greek philosophy and Christian Orthodox theology  </a:t>
            </a:r>
          </a:p>
        </p:txBody>
      </p:sp>
      <p:sp>
        <p:nvSpPr>
          <p:cNvPr id="3" name="Subtitle 2"/>
          <p:cNvSpPr>
            <a:spLocks noGrp="1"/>
          </p:cNvSpPr>
          <p:nvPr>
            <p:ph type="subTitle" idx="1"/>
          </p:nvPr>
        </p:nvSpPr>
        <p:spPr/>
        <p:txBody>
          <a:bodyPr/>
          <a:lstStyle/>
          <a:p>
            <a:endParaRPr lang="en-US" dirty="0"/>
          </a:p>
          <a:p>
            <a:r>
              <a:rPr lang="en-US" dirty="0" err="1"/>
              <a:t>Stelios</a:t>
            </a:r>
            <a:r>
              <a:rPr lang="en-US" dirty="0"/>
              <a:t> </a:t>
            </a:r>
            <a:r>
              <a:rPr lang="en-US" dirty="0" err="1"/>
              <a:t>Virvidakis</a:t>
            </a:r>
            <a:endParaRPr lang="en-US" dirty="0"/>
          </a:p>
          <a:p>
            <a:r>
              <a:rPr lang="en-US" dirty="0" err="1"/>
              <a:t>svirvid@phs.uoa.gr</a:t>
            </a:r>
            <a:endParaRPr lang="en-US" dirty="0"/>
          </a:p>
        </p:txBody>
      </p:sp>
    </p:spTree>
    <p:extLst>
      <p:ext uri="{BB962C8B-B14F-4D97-AF65-F5344CB8AC3E}">
        <p14:creationId xmlns:p14="http://schemas.microsoft.com/office/powerpoint/2010/main" val="36932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 </a:t>
            </a:r>
            <a:r>
              <a:rPr lang="en-US" dirty="0"/>
              <a:t>Crucial questions about the evidence and it interpretation</a:t>
            </a:r>
          </a:p>
        </p:txBody>
      </p:sp>
      <p:sp>
        <p:nvSpPr>
          <p:cNvPr id="3" name="Content Placeholder 2"/>
          <p:cNvSpPr>
            <a:spLocks noGrp="1"/>
          </p:cNvSpPr>
          <p:nvPr>
            <p:ph idx="1"/>
          </p:nvPr>
        </p:nvSpPr>
        <p:spPr/>
        <p:txBody>
          <a:bodyPr>
            <a:normAutofit fontScale="70000" lnSpcReduction="20000"/>
          </a:bodyPr>
          <a:lstStyle/>
          <a:p>
            <a:pPr algn="just"/>
            <a:r>
              <a:rPr lang="el-GR" dirty="0"/>
              <a:t>Τ</a:t>
            </a:r>
            <a:r>
              <a:rPr lang="en-US" dirty="0"/>
              <a:t>he need to examine thoroughly the relations between the three periods of Greek history – according to the </a:t>
            </a:r>
            <a:r>
              <a:rPr lang="en-US" dirty="0" err="1"/>
              <a:t>Paparrigopoulos</a:t>
            </a:r>
            <a:r>
              <a:rPr lang="en-US" dirty="0"/>
              <a:t>’ dominant model (puzzles about the </a:t>
            </a:r>
            <a:r>
              <a:rPr lang="en-US" dirty="0" err="1"/>
              <a:t>Greekness</a:t>
            </a:r>
            <a:r>
              <a:rPr lang="en-US" dirty="0"/>
              <a:t> of Macedonians and of the Byzantine empire – which seemed to be doubted by intellectuals of the Greek Enlightenment, such as </a:t>
            </a:r>
            <a:r>
              <a:rPr lang="en-US" dirty="0" err="1"/>
              <a:t>Adamantios</a:t>
            </a:r>
            <a:r>
              <a:rPr lang="en-US" dirty="0"/>
              <a:t> </a:t>
            </a:r>
            <a:r>
              <a:rPr lang="en-US" dirty="0" err="1"/>
              <a:t>Korais</a:t>
            </a:r>
            <a:r>
              <a:rPr lang="en-US" dirty="0"/>
              <a:t> 1748-1833 )</a:t>
            </a:r>
          </a:p>
          <a:p>
            <a:pPr algn="just"/>
            <a:r>
              <a:rPr lang="en-US" dirty="0" err="1"/>
              <a:t>Nicos</a:t>
            </a:r>
            <a:r>
              <a:rPr lang="en-US" dirty="0"/>
              <a:t> </a:t>
            </a:r>
            <a:r>
              <a:rPr lang="en-US" dirty="0" err="1"/>
              <a:t>Svoronos</a:t>
            </a:r>
            <a:r>
              <a:rPr lang="en-US" dirty="0"/>
              <a:t>’ corrected version of the official narrative – his </a:t>
            </a:r>
            <a:r>
              <a:rPr lang="en-US" dirty="0" err="1"/>
              <a:t>marxist</a:t>
            </a:r>
            <a:r>
              <a:rPr lang="en-US" dirty="0"/>
              <a:t> background and his attempt to avoid nationalism – interpreting broadly and in a non essentialist sense the spirit of resistance that he attributes to the Greeks through the centuries</a:t>
            </a:r>
          </a:p>
          <a:p>
            <a:pPr algn="just"/>
            <a:r>
              <a:rPr lang="en-US" dirty="0" err="1"/>
              <a:t>Glykatzi</a:t>
            </a:r>
            <a:r>
              <a:rPr lang="en-US" dirty="0"/>
              <a:t> – </a:t>
            </a:r>
            <a:r>
              <a:rPr lang="en-US" dirty="0" err="1"/>
              <a:t>Arwheiler</a:t>
            </a:r>
            <a:r>
              <a:rPr lang="en-US" dirty="0"/>
              <a:t> on the origins of modern Greek identity in the late period of Byzantium – emphasis on a </a:t>
            </a:r>
            <a:r>
              <a:rPr lang="en-US" dirty="0" err="1"/>
              <a:t>voluntaristic</a:t>
            </a:r>
            <a:r>
              <a:rPr lang="en-US" dirty="0"/>
              <a:t> element, quoting and paraphrasing Voltaire: “In life (and in history) it is irrelevant whether something is true or whether it is taken to be true” – contrast with </a:t>
            </a:r>
            <a:r>
              <a:rPr lang="en-US" dirty="0" err="1"/>
              <a:t>Dionysios</a:t>
            </a:r>
            <a:r>
              <a:rPr lang="en-US" dirty="0"/>
              <a:t> Solomos’ “</a:t>
            </a:r>
            <a:r>
              <a:rPr lang="el-GR" dirty="0"/>
              <a:t>το έθνος πρέπει να μάθει να θεωρεί εθνικόν ό,τι είναι αληθές»</a:t>
            </a:r>
            <a:endParaRPr lang="en-US" dirty="0"/>
          </a:p>
        </p:txBody>
      </p:sp>
    </p:spTree>
    <p:extLst>
      <p:ext uri="{BB962C8B-B14F-4D97-AF65-F5344CB8AC3E}">
        <p14:creationId xmlns:p14="http://schemas.microsoft.com/office/powerpoint/2010/main" val="19841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reactions</a:t>
            </a:r>
          </a:p>
        </p:txBody>
      </p:sp>
      <p:sp>
        <p:nvSpPr>
          <p:cNvPr id="3" name="Content Placeholder 2"/>
          <p:cNvSpPr>
            <a:spLocks noGrp="1"/>
          </p:cNvSpPr>
          <p:nvPr>
            <p:ph idx="1"/>
          </p:nvPr>
        </p:nvSpPr>
        <p:spPr/>
        <p:txBody>
          <a:bodyPr>
            <a:normAutofit fontScale="55000" lnSpcReduction="20000"/>
          </a:bodyPr>
          <a:lstStyle/>
          <a:p>
            <a:pPr algn="just"/>
            <a:r>
              <a:rPr lang="en-US" dirty="0" err="1"/>
              <a:t>Hatzis</a:t>
            </a:r>
            <a:r>
              <a:rPr lang="en-US" dirty="0"/>
              <a:t> (already in 1954) criticizes  the easy adoption of narratives of continuity by the Greek communist party –  alternative but also analogous to the model elaborated  by </a:t>
            </a:r>
            <a:r>
              <a:rPr lang="en-US" dirty="0" err="1"/>
              <a:t>Paparrigopoulos</a:t>
            </a:r>
            <a:r>
              <a:rPr lang="en-US" dirty="0"/>
              <a:t> – he points out naïve claims about the alleged cultural continuity in customs (supposedly establishing identity of the Greek nation)  and  in literary expression and makes interesting remarks on the history of Greek literature –sharply distinguishing modern and byzantine from Classical</a:t>
            </a:r>
          </a:p>
          <a:p>
            <a:pPr algn="just"/>
            <a:r>
              <a:rPr lang="en-US" dirty="0"/>
              <a:t>More recently </a:t>
            </a:r>
            <a:r>
              <a:rPr lang="en-US" dirty="0" err="1"/>
              <a:t>Kalyvas</a:t>
            </a:r>
            <a:r>
              <a:rPr lang="en-US" dirty="0"/>
              <a:t>’ work tries to undermine the myth of Greeks as being always the victims of injustice, presenting a mixed “success” story – providing a healthy response to attitudes which seem to betray what </a:t>
            </a:r>
            <a:r>
              <a:rPr lang="en-US" dirty="0" err="1"/>
              <a:t>Akis</a:t>
            </a:r>
            <a:r>
              <a:rPr lang="en-US" dirty="0"/>
              <a:t> </a:t>
            </a:r>
            <a:r>
              <a:rPr lang="en-US" dirty="0" err="1"/>
              <a:t>Gavriilidis</a:t>
            </a:r>
            <a:r>
              <a:rPr lang="en-US" dirty="0"/>
              <a:t> has characterized as “necrophilia” (attributing it to the so-called patriotic Left)</a:t>
            </a:r>
          </a:p>
          <a:p>
            <a:pPr algn="just"/>
            <a:r>
              <a:rPr lang="en-US" dirty="0"/>
              <a:t>Today few serious historians would espouse essentialist hypotheses about the Greek nation. In fact, there is a widespread acceptance of constructivist but also </a:t>
            </a:r>
            <a:r>
              <a:rPr lang="en-US" dirty="0" err="1"/>
              <a:t>ethnosymbolist</a:t>
            </a:r>
            <a:r>
              <a:rPr lang="en-US" dirty="0"/>
              <a:t> approaches.  </a:t>
            </a:r>
          </a:p>
          <a:p>
            <a:pPr algn="just"/>
            <a:r>
              <a:rPr lang="en-US" dirty="0"/>
              <a:t>However popular history, integrating all kinds of “myths”, which often influences the way history is taught in schools and is exploited by conservative and nationalist politicians, especially on the Right, but also on the patriotic Left,  clearly dominates the hearts and minds of ordinary people and encourages hidden, unconscious essentialist assumptions.  Its appeal is also related to xenophobic attitudes, acceptance of conspiracy theories, readiness to believe “fake news”, etc. </a:t>
            </a:r>
          </a:p>
        </p:txBody>
      </p:sp>
    </p:spTree>
    <p:extLst>
      <p:ext uri="{BB962C8B-B14F-4D97-AF65-F5344CB8AC3E}">
        <p14:creationId xmlns:p14="http://schemas.microsoft.com/office/powerpoint/2010/main" val="2826186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dirty="0"/>
              <a:t>Current debates involving the interpretation of history </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t>The impact of the recent crisis –  the manifestation of pathological symptoms  (defensive and introvert stance – megalomania and self-victimization – blaming others – xenophobic, anti-western and anti-</a:t>
            </a:r>
            <a:r>
              <a:rPr lang="en-US" dirty="0" err="1"/>
              <a:t>european</a:t>
            </a:r>
            <a:r>
              <a:rPr lang="en-US" dirty="0"/>
              <a:t> tendencies) </a:t>
            </a:r>
          </a:p>
          <a:p>
            <a:pPr fontAlgn="auto">
              <a:spcAft>
                <a:spcPts val="0"/>
              </a:spcAft>
              <a:buFont typeface="Arial" pitchFamily="34" charset="0"/>
              <a:buChar char="•"/>
              <a:defRPr/>
            </a:pPr>
            <a:r>
              <a:rPr lang="en-US" dirty="0"/>
              <a:t>Who are we?  - Where do we belong? - Who should we try to be?</a:t>
            </a:r>
          </a:p>
          <a:p>
            <a:pPr fontAlgn="auto">
              <a:spcAft>
                <a:spcPts val="0"/>
              </a:spcAft>
              <a:buFont typeface="Arial" pitchFamily="34" charset="0"/>
              <a:buChar char="•"/>
              <a:defRPr/>
            </a:pPr>
            <a:r>
              <a:rPr lang="en-US" dirty="0"/>
              <a:t>The political dimension – The rise of the extreme Right and the victory of the radical Left  -  consequences</a:t>
            </a:r>
          </a:p>
          <a:p>
            <a:pPr fontAlgn="auto">
              <a:spcAft>
                <a:spcPts val="0"/>
              </a:spcAft>
              <a:buFont typeface="Arial" pitchFamily="34" charset="0"/>
              <a:buChar char="•"/>
              <a:defRPr/>
            </a:pPr>
            <a:r>
              <a:rPr lang="en-US" dirty="0"/>
              <a:t>National myths and reality – which myths (positive and negative) could we endorse?</a:t>
            </a:r>
          </a:p>
          <a:p>
            <a:pPr fontAlgn="auto">
              <a:spcAft>
                <a:spcPts val="0"/>
              </a:spcAft>
              <a:buFont typeface="Arial" pitchFamily="34" charset="0"/>
              <a:buChar char="•"/>
              <a:defRPr/>
            </a:pPr>
            <a:r>
              <a:rPr lang="en-US" dirty="0"/>
              <a:t>How much deconstruction? – ethical and political issues </a:t>
            </a:r>
          </a:p>
          <a:p>
            <a:pPr fontAlgn="auto">
              <a:spcAft>
                <a:spcPts val="0"/>
              </a:spcAft>
              <a:buFont typeface="Arial" pitchFamily="34" charset="0"/>
              <a:buChar char="•"/>
              <a:defRPr/>
            </a:pPr>
            <a:r>
              <a:rPr lang="en-US" dirty="0"/>
              <a:t>Strategies for cultivating a different identity? – promoting a “success story” – seven “boom- bust- bailout” cycles  (</a:t>
            </a:r>
            <a:r>
              <a:rPr lang="en-US" dirty="0" err="1"/>
              <a:t>Kalyvas</a:t>
            </a:r>
            <a:r>
              <a:rPr lang="en-US" dirty="0"/>
              <a:t>)</a:t>
            </a:r>
          </a:p>
          <a:p>
            <a:pPr fontAlgn="auto">
              <a:spcAft>
                <a:spcPts val="0"/>
              </a:spcAft>
              <a:buFont typeface="Arial" pitchFamily="34" charset="0"/>
              <a:buChar char="•"/>
              <a:defRPr/>
            </a:pPr>
            <a:r>
              <a:rPr lang="en-US" dirty="0"/>
              <a:t>Drawing on existing institutions – education and public discourse – the teaching of history - modifying attitudes – the role of civil society – public intellectuals</a:t>
            </a:r>
          </a:p>
          <a:p>
            <a:pPr fontAlgn="auto">
              <a:spcAft>
                <a:spcPts val="0"/>
              </a:spcAft>
              <a:buFont typeface="Arial" pitchFamily="34" charset="0"/>
              <a:buChar char="•"/>
              <a:defRPr/>
            </a:pPr>
            <a:r>
              <a:rPr lang="en-US" dirty="0"/>
              <a:t>Ambition – optimism - perseverance</a:t>
            </a:r>
          </a:p>
        </p:txBody>
      </p:sp>
    </p:spTree>
    <p:extLst>
      <p:ext uri="{BB962C8B-B14F-4D97-AF65-F5344CB8AC3E}">
        <p14:creationId xmlns:p14="http://schemas.microsoft.com/office/powerpoint/2010/main" val="365634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Poets and prose writers</a:t>
            </a:r>
            <a:r>
              <a:rPr lang="el-GR" dirty="0"/>
              <a:t> – </a:t>
            </a:r>
            <a:r>
              <a:rPr lang="en-US" dirty="0"/>
              <a:t>authors of important critical texts</a:t>
            </a:r>
          </a:p>
        </p:txBody>
      </p:sp>
      <p:sp>
        <p:nvSpPr>
          <p:cNvPr id="3" name="Content Placeholder 2"/>
          <p:cNvSpPr>
            <a:spLocks noGrp="1"/>
          </p:cNvSpPr>
          <p:nvPr>
            <p:ph idx="1"/>
          </p:nvPr>
        </p:nvSpPr>
        <p:spPr/>
        <p:txBody>
          <a:bodyPr>
            <a:normAutofit fontScale="77500" lnSpcReduction="20000"/>
          </a:bodyPr>
          <a:lstStyle/>
          <a:p>
            <a:r>
              <a:rPr lang="en-US" dirty="0" err="1"/>
              <a:t>Dionysios</a:t>
            </a:r>
            <a:r>
              <a:rPr lang="en-US" dirty="0"/>
              <a:t> Solomos</a:t>
            </a:r>
            <a:r>
              <a:rPr lang="el-GR" dirty="0"/>
              <a:t> (1798-1857)</a:t>
            </a:r>
            <a:endParaRPr lang="en-US" dirty="0"/>
          </a:p>
          <a:p>
            <a:r>
              <a:rPr lang="en-US" dirty="0"/>
              <a:t>Andreas </a:t>
            </a:r>
            <a:r>
              <a:rPr lang="en-US" dirty="0" err="1"/>
              <a:t>Kalvos</a:t>
            </a:r>
            <a:r>
              <a:rPr lang="el-GR" dirty="0"/>
              <a:t> (1792-1869)</a:t>
            </a:r>
            <a:endParaRPr lang="en-US" dirty="0"/>
          </a:p>
          <a:p>
            <a:r>
              <a:rPr lang="en-US" dirty="0"/>
              <a:t>Constantine </a:t>
            </a:r>
            <a:r>
              <a:rPr lang="en-US" dirty="0" err="1"/>
              <a:t>Cavafy</a:t>
            </a:r>
            <a:r>
              <a:rPr lang="en-US" dirty="0"/>
              <a:t> (1863-1933)</a:t>
            </a:r>
            <a:endParaRPr lang="el-GR" dirty="0"/>
          </a:p>
          <a:p>
            <a:r>
              <a:rPr lang="el-GR" dirty="0"/>
              <a:t>Α</a:t>
            </a:r>
            <a:r>
              <a:rPr lang="en-US" dirty="0" err="1"/>
              <a:t>nghelos</a:t>
            </a:r>
            <a:r>
              <a:rPr lang="en-US" dirty="0"/>
              <a:t> </a:t>
            </a:r>
            <a:r>
              <a:rPr lang="en-US" dirty="0" err="1"/>
              <a:t>Sikelianos</a:t>
            </a:r>
            <a:r>
              <a:rPr lang="en-US"/>
              <a:t> (1884 -1951) </a:t>
            </a:r>
            <a:endParaRPr lang="en-US" dirty="0"/>
          </a:p>
          <a:p>
            <a:r>
              <a:rPr lang="en-US" dirty="0" err="1"/>
              <a:t>Yorgos</a:t>
            </a:r>
            <a:r>
              <a:rPr lang="en-US" dirty="0"/>
              <a:t> </a:t>
            </a:r>
            <a:r>
              <a:rPr lang="en-US" dirty="0" err="1"/>
              <a:t>Theotocas</a:t>
            </a:r>
            <a:r>
              <a:rPr lang="el-GR" dirty="0"/>
              <a:t> (1905 -1966)</a:t>
            </a:r>
            <a:endParaRPr lang="en-US" dirty="0"/>
          </a:p>
          <a:p>
            <a:r>
              <a:rPr lang="en-US" dirty="0" err="1"/>
              <a:t>Yorgos</a:t>
            </a:r>
            <a:r>
              <a:rPr lang="en-US" dirty="0"/>
              <a:t> </a:t>
            </a:r>
            <a:r>
              <a:rPr lang="en-US" dirty="0" err="1"/>
              <a:t>Seferis</a:t>
            </a:r>
            <a:r>
              <a:rPr lang="el-GR" dirty="0"/>
              <a:t> (1900 – 1971)</a:t>
            </a:r>
            <a:endParaRPr lang="en-US" dirty="0"/>
          </a:p>
          <a:p>
            <a:r>
              <a:rPr lang="en-US" dirty="0" err="1"/>
              <a:t>Odysseas</a:t>
            </a:r>
            <a:r>
              <a:rPr lang="en-US" dirty="0"/>
              <a:t> Elytis</a:t>
            </a:r>
            <a:r>
              <a:rPr lang="el-GR" dirty="0"/>
              <a:t> (1911 -1996)</a:t>
            </a:r>
            <a:endParaRPr lang="en-US" dirty="0"/>
          </a:p>
          <a:p>
            <a:r>
              <a:rPr lang="en-US" dirty="0" err="1"/>
              <a:t>Yannis</a:t>
            </a:r>
            <a:r>
              <a:rPr lang="en-US" dirty="0"/>
              <a:t> </a:t>
            </a:r>
            <a:r>
              <a:rPr lang="en-US" dirty="0" err="1"/>
              <a:t>Ritsos</a:t>
            </a:r>
            <a:r>
              <a:rPr lang="el-GR" dirty="0"/>
              <a:t> (1909-1990)</a:t>
            </a:r>
            <a:endParaRPr lang="en-US" dirty="0"/>
          </a:p>
          <a:p>
            <a:r>
              <a:rPr lang="en-US" dirty="0"/>
              <a:t>Andreas </a:t>
            </a:r>
            <a:r>
              <a:rPr lang="en-US" dirty="0" err="1"/>
              <a:t>Embeiricos</a:t>
            </a:r>
            <a:r>
              <a:rPr lang="en-US" dirty="0"/>
              <a:t> (</a:t>
            </a:r>
            <a:r>
              <a:rPr lang="el-GR" dirty="0"/>
              <a:t>1901 -1975)</a:t>
            </a:r>
            <a:endParaRPr lang="en-US" dirty="0"/>
          </a:p>
          <a:p>
            <a:r>
              <a:rPr lang="en-US" dirty="0" err="1"/>
              <a:t>Alexandros</a:t>
            </a:r>
            <a:r>
              <a:rPr lang="en-US" dirty="0"/>
              <a:t> </a:t>
            </a:r>
            <a:r>
              <a:rPr lang="en-US" dirty="0" err="1"/>
              <a:t>Papadiamantis</a:t>
            </a:r>
            <a:r>
              <a:rPr lang="el-GR" dirty="0"/>
              <a:t> (1851-1911)</a:t>
            </a:r>
            <a:endParaRPr lang="en-US" dirty="0"/>
          </a:p>
          <a:p>
            <a:r>
              <a:rPr lang="en-US" dirty="0" err="1"/>
              <a:t>Zissimos</a:t>
            </a:r>
            <a:r>
              <a:rPr lang="en-US" dirty="0"/>
              <a:t> </a:t>
            </a:r>
            <a:r>
              <a:rPr lang="en-US" dirty="0" err="1"/>
              <a:t>Lorentzatos</a:t>
            </a:r>
            <a:r>
              <a:rPr lang="en-US" dirty="0"/>
              <a:t> (</a:t>
            </a:r>
            <a:r>
              <a:rPr lang="el-GR" dirty="0"/>
              <a:t>1915-2004)</a:t>
            </a:r>
            <a:endParaRPr lang="en-US" dirty="0"/>
          </a:p>
        </p:txBody>
      </p:sp>
    </p:spTree>
    <p:extLst>
      <p:ext uri="{BB962C8B-B14F-4D97-AF65-F5344CB8AC3E}">
        <p14:creationId xmlns:p14="http://schemas.microsoft.com/office/powerpoint/2010/main" val="4244597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and Cultural identity expressed in literary works </a:t>
            </a:r>
          </a:p>
        </p:txBody>
      </p:sp>
      <p:sp>
        <p:nvSpPr>
          <p:cNvPr id="3" name="Content Placeholder 2"/>
          <p:cNvSpPr>
            <a:spLocks noGrp="1"/>
          </p:cNvSpPr>
          <p:nvPr>
            <p:ph idx="1"/>
          </p:nvPr>
        </p:nvSpPr>
        <p:spPr/>
        <p:txBody>
          <a:bodyPr>
            <a:normAutofit fontScale="62500" lnSpcReduction="20000"/>
          </a:bodyPr>
          <a:lstStyle/>
          <a:p>
            <a:pPr algn="just"/>
            <a:r>
              <a:rPr lang="en-US" dirty="0"/>
              <a:t>Alternative approaches to the Greek nation, the ideal of Hellenism and </a:t>
            </a:r>
            <a:r>
              <a:rPr lang="en-US" dirty="0" err="1"/>
              <a:t>Greekness</a:t>
            </a:r>
            <a:r>
              <a:rPr lang="en-US" dirty="0"/>
              <a:t> by poets and prose writers from the nineteenth century to the present</a:t>
            </a:r>
          </a:p>
          <a:p>
            <a:pPr algn="just"/>
            <a:r>
              <a:rPr lang="el-GR" dirty="0"/>
              <a:t>Ν</a:t>
            </a:r>
            <a:r>
              <a:rPr lang="en-US" dirty="0" err="1"/>
              <a:t>eoclassical</a:t>
            </a:r>
            <a:r>
              <a:rPr lang="en-US" dirty="0"/>
              <a:t> and romantic elements in Solomos and </a:t>
            </a:r>
            <a:r>
              <a:rPr lang="en-US" dirty="0" err="1"/>
              <a:t>Kalvos</a:t>
            </a:r>
            <a:r>
              <a:rPr lang="en-US" dirty="0"/>
              <a:t> – the influence of German idealism and romanticism through Italian translations</a:t>
            </a:r>
          </a:p>
          <a:p>
            <a:pPr algn="just"/>
            <a:r>
              <a:rPr lang="en-US" dirty="0"/>
              <a:t>The unique case of </a:t>
            </a:r>
            <a:r>
              <a:rPr lang="en-US" dirty="0" err="1"/>
              <a:t>C.P.Cavafy</a:t>
            </a:r>
            <a:r>
              <a:rPr lang="en-US" dirty="0"/>
              <a:t> – the use of irony in the approach to </a:t>
            </a:r>
            <a:r>
              <a:rPr lang="en-US" dirty="0" err="1"/>
              <a:t>Greekness</a:t>
            </a:r>
            <a:endParaRPr lang="en-US" dirty="0"/>
          </a:p>
          <a:p>
            <a:pPr algn="just"/>
            <a:r>
              <a:rPr lang="en-US" dirty="0"/>
              <a:t>The role of the writers of the “generation of the thirties” in expressing modernism in a Greek context – combining cosmopolitanism with an emphasis on the popular tradition  - The reception and interpretation of </a:t>
            </a:r>
            <a:r>
              <a:rPr lang="en-US" dirty="0" err="1"/>
              <a:t>Makriyiannis</a:t>
            </a:r>
            <a:r>
              <a:rPr lang="en-US" dirty="0"/>
              <a:t> and </a:t>
            </a:r>
            <a:r>
              <a:rPr lang="en-US" dirty="0" err="1"/>
              <a:t>Theophilos</a:t>
            </a:r>
            <a:r>
              <a:rPr lang="en-US" dirty="0"/>
              <a:t> – The construction of national-cultural myths displaying </a:t>
            </a:r>
            <a:r>
              <a:rPr lang="en-US" dirty="0" err="1"/>
              <a:t>Greekness</a:t>
            </a:r>
            <a:r>
              <a:rPr lang="en-US" dirty="0"/>
              <a:t> – tensions in their theoretical and critical thought</a:t>
            </a:r>
          </a:p>
          <a:p>
            <a:pPr algn="just"/>
            <a:r>
              <a:rPr lang="en-US" dirty="0"/>
              <a:t>The importance of the work of </a:t>
            </a:r>
            <a:r>
              <a:rPr lang="en-US" dirty="0" err="1"/>
              <a:t>Papadiamantis</a:t>
            </a:r>
            <a:r>
              <a:rPr lang="en-US" dirty="0"/>
              <a:t>, expressing the Greek orthodox ethos in a more or less conservative and communitarian perspective.  Contemporary debates about his significance and his impact  The realism of Greek “</a:t>
            </a:r>
            <a:r>
              <a:rPr lang="en-US" dirty="0" err="1"/>
              <a:t>ethographia</a:t>
            </a:r>
            <a:r>
              <a:rPr lang="en-US" dirty="0"/>
              <a:t>” (depiction of life in village communities close to nature – the nostalgia of a lost harmony (</a:t>
            </a:r>
            <a:r>
              <a:rPr lang="en-US" dirty="0" err="1"/>
              <a:t>Progidis</a:t>
            </a:r>
            <a:r>
              <a:rPr lang="en-US" dirty="0"/>
              <a:t>)</a:t>
            </a:r>
          </a:p>
        </p:txBody>
      </p:sp>
    </p:spTree>
    <p:extLst>
      <p:ext uri="{BB962C8B-B14F-4D97-AF65-F5344CB8AC3E}">
        <p14:creationId xmlns:p14="http://schemas.microsoft.com/office/powerpoint/2010/main" val="104842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Seferis</a:t>
            </a:r>
            <a:r>
              <a:rPr lang="en-US" dirty="0"/>
              <a:t> on “</a:t>
            </a:r>
            <a:r>
              <a:rPr lang="en-US" dirty="0" err="1"/>
              <a:t>Greekness</a:t>
            </a:r>
            <a:r>
              <a:rPr lang="en-US" dirty="0"/>
              <a:t>”</a:t>
            </a:r>
          </a:p>
        </p:txBody>
      </p:sp>
      <p:sp>
        <p:nvSpPr>
          <p:cNvPr id="3" name="Content Placeholder 2"/>
          <p:cNvSpPr>
            <a:spLocks noGrp="1"/>
          </p:cNvSpPr>
          <p:nvPr>
            <p:ph idx="1"/>
          </p:nvPr>
        </p:nvSpPr>
        <p:spPr/>
        <p:txBody>
          <a:bodyPr>
            <a:normAutofit fontScale="55000" lnSpcReduction="20000"/>
          </a:bodyPr>
          <a:lstStyle/>
          <a:p>
            <a:pPr algn="just"/>
            <a:r>
              <a:rPr lang="is-IS" dirty="0"/>
              <a:t>“…</a:t>
            </a:r>
            <a:r>
              <a:rPr lang="en-US" dirty="0"/>
              <a:t>In the realm of the intellect, European Hellenism was created (and, who knows, perhaps in our days is dying), our own ‘Greek Hellenism’, if I may be permitted to so call it , has not yet been created and has not yet recovered its </a:t>
            </a:r>
            <a:r>
              <a:rPr lang="en-US" dirty="0" err="1"/>
              <a:t>tradition..sometimes</a:t>
            </a:r>
            <a:r>
              <a:rPr lang="en-US" dirty="0"/>
              <a:t> there is a foreknowledge of this ‘Greek Hellenism’.  But before we can see its face clearly, many great works will have to be created and many men, great and small alike, will have to work and to struggle. For this particular Hellenism will show its face when the Greece of today has acquired its own real intellectual character and features. And its characteristics will be precisely the synthesis of all the characteristics of true works of art, which have been ever produced by Greeks.” (from the “Dialogue on Poetry”  with the philosopher Constantine </a:t>
            </a:r>
            <a:r>
              <a:rPr lang="en-US" dirty="0" err="1"/>
              <a:t>Tsatsos</a:t>
            </a:r>
            <a:r>
              <a:rPr lang="en-US" dirty="0"/>
              <a:t>)</a:t>
            </a:r>
            <a:endParaRPr lang="el-GR" dirty="0"/>
          </a:p>
          <a:p>
            <a:pPr algn="just"/>
            <a:r>
              <a:rPr lang="en-US" dirty="0"/>
              <a:t>Hellenism, “a continent as big as China”  (interview with </a:t>
            </a:r>
            <a:r>
              <a:rPr lang="en-US" dirty="0" err="1"/>
              <a:t>Sture</a:t>
            </a:r>
            <a:r>
              <a:rPr lang="en-US" dirty="0"/>
              <a:t> </a:t>
            </a:r>
            <a:r>
              <a:rPr lang="en-US" dirty="0" err="1"/>
              <a:t>Linnér</a:t>
            </a:r>
            <a:r>
              <a:rPr lang="en-US" dirty="0"/>
              <a:t>) </a:t>
            </a:r>
          </a:p>
          <a:p>
            <a:r>
              <a:rPr lang="en-US" dirty="0" err="1"/>
              <a:t>Seferis</a:t>
            </a:r>
            <a:r>
              <a:rPr lang="en-US" dirty="0"/>
              <a:t>’ original ambivalence towards the Byzantine heritage and its integration in the Hellenic world</a:t>
            </a:r>
          </a:p>
          <a:p>
            <a:pPr algn="just"/>
            <a:r>
              <a:rPr lang="en-US" dirty="0"/>
              <a:t>The quest for “authentic” expression in </a:t>
            </a:r>
            <a:r>
              <a:rPr lang="en-US" dirty="0" err="1"/>
              <a:t>Makriyannis</a:t>
            </a:r>
            <a:r>
              <a:rPr lang="en-US" dirty="0"/>
              <a:t> and </a:t>
            </a:r>
            <a:r>
              <a:rPr lang="en-US" dirty="0" err="1"/>
              <a:t>Theophilos</a:t>
            </a:r>
            <a:r>
              <a:rPr lang="en-US" dirty="0"/>
              <a:t> supposedly revealing  “Greek ethos” – the “collective soul” of our people and the ideals related to it – (justice, measure/avoidance of </a:t>
            </a:r>
            <a:r>
              <a:rPr lang="en-US" dirty="0" err="1"/>
              <a:t>hybris</a:t>
            </a:r>
            <a:r>
              <a:rPr lang="en-US" dirty="0"/>
              <a:t>, honesty, exactness) –</a:t>
            </a:r>
            <a:r>
              <a:rPr lang="en-US" dirty="0" err="1"/>
              <a:t>criticical</a:t>
            </a:r>
            <a:r>
              <a:rPr lang="en-US" dirty="0"/>
              <a:t> reactions (</a:t>
            </a:r>
            <a:r>
              <a:rPr lang="en-US" dirty="0" err="1"/>
              <a:t>Giannoulopoulos</a:t>
            </a:r>
            <a:r>
              <a:rPr lang="en-US" dirty="0"/>
              <a:t>)</a:t>
            </a:r>
          </a:p>
          <a:p>
            <a:pPr marL="0" indent="0">
              <a:buNone/>
            </a:pPr>
            <a:endParaRPr lang="en-US" dirty="0"/>
          </a:p>
        </p:txBody>
      </p:sp>
    </p:spTree>
    <p:extLst>
      <p:ext uri="{BB962C8B-B14F-4D97-AF65-F5344CB8AC3E}">
        <p14:creationId xmlns:p14="http://schemas.microsoft.com/office/powerpoint/2010/main" val="1520984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Seferis</a:t>
            </a:r>
            <a:r>
              <a:rPr lang="en-US" dirty="0"/>
              <a:t> on </a:t>
            </a:r>
            <a:r>
              <a:rPr lang="en-US" dirty="0" err="1"/>
              <a:t>Makriyannis</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a:t>“The free man, the just man, the man who is the measure of life, if there is one basic idea in Hellenism, it is this one. It is born in the dawning of  Greek thought, then it receives in the work of Aeschylus its full and firm expression”  </a:t>
            </a:r>
          </a:p>
          <a:p>
            <a:pPr marL="0" indent="0">
              <a:buNone/>
            </a:pPr>
            <a:r>
              <a:rPr lang="en-US" sz="3000" dirty="0"/>
              <a:t>    (</a:t>
            </a:r>
            <a:r>
              <a:rPr lang="en-US" sz="3000" dirty="0" err="1"/>
              <a:t>Makriyannis</a:t>
            </a:r>
            <a:r>
              <a:rPr lang="en-US" sz="3000" dirty="0"/>
              <a:t>)</a:t>
            </a:r>
          </a:p>
          <a:p>
            <a:r>
              <a:rPr lang="en-US" sz="3000" dirty="0"/>
              <a:t>Doubts about the accuracy of </a:t>
            </a:r>
            <a:r>
              <a:rPr lang="en-US" sz="3000" dirty="0" err="1"/>
              <a:t>Seferis</a:t>
            </a:r>
            <a:r>
              <a:rPr lang="en-US" sz="3000" dirty="0"/>
              <a:t>’ construal – idealization of </a:t>
            </a:r>
            <a:r>
              <a:rPr lang="en-US" sz="3000" dirty="0" err="1"/>
              <a:t>Makriyannis</a:t>
            </a:r>
            <a:r>
              <a:rPr lang="en-US" sz="3000" dirty="0"/>
              <a:t>’ personality – anachronism/ projection of </a:t>
            </a:r>
            <a:r>
              <a:rPr lang="en-US" sz="3000" dirty="0" err="1"/>
              <a:t>Seferis</a:t>
            </a:r>
            <a:r>
              <a:rPr lang="en-US" sz="3000" dirty="0"/>
              <a:t>’ own conception of Hellenism  - playing a kind of “ventriloquist” trick, making </a:t>
            </a:r>
            <a:r>
              <a:rPr lang="en-US" sz="3000" dirty="0" err="1"/>
              <a:t>Makriyannis</a:t>
            </a:r>
            <a:r>
              <a:rPr lang="en-US" sz="3000" dirty="0"/>
              <a:t> say what he has in mind </a:t>
            </a:r>
          </a:p>
          <a:p>
            <a:pPr marL="0" indent="0">
              <a:buNone/>
            </a:pPr>
            <a:endParaRPr lang="en-US" dirty="0"/>
          </a:p>
          <a:p>
            <a:endParaRPr lang="en-US" dirty="0"/>
          </a:p>
        </p:txBody>
      </p:sp>
    </p:spTree>
    <p:extLst>
      <p:ext uri="{BB962C8B-B14F-4D97-AF65-F5344CB8AC3E}">
        <p14:creationId xmlns:p14="http://schemas.microsoft.com/office/powerpoint/2010/main" val="221830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857"/>
            <a:ext cx="8229600" cy="1143000"/>
          </a:xfrm>
        </p:spPr>
        <p:txBody>
          <a:bodyPr>
            <a:normAutofit fontScale="90000"/>
          </a:bodyPr>
          <a:lstStyle/>
          <a:p>
            <a:r>
              <a:rPr lang="en-US" dirty="0"/>
              <a:t>Elytis’ “solar metaphysics”  and  </a:t>
            </a:r>
            <a:r>
              <a:rPr lang="en-US" dirty="0" err="1"/>
              <a:t>Ritsos</a:t>
            </a:r>
            <a:r>
              <a:rPr lang="en-US" dirty="0"/>
              <a:t>’ </a:t>
            </a:r>
            <a:r>
              <a:rPr lang="en-US" i="1" dirty="0" err="1"/>
              <a:t>Romiosyni</a:t>
            </a:r>
            <a:r>
              <a:rPr lang="en-US" i="1" dirty="0"/>
              <a:t> </a:t>
            </a:r>
          </a:p>
        </p:txBody>
      </p:sp>
      <p:sp>
        <p:nvSpPr>
          <p:cNvPr id="3" name="Content Placeholder 2"/>
          <p:cNvSpPr>
            <a:spLocks noGrp="1"/>
          </p:cNvSpPr>
          <p:nvPr>
            <p:ph idx="1"/>
          </p:nvPr>
        </p:nvSpPr>
        <p:spPr/>
        <p:txBody>
          <a:bodyPr>
            <a:normAutofit fontScale="70000" lnSpcReduction="20000"/>
          </a:bodyPr>
          <a:lstStyle/>
          <a:p>
            <a:r>
              <a:rPr lang="en-US" dirty="0" err="1"/>
              <a:t>Greekness</a:t>
            </a:r>
            <a:r>
              <a:rPr lang="en-US" dirty="0"/>
              <a:t> in Elytis’ </a:t>
            </a:r>
            <a:r>
              <a:rPr lang="en-US" i="1" dirty="0" err="1"/>
              <a:t>Axion</a:t>
            </a:r>
            <a:r>
              <a:rPr lang="en-US" i="1" dirty="0"/>
              <a:t> </a:t>
            </a:r>
            <a:r>
              <a:rPr lang="en-US" i="1" dirty="0" err="1"/>
              <a:t>Esti</a:t>
            </a:r>
            <a:r>
              <a:rPr lang="en-US" dirty="0"/>
              <a:t> </a:t>
            </a:r>
            <a:r>
              <a:rPr lang="en-US" i="1" dirty="0"/>
              <a:t>– </a:t>
            </a:r>
            <a:r>
              <a:rPr lang="en-US" dirty="0"/>
              <a:t> A Byzantine poetic model – religious poetry and </a:t>
            </a:r>
            <a:r>
              <a:rPr lang="en-US" dirty="0" err="1"/>
              <a:t>Theodorakis</a:t>
            </a:r>
            <a:r>
              <a:rPr lang="en-US" dirty="0"/>
              <a:t>’ music</a:t>
            </a:r>
          </a:p>
          <a:p>
            <a:pPr algn="just"/>
            <a:r>
              <a:rPr lang="en-US" i="1" dirty="0"/>
              <a:t>“</a:t>
            </a:r>
            <a:r>
              <a:rPr lang="en-US" dirty="0"/>
              <a:t> I have often tried to speak of solar metaphysics. I will not try to today to </a:t>
            </a:r>
            <a:r>
              <a:rPr lang="en-US" dirty="0" err="1"/>
              <a:t>analyse</a:t>
            </a:r>
            <a:r>
              <a:rPr lang="en-US" dirty="0"/>
              <a:t> how art is implicated in such a conception. I will keep to one single and simple fact: the language of the Greeks, like a magic instrument, has –as reality or a symbol – intimate relations with the Sun.  And that Sun does not only inspire a certain attitude of life, and hence the primeval sense to the poem. It penetrates the composition, the structure, and- to use a current terminology – the nucleus from which is composed the cell we call the poem.. not only a question of a return to the notion of a pure form” (“In the Name of Luminosity and Transparency”)</a:t>
            </a:r>
          </a:p>
          <a:p>
            <a:r>
              <a:rPr lang="en-US" dirty="0"/>
              <a:t>Elytis’ poetics – An alchemy of language – </a:t>
            </a:r>
            <a:r>
              <a:rPr lang="en-US" dirty="0" err="1"/>
              <a:t>Neoplatonic</a:t>
            </a:r>
            <a:r>
              <a:rPr lang="en-US" dirty="0"/>
              <a:t> influences and a </a:t>
            </a:r>
            <a:r>
              <a:rPr lang="en-US" dirty="0" err="1"/>
              <a:t>hellenocentric</a:t>
            </a:r>
            <a:r>
              <a:rPr lang="en-US" dirty="0"/>
              <a:t> orientation</a:t>
            </a:r>
          </a:p>
          <a:p>
            <a:r>
              <a:rPr lang="en-US" dirty="0" err="1"/>
              <a:t>Svoronos</a:t>
            </a:r>
            <a:r>
              <a:rPr lang="en-US" dirty="0"/>
              <a:t>’ “spirit of resistance” in </a:t>
            </a:r>
            <a:r>
              <a:rPr lang="en-US" dirty="0" err="1"/>
              <a:t>Ritsos</a:t>
            </a:r>
            <a:r>
              <a:rPr lang="en-US" dirty="0"/>
              <a:t>’ </a:t>
            </a:r>
            <a:r>
              <a:rPr lang="en-US" i="1" dirty="0" err="1"/>
              <a:t>Romiosyni</a:t>
            </a:r>
            <a:endParaRPr lang="el-GR" dirty="0"/>
          </a:p>
        </p:txBody>
      </p:sp>
    </p:spTree>
    <p:extLst>
      <p:ext uri="{BB962C8B-B14F-4D97-AF65-F5344CB8AC3E}">
        <p14:creationId xmlns:p14="http://schemas.microsoft.com/office/powerpoint/2010/main" val="1764892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Philosophers and Theologians</a:t>
            </a:r>
          </a:p>
        </p:txBody>
      </p:sp>
      <p:sp>
        <p:nvSpPr>
          <p:cNvPr id="3" name="Content Placeholder 2"/>
          <p:cNvSpPr>
            <a:spLocks noGrp="1"/>
          </p:cNvSpPr>
          <p:nvPr>
            <p:ph idx="1"/>
          </p:nvPr>
        </p:nvSpPr>
        <p:spPr/>
        <p:txBody>
          <a:bodyPr/>
          <a:lstStyle/>
          <a:p>
            <a:pPr algn="just"/>
            <a:r>
              <a:rPr lang="en-US" dirty="0"/>
              <a:t>A short historical and systematic account beginning with the transition from the Byzantine to the Ottoman period:</a:t>
            </a:r>
            <a:endParaRPr lang="el-GR" dirty="0"/>
          </a:p>
          <a:p>
            <a:r>
              <a:rPr lang="el-GR" dirty="0"/>
              <a:t>«΄Ελληνες... εσμέν το γένος ως η φωνή και η πάτριος παιδεία δηλοί...»</a:t>
            </a:r>
            <a:r>
              <a:rPr lang="en-US" dirty="0"/>
              <a:t>  (</a:t>
            </a:r>
            <a:r>
              <a:rPr lang="en-US" dirty="0" err="1"/>
              <a:t>Georgios</a:t>
            </a:r>
            <a:r>
              <a:rPr lang="en-US" dirty="0"/>
              <a:t> </a:t>
            </a:r>
            <a:r>
              <a:rPr lang="en-US" dirty="0" err="1"/>
              <a:t>Gemistos</a:t>
            </a:r>
            <a:r>
              <a:rPr lang="en-US" dirty="0"/>
              <a:t>/ </a:t>
            </a:r>
            <a:r>
              <a:rPr lang="en-US" dirty="0" err="1"/>
              <a:t>Plethon</a:t>
            </a:r>
            <a:r>
              <a:rPr lang="en-US" dirty="0"/>
              <a:t>)</a:t>
            </a:r>
          </a:p>
          <a:p>
            <a:endParaRPr lang="en-US" dirty="0"/>
          </a:p>
          <a:p>
            <a:endParaRPr lang="en-US" dirty="0"/>
          </a:p>
        </p:txBody>
      </p:sp>
    </p:spTree>
    <p:extLst>
      <p:ext uri="{BB962C8B-B14F-4D97-AF65-F5344CB8AC3E}">
        <p14:creationId xmlns:p14="http://schemas.microsoft.com/office/powerpoint/2010/main" val="3747555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The reception and appropriation of  classical thought and of Christian ideas from the late byzantine and the Ottoman period</a:t>
            </a:r>
          </a:p>
        </p:txBody>
      </p:sp>
      <p:sp>
        <p:nvSpPr>
          <p:cNvPr id="3" name="Content Placeholder 2"/>
          <p:cNvSpPr>
            <a:spLocks noGrp="1"/>
          </p:cNvSpPr>
          <p:nvPr>
            <p:ph idx="1"/>
          </p:nvPr>
        </p:nvSpPr>
        <p:spPr/>
        <p:txBody>
          <a:bodyPr>
            <a:normAutofit fontScale="55000" lnSpcReduction="20000"/>
          </a:bodyPr>
          <a:lstStyle/>
          <a:p>
            <a:pPr algn="just"/>
            <a:r>
              <a:rPr lang="en-US" dirty="0"/>
              <a:t>Byzantine humanism – the legacy of </a:t>
            </a:r>
            <a:r>
              <a:rPr lang="en-US" dirty="0" err="1"/>
              <a:t>Neoplatonism</a:t>
            </a:r>
            <a:r>
              <a:rPr lang="en-US" dirty="0"/>
              <a:t> – </a:t>
            </a:r>
            <a:r>
              <a:rPr lang="en-US" dirty="0" err="1"/>
              <a:t>Georgios</a:t>
            </a:r>
            <a:r>
              <a:rPr lang="en-US" dirty="0"/>
              <a:t> </a:t>
            </a:r>
            <a:r>
              <a:rPr lang="en-US" dirty="0" err="1"/>
              <a:t>Plethon</a:t>
            </a:r>
            <a:r>
              <a:rPr lang="en-US" dirty="0"/>
              <a:t> </a:t>
            </a:r>
            <a:r>
              <a:rPr lang="en-US" dirty="0" err="1"/>
              <a:t>Gemistos</a:t>
            </a:r>
            <a:r>
              <a:rPr lang="en-US" dirty="0"/>
              <a:t> (1355-1452) – How Greek was Byzantium? (</a:t>
            </a:r>
            <a:r>
              <a:rPr lang="en-US" dirty="0" err="1"/>
              <a:t>Siniosoglou</a:t>
            </a:r>
            <a:r>
              <a:rPr lang="en-US" dirty="0"/>
              <a:t>)</a:t>
            </a:r>
          </a:p>
          <a:p>
            <a:pPr algn="just"/>
            <a:r>
              <a:rPr lang="en-US" dirty="0"/>
              <a:t>1) The revival of the study of Aristotle in the work of  </a:t>
            </a:r>
            <a:r>
              <a:rPr lang="en-US" dirty="0" err="1"/>
              <a:t>Theophilos</a:t>
            </a:r>
            <a:r>
              <a:rPr lang="en-US" dirty="0"/>
              <a:t> </a:t>
            </a:r>
            <a:r>
              <a:rPr lang="en-US" dirty="0" err="1"/>
              <a:t>Korydaleus</a:t>
            </a:r>
            <a:r>
              <a:rPr lang="en-US" dirty="0"/>
              <a:t> (1620-1700) 2) The reception of  Western ideas in the works of scholars and educators such as </a:t>
            </a:r>
            <a:r>
              <a:rPr lang="en-US" dirty="0" err="1"/>
              <a:t>Eugenios</a:t>
            </a:r>
            <a:r>
              <a:rPr lang="en-US" dirty="0"/>
              <a:t> </a:t>
            </a:r>
            <a:r>
              <a:rPr lang="en-US" dirty="0" err="1"/>
              <a:t>Voulgaris</a:t>
            </a:r>
            <a:r>
              <a:rPr lang="en-US" dirty="0"/>
              <a:t> (1700 -1770)</a:t>
            </a:r>
            <a:r>
              <a:rPr lang="el-GR" dirty="0"/>
              <a:t>, Μ</a:t>
            </a:r>
            <a:r>
              <a:rPr lang="en-US" dirty="0" err="1"/>
              <a:t>ethodios</a:t>
            </a:r>
            <a:r>
              <a:rPr lang="en-US" dirty="0"/>
              <a:t> </a:t>
            </a:r>
            <a:r>
              <a:rPr lang="en-US" dirty="0" err="1"/>
              <a:t>Anthrakitis</a:t>
            </a:r>
            <a:r>
              <a:rPr lang="en-US" dirty="0"/>
              <a:t>, </a:t>
            </a:r>
            <a:r>
              <a:rPr lang="en-US" dirty="0" err="1"/>
              <a:t>Christodoulos</a:t>
            </a:r>
            <a:r>
              <a:rPr lang="en-US" dirty="0"/>
              <a:t> </a:t>
            </a:r>
            <a:r>
              <a:rPr lang="en-US" dirty="0" err="1"/>
              <a:t>Pamblekis</a:t>
            </a:r>
            <a:r>
              <a:rPr lang="en-US" dirty="0"/>
              <a:t> 3) The growth of critical thinking pointing to the possibility of a Greek enlightenment </a:t>
            </a:r>
            <a:r>
              <a:rPr lang="en-US" dirty="0" err="1"/>
              <a:t>Athanasios</a:t>
            </a:r>
            <a:r>
              <a:rPr lang="en-US" dirty="0"/>
              <a:t> </a:t>
            </a:r>
            <a:r>
              <a:rPr lang="en-US" dirty="0" err="1"/>
              <a:t>Psalidas</a:t>
            </a:r>
            <a:r>
              <a:rPr lang="en-US" dirty="0"/>
              <a:t>, </a:t>
            </a:r>
            <a:r>
              <a:rPr lang="el-GR" dirty="0"/>
              <a:t>Ι</a:t>
            </a:r>
            <a:r>
              <a:rPr lang="en-US" dirty="0" err="1"/>
              <a:t>ossipos</a:t>
            </a:r>
            <a:r>
              <a:rPr lang="en-US" dirty="0"/>
              <a:t> </a:t>
            </a:r>
            <a:r>
              <a:rPr lang="en-US" dirty="0" err="1"/>
              <a:t>Moisiodax</a:t>
            </a:r>
            <a:r>
              <a:rPr lang="en-US" dirty="0"/>
              <a:t>, </a:t>
            </a:r>
            <a:r>
              <a:rPr lang="en-US" dirty="0" err="1"/>
              <a:t>Dimitris</a:t>
            </a:r>
            <a:r>
              <a:rPr lang="en-US" dirty="0"/>
              <a:t> </a:t>
            </a:r>
            <a:r>
              <a:rPr lang="en-US" dirty="0" err="1"/>
              <a:t>Karartzis</a:t>
            </a:r>
            <a:r>
              <a:rPr lang="en-US" dirty="0"/>
              <a:t>,, </a:t>
            </a:r>
            <a:r>
              <a:rPr lang="en-US" dirty="0" err="1"/>
              <a:t>Adamantios</a:t>
            </a:r>
            <a:r>
              <a:rPr lang="en-US" dirty="0"/>
              <a:t> </a:t>
            </a:r>
            <a:r>
              <a:rPr lang="en-US" dirty="0" err="1"/>
              <a:t>Korais</a:t>
            </a:r>
            <a:r>
              <a:rPr lang="en-US" dirty="0"/>
              <a:t>, (1748-1833), </a:t>
            </a:r>
            <a:r>
              <a:rPr lang="el-GR" dirty="0"/>
              <a:t>Ν</a:t>
            </a:r>
            <a:r>
              <a:rPr lang="en-US" dirty="0"/>
              <a:t>e</a:t>
            </a:r>
            <a:r>
              <a:rPr lang="el-GR" dirty="0"/>
              <a:t>ο</a:t>
            </a:r>
            <a:r>
              <a:rPr lang="en-US" dirty="0" err="1"/>
              <a:t>phytos</a:t>
            </a:r>
            <a:r>
              <a:rPr lang="en-US" dirty="0"/>
              <a:t> </a:t>
            </a:r>
            <a:r>
              <a:rPr lang="en-US" dirty="0" err="1"/>
              <a:t>Vamvas</a:t>
            </a:r>
            <a:r>
              <a:rPr lang="en-US" dirty="0"/>
              <a:t>,  </a:t>
            </a:r>
            <a:r>
              <a:rPr lang="en-US" dirty="0" err="1"/>
              <a:t>Veniamin</a:t>
            </a:r>
            <a:r>
              <a:rPr lang="en-US" dirty="0"/>
              <a:t> </a:t>
            </a:r>
            <a:r>
              <a:rPr lang="en-US" dirty="0" err="1"/>
              <a:t>Lesvios</a:t>
            </a:r>
            <a:r>
              <a:rPr lang="en-US" dirty="0"/>
              <a:t>, </a:t>
            </a:r>
            <a:r>
              <a:rPr lang="en-US" dirty="0" err="1"/>
              <a:t>Theophilos</a:t>
            </a:r>
            <a:r>
              <a:rPr lang="en-US" dirty="0"/>
              <a:t> </a:t>
            </a:r>
            <a:r>
              <a:rPr lang="en-US" dirty="0" err="1"/>
              <a:t>Kairis</a:t>
            </a:r>
            <a:r>
              <a:rPr lang="el-GR" dirty="0"/>
              <a:t>, Κ</a:t>
            </a:r>
            <a:r>
              <a:rPr lang="en-US" dirty="0" err="1"/>
              <a:t>onstantinos</a:t>
            </a:r>
            <a:r>
              <a:rPr lang="en-US" dirty="0"/>
              <a:t> </a:t>
            </a:r>
            <a:r>
              <a:rPr lang="en-US" dirty="0" err="1"/>
              <a:t>Koumas</a:t>
            </a:r>
            <a:r>
              <a:rPr lang="en-US" dirty="0"/>
              <a:t>)  4) The birth of academic philosophy in Greece and in the Ionian islands – the first institutions of higher learning – the influence of French eclecticism (Victor Cousin, </a:t>
            </a:r>
            <a:r>
              <a:rPr lang="en-US" dirty="0" err="1"/>
              <a:t>Petros</a:t>
            </a:r>
            <a:r>
              <a:rPr lang="en-US" dirty="0"/>
              <a:t> </a:t>
            </a:r>
            <a:r>
              <a:rPr lang="en-US" dirty="0" err="1"/>
              <a:t>Vrailas</a:t>
            </a:r>
            <a:r>
              <a:rPr lang="en-US" dirty="0"/>
              <a:t> </a:t>
            </a:r>
            <a:r>
              <a:rPr lang="en-US" dirty="0" err="1"/>
              <a:t>Armenis</a:t>
            </a:r>
            <a:r>
              <a:rPr lang="en-US" dirty="0"/>
              <a:t>) and  the gradual reception of basic elements of German idealism (Schelling, and Hegel) -  </a:t>
            </a:r>
            <a:endParaRPr lang="el-GR" dirty="0"/>
          </a:p>
          <a:p>
            <a:pPr algn="just"/>
            <a:r>
              <a:rPr lang="en-US" dirty="0"/>
              <a:t> Some contemporary scholars (</a:t>
            </a:r>
            <a:r>
              <a:rPr lang="en-US" dirty="0" err="1"/>
              <a:t>G.P.Henderson</a:t>
            </a:r>
            <a:r>
              <a:rPr lang="en-US" dirty="0"/>
              <a:t>, Paschalis </a:t>
            </a:r>
            <a:r>
              <a:rPr lang="en-US" dirty="0" err="1"/>
              <a:t>Kitromilidis</a:t>
            </a:r>
            <a:r>
              <a:rPr lang="en-US" dirty="0"/>
              <a:t>) speak of a failure or defeat of the project of the more or less liberal thinkers of the Enlightenment and point to the emergence of nationalism, following the adaptation and the elaboration of  idealist and romantic views – The notion of “national awakening” as related to nationalist ideology and to irredentist claims. </a:t>
            </a:r>
          </a:p>
          <a:p>
            <a:pPr marL="0" indent="0" algn="just">
              <a:buNone/>
            </a:pPr>
            <a:r>
              <a:rPr lang="en-US" dirty="0"/>
              <a:t> </a:t>
            </a:r>
          </a:p>
        </p:txBody>
      </p:sp>
    </p:spTree>
    <p:extLst>
      <p:ext uri="{BB962C8B-B14F-4D97-AF65-F5344CB8AC3E}">
        <p14:creationId xmlns:p14="http://schemas.microsoft.com/office/powerpoint/2010/main" val="305044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introduction – methodological remarks –conceptual tools</a:t>
            </a:r>
          </a:p>
        </p:txBody>
      </p:sp>
      <p:sp>
        <p:nvSpPr>
          <p:cNvPr id="3" name="Content Placeholder 2"/>
          <p:cNvSpPr>
            <a:spLocks noGrp="1"/>
          </p:cNvSpPr>
          <p:nvPr>
            <p:ph idx="1"/>
          </p:nvPr>
        </p:nvSpPr>
        <p:spPr/>
        <p:txBody>
          <a:bodyPr>
            <a:normAutofit fontScale="85000" lnSpcReduction="20000"/>
          </a:bodyPr>
          <a:lstStyle/>
          <a:p>
            <a:r>
              <a:rPr lang="en-US" dirty="0"/>
              <a:t>-  An approach dealing with problems in the history of ideas rather than in the history of philosophy</a:t>
            </a:r>
          </a:p>
          <a:p>
            <a:r>
              <a:rPr lang="en-US" dirty="0"/>
              <a:t>-  Of interest to both historians and philosophers –  speculative and critical philosophy of history and of the history of philosophy/history of ideas – reflections on historiography</a:t>
            </a:r>
          </a:p>
          <a:p>
            <a:r>
              <a:rPr lang="en-US" dirty="0"/>
              <a:t> -  Conceptions of ideology (negative, neutral or positive/ descriptive </a:t>
            </a:r>
            <a:r>
              <a:rPr lang="en-US" dirty="0" err="1"/>
              <a:t>vs</a:t>
            </a:r>
            <a:r>
              <a:rPr lang="en-US" dirty="0"/>
              <a:t> normative, broad </a:t>
            </a:r>
            <a:r>
              <a:rPr lang="en-US" dirty="0" err="1"/>
              <a:t>vs</a:t>
            </a:r>
            <a:r>
              <a:rPr lang="en-US" dirty="0"/>
              <a:t> narrow) </a:t>
            </a:r>
          </a:p>
          <a:p>
            <a:r>
              <a:rPr lang="en-US" dirty="0"/>
              <a:t> - The heterogeneity of the material to be examined (works by historians, philosophers, theologians, artists, writers and poets, cultural anthropologists, </a:t>
            </a:r>
            <a:r>
              <a:rPr lang="en-US" dirty="0" err="1"/>
              <a:t>a.o.</a:t>
            </a:r>
            <a:r>
              <a:rPr lang="en-US" dirty="0"/>
              <a:t>)</a:t>
            </a:r>
          </a:p>
          <a:p>
            <a:r>
              <a:rPr lang="en-US" dirty="0"/>
              <a:t> - Some bibliographical references </a:t>
            </a:r>
          </a:p>
          <a:p>
            <a:endParaRPr lang="en-US" dirty="0"/>
          </a:p>
        </p:txBody>
      </p:sp>
    </p:spTree>
    <p:extLst>
      <p:ext uri="{BB962C8B-B14F-4D97-AF65-F5344CB8AC3E}">
        <p14:creationId xmlns:p14="http://schemas.microsoft.com/office/powerpoint/2010/main" val="1571195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Some positions and arguments – readings and </a:t>
            </a:r>
            <a:r>
              <a:rPr lang="en-US" dirty="0" err="1"/>
              <a:t>misreadings</a:t>
            </a:r>
            <a:r>
              <a:rPr lang="en-US" dirty="0"/>
              <a:t> of classical texts </a:t>
            </a:r>
          </a:p>
        </p:txBody>
      </p:sp>
      <p:sp>
        <p:nvSpPr>
          <p:cNvPr id="3" name="Content Placeholder 2"/>
          <p:cNvSpPr>
            <a:spLocks noGrp="1"/>
          </p:cNvSpPr>
          <p:nvPr>
            <p:ph idx="1"/>
          </p:nvPr>
        </p:nvSpPr>
        <p:spPr/>
        <p:txBody>
          <a:bodyPr>
            <a:normAutofit fontScale="25000" lnSpcReduction="20000"/>
          </a:bodyPr>
          <a:lstStyle/>
          <a:p>
            <a:r>
              <a:rPr lang="en-US" dirty="0"/>
              <a:t>.  </a:t>
            </a:r>
            <a:r>
              <a:rPr lang="en-US" sz="6400" dirty="0"/>
              <a:t>Idealist philosophers -mainly the three philosophers educated in Germany, </a:t>
            </a:r>
            <a:r>
              <a:rPr lang="en-US" sz="6400" dirty="0" err="1"/>
              <a:t>Ioannis</a:t>
            </a:r>
            <a:r>
              <a:rPr lang="en-US" sz="6400" dirty="0"/>
              <a:t> </a:t>
            </a:r>
            <a:r>
              <a:rPr lang="en-US" sz="6400" dirty="0" err="1"/>
              <a:t>Theodorakopoulos</a:t>
            </a:r>
            <a:r>
              <a:rPr lang="en-US" sz="6400" dirty="0"/>
              <a:t> (1900-1981), </a:t>
            </a:r>
            <a:r>
              <a:rPr lang="en-US" sz="6400" dirty="0" err="1"/>
              <a:t>Panayotis</a:t>
            </a:r>
            <a:r>
              <a:rPr lang="en-US" sz="6400" dirty="0"/>
              <a:t> </a:t>
            </a:r>
            <a:r>
              <a:rPr lang="en-US" sz="6400" dirty="0" err="1"/>
              <a:t>Kanellopoulos</a:t>
            </a:r>
            <a:r>
              <a:rPr lang="en-US" sz="6400" dirty="0"/>
              <a:t> (1902 -1986) Constantine </a:t>
            </a:r>
            <a:r>
              <a:rPr lang="en-US" sz="6400" dirty="0" err="1"/>
              <a:t>Tsatsos</a:t>
            </a:r>
            <a:r>
              <a:rPr lang="en-US" sz="6400" dirty="0"/>
              <a:t> (1899 -1987), but also the classical scholar </a:t>
            </a:r>
            <a:r>
              <a:rPr lang="en-US" sz="6400" dirty="0" err="1"/>
              <a:t>Ioannis</a:t>
            </a:r>
            <a:r>
              <a:rPr lang="en-US" sz="6400" dirty="0"/>
              <a:t> </a:t>
            </a:r>
            <a:r>
              <a:rPr lang="en-US" sz="6400" dirty="0" err="1"/>
              <a:t>Sykoutris</a:t>
            </a:r>
            <a:r>
              <a:rPr lang="en-US" sz="6400" dirty="0"/>
              <a:t> (1901 -1937)-  stress the importance of  Plato  - there are extensive studies of Plato’s philosophy and of particular dialogues by thinkers such as </a:t>
            </a:r>
            <a:r>
              <a:rPr lang="en-US" sz="6400" dirty="0" err="1"/>
              <a:t>Theodorakopoulos</a:t>
            </a:r>
            <a:r>
              <a:rPr lang="en-US" sz="6400" dirty="0"/>
              <a:t> (</a:t>
            </a:r>
            <a:r>
              <a:rPr lang="en-US" sz="6400" i="1" dirty="0"/>
              <a:t>Introduction to Plato</a:t>
            </a:r>
            <a:r>
              <a:rPr lang="en-US" sz="6400" dirty="0"/>
              <a:t>, 1941, 2n </a:t>
            </a:r>
            <a:r>
              <a:rPr lang="en-US" sz="6400" dirty="0" err="1"/>
              <a:t>ed</a:t>
            </a:r>
            <a:r>
              <a:rPr lang="en-US" sz="6400" dirty="0"/>
              <a:t> 1947) </a:t>
            </a:r>
          </a:p>
          <a:p>
            <a:pPr algn="just"/>
            <a:r>
              <a:rPr lang="en-US" sz="6400" dirty="0"/>
              <a:t>Marxists - </a:t>
            </a:r>
            <a:r>
              <a:rPr lang="en-US" sz="6400" dirty="0" err="1"/>
              <a:t>Dimitris</a:t>
            </a:r>
            <a:r>
              <a:rPr lang="en-US" sz="6400" dirty="0"/>
              <a:t> </a:t>
            </a:r>
            <a:r>
              <a:rPr lang="en-US" sz="6400" dirty="0" err="1"/>
              <a:t>Glinos</a:t>
            </a:r>
            <a:r>
              <a:rPr lang="en-US" sz="6400" dirty="0"/>
              <a:t> (1882-1943) and </a:t>
            </a:r>
            <a:r>
              <a:rPr lang="en-US" sz="6400" dirty="0" err="1"/>
              <a:t>Haralambos</a:t>
            </a:r>
            <a:r>
              <a:rPr lang="en-US" sz="6400" dirty="0"/>
              <a:t> </a:t>
            </a:r>
            <a:r>
              <a:rPr lang="en-US" sz="6400" dirty="0" err="1"/>
              <a:t>Theodoridis</a:t>
            </a:r>
            <a:r>
              <a:rPr lang="en-US" sz="6400" dirty="0"/>
              <a:t> (1883 -1957)-   turn to the </a:t>
            </a:r>
            <a:r>
              <a:rPr lang="en-US" sz="6400" dirty="0" err="1"/>
              <a:t>Presocratics</a:t>
            </a:r>
            <a:r>
              <a:rPr lang="en-US" sz="6400" dirty="0"/>
              <a:t>, especially the Atomists and Epicurus. </a:t>
            </a:r>
            <a:r>
              <a:rPr lang="en-US" sz="6400" dirty="0" err="1"/>
              <a:t>Theodoridis</a:t>
            </a:r>
            <a:r>
              <a:rPr lang="en-US" sz="6400" dirty="0"/>
              <a:t> argues that the main ideas characteristic of Greek thought at its best can be found in Epicurus (</a:t>
            </a:r>
            <a:r>
              <a:rPr lang="en-US" sz="6400" i="1" dirty="0"/>
              <a:t>Epicurus</a:t>
            </a:r>
            <a:r>
              <a:rPr lang="en-US" sz="6400" dirty="0"/>
              <a:t>, </a:t>
            </a:r>
            <a:r>
              <a:rPr lang="en-US" sz="6400" i="1" dirty="0"/>
              <a:t>The real outlook of the Ancient World</a:t>
            </a:r>
            <a:r>
              <a:rPr lang="en-US" sz="6400" dirty="0"/>
              <a:t>, 1955,  </a:t>
            </a:r>
            <a:r>
              <a:rPr lang="en-US" sz="6400" i="1" dirty="0"/>
              <a:t>Introduction  to Philosophy</a:t>
            </a:r>
            <a:r>
              <a:rPr lang="en-US" sz="6400" dirty="0"/>
              <a:t>, first ed. 1934, many editions after the war, until the seventies), but one should also draw attention to the original reading of Plato’s </a:t>
            </a:r>
            <a:r>
              <a:rPr lang="en-US" sz="6400" i="1" dirty="0"/>
              <a:t>Sophist</a:t>
            </a:r>
            <a:r>
              <a:rPr lang="en-US" sz="6400" dirty="0"/>
              <a:t>, by the Marxist </a:t>
            </a:r>
            <a:r>
              <a:rPr lang="en-US" sz="6400" dirty="0" err="1"/>
              <a:t>Glinos</a:t>
            </a:r>
            <a:r>
              <a:rPr lang="en-US" sz="6400" dirty="0"/>
              <a:t> (</a:t>
            </a:r>
            <a:r>
              <a:rPr lang="en-US" sz="6400" i="1" dirty="0"/>
              <a:t>An Introduction to Plato’s Sophist</a:t>
            </a:r>
            <a:r>
              <a:rPr lang="en-US" sz="6400" dirty="0"/>
              <a:t>, first published in 1940) with an extensive methodological introduction dealing with humanistic studies in Greece and more particularly with guidelines for a fruitful interpretation of classical texts – applied to Plato, who is presented as having reached an advanced form of idealism that would eventually attain a higher stage only in Hegel’s dynamic, dialectical  account.  </a:t>
            </a:r>
          </a:p>
          <a:p>
            <a:pPr algn="just"/>
            <a:r>
              <a:rPr lang="en-US" sz="6400" dirty="0"/>
              <a:t>-  Here, it is worth remembering the arguments put forth by </a:t>
            </a:r>
            <a:r>
              <a:rPr lang="en-US" sz="6400" dirty="0" err="1"/>
              <a:t>Dimitris</a:t>
            </a:r>
            <a:r>
              <a:rPr lang="en-US" sz="6400" dirty="0"/>
              <a:t> </a:t>
            </a:r>
            <a:r>
              <a:rPr lang="en-US" sz="6400" dirty="0" err="1"/>
              <a:t>Hatzis</a:t>
            </a:r>
            <a:r>
              <a:rPr lang="en-US" sz="6400" dirty="0"/>
              <a:t>  already in 1954, expressing  his worry concerning the  danger of  creating another rather essentialist “Great Idea” which would </a:t>
            </a:r>
            <a:r>
              <a:rPr lang="en-US" sz="6400" dirty="0" err="1"/>
              <a:t>invokethe</a:t>
            </a:r>
            <a:r>
              <a:rPr lang="en-US" sz="6400" dirty="0"/>
              <a:t>  “progressive” character of Greek thought “from Heraclitus to the political program of the communist party”.  As we saw </a:t>
            </a:r>
            <a:r>
              <a:rPr lang="en-US" sz="6400" dirty="0" err="1"/>
              <a:t>Hatzis</a:t>
            </a:r>
            <a:r>
              <a:rPr lang="en-US" sz="6400" dirty="0"/>
              <a:t> doesn’t hesitate to criticize </a:t>
            </a:r>
            <a:r>
              <a:rPr lang="en-US" sz="6400" dirty="0" err="1"/>
              <a:t>Svoronos</a:t>
            </a:r>
            <a:r>
              <a:rPr lang="en-US" sz="6400" dirty="0"/>
              <a:t> among others (</a:t>
            </a:r>
            <a:r>
              <a:rPr lang="en-US" sz="6400" dirty="0" err="1"/>
              <a:t>Dimitris</a:t>
            </a:r>
            <a:r>
              <a:rPr lang="en-US" sz="6400" dirty="0"/>
              <a:t> </a:t>
            </a:r>
            <a:r>
              <a:rPr lang="en-US" sz="6400" dirty="0" err="1"/>
              <a:t>Hatzis</a:t>
            </a:r>
            <a:r>
              <a:rPr lang="en-US" sz="6400" dirty="0"/>
              <a:t>, </a:t>
            </a:r>
            <a:r>
              <a:rPr lang="en-US" sz="6400" i="1" dirty="0"/>
              <a:t>The Face of Modern Hellenism</a:t>
            </a:r>
            <a:r>
              <a:rPr lang="en-US" sz="6400" dirty="0"/>
              <a:t>, 2005)</a:t>
            </a:r>
            <a:endParaRPr lang="el-GR" sz="6400" dirty="0"/>
          </a:p>
          <a:p>
            <a:pPr algn="just"/>
            <a:r>
              <a:rPr lang="el-GR" sz="6400" dirty="0"/>
              <a:t>Η</a:t>
            </a:r>
            <a:r>
              <a:rPr lang="en-US" sz="6400" dirty="0" err="1"/>
              <a:t>ellenocentric</a:t>
            </a:r>
            <a:r>
              <a:rPr lang="en-US" sz="6400" dirty="0"/>
              <a:t> theologians in search of a “lost (metaphysical) center” (</a:t>
            </a:r>
            <a:r>
              <a:rPr lang="en-US" sz="6400" dirty="0" err="1"/>
              <a:t>Lorentzatos</a:t>
            </a:r>
            <a:r>
              <a:rPr lang="en-US" sz="6400" dirty="0"/>
              <a:t>)</a:t>
            </a:r>
          </a:p>
          <a:p>
            <a:pPr algn="just"/>
            <a:r>
              <a:rPr lang="en-US" sz="6400" dirty="0"/>
              <a:t> Contemporary critical perspectives  (</a:t>
            </a:r>
            <a:r>
              <a:rPr lang="en-US" sz="6400" dirty="0" err="1"/>
              <a:t>Axelos</a:t>
            </a:r>
            <a:r>
              <a:rPr lang="en-US" sz="6400" dirty="0"/>
              <a:t>, </a:t>
            </a:r>
            <a:r>
              <a:rPr lang="en-US" sz="6400" dirty="0" err="1"/>
              <a:t>Castoriadis</a:t>
            </a:r>
            <a:r>
              <a:rPr lang="en-US" sz="6400" dirty="0"/>
              <a:t>, neo-</a:t>
            </a:r>
            <a:r>
              <a:rPr lang="en-US" sz="6400" dirty="0" err="1"/>
              <a:t>marxists</a:t>
            </a:r>
            <a:r>
              <a:rPr lang="en-US" sz="6400" dirty="0"/>
              <a:t>, analytic philosophers, </a:t>
            </a:r>
            <a:r>
              <a:rPr lang="en-US" sz="6400"/>
              <a:t>Siniosoglou) </a:t>
            </a:r>
            <a:endParaRPr lang="en-US" sz="6400" dirty="0"/>
          </a:p>
          <a:p>
            <a:endParaRPr lang="en-US" dirty="0"/>
          </a:p>
        </p:txBody>
      </p:sp>
    </p:spTree>
    <p:extLst>
      <p:ext uri="{BB962C8B-B14F-4D97-AF65-F5344CB8AC3E}">
        <p14:creationId xmlns:p14="http://schemas.microsoft.com/office/powerpoint/2010/main" val="2331025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The appeal to Hellenism and </a:t>
            </a:r>
            <a:r>
              <a:rPr lang="en-US" sz="3200" dirty="0" err="1"/>
              <a:t>Greekness</a:t>
            </a:r>
            <a:r>
              <a:rPr lang="en-US" sz="3200" dirty="0"/>
              <a:t> in the confrontation with historical materialism</a:t>
            </a:r>
          </a:p>
        </p:txBody>
      </p:sp>
      <p:sp>
        <p:nvSpPr>
          <p:cNvPr id="3" name="Content Placeholder 2"/>
          <p:cNvSpPr>
            <a:spLocks noGrp="1"/>
          </p:cNvSpPr>
          <p:nvPr>
            <p:ph idx="1"/>
          </p:nvPr>
        </p:nvSpPr>
        <p:spPr/>
        <p:txBody>
          <a:bodyPr>
            <a:normAutofit fontScale="55000" lnSpcReduction="20000"/>
          </a:bodyPr>
          <a:lstStyle/>
          <a:p>
            <a:r>
              <a:rPr lang="en-US" dirty="0"/>
              <a:t>A reference to the political agenda of the group of idealist thinkers (who met and became friends in Heidelberg) –their eventual involvement in real politics</a:t>
            </a:r>
          </a:p>
          <a:p>
            <a:r>
              <a:rPr lang="en-US" dirty="0"/>
              <a:t>Variations on some common aristocratic and conservative ideals </a:t>
            </a:r>
          </a:p>
          <a:p>
            <a:r>
              <a:rPr lang="en-US" dirty="0"/>
              <a:t>An opposition to </a:t>
            </a:r>
            <a:r>
              <a:rPr lang="en-US" dirty="0" err="1"/>
              <a:t>marxist</a:t>
            </a:r>
            <a:r>
              <a:rPr lang="en-US" dirty="0"/>
              <a:t> materialism but also to the excessive individualism and consumerism of contemporary capitalist society</a:t>
            </a:r>
            <a:endParaRPr lang="el-GR" dirty="0"/>
          </a:p>
          <a:p>
            <a:r>
              <a:rPr lang="el-GR" dirty="0"/>
              <a:t>Α </a:t>
            </a:r>
            <a:r>
              <a:rPr lang="en-US" dirty="0"/>
              <a:t>messianic mission of Hellenism – to save the contemporary world – and help transform a nihilist, groundless culture.</a:t>
            </a:r>
          </a:p>
          <a:p>
            <a:r>
              <a:rPr lang="en-US" dirty="0"/>
              <a:t>A defense of the idea of a </a:t>
            </a:r>
            <a:r>
              <a:rPr lang="en-US" dirty="0" err="1"/>
              <a:t>helleno-christian</a:t>
            </a:r>
            <a:r>
              <a:rPr lang="en-US" dirty="0"/>
              <a:t> synthesis, but also an initial difficulty to endorse a positive evaluation of Byzantium (e.g. </a:t>
            </a:r>
            <a:r>
              <a:rPr lang="en-US" dirty="0" err="1"/>
              <a:t>Kanellopoulos</a:t>
            </a:r>
            <a:r>
              <a:rPr lang="en-US" dirty="0"/>
              <a:t>) </a:t>
            </a:r>
          </a:p>
          <a:p>
            <a:r>
              <a:rPr lang="en-US" dirty="0"/>
              <a:t>“Ideal” Greeks pursuing values such as freedom and “real” Greeks moved by passion and lacking moderation – causing discordance and conflict – eventually needing moral and political discipline (</a:t>
            </a:r>
            <a:r>
              <a:rPr lang="en-US" dirty="0" err="1"/>
              <a:t>Tsatsos</a:t>
            </a:r>
            <a:r>
              <a:rPr lang="en-US" dirty="0"/>
              <a:t>) </a:t>
            </a:r>
          </a:p>
          <a:p>
            <a:r>
              <a:rPr lang="en-US" dirty="0"/>
              <a:t>“No other nature in the world is so full of spirit and metaphysical character as Greek nature – a peculiar interconnection</a:t>
            </a:r>
          </a:p>
          <a:p>
            <a:r>
              <a:rPr lang="en-US" dirty="0"/>
              <a:t>Fruitful dialogue and interactions with the authors of the generation of the thirties</a:t>
            </a:r>
          </a:p>
        </p:txBody>
      </p:sp>
    </p:spTree>
    <p:extLst>
      <p:ext uri="{BB962C8B-B14F-4D97-AF65-F5344CB8AC3E}">
        <p14:creationId xmlns:p14="http://schemas.microsoft.com/office/powerpoint/2010/main" val="184053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Tsatsos</a:t>
            </a:r>
            <a:r>
              <a:rPr lang="en-US" dirty="0"/>
              <a:t> idealist construal of </a:t>
            </a:r>
            <a:r>
              <a:rPr lang="en-US" dirty="0" err="1"/>
              <a:t>Greekness</a:t>
            </a:r>
            <a:endParaRPr lang="en-US" dirty="0"/>
          </a:p>
        </p:txBody>
      </p:sp>
      <p:sp>
        <p:nvSpPr>
          <p:cNvPr id="3" name="Content Placeholder 2"/>
          <p:cNvSpPr>
            <a:spLocks noGrp="1"/>
          </p:cNvSpPr>
          <p:nvPr>
            <p:ph idx="1"/>
          </p:nvPr>
        </p:nvSpPr>
        <p:spPr/>
        <p:txBody>
          <a:bodyPr>
            <a:normAutofit fontScale="62500" lnSpcReduction="20000"/>
          </a:bodyPr>
          <a:lstStyle/>
          <a:p>
            <a:pPr algn="just"/>
            <a:r>
              <a:rPr lang="is-IS" dirty="0"/>
              <a:t>“…</a:t>
            </a:r>
            <a:r>
              <a:rPr lang="en-US" dirty="0"/>
              <a:t> Greece is ultimately one – if not a unitary substance- undoubtedly a dialectical system that cannot be torn apart”</a:t>
            </a:r>
          </a:p>
          <a:p>
            <a:pPr algn="just"/>
            <a:r>
              <a:rPr lang="en-US" dirty="0"/>
              <a:t> Plato can be regarded as the most “classical” Greek  who  understood that he had  to “push the limits of  Reason, in order to go beyond Reason itself”.  (On the contrary, most Marxists would argue that the Greeks were precisely opposed to the </a:t>
            </a:r>
            <a:r>
              <a:rPr lang="en-US" dirty="0" err="1"/>
              <a:t>otherworldiness</a:t>
            </a:r>
            <a:r>
              <a:rPr lang="en-US" dirty="0"/>
              <a:t> of metaphysical transcendence that comes from the East.) </a:t>
            </a:r>
          </a:p>
          <a:p>
            <a:pPr algn="just"/>
            <a:r>
              <a:rPr lang="is-IS" dirty="0"/>
              <a:t>…</a:t>
            </a:r>
            <a:r>
              <a:rPr lang="en-US" dirty="0"/>
              <a:t> Greeks throughout the centuries think employing the same conceptual forms or “</a:t>
            </a:r>
            <a:r>
              <a:rPr lang="en-US" dirty="0" err="1"/>
              <a:t>moulds</a:t>
            </a:r>
            <a:r>
              <a:rPr lang="en-US" dirty="0"/>
              <a:t>”, so that “poets such as </a:t>
            </a:r>
            <a:r>
              <a:rPr lang="en-US" dirty="0" err="1"/>
              <a:t>Kalvos</a:t>
            </a:r>
            <a:r>
              <a:rPr lang="en-US" dirty="0"/>
              <a:t>, </a:t>
            </a:r>
            <a:r>
              <a:rPr lang="en-US" dirty="0" err="1"/>
              <a:t>Sikelianos</a:t>
            </a:r>
            <a:r>
              <a:rPr lang="en-US" dirty="0"/>
              <a:t>, </a:t>
            </a:r>
            <a:r>
              <a:rPr lang="en-US" dirty="0" err="1"/>
              <a:t>Cavafy</a:t>
            </a:r>
            <a:r>
              <a:rPr lang="en-US" dirty="0"/>
              <a:t> could be correctly translated only into Ancient Greek” (</a:t>
            </a:r>
            <a:r>
              <a:rPr lang="en-US" i="1" dirty="0"/>
              <a:t>Dialogues in a Monastery</a:t>
            </a:r>
            <a:r>
              <a:rPr lang="en-US" dirty="0"/>
              <a:t>, 1974 – French translation 1978)</a:t>
            </a:r>
          </a:p>
          <a:p>
            <a:pPr algn="just"/>
            <a:r>
              <a:rPr lang="en-US" dirty="0"/>
              <a:t>We may agree on “ the unity and continuity of Greek history from prehistoric times until our days  and of the “personality” or “essence” - if you wish – of the Green nation”</a:t>
            </a:r>
          </a:p>
          <a:p>
            <a:pPr algn="just"/>
            <a:r>
              <a:rPr lang="en-US" dirty="0"/>
              <a:t>The synthesis of the conflicting elements of Hellenism and </a:t>
            </a:r>
            <a:r>
              <a:rPr lang="en-US" dirty="0" err="1"/>
              <a:t>Chistianity</a:t>
            </a:r>
            <a:r>
              <a:rPr lang="en-US" dirty="0"/>
              <a:t> is achieved in late antiquity when due to the new historical conditions – the two spiritual traditions had come closer  - </a:t>
            </a:r>
            <a:r>
              <a:rPr lang="en-US" dirty="0" err="1"/>
              <a:t>Neoplatonism</a:t>
            </a:r>
            <a:r>
              <a:rPr lang="en-US" dirty="0"/>
              <a:t> </a:t>
            </a:r>
          </a:p>
          <a:p>
            <a:pPr algn="just"/>
            <a:endParaRPr lang="en-US" dirty="0"/>
          </a:p>
        </p:txBody>
      </p:sp>
    </p:spTree>
    <p:extLst>
      <p:ext uri="{BB962C8B-B14F-4D97-AF65-F5344CB8AC3E}">
        <p14:creationId xmlns:p14="http://schemas.microsoft.com/office/powerpoint/2010/main" val="919518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Tsatsos</a:t>
            </a:r>
            <a:r>
              <a:rPr lang="en-US" dirty="0"/>
              <a:t> on </a:t>
            </a:r>
            <a:r>
              <a:rPr lang="en-US" dirty="0" err="1"/>
              <a:t>Theodorakopoulos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Studying Plotinus and Origen, the great heretic of Christianity, </a:t>
            </a:r>
            <a:r>
              <a:rPr lang="en-US" dirty="0" err="1"/>
              <a:t>Theodoracopoulos</a:t>
            </a:r>
            <a:r>
              <a:rPr lang="en-US" dirty="0"/>
              <a:t> studied in depth the big problem of syncretism between the </a:t>
            </a:r>
            <a:r>
              <a:rPr lang="en-US" dirty="0" err="1"/>
              <a:t>hellenic</a:t>
            </a:r>
            <a:r>
              <a:rPr lang="en-US" dirty="0"/>
              <a:t> and more </a:t>
            </a:r>
            <a:r>
              <a:rPr lang="en-US" dirty="0" err="1"/>
              <a:t>particulary</a:t>
            </a:r>
            <a:r>
              <a:rPr lang="en-US" dirty="0"/>
              <a:t>, </a:t>
            </a:r>
            <a:r>
              <a:rPr lang="en-US" dirty="0" err="1"/>
              <a:t>hellenistic</a:t>
            </a:r>
            <a:r>
              <a:rPr lang="en-US" dirty="0"/>
              <a:t> and the Christian spirit..” He understood that if you don’t begin with the study of Platonic dialogues you cannot fully understand some of the main aspects of Christian doctrine</a:t>
            </a:r>
            <a:r>
              <a:rPr lang="is-IS" dirty="0"/>
              <a:t>… Although he admired Plethon he didn’t share the idea of the separation  of Christianity from Hellenism. </a:t>
            </a:r>
            <a:endParaRPr lang="en-US" dirty="0"/>
          </a:p>
        </p:txBody>
      </p:sp>
    </p:spTree>
    <p:extLst>
      <p:ext uri="{BB962C8B-B14F-4D97-AF65-F5344CB8AC3E}">
        <p14:creationId xmlns:p14="http://schemas.microsoft.com/office/powerpoint/2010/main" val="2340568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“Every national civilization is covered by a metaphysical firmament (</a:t>
            </a:r>
            <a:r>
              <a:rPr lang="el-GR" dirty="0"/>
              <a:t>στερέωμα). Ι</a:t>
            </a:r>
            <a:r>
              <a:rPr lang="en-US" dirty="0"/>
              <a:t>t has its own metaphysical meaning.  In long lasting civilizations this meaning may change through the centuries in its “modes”, but it always retains the highest unity if its essence in its continuity.  </a:t>
            </a:r>
            <a:r>
              <a:rPr lang="en-US" dirty="0" err="1"/>
              <a:t>Theodoracopoulos</a:t>
            </a:r>
            <a:r>
              <a:rPr lang="en-US" dirty="0"/>
              <a:t> thought was suffused with this metaphysical meaning of </a:t>
            </a:r>
            <a:r>
              <a:rPr lang="el-GR" dirty="0" err="1"/>
              <a:t>Η</a:t>
            </a:r>
            <a:r>
              <a:rPr lang="en-US" dirty="0" err="1"/>
              <a:t>ellenism</a:t>
            </a:r>
            <a:r>
              <a:rPr lang="en-US" dirty="0"/>
              <a:t>.  And he didn’t regard only in itself as an autonomous substance , but as a foundational element of European civilization as a whole, in science, in philosophy, in fine art and in Christian religion, which correctly, according to </a:t>
            </a:r>
            <a:r>
              <a:rPr lang="en-US" dirty="0" err="1"/>
              <a:t>Theodorapoulos</a:t>
            </a:r>
            <a:r>
              <a:rPr lang="en-US" dirty="0"/>
              <a:t>, cannot be conceived without the Greek</a:t>
            </a:r>
            <a:r>
              <a:rPr lang="is-IS" dirty="0"/>
              <a:t>…” (</a:t>
            </a:r>
            <a:r>
              <a:rPr lang="el-GR" dirty="0"/>
              <a:t>«Θεοδωρακόπουλος και Ελληνισμός»)</a:t>
            </a:r>
            <a:endParaRPr lang="is-IS" dirty="0"/>
          </a:p>
        </p:txBody>
      </p:sp>
    </p:spTree>
    <p:extLst>
      <p:ext uri="{BB962C8B-B14F-4D97-AF65-F5344CB8AC3E}">
        <p14:creationId xmlns:p14="http://schemas.microsoft.com/office/powerpoint/2010/main" val="2928757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a:t>“It is difficult to sketch in a few words the meaning of </a:t>
            </a:r>
            <a:r>
              <a:rPr lang="en-US" dirty="0" err="1"/>
              <a:t>Greekness</a:t>
            </a:r>
            <a:r>
              <a:rPr lang="en-US" dirty="0"/>
              <a:t> as </a:t>
            </a:r>
            <a:r>
              <a:rPr lang="en-US" dirty="0" err="1"/>
              <a:t>Theodoracopoulos</a:t>
            </a:r>
            <a:r>
              <a:rPr lang="en-US" dirty="0"/>
              <a:t> experienced it and as I understand it</a:t>
            </a:r>
            <a:r>
              <a:rPr lang="is-IS" dirty="0"/>
              <a:t>… Greekness- with the ancient Greek world as its prominent basis – we sense as a virtue of light which chases what is dark and dim and makes what is weird and externally imported go away; which give clarity to the line and the contour of a figure and brings object close to our hands;  a virtue of measure which doesn’t tolerate exaggeration and excess; which sacrifices the titanic and gigantic to the Olympian and human; which guides the soul like a charioteer and, after its every impetuous deviation, brings it back to the middle track;  which turns to the whole, sacrificing the voluptuous detail for the sake of the discipline of this whole and the passion of the senses to the order of the idea;  What is Greek is </a:t>
            </a:r>
            <a:r>
              <a:rPr lang="en-US" dirty="0"/>
              <a:t>deeply </a:t>
            </a:r>
            <a:r>
              <a:rPr lang="is-IS" dirty="0"/>
              <a:t>rational (</a:t>
            </a:r>
            <a:r>
              <a:rPr lang="el-GR" dirty="0"/>
              <a:t>έλλογο)</a:t>
            </a:r>
            <a:r>
              <a:rPr lang="en-US" dirty="0"/>
              <a:t>, without being a servant of intellectual reason, immanent to the world without lacking the immensity of the mystical, ideal without being distant from things, capable of reconciling opposites without drowning their existence.”</a:t>
            </a:r>
            <a:r>
              <a:rPr lang="is-IS" dirty="0"/>
              <a:t> (</a:t>
            </a:r>
            <a:r>
              <a:rPr lang="el-GR" dirty="0"/>
              <a:t>«Θεοδωρακόπουλος και Ελληνισμός»)</a:t>
            </a:r>
            <a:endParaRPr lang="en-US" dirty="0"/>
          </a:p>
        </p:txBody>
      </p:sp>
    </p:spTree>
    <p:extLst>
      <p:ext uri="{BB962C8B-B14F-4D97-AF65-F5344CB8AC3E}">
        <p14:creationId xmlns:p14="http://schemas.microsoft.com/office/powerpoint/2010/main" val="1715891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Theodoracopoulos</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a:t>“The moral and spiritual culture of every people transforms the mythical material which it has in its soul. The richer this mythical material is, the richer the myth accompanying the soul of a people, the stronger the people is, the more spiritual it can become.  Myth is the first and all powerful spiritual and moral work of every people.. History is nothing but the spiritual and moral humanization of myth.  The historical life of a people shows how this people managed to give clearly human form to its originally superhuman myths created by its poetic and religious imagination.  Without the material of this myth, which becomes tradition and then slowly a concrete form of the spiritual and moral life of a people there is no historical life” (“</a:t>
            </a:r>
            <a:r>
              <a:rPr lang="el-GR" dirty="0"/>
              <a:t>Ιστορία και ζωή</a:t>
            </a:r>
            <a:r>
              <a:rPr lang="en-US" dirty="0"/>
              <a:t>”)</a:t>
            </a:r>
          </a:p>
          <a:p>
            <a:pPr algn="just"/>
            <a:r>
              <a:rPr lang="en-US" dirty="0"/>
              <a:t>Each place has its own “ontology” which requires its own “deontology” </a:t>
            </a:r>
            <a:r>
              <a:rPr lang="el-GR" dirty="0"/>
              <a:t>   (</a:t>
            </a:r>
            <a:r>
              <a:rPr lang="el-GR" i="1" dirty="0"/>
              <a:t>Το πνεύμα του νεοελληνισμού και η τροπή των καιρών</a:t>
            </a:r>
            <a:r>
              <a:rPr lang="en-US" dirty="0"/>
              <a:t> </a:t>
            </a:r>
            <a:r>
              <a:rPr lang="el-GR" dirty="0"/>
              <a:t>)</a:t>
            </a:r>
          </a:p>
          <a:p>
            <a:pPr algn="just"/>
            <a:r>
              <a:rPr lang="en-US" dirty="0"/>
              <a:t>Disappointment because Hegel in his philosophy of history doesn’t make room for  the historical importance of Modern Greece.  Hegel’s philosophical  theory supposedly falsified by the Greek nation in modern times! ( </a:t>
            </a:r>
            <a:r>
              <a:rPr lang="en-US" i="1" dirty="0"/>
              <a:t>A</a:t>
            </a:r>
            <a:r>
              <a:rPr lang="el-GR" i="1" dirty="0"/>
              <a:t>γαπημενη μου Χαϊδελβέργη</a:t>
            </a:r>
            <a:r>
              <a:rPr lang="el-GR" dirty="0"/>
              <a:t>)</a:t>
            </a:r>
            <a:endParaRPr lang="en-US" dirty="0"/>
          </a:p>
        </p:txBody>
      </p:sp>
    </p:spTree>
    <p:extLst>
      <p:ext uri="{BB962C8B-B14F-4D97-AF65-F5344CB8AC3E}">
        <p14:creationId xmlns:p14="http://schemas.microsoft.com/office/powerpoint/2010/main" val="3079964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Kanellopoulos</a:t>
            </a:r>
            <a:endParaRPr lang="en-US" dirty="0"/>
          </a:p>
        </p:txBody>
      </p:sp>
      <p:sp>
        <p:nvSpPr>
          <p:cNvPr id="3" name="Content Placeholder 2"/>
          <p:cNvSpPr>
            <a:spLocks noGrp="1"/>
          </p:cNvSpPr>
          <p:nvPr>
            <p:ph idx="1"/>
          </p:nvPr>
        </p:nvSpPr>
        <p:spPr/>
        <p:txBody>
          <a:bodyPr>
            <a:normAutofit fontScale="92500" lnSpcReduction="10000"/>
          </a:bodyPr>
          <a:lstStyle/>
          <a:p>
            <a:r>
              <a:rPr lang="en-US" dirty="0"/>
              <a:t>A background in the study of sociology – The introduction of the thought of Ferdinand </a:t>
            </a:r>
            <a:r>
              <a:rPr lang="en-US" dirty="0" err="1"/>
              <a:t>Tönnies</a:t>
            </a:r>
            <a:r>
              <a:rPr lang="en-US" dirty="0"/>
              <a:t> </a:t>
            </a:r>
          </a:p>
          <a:p>
            <a:r>
              <a:rPr lang="en-US" dirty="0"/>
              <a:t>The distinction between </a:t>
            </a:r>
            <a:r>
              <a:rPr lang="en-US" i="1" dirty="0" err="1"/>
              <a:t>Gemeinschaft</a:t>
            </a:r>
            <a:r>
              <a:rPr lang="en-US" i="1" dirty="0"/>
              <a:t> </a:t>
            </a:r>
            <a:r>
              <a:rPr lang="en-US" dirty="0"/>
              <a:t>and </a:t>
            </a:r>
            <a:r>
              <a:rPr lang="en-US" i="1" dirty="0" err="1"/>
              <a:t>Gesellschaft</a:t>
            </a:r>
            <a:r>
              <a:rPr lang="en-US" dirty="0"/>
              <a:t> </a:t>
            </a:r>
          </a:p>
          <a:p>
            <a:r>
              <a:rPr lang="en-US" dirty="0"/>
              <a:t>The adoption of a form of </a:t>
            </a:r>
            <a:r>
              <a:rPr lang="en-US" i="1" dirty="0"/>
              <a:t>communitarianism? </a:t>
            </a:r>
            <a:r>
              <a:rPr lang="en-US" dirty="0"/>
              <a:t>Reference to Greek communitarian thinkers (Ion </a:t>
            </a:r>
            <a:r>
              <a:rPr lang="en-US" dirty="0" err="1"/>
              <a:t>Dragoumis</a:t>
            </a:r>
            <a:r>
              <a:rPr lang="en-US" dirty="0"/>
              <a:t>, </a:t>
            </a:r>
            <a:r>
              <a:rPr lang="en-US" dirty="0" err="1"/>
              <a:t>Konstantinos</a:t>
            </a:r>
            <a:r>
              <a:rPr lang="en-US" dirty="0"/>
              <a:t> </a:t>
            </a:r>
            <a:r>
              <a:rPr lang="en-US" dirty="0" err="1"/>
              <a:t>Karavidas</a:t>
            </a:r>
            <a:r>
              <a:rPr lang="en-US" dirty="0"/>
              <a:t>) </a:t>
            </a:r>
          </a:p>
          <a:p>
            <a:r>
              <a:rPr lang="en-US" dirty="0"/>
              <a:t>conservative authoritarian tendencies and the progressive development of a more liberal approach </a:t>
            </a:r>
          </a:p>
        </p:txBody>
      </p:sp>
    </p:spTree>
    <p:extLst>
      <p:ext uri="{BB962C8B-B14F-4D97-AF65-F5344CB8AC3E}">
        <p14:creationId xmlns:p14="http://schemas.microsoft.com/office/powerpoint/2010/main" val="4233766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Kanellopoulos</a:t>
            </a:r>
            <a:r>
              <a:rPr lang="en-US" dirty="0"/>
              <a:t> on </a:t>
            </a:r>
            <a:r>
              <a:rPr lang="en-US" dirty="0" err="1"/>
              <a:t>Christianism</a:t>
            </a:r>
            <a:r>
              <a:rPr lang="en-US" dirty="0"/>
              <a:t> and Hellenism</a:t>
            </a:r>
          </a:p>
        </p:txBody>
      </p:sp>
      <p:sp>
        <p:nvSpPr>
          <p:cNvPr id="3" name="Content Placeholder 2"/>
          <p:cNvSpPr>
            <a:spLocks noGrp="1"/>
          </p:cNvSpPr>
          <p:nvPr>
            <p:ph idx="1"/>
          </p:nvPr>
        </p:nvSpPr>
        <p:spPr/>
        <p:txBody>
          <a:bodyPr>
            <a:normAutofit fontScale="85000" lnSpcReduction="20000"/>
          </a:bodyPr>
          <a:lstStyle/>
          <a:p>
            <a:pPr algn="just"/>
            <a:r>
              <a:rPr lang="en-US" dirty="0"/>
              <a:t>The miracle that was the imposition of </a:t>
            </a:r>
            <a:r>
              <a:rPr lang="en-US" dirty="0" err="1"/>
              <a:t>Christianism</a:t>
            </a:r>
            <a:r>
              <a:rPr lang="en-US" dirty="0"/>
              <a:t> also saved the Greek spirit. Without the spirit of Greece, the world as we know it couldn’t have been formed as we know it, the Western world, let’s say.   However, also without </a:t>
            </a:r>
            <a:r>
              <a:rPr lang="en-US" dirty="0" err="1"/>
              <a:t>Christianism</a:t>
            </a:r>
            <a:r>
              <a:rPr lang="en-US" dirty="0"/>
              <a:t>, the Greek spirit would have been </a:t>
            </a:r>
            <a:r>
              <a:rPr lang="en-US" dirty="0" err="1"/>
              <a:t>burried</a:t>
            </a:r>
            <a:r>
              <a:rPr lang="en-US" dirty="0"/>
              <a:t> and lost under the ruins of the Roman world.. Greece had been saved. And the barbarians from the north who received </a:t>
            </a:r>
            <a:r>
              <a:rPr lang="en-US" dirty="0" err="1"/>
              <a:t>Christianism</a:t>
            </a:r>
            <a:r>
              <a:rPr lang="en-US" dirty="0"/>
              <a:t>, also received along with </a:t>
            </a:r>
            <a:r>
              <a:rPr lang="en-US" dirty="0" err="1"/>
              <a:t>Christianism</a:t>
            </a:r>
            <a:r>
              <a:rPr lang="en-US" dirty="0"/>
              <a:t>, Greece, the Greek spirit.  Along with Jesus, the Greek spirit was also saved and resurrected.” </a:t>
            </a:r>
          </a:p>
          <a:p>
            <a:pPr marL="0" indent="0" algn="just">
              <a:buNone/>
            </a:pPr>
            <a:r>
              <a:rPr lang="en-US" dirty="0"/>
              <a:t>                                     (</a:t>
            </a:r>
            <a:r>
              <a:rPr lang="en-US" i="1" dirty="0"/>
              <a:t>O X</a:t>
            </a:r>
            <a:r>
              <a:rPr lang="el-GR" i="1" dirty="0"/>
              <a:t>ριστιανισμός και η εποχή μας</a:t>
            </a:r>
            <a:r>
              <a:rPr lang="el-GR" dirty="0"/>
              <a:t>)</a:t>
            </a:r>
            <a:endParaRPr lang="en-US" dirty="0"/>
          </a:p>
        </p:txBody>
      </p:sp>
    </p:spTree>
    <p:extLst>
      <p:ext uri="{BB962C8B-B14F-4D97-AF65-F5344CB8AC3E}">
        <p14:creationId xmlns:p14="http://schemas.microsoft.com/office/powerpoint/2010/main" val="381654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dirty="0" err="1"/>
              <a:t>Hellenocentric</a:t>
            </a:r>
            <a:r>
              <a:rPr lang="en-US" dirty="0"/>
              <a:t>”/ “</a:t>
            </a:r>
            <a:r>
              <a:rPr lang="en-US" dirty="0" err="1"/>
              <a:t>hellenophile</a:t>
            </a:r>
            <a:r>
              <a:rPr lang="en-US" dirty="0"/>
              <a:t>” “Neo-Orthodox” theologians </a:t>
            </a:r>
          </a:p>
        </p:txBody>
      </p:sp>
      <p:sp>
        <p:nvSpPr>
          <p:cNvPr id="3" name="Content Placeholder 2"/>
          <p:cNvSpPr>
            <a:spLocks noGrp="1"/>
          </p:cNvSpPr>
          <p:nvPr>
            <p:ph idx="1"/>
          </p:nvPr>
        </p:nvSpPr>
        <p:spPr/>
        <p:txBody>
          <a:bodyPr>
            <a:normAutofit fontScale="40000" lnSpcReduction="20000"/>
          </a:bodyPr>
          <a:lstStyle/>
          <a:p>
            <a:pPr algn="just"/>
            <a:r>
              <a:rPr lang="en-US" sz="4200" dirty="0"/>
              <a:t> Moving to the present ones has to take into consideration the central positions and the arguments of  the main neo-orthodox thinkers, and more particularly Christos </a:t>
            </a:r>
            <a:r>
              <a:rPr lang="en-US" sz="4200" dirty="0" err="1"/>
              <a:t>Giannaras</a:t>
            </a:r>
            <a:r>
              <a:rPr lang="en-US" sz="4200" dirty="0"/>
              <a:t> and </a:t>
            </a:r>
            <a:r>
              <a:rPr lang="en-US" sz="4200" dirty="0" err="1"/>
              <a:t>Stelios</a:t>
            </a:r>
            <a:r>
              <a:rPr lang="en-US" sz="4200" dirty="0"/>
              <a:t> </a:t>
            </a:r>
            <a:r>
              <a:rPr lang="en-US" sz="4200" dirty="0" err="1"/>
              <a:t>Ramfos</a:t>
            </a:r>
            <a:r>
              <a:rPr lang="el-GR" sz="4200" dirty="0"/>
              <a:t>,  </a:t>
            </a:r>
            <a:r>
              <a:rPr lang="en-US" sz="4200" dirty="0"/>
              <a:t>who along with others, including Father </a:t>
            </a:r>
            <a:r>
              <a:rPr lang="en-US" sz="4200" dirty="0" err="1"/>
              <a:t>Ioannis</a:t>
            </a:r>
            <a:r>
              <a:rPr lang="en-US" sz="4200" dirty="0"/>
              <a:t> </a:t>
            </a:r>
            <a:r>
              <a:rPr lang="en-US" sz="4200" dirty="0" err="1"/>
              <a:t>Romanidis</a:t>
            </a:r>
            <a:r>
              <a:rPr lang="en-US" sz="4200" dirty="0"/>
              <a:t>, </a:t>
            </a:r>
            <a:r>
              <a:rPr lang="en-US" sz="4200" dirty="0" err="1"/>
              <a:t>Kostis</a:t>
            </a:r>
            <a:r>
              <a:rPr lang="en-US" sz="4200" dirty="0"/>
              <a:t> </a:t>
            </a:r>
            <a:r>
              <a:rPr lang="en-US" sz="4200" dirty="0" err="1"/>
              <a:t>Moskoff</a:t>
            </a:r>
            <a:r>
              <a:rPr lang="en-US" sz="4200" dirty="0"/>
              <a:t> and Costas </a:t>
            </a:r>
            <a:r>
              <a:rPr lang="en-US" sz="4200" dirty="0" err="1"/>
              <a:t>Zouraris</a:t>
            </a:r>
            <a:r>
              <a:rPr lang="en-US" sz="4200" dirty="0"/>
              <a:t>, were related to the theological movement (for the renewal of Greek orthodox theology) of the sixties. These thinkers</a:t>
            </a:r>
            <a:r>
              <a:rPr lang="el-GR" sz="4200" dirty="0"/>
              <a:t> </a:t>
            </a:r>
            <a:r>
              <a:rPr lang="en-US" sz="4200" dirty="0"/>
              <a:t> try to appropriate Greek and Byzantine philosophy as a whole (from the </a:t>
            </a:r>
            <a:r>
              <a:rPr lang="en-US" sz="4200" dirty="0" err="1"/>
              <a:t>Presocratics</a:t>
            </a:r>
            <a:r>
              <a:rPr lang="en-US" sz="4200" dirty="0"/>
              <a:t> to mystical theologians and Fathers of the Orthodox Church), claiming they can show a continuity of existential concerns and metaphysical sensitivity which are supposedly reflected in all aspects of culture and mark a clear distinction between the </a:t>
            </a:r>
            <a:r>
              <a:rPr lang="en-US" sz="4200" dirty="0" err="1"/>
              <a:t>Helleno-christian</a:t>
            </a:r>
            <a:r>
              <a:rPr lang="en-US" sz="4200" dirty="0"/>
              <a:t> “paradigm”, as it was shaped in Byzantium, and both the contemporary Western European and Eastern cultures. They lament the lack of self-consciousness of contemporary Greeks, who don’t appreciate their heritage and risk to loose it in the alienating circumstances of the contemporary world.  It should be noted that there is an important turn or rather reversal –</a:t>
            </a:r>
            <a:r>
              <a:rPr lang="en-US" sz="4200" dirty="0" err="1"/>
              <a:t>occuring</a:t>
            </a:r>
            <a:r>
              <a:rPr lang="en-US" sz="4200" dirty="0"/>
              <a:t> in the mid-nineties- in the thought of </a:t>
            </a:r>
            <a:r>
              <a:rPr lang="en-US" sz="4200" dirty="0" err="1"/>
              <a:t>Ramfos</a:t>
            </a:r>
            <a:r>
              <a:rPr lang="en-US" sz="4200" dirty="0"/>
              <a:t>,  who now adopts a very critical stance towards  the Modern Greek tradition and a more positive evaluation of Western European  individualism. In any case, neo-orthodox authors put forth strong claims and don’t hesitate to make particular political suggestions, which are rather naïve and often dangerous, insofar as they are more or less based on a nationalist construal of the Christian Orthodox tradition which should be criticized on various historical and philosophical grounds. (</a:t>
            </a:r>
            <a:r>
              <a:rPr lang="en-US" sz="4200" dirty="0" err="1"/>
              <a:t>Kitromilidis</a:t>
            </a:r>
            <a:r>
              <a:rPr lang="en-US" sz="4200" dirty="0"/>
              <a:t>, </a:t>
            </a:r>
            <a:r>
              <a:rPr lang="en-US" sz="4200" dirty="0" err="1"/>
              <a:t>Virvidakis</a:t>
            </a:r>
            <a:r>
              <a:rPr lang="en-US" sz="4200" dirty="0"/>
              <a:t>) </a:t>
            </a:r>
          </a:p>
          <a:p>
            <a:pPr marL="0" indent="0" algn="just">
              <a:buNone/>
            </a:pPr>
            <a:r>
              <a:rPr lang="en-US" sz="4200" dirty="0"/>
              <a:t> </a:t>
            </a:r>
          </a:p>
          <a:p>
            <a:endParaRPr lang="en-US" dirty="0"/>
          </a:p>
        </p:txBody>
      </p:sp>
    </p:spTree>
    <p:extLst>
      <p:ext uri="{BB962C8B-B14F-4D97-AF65-F5344CB8AC3E}">
        <p14:creationId xmlns:p14="http://schemas.microsoft.com/office/powerpoint/2010/main" val="725467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HISTORICAL CONTEXT AND POLITICAL IMPLICATIONS</a:t>
            </a:r>
          </a:p>
        </p:txBody>
      </p:sp>
      <p:sp>
        <p:nvSpPr>
          <p:cNvPr id="3" name="Content Placeholder 2"/>
          <p:cNvSpPr>
            <a:spLocks noGrp="1"/>
          </p:cNvSpPr>
          <p:nvPr>
            <p:ph idx="1"/>
          </p:nvPr>
        </p:nvSpPr>
        <p:spPr/>
        <p:txBody>
          <a:bodyPr>
            <a:noAutofit/>
          </a:bodyPr>
          <a:lstStyle/>
          <a:p>
            <a:pPr algn="just"/>
            <a:r>
              <a:rPr lang="en-US" sz="1600" dirty="0"/>
              <a:t>- What is at stake is the understanding of the Greek nation – presented through its history and appealed to by intellectuals and politicians interested in promoting one or another conception  of  the cultural identity of  the Greeks, emerging at various historical moments from the formation of the modern Greek state to the present.  – The “</a:t>
            </a:r>
            <a:r>
              <a:rPr lang="en-US" sz="1600" dirty="0" err="1"/>
              <a:t>Megali</a:t>
            </a:r>
            <a:r>
              <a:rPr lang="en-US" sz="1600" dirty="0"/>
              <a:t> Idea” (“Great Idea”)–  the aspiration to the liberation of lands that had originally belonged to the Byzantine Empire – especially Constantinople and parts of Asia Minor.   [Brief discussion of theoretical questions concerning the birth and evolution of nations: To what extent are nations “imagined communities” (</a:t>
            </a:r>
            <a:r>
              <a:rPr lang="en-US" sz="1600" dirty="0" err="1"/>
              <a:t>Benedikt</a:t>
            </a:r>
            <a:r>
              <a:rPr lang="en-US" sz="1600" dirty="0"/>
              <a:t> Anderson), created through the nationalist ideology of intellectuals and elaborated and imposed through the educational  mechanisms of modern states, rather than preexisting “natural” entities  (involving common language, customs, history, religion </a:t>
            </a:r>
            <a:r>
              <a:rPr lang="en-US" sz="1600" dirty="0" err="1"/>
              <a:t>etc</a:t>
            </a:r>
            <a:r>
              <a:rPr lang="en-US" sz="1600" dirty="0"/>
              <a:t>)?  What is the role of preexisting ethnic elements that are </a:t>
            </a:r>
            <a:r>
              <a:rPr lang="en-US" sz="1600" dirty="0" err="1"/>
              <a:t>reelaborated</a:t>
            </a:r>
            <a:r>
              <a:rPr lang="en-US" sz="1600" dirty="0"/>
              <a:t> and revived in a new context</a:t>
            </a:r>
            <a:r>
              <a:rPr lang="el-GR" sz="1600" dirty="0"/>
              <a:t> – </a:t>
            </a:r>
            <a:r>
              <a:rPr lang="en-US" sz="1600" dirty="0"/>
              <a:t>invested with a new symbolic significance? (Anthony Smith) ] When and to what extent were people inhabiting Greece and part of the former territories of Byzantium ready to adopt the conscious self-designation of “Hellenes” rather than “</a:t>
            </a:r>
            <a:r>
              <a:rPr lang="en-US" sz="1600" dirty="0" err="1"/>
              <a:t>Romioi</a:t>
            </a:r>
            <a:r>
              <a:rPr lang="en-US" sz="1600" dirty="0"/>
              <a:t>” (orthodox heirs of the Eastern Roman Empire)?  -  The dangers of essentialist and teleological approaches to the Greek nation (</a:t>
            </a:r>
            <a:r>
              <a:rPr lang="en-US" sz="1600" i="1" dirty="0"/>
              <a:t>Ethnos</a:t>
            </a:r>
            <a:r>
              <a:rPr lang="en-US" sz="1600" dirty="0"/>
              <a:t>, </a:t>
            </a:r>
            <a:r>
              <a:rPr lang="en-US" sz="1600" i="1" dirty="0" err="1"/>
              <a:t>Genos</a:t>
            </a:r>
            <a:r>
              <a:rPr lang="en-US" sz="1600" dirty="0"/>
              <a:t> or </a:t>
            </a:r>
            <a:r>
              <a:rPr lang="en-US" sz="1600" i="1" dirty="0" err="1"/>
              <a:t>Fyli</a:t>
            </a:r>
            <a:r>
              <a:rPr lang="en-US" sz="1600" dirty="0"/>
              <a:t>) – quest for the characteristic features of </a:t>
            </a:r>
            <a:r>
              <a:rPr lang="en-US" sz="1600" i="1" dirty="0"/>
              <a:t>Hellenism</a:t>
            </a:r>
            <a:r>
              <a:rPr lang="en-US" sz="1600" dirty="0"/>
              <a:t> and </a:t>
            </a:r>
            <a:r>
              <a:rPr lang="en-US" sz="1600" i="1" dirty="0" err="1"/>
              <a:t>Hellenikotita</a:t>
            </a:r>
            <a:r>
              <a:rPr lang="en-US" sz="1600" dirty="0"/>
              <a:t>  (</a:t>
            </a:r>
            <a:r>
              <a:rPr lang="en-US" sz="1600" dirty="0" err="1"/>
              <a:t>Greekness</a:t>
            </a:r>
            <a:r>
              <a:rPr lang="en-US" sz="1600" dirty="0"/>
              <a:t>) – the teleological notion of a historical destiny of the Greeks (here we shall refer to the influence of German idealist thinkers and German romanticism – Hegel and Herder – “</a:t>
            </a:r>
            <a:r>
              <a:rPr lang="en-US" sz="1600" dirty="0" err="1"/>
              <a:t>Volksgeist</a:t>
            </a:r>
            <a:r>
              <a:rPr lang="en-US" sz="1600" dirty="0"/>
              <a:t>”)  - Conservatism and  radical right-wing politics </a:t>
            </a:r>
          </a:p>
          <a:p>
            <a:pPr algn="just"/>
            <a:endParaRPr lang="en-US" sz="1600" dirty="0"/>
          </a:p>
        </p:txBody>
      </p:sp>
    </p:spTree>
    <p:extLst>
      <p:ext uri="{BB962C8B-B14F-4D97-AF65-F5344CB8AC3E}">
        <p14:creationId xmlns:p14="http://schemas.microsoft.com/office/powerpoint/2010/main" val="209833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main arguments of </a:t>
            </a:r>
            <a:r>
              <a:rPr lang="en-US" dirty="0" err="1"/>
              <a:t>Hellenocentric</a:t>
            </a:r>
            <a:r>
              <a:rPr lang="en-US" dirty="0"/>
              <a:t>/Neo-Orthodox thinkers</a:t>
            </a:r>
          </a:p>
        </p:txBody>
      </p:sp>
      <p:sp>
        <p:nvSpPr>
          <p:cNvPr id="3" name="Content Placeholder 2"/>
          <p:cNvSpPr>
            <a:spLocks noGrp="1"/>
          </p:cNvSpPr>
          <p:nvPr>
            <p:ph idx="1"/>
          </p:nvPr>
        </p:nvSpPr>
        <p:spPr/>
        <p:txBody>
          <a:bodyPr>
            <a:normAutofit fontScale="55000" lnSpcReduction="20000"/>
          </a:bodyPr>
          <a:lstStyle/>
          <a:p>
            <a:r>
              <a:rPr lang="en-US" dirty="0"/>
              <a:t>One could perhaps summarize their positions as follows (including the views of </a:t>
            </a:r>
            <a:r>
              <a:rPr lang="en-US" dirty="0" err="1"/>
              <a:t>Ramfos</a:t>
            </a:r>
            <a:r>
              <a:rPr lang="en-US" dirty="0"/>
              <a:t>’ earlier period) : </a:t>
            </a:r>
          </a:p>
          <a:p>
            <a:pPr algn="just"/>
            <a:r>
              <a:rPr lang="en-US" dirty="0"/>
              <a:t>1) Ancient Greek epistemology is based on a correct understanding of the dynamic relation between the human mind and its natural and social environment.  Knowledge doesn’t involve an objectifying, “representational” conception of our access to reality.  More particularly, according to this account of  the thought of most classical philosophers: a) The analysis of vision from Plato to Plotinus involves a peculiar conception of the role of light emanating both from the eyes and the objects, a fact allegedly  revealing the organic metaphysical affinity of all beings (objects and human subjects). Thus, some of the metaphysical dichotomies of Modern philosophy since Descartes can be easily avoided. b) There is a continuity between the senses and the intellect, and knowledge (conceived as a direct grasp of forms) is modeled on the function of vision c) Truth is not reduced to correspondence (</a:t>
            </a:r>
            <a:r>
              <a:rPr lang="en-US" i="1" dirty="0" err="1"/>
              <a:t>adequatio</a:t>
            </a:r>
            <a:r>
              <a:rPr lang="en-US" dirty="0"/>
              <a:t>) of mental representations to things, but is construed as a revelation of beings (or “Being” itself,  if we adopt a more </a:t>
            </a:r>
            <a:r>
              <a:rPr lang="en-US" dirty="0" err="1"/>
              <a:t>Heideggerian</a:t>
            </a:r>
            <a:r>
              <a:rPr lang="en-US" dirty="0"/>
              <a:t> idiom) and at the same time as participation in the social realization of Logos. d) There is a clear emphasis on the teleological and the axiological dimensions of beings which makes possible the recognition of their “spiritual depth”.  </a:t>
            </a:r>
          </a:p>
          <a:p>
            <a:pPr algn="just"/>
            <a:endParaRPr lang="en-US" dirty="0"/>
          </a:p>
        </p:txBody>
      </p:sp>
    </p:spTree>
    <p:extLst>
      <p:ext uri="{BB962C8B-B14F-4D97-AF65-F5344CB8AC3E}">
        <p14:creationId xmlns:p14="http://schemas.microsoft.com/office/powerpoint/2010/main" val="4033713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47500" lnSpcReduction="20000"/>
          </a:bodyPr>
          <a:lstStyle/>
          <a:p>
            <a:pPr algn="just"/>
            <a:r>
              <a:rPr lang="en-US" dirty="0"/>
              <a:t>2)  The Fathers of the Eastern Orthodox Church reject most of the tenets of Greek ontology, but retain to an important extent the legacy of  the epistemology that was associated with it and connect it in a creative way to the relational ontology underlying Christian dogmas. (The doctrine of the Trinity properly construed) They elaborate an interesting existential and </a:t>
            </a:r>
            <a:r>
              <a:rPr lang="en-US" dirty="0" err="1"/>
              <a:t>personalist</a:t>
            </a:r>
            <a:r>
              <a:rPr lang="en-US" dirty="0"/>
              <a:t> conception of the relations between  human subjects and God, as well as among human beings themselves, who can freely respect and embrace with love each other’s “otherness”, overcoming the shortcomings of their material nature.  The distinction between divine essence and divine energies opens the way to an </a:t>
            </a:r>
            <a:r>
              <a:rPr lang="en-US" dirty="0" err="1"/>
              <a:t>apophatic</a:t>
            </a:r>
            <a:r>
              <a:rPr lang="en-US" dirty="0"/>
              <a:t>, mystical theology, which acknowledges the possibility of a spiritual transfiguration of matter already within our earthly lives. </a:t>
            </a:r>
          </a:p>
          <a:p>
            <a:pPr algn="just"/>
            <a:r>
              <a:rPr lang="en-US" dirty="0"/>
              <a:t>3) The legalistic, juridical conception of sin emphasized in the Roman Catholic and the in the Protestant tradition is absent from the Greek Orthodox Church.  Sin has an </a:t>
            </a:r>
            <a:r>
              <a:rPr lang="en-US" dirty="0" err="1"/>
              <a:t>ontologocical</a:t>
            </a:r>
            <a:r>
              <a:rPr lang="en-US" dirty="0"/>
              <a:t> sense and in the place of western moralism we find an ethics of freedom and Agape</a:t>
            </a:r>
          </a:p>
          <a:p>
            <a:pPr algn="just"/>
            <a:r>
              <a:rPr lang="en-US" dirty="0"/>
              <a:t>4) The “</a:t>
            </a:r>
            <a:r>
              <a:rPr lang="en-US" dirty="0" err="1"/>
              <a:t>sociocentric</a:t>
            </a:r>
            <a:r>
              <a:rPr lang="en-US" dirty="0"/>
              <a:t>” and at the same time </a:t>
            </a:r>
            <a:r>
              <a:rPr lang="en-US" dirty="0" err="1"/>
              <a:t>personalist</a:t>
            </a:r>
            <a:r>
              <a:rPr lang="en-US" dirty="0"/>
              <a:t> “ethos” of the orthodox </a:t>
            </a:r>
            <a:r>
              <a:rPr lang="en-US" dirty="0" err="1"/>
              <a:t>Helleno-christian</a:t>
            </a:r>
            <a:r>
              <a:rPr lang="en-US" dirty="0"/>
              <a:t> synthesis can be detected in many aspects of popular culture and  in the everyday  life  of traditional Greek society, participating in the life of the church. Unfortunately, according to the diagnosis of thinkers such as </a:t>
            </a:r>
            <a:r>
              <a:rPr lang="en-US" dirty="0" err="1"/>
              <a:t>Giannaras</a:t>
            </a:r>
            <a:r>
              <a:rPr lang="en-US" dirty="0"/>
              <a:t>, the unique “</a:t>
            </a:r>
            <a:r>
              <a:rPr lang="en-US" dirty="0" err="1"/>
              <a:t>idioprosopia</a:t>
            </a:r>
            <a:r>
              <a:rPr lang="en-US" dirty="0"/>
              <a:t>” (“proper/unique face or figure”) or special identity of this society is undergoing alienation due to the adoption of  the individualistic and utilitarian models imposed by the Western technological civilization. </a:t>
            </a:r>
          </a:p>
          <a:p>
            <a:pPr marL="0" indent="0" algn="just">
              <a:buNone/>
            </a:pPr>
            <a:r>
              <a:rPr lang="en-US" dirty="0"/>
              <a:t>    </a:t>
            </a:r>
          </a:p>
        </p:txBody>
      </p:sp>
    </p:spTree>
    <p:extLst>
      <p:ext uri="{BB962C8B-B14F-4D97-AF65-F5344CB8AC3E}">
        <p14:creationId xmlns:p14="http://schemas.microsoft.com/office/powerpoint/2010/main" val="3143853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r>
              <a:rPr lang="en-US" dirty="0"/>
              <a:t> Here, one could concentrate on the above theses and try to trace parallels  in the original thought of some Russian </a:t>
            </a:r>
            <a:r>
              <a:rPr lang="en-US" dirty="0" err="1"/>
              <a:t>slavophile</a:t>
            </a:r>
            <a:r>
              <a:rPr lang="en-US" dirty="0"/>
              <a:t> thinkers of the late nineteenth and the early twentieth century. There is a clear influence of the work of the theologian Vladimir </a:t>
            </a:r>
            <a:r>
              <a:rPr lang="en-US" dirty="0" err="1"/>
              <a:t>Lossky</a:t>
            </a:r>
            <a:r>
              <a:rPr lang="en-US" dirty="0"/>
              <a:t> (</a:t>
            </a:r>
            <a:r>
              <a:rPr lang="en-US" i="1" dirty="0"/>
              <a:t>La </a:t>
            </a:r>
            <a:r>
              <a:rPr lang="en-US" i="1" dirty="0" err="1"/>
              <a:t>théologie</a:t>
            </a:r>
            <a:r>
              <a:rPr lang="en-US" i="1" dirty="0"/>
              <a:t> mystique de </a:t>
            </a:r>
            <a:r>
              <a:rPr lang="en-US" i="1" dirty="0" err="1"/>
              <a:t>l’église</a:t>
            </a:r>
            <a:r>
              <a:rPr lang="en-US" i="1" dirty="0"/>
              <a:t> de </a:t>
            </a:r>
            <a:r>
              <a:rPr lang="en-US" i="1" dirty="0" err="1"/>
              <a:t>l’Orient</a:t>
            </a:r>
            <a:r>
              <a:rPr lang="en-US" dirty="0"/>
              <a:t>). Now, Greek neo-orthodox intellectuals, whose “hermeneutics of Hellenism” points to the need of developing, or  rediscovering a different politics, more adjusted to the </a:t>
            </a:r>
            <a:r>
              <a:rPr lang="en-US" dirty="0" err="1"/>
              <a:t>helleno-christian</a:t>
            </a:r>
            <a:r>
              <a:rPr lang="en-US" dirty="0"/>
              <a:t> “paradigm”, often express a pessimism that reminds one of the pessimism characterizing the conclusions of Alasdair  </a:t>
            </a:r>
            <a:r>
              <a:rPr lang="en-US" dirty="0" err="1"/>
              <a:t>MacIntyre</a:t>
            </a:r>
            <a:r>
              <a:rPr lang="en-US" dirty="0"/>
              <a:t> in his </a:t>
            </a:r>
            <a:r>
              <a:rPr lang="en-US" i="1" dirty="0"/>
              <a:t>After Virtue</a:t>
            </a:r>
            <a:r>
              <a:rPr lang="en-US" dirty="0"/>
              <a:t>.  Still, they seem to hope that Greeks might recover their “ethos” and achieve some kind of spiritual rebirth, if they  could perhaps attain self-consciousness and cultivate those aspects of their heritage that testify to the specificity of their way of life, presumably conforming to the true spiritual dimension of reality. Sometimes they don’t hesitate to criticize liberal values and institutions which they consider as incompatible with their ideal (including the notion of human rights  - see </a:t>
            </a:r>
            <a:r>
              <a:rPr lang="en-US" dirty="0" err="1"/>
              <a:t>a.o.</a:t>
            </a:r>
            <a:r>
              <a:rPr lang="en-US" dirty="0"/>
              <a:t> </a:t>
            </a:r>
            <a:r>
              <a:rPr lang="en-US" dirty="0" err="1"/>
              <a:t>Giannaras</a:t>
            </a:r>
            <a:r>
              <a:rPr lang="en-US" dirty="0"/>
              <a:t>, </a:t>
            </a:r>
            <a:r>
              <a:rPr lang="en-US" i="1" dirty="0"/>
              <a:t>The Inhumanity of Rights</a:t>
            </a:r>
            <a:r>
              <a:rPr lang="en-US" dirty="0"/>
              <a:t>, 1998).  One should also contrast such, rather simplistic accounts to the more careful theological analysis displayed in the works of </a:t>
            </a:r>
            <a:r>
              <a:rPr lang="en-US" dirty="0" err="1"/>
              <a:t>Ioannis</a:t>
            </a:r>
            <a:r>
              <a:rPr lang="en-US" dirty="0"/>
              <a:t> </a:t>
            </a:r>
            <a:r>
              <a:rPr lang="en-US" dirty="0" err="1"/>
              <a:t>Zizioulas</a:t>
            </a:r>
            <a:r>
              <a:rPr lang="en-US" dirty="0"/>
              <a:t> .(</a:t>
            </a:r>
            <a:r>
              <a:rPr lang="en-US" i="1" dirty="0"/>
              <a:t>Being as Communion: Studies in Personhood and the Church</a:t>
            </a:r>
            <a:r>
              <a:rPr lang="en-US" dirty="0"/>
              <a:t>, 1997) who has also written on the synthesis of Hellenism and Christianity.    </a:t>
            </a:r>
          </a:p>
          <a:p>
            <a:endParaRPr lang="en-US"/>
          </a:p>
          <a:p>
            <a:endParaRPr lang="en-US" dirty="0"/>
          </a:p>
        </p:txBody>
      </p:sp>
    </p:spTree>
    <p:extLst>
      <p:ext uri="{BB962C8B-B14F-4D97-AF65-F5344CB8AC3E}">
        <p14:creationId xmlns:p14="http://schemas.microsoft.com/office/powerpoint/2010/main" val="317351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Ramfos</a:t>
            </a:r>
            <a:r>
              <a:rPr lang="en-US" dirty="0"/>
              <a:t> “hermeneutics” of </a:t>
            </a:r>
            <a:r>
              <a:rPr lang="en-US" dirty="0" err="1"/>
              <a:t>Greekness</a:t>
            </a:r>
            <a:r>
              <a:rPr lang="en-US" dirty="0"/>
              <a:t> after his pro-Western turn</a:t>
            </a:r>
          </a:p>
        </p:txBody>
      </p:sp>
      <p:sp>
        <p:nvSpPr>
          <p:cNvPr id="3" name="Content Placeholder 2"/>
          <p:cNvSpPr>
            <a:spLocks noGrp="1"/>
          </p:cNvSpPr>
          <p:nvPr>
            <p:ph idx="1"/>
          </p:nvPr>
        </p:nvSpPr>
        <p:spPr/>
        <p:txBody>
          <a:bodyPr>
            <a:normAutofit fontScale="77500" lnSpcReduction="20000"/>
          </a:bodyPr>
          <a:lstStyle/>
          <a:p>
            <a:pPr algn="just"/>
            <a:r>
              <a:rPr lang="en-US" dirty="0"/>
              <a:t>“The idea of continuity, as it was realized by </a:t>
            </a:r>
            <a:r>
              <a:rPr lang="en-US" dirty="0" err="1"/>
              <a:t>Paparrigopoulos</a:t>
            </a:r>
            <a:r>
              <a:rPr lang="en-US" dirty="0"/>
              <a:t> in his field, presupposes a linear evolutionary course, a racial, linguistic and religious identity, unaffected by time, which in its turn retains its nucleus unchanged in the primordial past and, in this way, lends a helping hand to the anachronistic Greece.  The overrated past shows a fixation on feeling, which makes it impossibly difficult for us to escape from the limiting horizon of our fatherland and forces us to fall victims to our impulsive self.  It thus embraces the historical present and paralyzes it by drenching it with anachronistic symbolisms.  Now the national is acknowledged as the true and not the opposite, as Solomos was affirming in words and deeds.”</a:t>
            </a:r>
          </a:p>
          <a:p>
            <a:pPr marL="0" indent="0" algn="just">
              <a:buNone/>
            </a:pPr>
            <a:r>
              <a:rPr lang="en-US" dirty="0"/>
              <a:t>  </a:t>
            </a:r>
            <a:r>
              <a:rPr lang="el-GR" dirty="0"/>
              <a:t>                                                             </a:t>
            </a:r>
            <a:r>
              <a:rPr lang="en-US" dirty="0"/>
              <a:t> (</a:t>
            </a:r>
            <a:r>
              <a:rPr lang="el-GR" i="1" dirty="0"/>
              <a:t>Γενάρχες πεπρωμένων</a:t>
            </a:r>
            <a:r>
              <a:rPr lang="el-GR" dirty="0"/>
              <a:t>)</a:t>
            </a:r>
            <a:endParaRPr lang="en-US" dirty="0"/>
          </a:p>
        </p:txBody>
      </p:sp>
    </p:spTree>
    <p:extLst>
      <p:ext uri="{BB962C8B-B14F-4D97-AF65-F5344CB8AC3E}">
        <p14:creationId xmlns:p14="http://schemas.microsoft.com/office/powerpoint/2010/main" val="1719433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a:t>
            </a:r>
            <a:r>
              <a:rPr lang="el-GR" dirty="0"/>
              <a:t>...</a:t>
            </a:r>
            <a:r>
              <a:rPr lang="en-US" dirty="0"/>
              <a:t>To E</a:t>
            </a:r>
            <a:r>
              <a:rPr lang="el-GR" dirty="0"/>
              <a:t>λλην ου του γένους, αλλά της διανοίας...   </a:t>
            </a:r>
          </a:p>
          <a:p>
            <a:pPr marL="0" indent="0" algn="just">
              <a:buNone/>
            </a:pPr>
            <a:r>
              <a:rPr lang="el-GR" dirty="0"/>
              <a:t>  </a:t>
            </a:r>
          </a:p>
          <a:p>
            <a:pPr marL="0" indent="0" algn="just">
              <a:buNone/>
            </a:pPr>
            <a:r>
              <a:rPr lang="el-GR" dirty="0"/>
              <a:t>...΄Ελληνες οι της ημετέρας παιδεύσεως μετέχοντες..»</a:t>
            </a:r>
            <a:r>
              <a:rPr lang="en-US" dirty="0"/>
              <a:t> </a:t>
            </a:r>
            <a:r>
              <a:rPr lang="el-GR" dirty="0"/>
              <a:t>    (Ι</a:t>
            </a:r>
            <a:r>
              <a:rPr lang="en-US" dirty="0" err="1"/>
              <a:t>socrates</a:t>
            </a:r>
            <a:r>
              <a:rPr lang="en-US" dirty="0"/>
              <a:t>) </a:t>
            </a:r>
          </a:p>
          <a:p>
            <a:pPr marL="0" indent="0" algn="just">
              <a:buNone/>
            </a:pPr>
            <a:endParaRPr lang="en-US" dirty="0"/>
          </a:p>
          <a:p>
            <a:pPr marL="0" indent="0" algn="just">
              <a:buNone/>
            </a:pPr>
            <a:r>
              <a:rPr lang="en-US" dirty="0"/>
              <a:t> “.. The major illusion of modern Greek self-consciousness, is what it itself (with very little modesty)  calls </a:t>
            </a:r>
            <a:r>
              <a:rPr lang="en-US" dirty="0" err="1"/>
              <a:t>hellenocentrism</a:t>
            </a:r>
            <a:r>
              <a:rPr lang="en-US" dirty="0"/>
              <a:t>..</a:t>
            </a:r>
          </a:p>
          <a:p>
            <a:pPr marL="0" indent="0">
              <a:buNone/>
            </a:pPr>
            <a:r>
              <a:rPr lang="en-US" dirty="0"/>
              <a:t>                                               (Kostas </a:t>
            </a:r>
            <a:r>
              <a:rPr lang="en-US" dirty="0" err="1"/>
              <a:t>Axelos</a:t>
            </a:r>
            <a:r>
              <a:rPr lang="en-US" dirty="0"/>
              <a:t>)</a:t>
            </a:r>
          </a:p>
          <a:p>
            <a:pPr marL="0" indent="0">
              <a:buNone/>
            </a:pPr>
            <a:r>
              <a:rPr lang="en-US" dirty="0"/>
              <a:t>  </a:t>
            </a:r>
          </a:p>
        </p:txBody>
      </p:sp>
    </p:spTree>
    <p:extLst>
      <p:ext uri="{BB962C8B-B14F-4D97-AF65-F5344CB8AC3E}">
        <p14:creationId xmlns:p14="http://schemas.microsoft.com/office/powerpoint/2010/main" val="31757704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BIBLIOGRAPHICAL REFERENCES</a:t>
            </a:r>
          </a:p>
        </p:txBody>
      </p:sp>
      <p:sp>
        <p:nvSpPr>
          <p:cNvPr id="3" name="Content Placeholder 2"/>
          <p:cNvSpPr>
            <a:spLocks noGrp="1"/>
          </p:cNvSpPr>
          <p:nvPr>
            <p:ph idx="1"/>
          </p:nvPr>
        </p:nvSpPr>
        <p:spPr/>
        <p:txBody>
          <a:bodyPr>
            <a:normAutofit fontScale="47500" lnSpcReduction="20000"/>
          </a:bodyPr>
          <a:lstStyle/>
          <a:p>
            <a:pPr hangingPunct="0"/>
            <a:r>
              <a:rPr lang="el-GR" dirty="0"/>
              <a:t>Βιρβιδάκης, Στέλιος, </a:t>
            </a:r>
            <a:r>
              <a:rPr lang="de-DE" dirty="0"/>
              <a:t>“</a:t>
            </a:r>
            <a:r>
              <a:rPr lang="de-DE" dirty="0" err="1"/>
              <a:t>Πρόσληψη</a:t>
            </a:r>
            <a:r>
              <a:rPr lang="de-DE" dirty="0"/>
              <a:t> </a:t>
            </a:r>
            <a:r>
              <a:rPr lang="de-DE" dirty="0" err="1"/>
              <a:t>κ</a:t>
            </a:r>
            <a:r>
              <a:rPr lang="de-DE" dirty="0"/>
              <a:t>α</a:t>
            </a:r>
            <a:r>
              <a:rPr lang="de-DE" dirty="0" err="1"/>
              <a:t>ι</a:t>
            </a:r>
            <a:r>
              <a:rPr lang="de-DE" dirty="0"/>
              <a:t> </a:t>
            </a:r>
            <a:r>
              <a:rPr lang="de-DE" dirty="0" err="1"/>
              <a:t>οικειο</a:t>
            </a:r>
            <a:r>
              <a:rPr lang="de-DE" dirty="0"/>
              <a:t>π</a:t>
            </a:r>
            <a:r>
              <a:rPr lang="de-DE" dirty="0" err="1"/>
              <a:t>οίηση</a:t>
            </a:r>
            <a:r>
              <a:rPr lang="de-DE" dirty="0"/>
              <a:t> </a:t>
            </a:r>
            <a:r>
              <a:rPr lang="de-DE" dirty="0" err="1"/>
              <a:t>της</a:t>
            </a:r>
            <a:r>
              <a:rPr lang="de-DE" dirty="0"/>
              <a:t> </a:t>
            </a:r>
            <a:r>
              <a:rPr lang="de-DE" dirty="0" err="1"/>
              <a:t>Αρχ</a:t>
            </a:r>
            <a:r>
              <a:rPr lang="de-DE" dirty="0"/>
              <a:t>α</a:t>
            </a:r>
            <a:r>
              <a:rPr lang="de-DE" dirty="0" err="1"/>
              <a:t>ί</a:t>
            </a:r>
            <a:r>
              <a:rPr lang="de-DE" dirty="0"/>
              <a:t>α</a:t>
            </a:r>
            <a:r>
              <a:rPr lang="de-DE" dirty="0" err="1"/>
              <a:t>ς</a:t>
            </a:r>
            <a:r>
              <a:rPr lang="de-DE" dirty="0"/>
              <a:t> </a:t>
            </a:r>
            <a:r>
              <a:rPr lang="de-DE" dirty="0" err="1"/>
              <a:t>Ελληνικής</a:t>
            </a:r>
            <a:r>
              <a:rPr lang="de-DE" dirty="0"/>
              <a:t> </a:t>
            </a:r>
            <a:r>
              <a:rPr lang="de-DE" dirty="0" err="1"/>
              <a:t>Φιλοσοφί</a:t>
            </a:r>
            <a:r>
              <a:rPr lang="de-DE" dirty="0"/>
              <a:t>α</a:t>
            </a:r>
            <a:r>
              <a:rPr lang="de-DE" dirty="0" err="1"/>
              <a:t>ς</a:t>
            </a:r>
            <a:r>
              <a:rPr lang="de-DE" dirty="0"/>
              <a:t> απ</a:t>
            </a:r>
            <a:r>
              <a:rPr lang="de-DE" dirty="0" err="1"/>
              <a:t>ό</a:t>
            </a:r>
            <a:r>
              <a:rPr lang="de-DE" dirty="0"/>
              <a:t> </a:t>
            </a:r>
            <a:r>
              <a:rPr lang="de-DE" dirty="0" err="1"/>
              <a:t>τη</a:t>
            </a:r>
            <a:r>
              <a:rPr lang="de-DE" dirty="0"/>
              <a:t> </a:t>
            </a:r>
            <a:r>
              <a:rPr lang="de-DE" dirty="0" err="1"/>
              <a:t>Νεορθόδοξη</a:t>
            </a:r>
            <a:r>
              <a:rPr lang="de-DE" dirty="0"/>
              <a:t> </a:t>
            </a:r>
            <a:r>
              <a:rPr lang="de-DE" dirty="0" err="1"/>
              <a:t>Θεολογί</a:t>
            </a:r>
            <a:r>
              <a:rPr lang="de-DE" dirty="0"/>
              <a:t>α”, </a:t>
            </a:r>
            <a:r>
              <a:rPr lang="de-DE" i="1" dirty="0" err="1"/>
              <a:t>Ε</a:t>
            </a:r>
            <a:r>
              <a:rPr lang="de-DE" i="1" dirty="0"/>
              <a:t>π</a:t>
            </a:r>
            <a:r>
              <a:rPr lang="de-DE" i="1" dirty="0" err="1"/>
              <a:t>ιστήμη</a:t>
            </a:r>
            <a:r>
              <a:rPr lang="de-DE" i="1" dirty="0"/>
              <a:t> </a:t>
            </a:r>
            <a:r>
              <a:rPr lang="de-DE" i="1" dirty="0" err="1"/>
              <a:t>κ</a:t>
            </a:r>
            <a:r>
              <a:rPr lang="de-DE" i="1" dirty="0"/>
              <a:t>α</a:t>
            </a:r>
            <a:r>
              <a:rPr lang="de-DE" i="1" dirty="0" err="1"/>
              <a:t>ι</a:t>
            </a:r>
            <a:r>
              <a:rPr lang="de-DE" i="1" dirty="0"/>
              <a:t> </a:t>
            </a:r>
            <a:r>
              <a:rPr lang="de-DE" i="1" dirty="0" err="1"/>
              <a:t>Κοινωνί</a:t>
            </a:r>
            <a:r>
              <a:rPr lang="de-DE" i="1" dirty="0"/>
              <a:t>α</a:t>
            </a:r>
            <a:r>
              <a:rPr lang="de-DE" dirty="0"/>
              <a:t>, </a:t>
            </a:r>
            <a:r>
              <a:rPr lang="de-DE" dirty="0" err="1"/>
              <a:t>τεύχος</a:t>
            </a:r>
            <a:r>
              <a:rPr lang="de-DE" dirty="0"/>
              <a:t> 1 (</a:t>
            </a:r>
            <a:r>
              <a:rPr lang="de-DE" dirty="0" err="1"/>
              <a:t>Φθινό</a:t>
            </a:r>
            <a:r>
              <a:rPr lang="de-DE" dirty="0"/>
              <a:t>π</a:t>
            </a:r>
            <a:r>
              <a:rPr lang="de-DE" dirty="0" err="1"/>
              <a:t>ωρο</a:t>
            </a:r>
            <a:r>
              <a:rPr lang="de-DE" dirty="0"/>
              <a:t> 1998):  87-100.</a:t>
            </a:r>
            <a:endParaRPr lang="en-US" dirty="0"/>
          </a:p>
          <a:p>
            <a:pPr hangingPunct="0"/>
            <a:r>
              <a:rPr lang="en-US" dirty="0" err="1"/>
              <a:t>Blinkhorn</a:t>
            </a:r>
            <a:r>
              <a:rPr lang="en-US" dirty="0"/>
              <a:t>, Martin &amp; </a:t>
            </a:r>
            <a:r>
              <a:rPr lang="en-US" dirty="0" err="1"/>
              <a:t>Veremis</a:t>
            </a:r>
            <a:r>
              <a:rPr lang="en-US" dirty="0"/>
              <a:t>, </a:t>
            </a:r>
            <a:r>
              <a:rPr lang="en-US" dirty="0" err="1"/>
              <a:t>Thanos</a:t>
            </a:r>
            <a:r>
              <a:rPr lang="en-US" dirty="0"/>
              <a:t> (eds.), </a:t>
            </a:r>
            <a:r>
              <a:rPr lang="en-US" i="1" dirty="0"/>
              <a:t>Modern Greece: Nationalism and Nationality</a:t>
            </a:r>
            <a:r>
              <a:rPr lang="en-US" dirty="0"/>
              <a:t>, Athens: SAGE-ELIAMEP, 1990. </a:t>
            </a:r>
          </a:p>
          <a:p>
            <a:pPr hangingPunct="0"/>
            <a:r>
              <a:rPr lang="el-GR"/>
              <a:t>Ζηζιούλας</a:t>
            </a:r>
            <a:r>
              <a:rPr lang="el-GR" dirty="0"/>
              <a:t>, Ιωάννης, </a:t>
            </a:r>
            <a:r>
              <a:rPr lang="el-GR" i="1" dirty="0"/>
              <a:t>Ελληνισμός και Χριστιανισμός</a:t>
            </a:r>
            <a:r>
              <a:rPr lang="en-US" i="1" dirty="0"/>
              <a:t>: H </a:t>
            </a:r>
            <a:r>
              <a:rPr lang="el-GR" i="1" dirty="0"/>
              <a:t>συνάντηση των δύο κόσμων,  </a:t>
            </a:r>
            <a:r>
              <a:rPr lang="el-GR" dirty="0"/>
              <a:t>Αθήνα</a:t>
            </a:r>
            <a:r>
              <a:rPr lang="en-US" dirty="0"/>
              <a:t>: E</a:t>
            </a:r>
            <a:r>
              <a:rPr lang="el-GR" dirty="0"/>
              <a:t>κδόσεις Αποστολικής Διακονίας, 2004</a:t>
            </a:r>
            <a:endParaRPr lang="en-US" dirty="0"/>
          </a:p>
          <a:p>
            <a:r>
              <a:rPr lang="en-US" dirty="0"/>
              <a:t>Henderson, G.P., </a:t>
            </a:r>
            <a:r>
              <a:rPr lang="en-US" i="1" dirty="0"/>
              <a:t>The Revival of Greek Thought (1620 -1830</a:t>
            </a:r>
            <a:r>
              <a:rPr lang="en-US" dirty="0"/>
              <a:t>), </a:t>
            </a:r>
            <a:r>
              <a:rPr lang="en-US" dirty="0" err="1"/>
              <a:t>Edinburh</a:t>
            </a:r>
            <a:r>
              <a:rPr lang="en-US" dirty="0"/>
              <a:t>: Scottish Academic Press, 1971.</a:t>
            </a:r>
          </a:p>
          <a:p>
            <a:r>
              <a:rPr lang="en-US" dirty="0"/>
              <a:t>Herzfeld, Michael, </a:t>
            </a:r>
            <a:r>
              <a:rPr lang="en-US" i="1" dirty="0"/>
              <a:t>Ours Once More</a:t>
            </a:r>
            <a:r>
              <a:rPr lang="en-US" dirty="0"/>
              <a:t>. </a:t>
            </a:r>
            <a:r>
              <a:rPr lang="en-US" i="1" dirty="0"/>
              <a:t>Folklore, Ideology and the Making of Modern Greece</a:t>
            </a:r>
            <a:r>
              <a:rPr lang="en-US" dirty="0"/>
              <a:t>, New York:  Pella, 1986</a:t>
            </a:r>
          </a:p>
          <a:p>
            <a:r>
              <a:rPr lang="en-US" dirty="0" err="1"/>
              <a:t>Kitromilides</a:t>
            </a:r>
            <a:r>
              <a:rPr lang="en-US" dirty="0"/>
              <a:t>, Paschalis, </a:t>
            </a:r>
            <a:r>
              <a:rPr lang="en-US" i="1" dirty="0" err="1"/>
              <a:t>Enlightnenment</a:t>
            </a:r>
            <a:r>
              <a:rPr lang="en-US" i="1" dirty="0"/>
              <a:t> and Revolution: The Making of Modern Greece</a:t>
            </a:r>
            <a:r>
              <a:rPr lang="en-US" dirty="0"/>
              <a:t>,  Cambridge MA:  Harvard University Press, 2013</a:t>
            </a:r>
            <a:endParaRPr lang="el-GR" dirty="0"/>
          </a:p>
          <a:p>
            <a:r>
              <a:rPr lang="el-GR" dirty="0"/>
              <a:t>Λεοντή, Αρτεμις,  </a:t>
            </a:r>
            <a:r>
              <a:rPr lang="el-GR" i="1" dirty="0"/>
              <a:t>Τοπογραφίες του ελληνισμού.  Χαρτογραφώντας την πατρίδα</a:t>
            </a:r>
            <a:r>
              <a:rPr lang="el-GR" dirty="0"/>
              <a:t>.  Αθήνα</a:t>
            </a:r>
            <a:r>
              <a:rPr lang="en-US" dirty="0"/>
              <a:t>:  </a:t>
            </a:r>
            <a:r>
              <a:rPr lang="en-US" dirty="0" err="1"/>
              <a:t>Scripta</a:t>
            </a:r>
            <a:r>
              <a:rPr lang="en-US" dirty="0"/>
              <a:t> 1998.</a:t>
            </a:r>
          </a:p>
          <a:p>
            <a:r>
              <a:rPr lang="en-US" dirty="0" err="1"/>
              <a:t>Sherrard</a:t>
            </a:r>
            <a:r>
              <a:rPr lang="en-US" dirty="0"/>
              <a:t>, Philip, </a:t>
            </a:r>
            <a:r>
              <a:rPr lang="en-US" i="1" dirty="0"/>
              <a:t>The Wound of Greece: Studies in Neo-Hellenism</a:t>
            </a:r>
            <a:r>
              <a:rPr lang="en-US" dirty="0"/>
              <a:t>, London and Athens: Rex Collins with   Anglo-Hellenic, 1978.   </a:t>
            </a:r>
          </a:p>
          <a:p>
            <a:r>
              <a:rPr lang="en-US" dirty="0" err="1"/>
              <a:t>Virvidakis</a:t>
            </a:r>
            <a:r>
              <a:rPr lang="en-US" dirty="0"/>
              <a:t>, </a:t>
            </a:r>
            <a:r>
              <a:rPr lang="en-US" dirty="0" err="1"/>
              <a:t>Stelios</a:t>
            </a:r>
            <a:r>
              <a:rPr lang="en-US" dirty="0"/>
              <a:t>, “</a:t>
            </a:r>
            <a:r>
              <a:rPr lang="en-US" i="1" dirty="0"/>
              <a:t>Les </a:t>
            </a:r>
            <a:r>
              <a:rPr lang="en-US" i="1" dirty="0" err="1"/>
              <a:t>droits</a:t>
            </a:r>
            <a:r>
              <a:rPr lang="en-US" i="1" dirty="0"/>
              <a:t> de </a:t>
            </a:r>
            <a:r>
              <a:rPr lang="en-US" i="1" dirty="0" err="1"/>
              <a:t>l’homme</a:t>
            </a:r>
            <a:r>
              <a:rPr lang="en-US" i="1" dirty="0"/>
              <a:t> </a:t>
            </a:r>
            <a:r>
              <a:rPr lang="en-US" i="1" dirty="0" err="1"/>
              <a:t>à</a:t>
            </a:r>
            <a:r>
              <a:rPr lang="en-US" i="1" dirty="0"/>
              <a:t> </a:t>
            </a:r>
            <a:r>
              <a:rPr lang="en-US" i="1" dirty="0" err="1"/>
              <a:t>l’épreuve</a:t>
            </a:r>
            <a:r>
              <a:rPr lang="en-US" i="1" dirty="0"/>
              <a:t> de la </a:t>
            </a:r>
            <a:r>
              <a:rPr lang="en-US" i="1" dirty="0" err="1"/>
              <a:t>politique</a:t>
            </a:r>
            <a:r>
              <a:rPr lang="en-US" i="1" dirty="0"/>
              <a:t>”,   Rue Descartes</a:t>
            </a:r>
            <a:r>
              <a:rPr lang="en-US" dirty="0"/>
              <a:t>  51, </a:t>
            </a:r>
            <a:r>
              <a:rPr lang="en-US" dirty="0" err="1"/>
              <a:t>Janvier</a:t>
            </a:r>
            <a:r>
              <a:rPr lang="en-US" dirty="0"/>
              <a:t> 2006.   </a:t>
            </a:r>
          </a:p>
          <a:p>
            <a:endParaRPr lang="en-US" dirty="0"/>
          </a:p>
        </p:txBody>
      </p:sp>
    </p:spTree>
    <p:extLst>
      <p:ext uri="{BB962C8B-B14F-4D97-AF65-F5344CB8AC3E}">
        <p14:creationId xmlns:p14="http://schemas.microsoft.com/office/powerpoint/2010/main" val="387938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Different approaches to the Greek Past  </a:t>
            </a:r>
          </a:p>
        </p:txBody>
      </p:sp>
      <p:sp>
        <p:nvSpPr>
          <p:cNvPr id="3" name="Content Placeholder 2"/>
          <p:cNvSpPr>
            <a:spLocks noGrp="1"/>
          </p:cNvSpPr>
          <p:nvPr>
            <p:ph idx="1"/>
          </p:nvPr>
        </p:nvSpPr>
        <p:spPr/>
        <p:txBody>
          <a:bodyPr rtlCol="0">
            <a:normAutofit fontScale="25000" lnSpcReduction="20000"/>
          </a:bodyPr>
          <a:lstStyle/>
          <a:p>
            <a:pPr marL="0" indent="0" fontAlgn="auto">
              <a:spcAft>
                <a:spcPts val="0"/>
              </a:spcAft>
              <a:buFont typeface="Arial" pitchFamily="34" charset="0"/>
              <a:buNone/>
              <a:defRPr/>
            </a:pPr>
            <a:endParaRPr lang="en-US" sz="6000" dirty="0"/>
          </a:p>
          <a:p>
            <a:pPr marL="0" indent="0" fontAlgn="auto">
              <a:spcAft>
                <a:spcPts val="0"/>
              </a:spcAft>
              <a:buFont typeface="Arial" pitchFamily="34" charset="0"/>
              <a:buNone/>
              <a:defRPr/>
            </a:pPr>
            <a:r>
              <a:rPr lang="en-US" sz="8000" dirty="0"/>
              <a:t>According to Dimitris </a:t>
            </a:r>
            <a:r>
              <a:rPr lang="en-US" sz="8000" dirty="0" err="1"/>
              <a:t>Tziovas</a:t>
            </a:r>
            <a:r>
              <a:rPr lang="en-US" sz="8000" dirty="0"/>
              <a:t>, we could isolate the following approaches to the Greek Past presumably determining  the construction of Greek identity – our understanding of </a:t>
            </a:r>
            <a:r>
              <a:rPr lang="en-US" sz="8000" dirty="0" err="1"/>
              <a:t>Greekness</a:t>
            </a:r>
            <a:r>
              <a:rPr lang="en-US" sz="8000" dirty="0"/>
              <a:t> : </a:t>
            </a:r>
          </a:p>
          <a:p>
            <a:pPr marL="0" indent="0" fontAlgn="auto">
              <a:spcAft>
                <a:spcPts val="0"/>
              </a:spcAft>
              <a:buFont typeface="Arial" pitchFamily="34" charset="0"/>
              <a:buNone/>
              <a:defRPr/>
            </a:pPr>
            <a:endParaRPr lang="en-US" sz="8000" dirty="0"/>
          </a:p>
          <a:p>
            <a:pPr fontAlgn="auto">
              <a:spcAft>
                <a:spcPts val="0"/>
              </a:spcAft>
              <a:buFont typeface="Arial" pitchFamily="34" charset="0"/>
              <a:buChar char="•"/>
              <a:defRPr/>
            </a:pPr>
            <a:r>
              <a:rPr lang="en-US" sz="8000" dirty="0"/>
              <a:t>a) the classical/symbolist/ideal – an emphasis on Classical Greece and  its spiritual heritage</a:t>
            </a:r>
          </a:p>
          <a:p>
            <a:pPr fontAlgn="auto">
              <a:spcAft>
                <a:spcPts val="0"/>
              </a:spcAft>
              <a:buFont typeface="Arial" pitchFamily="34" charset="0"/>
              <a:buChar char="•"/>
              <a:defRPr/>
            </a:pPr>
            <a:r>
              <a:rPr lang="en-US" sz="8000" dirty="0"/>
              <a:t>b) the organic/romantic   –  the appropriation of folk culture-  integration of the Byzantine legacy  </a:t>
            </a:r>
          </a:p>
          <a:p>
            <a:pPr fontAlgn="auto">
              <a:spcAft>
                <a:spcPts val="0"/>
              </a:spcAft>
              <a:buFont typeface="Arial" pitchFamily="34" charset="0"/>
              <a:buChar char="•"/>
              <a:defRPr/>
            </a:pPr>
            <a:r>
              <a:rPr lang="en-US" sz="8000" dirty="0"/>
              <a:t>c) a modernist/ aesthetic/ dynamic conception of </a:t>
            </a:r>
            <a:r>
              <a:rPr lang="en-US" sz="8000" dirty="0" err="1"/>
              <a:t>Greekness</a:t>
            </a:r>
            <a:r>
              <a:rPr lang="en-US" sz="8000" dirty="0"/>
              <a:t> as a cultural archetype brought to light by artistic creation involving geographical and historical factors properly interpreted – the role of  landscape</a:t>
            </a:r>
          </a:p>
          <a:p>
            <a:pPr fontAlgn="auto">
              <a:spcAft>
                <a:spcPts val="0"/>
              </a:spcAft>
              <a:buFont typeface="Arial" pitchFamily="34" charset="0"/>
              <a:buChar char="•"/>
              <a:defRPr/>
            </a:pPr>
            <a:r>
              <a:rPr lang="en-US" sz="8000" dirty="0"/>
              <a:t>d) a post-modernist/ironical/ open stance   - images of a complex past “deconstructed”, relativized and  “negotiated” </a:t>
            </a:r>
          </a:p>
          <a:p>
            <a:pPr fontAlgn="auto">
              <a:spcAft>
                <a:spcPts val="0"/>
              </a:spcAft>
              <a:buFont typeface="Arial" pitchFamily="34" charset="0"/>
              <a:buChar char="•"/>
              <a:defRPr/>
            </a:pPr>
            <a:endParaRPr lang="en-US" sz="8000" dirty="0"/>
          </a:p>
          <a:p>
            <a:pPr marL="0" indent="0" fontAlgn="auto">
              <a:spcAft>
                <a:spcPts val="0"/>
              </a:spcAft>
              <a:buFont typeface="Arial" pitchFamily="34" charset="0"/>
              <a:buNone/>
              <a:defRPr/>
            </a:pPr>
            <a:r>
              <a:rPr lang="en-US" sz="8000" dirty="0"/>
              <a:t>      </a:t>
            </a:r>
          </a:p>
          <a:p>
            <a:pPr marL="0" indent="0" fontAlgn="auto">
              <a:spcAft>
                <a:spcPts val="0"/>
              </a:spcAft>
              <a:buFont typeface="Arial" pitchFamily="34" charset="0"/>
              <a:buNone/>
              <a:defRPr/>
            </a:pPr>
            <a:r>
              <a:rPr lang="en-US" dirty="0"/>
              <a:t>      </a:t>
            </a:r>
          </a:p>
        </p:txBody>
      </p:sp>
    </p:spTree>
    <p:extLst>
      <p:ext uri="{BB962C8B-B14F-4D97-AF65-F5344CB8AC3E}">
        <p14:creationId xmlns:p14="http://schemas.microsoft.com/office/powerpoint/2010/main" val="2588661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Attempts to prove the continuity of the Greek nation</a:t>
            </a:r>
          </a:p>
        </p:txBody>
      </p:sp>
      <p:sp>
        <p:nvSpPr>
          <p:cNvPr id="3" name="Content Placeholder 2"/>
          <p:cNvSpPr>
            <a:spLocks noGrp="1"/>
          </p:cNvSpPr>
          <p:nvPr>
            <p:ph idx="1"/>
          </p:nvPr>
        </p:nvSpPr>
        <p:spPr/>
        <p:txBody>
          <a:bodyPr>
            <a:noAutofit/>
          </a:bodyPr>
          <a:lstStyle/>
          <a:p>
            <a:pPr algn="just"/>
            <a:r>
              <a:rPr lang="en-US" sz="1600" dirty="0"/>
              <a:t>The peculiar case of Greece – appeals to a supposed continuity stretching over three thousand years – the attempt to overcome traumatic breaks separating the different periods (roughly, the Ancient, the Byzantine and the Modern) – The challenge put forth by </a:t>
            </a:r>
            <a:r>
              <a:rPr lang="en-US" sz="1600" dirty="0" err="1"/>
              <a:t>Jakob</a:t>
            </a:r>
            <a:r>
              <a:rPr lang="en-US" sz="1600" dirty="0"/>
              <a:t> Philipp </a:t>
            </a:r>
            <a:r>
              <a:rPr lang="en-US" sz="1600" dirty="0" err="1"/>
              <a:t>Falmereyer</a:t>
            </a:r>
            <a:r>
              <a:rPr lang="en-US" sz="1600" dirty="0"/>
              <a:t> denying any such continuity and  the response by </a:t>
            </a:r>
            <a:r>
              <a:rPr lang="en-US" sz="1600" dirty="0" err="1"/>
              <a:t>Constantinos</a:t>
            </a:r>
            <a:r>
              <a:rPr lang="en-US" sz="1600" dirty="0"/>
              <a:t> </a:t>
            </a:r>
            <a:r>
              <a:rPr lang="en-US" sz="1600" dirty="0" err="1"/>
              <a:t>Paparrigopoulos</a:t>
            </a:r>
            <a:r>
              <a:rPr lang="en-US" sz="1600" dirty="0"/>
              <a:t>, author of the </a:t>
            </a:r>
            <a:r>
              <a:rPr lang="en-US" sz="1600" i="1" dirty="0" err="1"/>
              <a:t>Istoria</a:t>
            </a:r>
            <a:r>
              <a:rPr lang="en-US" sz="1600" i="1" dirty="0"/>
              <a:t> </a:t>
            </a:r>
            <a:r>
              <a:rPr lang="en-US" sz="1600" i="1" dirty="0" err="1"/>
              <a:t>tou</a:t>
            </a:r>
            <a:r>
              <a:rPr lang="en-US" sz="1600" i="1" dirty="0"/>
              <a:t> </a:t>
            </a:r>
            <a:r>
              <a:rPr lang="en-US" sz="1600" i="1" dirty="0" err="1"/>
              <a:t>Ellinikou</a:t>
            </a:r>
            <a:r>
              <a:rPr lang="en-US" sz="1600" i="1" dirty="0"/>
              <a:t> </a:t>
            </a:r>
            <a:r>
              <a:rPr lang="en-US" sz="1600" i="1" dirty="0" err="1"/>
              <a:t>Ethnous</a:t>
            </a:r>
            <a:r>
              <a:rPr lang="en-US" sz="1600" dirty="0"/>
              <a:t> [1860-1874] – The importance of   </a:t>
            </a:r>
            <a:r>
              <a:rPr lang="en-US" sz="1600" i="1" dirty="0" err="1"/>
              <a:t>laografia</a:t>
            </a:r>
            <a:r>
              <a:rPr lang="en-US" sz="1600" dirty="0"/>
              <a:t>  (</a:t>
            </a:r>
            <a:r>
              <a:rPr lang="en-US" sz="1600" dirty="0" err="1"/>
              <a:t>Volkskunde</a:t>
            </a:r>
            <a:r>
              <a:rPr lang="en-US" sz="1600" dirty="0"/>
              <a:t>) which studies folk songs, rituals and customs with a view to pointing to ideas, motifs and stylistic patterns that can be traced back to ancient times (</a:t>
            </a:r>
            <a:r>
              <a:rPr lang="en-US" sz="1600" dirty="0" err="1"/>
              <a:t>Nikolaos</a:t>
            </a:r>
            <a:r>
              <a:rPr lang="en-US" sz="1600" dirty="0"/>
              <a:t> </a:t>
            </a:r>
            <a:r>
              <a:rPr lang="en-US" sz="1600" dirty="0" err="1"/>
              <a:t>Politis</a:t>
            </a:r>
            <a:r>
              <a:rPr lang="en-US" sz="1600" dirty="0"/>
              <a:t>) – The contribution of  poets and writers who propose a new synthesis of diverse elements of a rich heritage and try to embody and display aspects of “</a:t>
            </a:r>
            <a:r>
              <a:rPr lang="en-US" sz="1600" dirty="0" err="1"/>
              <a:t>Greekness</a:t>
            </a:r>
            <a:r>
              <a:rPr lang="en-US" sz="1600" dirty="0"/>
              <a:t>” in their  work -  The presumptions of archaeologists and art historians also seeking to identify characteristics of a unique Greek aesthetic experience (Christos </a:t>
            </a:r>
            <a:r>
              <a:rPr lang="en-US" sz="1600" dirty="0" err="1"/>
              <a:t>Karouzos</a:t>
            </a:r>
            <a:r>
              <a:rPr lang="en-US" sz="1600" dirty="0"/>
              <a:t>) The particular role of </a:t>
            </a:r>
            <a:r>
              <a:rPr lang="en-US" sz="1600" i="1" dirty="0"/>
              <a:t>philosophers </a:t>
            </a:r>
            <a:r>
              <a:rPr lang="en-US" sz="1600" dirty="0"/>
              <a:t>who believe they can reconstruct the history of philosophical thinking in a way that shows a smooth transition from ancient to Byzantine authors. The problem they have to solve is the apparent gap, incompatibility, or even conflict between classical Greek and Christian ideas.  The official ideology of the  Greek state is based on the notion of a </a:t>
            </a:r>
            <a:r>
              <a:rPr lang="en-US" sz="1600" dirty="0" err="1"/>
              <a:t>Helleno-christian</a:t>
            </a:r>
            <a:r>
              <a:rPr lang="en-US" sz="1600" dirty="0"/>
              <a:t> culture (</a:t>
            </a:r>
            <a:r>
              <a:rPr lang="en-US" sz="1600" dirty="0" err="1"/>
              <a:t>Spyridon</a:t>
            </a:r>
            <a:r>
              <a:rPr lang="en-US" sz="1600" dirty="0"/>
              <a:t> </a:t>
            </a:r>
            <a:r>
              <a:rPr lang="en-US" sz="1600" dirty="0" err="1"/>
              <a:t>Zampelios</a:t>
            </a:r>
            <a:r>
              <a:rPr lang="en-US" sz="1600" dirty="0"/>
              <a:t> 1815-1881)  and, as we shall see, there are different versions of the </a:t>
            </a:r>
            <a:r>
              <a:rPr lang="en-US" sz="1600" dirty="0" err="1"/>
              <a:t>Helleno-christian</a:t>
            </a:r>
            <a:r>
              <a:rPr lang="en-US" sz="1600" dirty="0"/>
              <a:t> synthesis invoked  by most of the above thinkers and especially by philosophers and  theologians. Indeed, one wonders whether one could isolate more or less persistent common features of the culture evolving in Greece before and after this synthesis.  </a:t>
            </a:r>
          </a:p>
          <a:p>
            <a:pPr algn="just"/>
            <a:endParaRPr lang="en-US" sz="1600" dirty="0"/>
          </a:p>
        </p:txBody>
      </p:sp>
    </p:spTree>
    <p:extLst>
      <p:ext uri="{BB962C8B-B14F-4D97-AF65-F5344CB8AC3E}">
        <p14:creationId xmlns:p14="http://schemas.microsoft.com/office/powerpoint/2010/main" val="714415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agenda for </a:t>
            </a:r>
            <a:r>
              <a:rPr lang="en-US"/>
              <a:t>our discussion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 more detailed presentation and analysis of passages of texts by:</a:t>
            </a:r>
          </a:p>
          <a:p>
            <a:r>
              <a:rPr lang="en-US" b="1" dirty="0"/>
              <a:t>Historians</a:t>
            </a:r>
          </a:p>
          <a:p>
            <a:r>
              <a:rPr lang="en-US" b="1" dirty="0"/>
              <a:t>Poets and prose writers</a:t>
            </a:r>
          </a:p>
          <a:p>
            <a:r>
              <a:rPr lang="en-US" b="1" dirty="0"/>
              <a:t>Philosophers</a:t>
            </a:r>
          </a:p>
          <a:p>
            <a:r>
              <a:rPr lang="en-US" b="1" dirty="0"/>
              <a:t>Theologians</a:t>
            </a:r>
          </a:p>
          <a:p>
            <a:r>
              <a:rPr lang="en-US" dirty="0" err="1"/>
              <a:t>Philologues</a:t>
            </a:r>
            <a:endParaRPr lang="en-US" dirty="0"/>
          </a:p>
          <a:p>
            <a:r>
              <a:rPr lang="en-US" dirty="0"/>
              <a:t>Social scientists</a:t>
            </a:r>
          </a:p>
          <a:p>
            <a:r>
              <a:rPr lang="en-US" dirty="0"/>
              <a:t>Critics and other intellectuals  </a:t>
            </a:r>
          </a:p>
        </p:txBody>
      </p:sp>
    </p:spTree>
    <p:extLst>
      <p:ext uri="{BB962C8B-B14F-4D97-AF65-F5344CB8AC3E}">
        <p14:creationId xmlns:p14="http://schemas.microsoft.com/office/powerpoint/2010/main" val="864935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particularly</a:t>
            </a:r>
          </a:p>
        </p:txBody>
      </p:sp>
      <p:sp>
        <p:nvSpPr>
          <p:cNvPr id="3" name="Content Placeholder 2"/>
          <p:cNvSpPr>
            <a:spLocks noGrp="1"/>
          </p:cNvSpPr>
          <p:nvPr>
            <p:ph idx="1"/>
          </p:nvPr>
        </p:nvSpPr>
        <p:spPr/>
        <p:txBody>
          <a:bodyPr>
            <a:normAutofit lnSpcReduction="10000"/>
          </a:bodyPr>
          <a:lstStyle/>
          <a:p>
            <a:pPr marL="0" indent="0">
              <a:buNone/>
            </a:pPr>
            <a:r>
              <a:rPr lang="en-US" dirty="0"/>
              <a:t>We shall draw on a variety of texts by Nikos </a:t>
            </a:r>
            <a:r>
              <a:rPr lang="en-US" dirty="0" err="1"/>
              <a:t>Svoronos</a:t>
            </a:r>
            <a:r>
              <a:rPr lang="en-US" dirty="0"/>
              <a:t>, </a:t>
            </a:r>
            <a:r>
              <a:rPr lang="en-US" dirty="0" err="1"/>
              <a:t>Eleni</a:t>
            </a:r>
            <a:r>
              <a:rPr lang="en-US" dirty="0"/>
              <a:t> </a:t>
            </a:r>
            <a:r>
              <a:rPr lang="en-US" dirty="0" err="1"/>
              <a:t>Glykatzi</a:t>
            </a:r>
            <a:r>
              <a:rPr lang="en-US" dirty="0"/>
              <a:t>- </a:t>
            </a:r>
            <a:r>
              <a:rPr lang="en-US" dirty="0" err="1"/>
              <a:t>Arwheiler</a:t>
            </a:r>
            <a:r>
              <a:rPr lang="en-US" dirty="0"/>
              <a:t>, </a:t>
            </a:r>
            <a:r>
              <a:rPr lang="en-US" dirty="0" err="1"/>
              <a:t>Dimitris</a:t>
            </a:r>
            <a:r>
              <a:rPr lang="en-US" dirty="0"/>
              <a:t> </a:t>
            </a:r>
            <a:r>
              <a:rPr lang="en-US" dirty="0" err="1"/>
              <a:t>Hatzis</a:t>
            </a:r>
            <a:r>
              <a:rPr lang="en-US" dirty="0"/>
              <a:t>,  poems  by </a:t>
            </a:r>
            <a:r>
              <a:rPr lang="en-US" dirty="0" err="1"/>
              <a:t>Seferis</a:t>
            </a:r>
            <a:r>
              <a:rPr lang="en-US" dirty="0"/>
              <a:t>, </a:t>
            </a:r>
            <a:r>
              <a:rPr lang="en-US" dirty="0" err="1"/>
              <a:t>Ritsos</a:t>
            </a:r>
            <a:r>
              <a:rPr lang="en-US" dirty="0"/>
              <a:t> and Elytis – but also some of their important essays,   </a:t>
            </a:r>
            <a:r>
              <a:rPr lang="en-US" dirty="0" err="1"/>
              <a:t>Tsatsos</a:t>
            </a:r>
            <a:r>
              <a:rPr lang="en-US" dirty="0"/>
              <a:t>’ </a:t>
            </a:r>
            <a:r>
              <a:rPr lang="el-GR" i="1" dirty="0"/>
              <a:t>Διάλογοι σε Μοναστήρι,</a:t>
            </a:r>
            <a:r>
              <a:rPr lang="el-GR" dirty="0"/>
              <a:t>  «Διάλογος για την ποίηση»</a:t>
            </a:r>
            <a:r>
              <a:rPr lang="en-US" dirty="0"/>
              <a:t>,  philosophical and theological essays  by Christos </a:t>
            </a:r>
            <a:r>
              <a:rPr lang="en-US" dirty="0" err="1"/>
              <a:t>Yannaras</a:t>
            </a:r>
            <a:r>
              <a:rPr lang="en-US" dirty="0"/>
              <a:t>, </a:t>
            </a:r>
            <a:r>
              <a:rPr lang="en-US" dirty="0" err="1"/>
              <a:t>Stelios</a:t>
            </a:r>
            <a:r>
              <a:rPr lang="en-US" dirty="0"/>
              <a:t> </a:t>
            </a:r>
            <a:r>
              <a:rPr lang="en-US" dirty="0" err="1"/>
              <a:t>Ramfos</a:t>
            </a:r>
            <a:r>
              <a:rPr lang="en-US" dirty="0"/>
              <a:t>, and recent critical studies by Roderick Beaton, </a:t>
            </a:r>
            <a:r>
              <a:rPr lang="en-US" dirty="0" err="1"/>
              <a:t>Katerina</a:t>
            </a:r>
            <a:r>
              <a:rPr lang="en-US" dirty="0"/>
              <a:t> </a:t>
            </a:r>
            <a:r>
              <a:rPr lang="en-US" dirty="0" err="1"/>
              <a:t>Papari</a:t>
            </a:r>
            <a:r>
              <a:rPr lang="en-US" dirty="0"/>
              <a:t>,  </a:t>
            </a:r>
            <a:r>
              <a:rPr lang="en-US" dirty="0" err="1"/>
              <a:t>Giorgos</a:t>
            </a:r>
            <a:r>
              <a:rPr lang="en-US" dirty="0"/>
              <a:t> </a:t>
            </a:r>
            <a:r>
              <a:rPr lang="en-US" dirty="0" err="1"/>
              <a:t>Giannoulopoulos</a:t>
            </a:r>
            <a:r>
              <a:rPr lang="el-GR" dirty="0"/>
              <a:t>,</a:t>
            </a:r>
            <a:r>
              <a:rPr lang="en-US" dirty="0"/>
              <a:t> </a:t>
            </a:r>
            <a:r>
              <a:rPr lang="en-US" dirty="0" err="1"/>
              <a:t>Lakis</a:t>
            </a:r>
            <a:r>
              <a:rPr lang="en-US" dirty="0"/>
              <a:t> </a:t>
            </a:r>
            <a:r>
              <a:rPr lang="en-US" dirty="0" err="1"/>
              <a:t>Progidis</a:t>
            </a:r>
            <a:r>
              <a:rPr lang="en-US" dirty="0"/>
              <a:t>, </a:t>
            </a:r>
            <a:r>
              <a:rPr lang="en-US" dirty="0" err="1"/>
              <a:t>Pantelis</a:t>
            </a:r>
            <a:r>
              <a:rPr lang="en-US" dirty="0"/>
              <a:t> </a:t>
            </a:r>
            <a:r>
              <a:rPr lang="en-US" dirty="0" err="1"/>
              <a:t>Kalaitzidis</a:t>
            </a:r>
            <a:r>
              <a:rPr lang="en-US" dirty="0"/>
              <a:t>,</a:t>
            </a:r>
            <a:r>
              <a:rPr lang="el-GR" dirty="0"/>
              <a:t> Ν</a:t>
            </a:r>
            <a:r>
              <a:rPr lang="en-US" dirty="0" err="1"/>
              <a:t>ikitas</a:t>
            </a:r>
            <a:r>
              <a:rPr lang="en-US" dirty="0"/>
              <a:t> </a:t>
            </a:r>
            <a:r>
              <a:rPr lang="en-US" dirty="0" err="1"/>
              <a:t>Siniosoglou</a:t>
            </a:r>
            <a:r>
              <a:rPr lang="el-GR" dirty="0"/>
              <a:t> </a:t>
            </a:r>
            <a:r>
              <a:rPr lang="en-US" dirty="0" err="1"/>
              <a:t>a.o.</a:t>
            </a:r>
            <a:r>
              <a:rPr lang="en-US" dirty="0"/>
              <a:t> </a:t>
            </a:r>
          </a:p>
        </p:txBody>
      </p:sp>
    </p:spTree>
    <p:extLst>
      <p:ext uri="{BB962C8B-B14F-4D97-AF65-F5344CB8AC3E}">
        <p14:creationId xmlns:p14="http://schemas.microsoft.com/office/powerpoint/2010/main" val="3561056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we are trying to answer:</a:t>
            </a:r>
          </a:p>
        </p:txBody>
      </p:sp>
      <p:sp>
        <p:nvSpPr>
          <p:cNvPr id="3" name="Content Placeholder 2"/>
          <p:cNvSpPr>
            <a:spLocks noGrp="1"/>
          </p:cNvSpPr>
          <p:nvPr>
            <p:ph idx="1"/>
          </p:nvPr>
        </p:nvSpPr>
        <p:spPr/>
        <p:txBody>
          <a:bodyPr>
            <a:normAutofit fontScale="77500" lnSpcReduction="20000"/>
          </a:bodyPr>
          <a:lstStyle/>
          <a:p>
            <a:r>
              <a:rPr lang="en-US" dirty="0"/>
              <a:t>Can we </a:t>
            </a:r>
            <a:r>
              <a:rPr lang="en-US" i="1" dirty="0"/>
              <a:t>detect</a:t>
            </a:r>
            <a:r>
              <a:rPr lang="en-US" dirty="0"/>
              <a:t> a certain kind of continuity of the Greek nation through the centuries? (Can we speak of the </a:t>
            </a:r>
            <a:r>
              <a:rPr lang="en-US" i="1" dirty="0"/>
              <a:t>same</a:t>
            </a:r>
            <a:r>
              <a:rPr lang="en-US" dirty="0"/>
              <a:t> nation?)</a:t>
            </a:r>
          </a:p>
          <a:p>
            <a:r>
              <a:rPr lang="en-US" dirty="0"/>
              <a:t>What are the criteria of such continuity – presumably cultural rather than racial?</a:t>
            </a:r>
          </a:p>
          <a:p>
            <a:r>
              <a:rPr lang="en-US" dirty="0"/>
              <a:t>To what extent do we </a:t>
            </a:r>
            <a:r>
              <a:rPr lang="en-US" i="1" dirty="0"/>
              <a:t>project</a:t>
            </a:r>
            <a:r>
              <a:rPr lang="en-US" dirty="0"/>
              <a:t> (from the present to the past) our own conception? – how much do we imagine and construct? (rather than discover) </a:t>
            </a:r>
          </a:p>
          <a:p>
            <a:r>
              <a:rPr lang="en-US" dirty="0"/>
              <a:t>Is there a quality called “</a:t>
            </a:r>
            <a:r>
              <a:rPr lang="en-US" dirty="0" err="1"/>
              <a:t>greekness</a:t>
            </a:r>
            <a:r>
              <a:rPr lang="en-US" dirty="0"/>
              <a:t>” that we may attribute to some extent to the people who call themselves Greeks (</a:t>
            </a:r>
            <a:r>
              <a:rPr lang="en-US" i="1" dirty="0"/>
              <a:t>Hellenes</a:t>
            </a:r>
            <a:r>
              <a:rPr lang="en-US" dirty="0"/>
              <a:t>, </a:t>
            </a:r>
            <a:r>
              <a:rPr lang="en-US" i="1" dirty="0" err="1"/>
              <a:t>Graikoi</a:t>
            </a:r>
            <a:r>
              <a:rPr lang="en-US" dirty="0"/>
              <a:t>, </a:t>
            </a:r>
            <a:r>
              <a:rPr lang="en-US" i="1" dirty="0" err="1"/>
              <a:t>Romio</a:t>
            </a:r>
            <a:r>
              <a:rPr lang="en-US" dirty="0" err="1"/>
              <a:t>i</a:t>
            </a:r>
            <a:r>
              <a:rPr lang="en-US" dirty="0"/>
              <a:t>) through the centuries? - What are its characteristic marks? – its constitutive elements?</a:t>
            </a:r>
          </a:p>
        </p:txBody>
      </p:sp>
    </p:spTree>
    <p:extLst>
      <p:ext uri="{BB962C8B-B14F-4D97-AF65-F5344CB8AC3E}">
        <p14:creationId xmlns:p14="http://schemas.microsoft.com/office/powerpoint/2010/main" val="397331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Historians</a:t>
            </a:r>
          </a:p>
        </p:txBody>
      </p:sp>
      <p:sp>
        <p:nvSpPr>
          <p:cNvPr id="3" name="Content Placeholder 2"/>
          <p:cNvSpPr>
            <a:spLocks noGrp="1"/>
          </p:cNvSpPr>
          <p:nvPr>
            <p:ph idx="1"/>
          </p:nvPr>
        </p:nvSpPr>
        <p:spPr/>
        <p:txBody>
          <a:bodyPr>
            <a:normAutofit fontScale="85000" lnSpcReduction="20000"/>
          </a:bodyPr>
          <a:lstStyle/>
          <a:p>
            <a:r>
              <a:rPr lang="en-US" dirty="0" err="1"/>
              <a:t>Konstantinos</a:t>
            </a:r>
            <a:r>
              <a:rPr lang="en-US" dirty="0"/>
              <a:t> </a:t>
            </a:r>
            <a:r>
              <a:rPr lang="en-US" dirty="0" err="1"/>
              <a:t>Paparrigopoulos</a:t>
            </a:r>
            <a:r>
              <a:rPr lang="el-GR" dirty="0"/>
              <a:t> (</a:t>
            </a:r>
            <a:r>
              <a:rPr lang="el-GR" i="1" dirty="0"/>
              <a:t>Ιστορία του Ελληνικού Εθνους</a:t>
            </a:r>
            <a:r>
              <a:rPr lang="en-US" dirty="0"/>
              <a:t>,</a:t>
            </a:r>
            <a:r>
              <a:rPr lang="en-US" i="1" dirty="0"/>
              <a:t> </a:t>
            </a:r>
            <a:r>
              <a:rPr lang="el-GR" dirty="0"/>
              <a:t>1860-74</a:t>
            </a:r>
            <a:r>
              <a:rPr lang="en-US" dirty="0"/>
              <a:t>)</a:t>
            </a:r>
          </a:p>
          <a:p>
            <a:r>
              <a:rPr lang="en-US" dirty="0" err="1"/>
              <a:t>Nicos</a:t>
            </a:r>
            <a:r>
              <a:rPr lang="en-US" dirty="0"/>
              <a:t> </a:t>
            </a:r>
            <a:r>
              <a:rPr lang="en-US" dirty="0" err="1"/>
              <a:t>Svoronos</a:t>
            </a:r>
            <a:r>
              <a:rPr lang="en-US" dirty="0"/>
              <a:t> (</a:t>
            </a:r>
            <a:r>
              <a:rPr lang="en-US" i="1" dirty="0"/>
              <a:t>Histoire de la </a:t>
            </a:r>
            <a:r>
              <a:rPr lang="en-US" i="1" dirty="0" err="1"/>
              <a:t>Grèce</a:t>
            </a:r>
            <a:r>
              <a:rPr lang="en-US" i="1" dirty="0"/>
              <a:t> </a:t>
            </a:r>
            <a:r>
              <a:rPr lang="en-US" i="1" dirty="0" err="1"/>
              <a:t>moderne</a:t>
            </a:r>
            <a:r>
              <a:rPr lang="en-US" dirty="0"/>
              <a:t>, 1953)</a:t>
            </a:r>
          </a:p>
          <a:p>
            <a:r>
              <a:rPr lang="en-US" dirty="0" err="1"/>
              <a:t>Eleni</a:t>
            </a:r>
            <a:r>
              <a:rPr lang="en-US" dirty="0"/>
              <a:t> </a:t>
            </a:r>
            <a:r>
              <a:rPr lang="en-US" dirty="0" err="1"/>
              <a:t>Glykatzi</a:t>
            </a:r>
            <a:r>
              <a:rPr lang="en-US" dirty="0"/>
              <a:t> – </a:t>
            </a:r>
            <a:r>
              <a:rPr lang="en-US" dirty="0" err="1"/>
              <a:t>Arwheiler</a:t>
            </a:r>
            <a:r>
              <a:rPr lang="el-GR" dirty="0"/>
              <a:t> (</a:t>
            </a:r>
            <a:r>
              <a:rPr lang="el-GR" i="1" dirty="0"/>
              <a:t>Πόσο ελληνικό είναι το Βυζάντιο</a:t>
            </a:r>
            <a:r>
              <a:rPr lang="en-US" dirty="0"/>
              <a:t>;</a:t>
            </a:r>
            <a:r>
              <a:rPr lang="el-GR" dirty="0"/>
              <a:t> 2016) </a:t>
            </a:r>
            <a:r>
              <a:rPr lang="en-US" dirty="0"/>
              <a:t> </a:t>
            </a:r>
          </a:p>
          <a:p>
            <a:r>
              <a:rPr lang="en-US" dirty="0" err="1"/>
              <a:t>Dimitris</a:t>
            </a:r>
            <a:r>
              <a:rPr lang="en-US" dirty="0"/>
              <a:t> </a:t>
            </a:r>
            <a:r>
              <a:rPr lang="en-US" dirty="0" err="1"/>
              <a:t>Hatzis</a:t>
            </a:r>
            <a:r>
              <a:rPr lang="en-US" dirty="0"/>
              <a:t> - a novelist and a </a:t>
            </a:r>
            <a:r>
              <a:rPr lang="en-US" dirty="0" err="1"/>
              <a:t>philologue</a:t>
            </a:r>
            <a:r>
              <a:rPr lang="en-US" dirty="0"/>
              <a:t>, but also a historian of literature-  </a:t>
            </a:r>
            <a:r>
              <a:rPr lang="el-GR" dirty="0"/>
              <a:t>(«Γύρω από τα προβλήματα της συνέχειας», 1954)</a:t>
            </a:r>
            <a:endParaRPr lang="en-US" dirty="0"/>
          </a:p>
          <a:p>
            <a:r>
              <a:rPr lang="en-US" dirty="0" err="1"/>
              <a:t>Stathis</a:t>
            </a:r>
            <a:r>
              <a:rPr lang="en-US" dirty="0"/>
              <a:t> </a:t>
            </a:r>
            <a:r>
              <a:rPr lang="en-US" dirty="0" err="1"/>
              <a:t>Kalyvas</a:t>
            </a:r>
            <a:r>
              <a:rPr lang="el-GR" dirty="0"/>
              <a:t> – </a:t>
            </a:r>
            <a:r>
              <a:rPr lang="en-US" dirty="0"/>
              <a:t>a political scientist </a:t>
            </a:r>
            <a:r>
              <a:rPr lang="el-GR" dirty="0"/>
              <a:t> (</a:t>
            </a:r>
            <a:r>
              <a:rPr lang="en-US" i="1" dirty="0"/>
              <a:t>Modern Greece: What Everyone Needs to Know</a:t>
            </a:r>
            <a:r>
              <a:rPr lang="el-GR" dirty="0"/>
              <a:t>, </a:t>
            </a:r>
            <a:r>
              <a:rPr lang="el-GR" i="1" dirty="0"/>
              <a:t> </a:t>
            </a:r>
            <a:r>
              <a:rPr lang="el-GR" dirty="0"/>
              <a:t>2015/ </a:t>
            </a:r>
            <a:r>
              <a:rPr lang="en-US" dirty="0"/>
              <a:t>K</a:t>
            </a:r>
            <a:r>
              <a:rPr lang="el-GR" dirty="0"/>
              <a:t>αταστροφές και θρίαμβοι</a:t>
            </a:r>
            <a:r>
              <a:rPr lang="en-US" dirty="0"/>
              <a:t>: O</a:t>
            </a:r>
            <a:r>
              <a:rPr lang="el-GR" dirty="0"/>
              <a:t>ι επτά κύκλοι της σύγχρονης ελληνικής ιστορίας, 2016)</a:t>
            </a:r>
            <a:endParaRPr lang="en-US" dirty="0"/>
          </a:p>
        </p:txBody>
      </p:sp>
    </p:spTree>
    <p:extLst>
      <p:ext uri="{BB962C8B-B14F-4D97-AF65-F5344CB8AC3E}">
        <p14:creationId xmlns:p14="http://schemas.microsoft.com/office/powerpoint/2010/main" val="1988236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926</TotalTime>
  <Words>5916</Words>
  <Application>Microsoft Office PowerPoint</Application>
  <PresentationFormat>Předvádění na obrazovce (4:3)</PresentationFormat>
  <Paragraphs>173</Paragraphs>
  <Slides>35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35</vt:i4>
      </vt:variant>
    </vt:vector>
  </HeadingPairs>
  <TitlesOfParts>
    <vt:vector size="38" baseType="lpstr">
      <vt:lpstr>Arial</vt:lpstr>
      <vt:lpstr>Calibri</vt:lpstr>
      <vt:lpstr>Office Theme</vt:lpstr>
      <vt:lpstr>The quest for national and cultural continuity: Ideological uses of Classical Greek philosophy and Christian Orthodox theology  </vt:lpstr>
      <vt:lpstr>General introduction – methodological remarks –conceptual tools</vt:lpstr>
      <vt:lpstr>HISTORICAL CONTEXT AND POLITICAL IMPLICATIONS</vt:lpstr>
      <vt:lpstr>Different approaches to the Greek Past  </vt:lpstr>
      <vt:lpstr>Attempts to prove the continuity of the Greek nation</vt:lpstr>
      <vt:lpstr>The agenda for our discussion</vt:lpstr>
      <vt:lpstr>More particularly</vt:lpstr>
      <vt:lpstr>Questions we are trying to answer:</vt:lpstr>
      <vt:lpstr>Historians</vt:lpstr>
      <vt:lpstr> Crucial questions about the evidence and it interpretation</vt:lpstr>
      <vt:lpstr>Critical reactions</vt:lpstr>
      <vt:lpstr>Current debates involving the interpretation of history </vt:lpstr>
      <vt:lpstr>Poets and prose writers – authors of important critical texts</vt:lpstr>
      <vt:lpstr>National and Cultural identity expressed in literary works </vt:lpstr>
      <vt:lpstr>Seferis on “Greekness”</vt:lpstr>
      <vt:lpstr>Seferis on Makriyannis</vt:lpstr>
      <vt:lpstr>Elytis’ “solar metaphysics”  and  Ritsos’ Romiosyni </vt:lpstr>
      <vt:lpstr>Philosophers and Theologians</vt:lpstr>
      <vt:lpstr>The reception and appropriation of  classical thought and of Christian ideas from the late byzantine and the Ottoman period</vt:lpstr>
      <vt:lpstr>Some positions and arguments – readings and misreadings of classical texts </vt:lpstr>
      <vt:lpstr>The appeal to Hellenism and Greekness in the confrontation with historical materialism</vt:lpstr>
      <vt:lpstr>Tsatsos idealist construal of Greekness</vt:lpstr>
      <vt:lpstr>Tsatsos on Theodorakopoulos</vt:lpstr>
      <vt:lpstr>Prezentace aplikace PowerPoint</vt:lpstr>
      <vt:lpstr>Prezentace aplikace PowerPoint</vt:lpstr>
      <vt:lpstr>Theodoracopoulos</vt:lpstr>
      <vt:lpstr>Kanellopoulos</vt:lpstr>
      <vt:lpstr>Kanellopoulos on Christianism and Hellenism</vt:lpstr>
      <vt:lpstr>“Hellenocentric”/ “hellenophile” “Neo-Orthodox” theologians </vt:lpstr>
      <vt:lpstr>The main arguments of Hellenocentric/Neo-Orthodox thinkers</vt:lpstr>
      <vt:lpstr>Prezentace aplikace PowerPoint</vt:lpstr>
      <vt:lpstr>Prezentace aplikace PowerPoint</vt:lpstr>
      <vt:lpstr>Ramfos “hermeneutics” of Greekness after his pro-Western turn</vt:lpstr>
      <vt:lpstr>Prezentace aplikace PowerPoint</vt:lpstr>
      <vt:lpstr>BIBLIOGRAPHICAL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Ideological uses of ancient and byzantine texts by Greek intellectuals</dc:title>
  <dc:creator>User</dc:creator>
  <cp:lastModifiedBy>Admin</cp:lastModifiedBy>
  <cp:revision>71</cp:revision>
  <dcterms:created xsi:type="dcterms:W3CDTF">2017-10-08T15:45:46Z</dcterms:created>
  <dcterms:modified xsi:type="dcterms:W3CDTF">2017-10-17T15:13:53Z</dcterms:modified>
</cp:coreProperties>
</file>