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81" r:id="rId7"/>
    <p:sldId id="262" r:id="rId8"/>
    <p:sldId id="263" r:id="rId9"/>
    <p:sldId id="268" r:id="rId10"/>
    <p:sldId id="269" r:id="rId11"/>
    <p:sldId id="271" r:id="rId12"/>
    <p:sldId id="265" r:id="rId13"/>
    <p:sldId id="264" r:id="rId14"/>
    <p:sldId id="272" r:id="rId15"/>
    <p:sldId id="266" r:id="rId16"/>
    <p:sldId id="274" r:id="rId17"/>
    <p:sldId id="277" r:id="rId18"/>
    <p:sldId id="267" r:id="rId19"/>
    <p:sldId id="273" r:id="rId20"/>
    <p:sldId id="276" r:id="rId21"/>
    <p:sldId id="275" r:id="rId2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7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1F07F-62CA-2D45-825D-E6657936FDA6}" type="datetimeFigureOut">
              <a:rPr lang="en-US" smtClean="0"/>
              <a:t>11/10/17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0E8D62-EE48-6144-93F4-5445397CB4E8}" type="slidenum">
              <a:rPr lang="en-US" smtClean="0"/>
              <a:t>‹#›</a:t>
            </a:fld>
            <a:endParaRPr lang="en-US"/>
          </a:p>
        </p:txBody>
      </p:sp>
    </p:spTree>
    <p:extLst>
      <p:ext uri="{BB962C8B-B14F-4D97-AF65-F5344CB8AC3E}">
        <p14:creationId xmlns:p14="http://schemas.microsoft.com/office/powerpoint/2010/main" val="8926649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0E8D62-EE48-6144-93F4-5445397CB4E8}" type="slidenum">
              <a:rPr lang="en-US" smtClean="0"/>
              <a:t>19</a:t>
            </a:fld>
            <a:endParaRPr lang="en-US"/>
          </a:p>
        </p:txBody>
      </p:sp>
    </p:spTree>
    <p:extLst>
      <p:ext uri="{BB962C8B-B14F-4D97-AF65-F5344CB8AC3E}">
        <p14:creationId xmlns:p14="http://schemas.microsoft.com/office/powerpoint/2010/main" val="3863572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AF24EDE2-5DB2-4597-A0AD-EB633402324E}" type="datetimeFigureOut">
              <a:rPr lang="el-GR"/>
              <a:pPr>
                <a:defRPr/>
              </a:pPr>
              <a:t>11/10/17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6D96CB5-59FD-4841-9B64-A27CC4BC61A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01030EEF-07DD-4E3F-87C2-04235C3C7236}" type="datetimeFigureOut">
              <a:rPr lang="el-GR"/>
              <a:pPr>
                <a:defRPr/>
              </a:pPr>
              <a:t>11/10/17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E9817A4-7349-41C7-B2D2-29D406E88F6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45C542FB-D4BB-4922-A65F-A751DAF260EC}" type="datetimeFigureOut">
              <a:rPr lang="el-GR"/>
              <a:pPr>
                <a:defRPr/>
              </a:pPr>
              <a:t>11/10/17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ACB288E-AB89-448E-A9D0-CDC2D23CCBB5}"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4DAFFB4C-F721-4BAD-8ABA-067692013051}" type="datetimeFigureOut">
              <a:rPr lang="el-GR"/>
              <a:pPr>
                <a:defRPr/>
              </a:pPr>
              <a:t>11/10/17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E4AD3EE-83D7-4B5B-826F-7A619506BB3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A13343-1395-4062-AA61-A8D0295B98C8}" type="datetimeFigureOut">
              <a:rPr lang="el-GR"/>
              <a:pPr>
                <a:defRPr/>
              </a:pPr>
              <a:t>11/10/17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DACEC17-CA1D-4333-AC48-4AE49F037D09}"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p:txBody>
          <a:bodyPr/>
          <a:lstStyle>
            <a:lvl1pPr>
              <a:defRPr/>
            </a:lvl1pPr>
          </a:lstStyle>
          <a:p>
            <a:pPr>
              <a:defRPr/>
            </a:pPr>
            <a:fld id="{FE252E12-4AD2-4953-8504-ABEEA91D78E4}" type="datetimeFigureOut">
              <a:rPr lang="el-GR"/>
              <a:pPr>
                <a:defRPr/>
              </a:pPr>
              <a:t>11/10/17</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8BB4C663-5E4D-4C70-B3BC-918DAD709D8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3"/>
          <p:cNvSpPr>
            <a:spLocks noGrp="1"/>
          </p:cNvSpPr>
          <p:nvPr>
            <p:ph type="dt" sz="half" idx="10"/>
          </p:nvPr>
        </p:nvSpPr>
        <p:spPr/>
        <p:txBody>
          <a:bodyPr/>
          <a:lstStyle>
            <a:lvl1pPr>
              <a:defRPr/>
            </a:lvl1pPr>
          </a:lstStyle>
          <a:p>
            <a:pPr>
              <a:defRPr/>
            </a:pPr>
            <a:fld id="{609500D4-5FDA-4A9F-B30B-24CC27A28F2C}" type="datetimeFigureOut">
              <a:rPr lang="el-GR"/>
              <a:pPr>
                <a:defRPr/>
              </a:pPr>
              <a:t>11/10/17</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42D9A12C-6409-438B-97E3-FA9BDE69A51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DD689745-1442-4E9B-A01F-2D573EABB109}" type="datetimeFigureOut">
              <a:rPr lang="el-GR"/>
              <a:pPr>
                <a:defRPr/>
              </a:pPr>
              <a:t>11/10/17</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2572B5B8-36E3-4871-A956-B3763BB8D3B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C3A44E4-60AD-4F88-B154-E65C39601FB4}" type="datetimeFigureOut">
              <a:rPr lang="el-GR"/>
              <a:pPr>
                <a:defRPr/>
              </a:pPr>
              <a:t>11/10/17</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60D905AF-D44C-46CA-A34A-AC5D4954AA7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AB27FD-BB92-4683-9EC6-A3BA178DDD4D}" type="datetimeFigureOut">
              <a:rPr lang="el-GR"/>
              <a:pPr>
                <a:defRPr/>
              </a:pPr>
              <a:t>11/10/17</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757CD0A-5A05-4C73-ADCB-95E3B8E4875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B99B45-666F-4007-8DD2-7157B7D1F9F8}" type="datetimeFigureOut">
              <a:rPr lang="el-GR"/>
              <a:pPr>
                <a:defRPr/>
              </a:pPr>
              <a:t>11/10/17</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C3AA4628-2F35-4FBD-827B-DD1ED8CF8DB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l-GR"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2CBEE7D-0F2F-428D-A3AF-EFA56B48AFBB}" type="datetimeFigureOut">
              <a:rPr lang="el-GR"/>
              <a:pPr>
                <a:defRPr/>
              </a:pPr>
              <a:t>11/10/17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7B42869-F294-49E8-A8B5-F2C3265FE0F1}"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svirvid@phs.uoa.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THE PUZZLE OF GREEK IDENTITY</a:t>
            </a:r>
            <a:endParaRPr lang="el-GR"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b="1" smtClean="0">
                <a:latin typeface="+mj-lt"/>
              </a:rPr>
              <a:t> Stelios </a:t>
            </a:r>
            <a:r>
              <a:rPr lang="en-US" b="1" dirty="0" smtClean="0">
                <a:latin typeface="+mj-lt"/>
              </a:rPr>
              <a:t>Virvidakis </a:t>
            </a:r>
          </a:p>
          <a:p>
            <a:pPr fontAlgn="auto">
              <a:spcAft>
                <a:spcPts val="0"/>
              </a:spcAft>
              <a:buFont typeface="Arial" pitchFamily="34" charset="0"/>
              <a:buNone/>
              <a:defRPr/>
            </a:pPr>
            <a:r>
              <a:rPr lang="en-US" b="1" dirty="0" smtClean="0">
                <a:latin typeface="+mj-lt"/>
              </a:rPr>
              <a:t>University of Athens</a:t>
            </a:r>
          </a:p>
          <a:p>
            <a:pPr fontAlgn="auto">
              <a:spcAft>
                <a:spcPts val="0"/>
              </a:spcAft>
              <a:buFont typeface="Arial" pitchFamily="34" charset="0"/>
              <a:buNone/>
              <a:defRPr/>
            </a:pPr>
            <a:r>
              <a:rPr lang="en-US" b="1" dirty="0" smtClean="0">
                <a:latin typeface="+mj-lt"/>
                <a:hlinkClick r:id="rId2"/>
              </a:rPr>
              <a:t>svirvid@phs.uoa.gr</a:t>
            </a:r>
            <a:r>
              <a:rPr lang="en-US" b="1" dirty="0" smtClean="0">
                <a:latin typeface="+mj-lt"/>
              </a:rPr>
              <a:t> </a:t>
            </a:r>
            <a:endParaRPr lang="el-GR" b="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smtClean="0"/>
              <a:t>- </a:t>
            </a:r>
            <a:r>
              <a:rPr lang="en-US" dirty="0"/>
              <a:t>Clarity  not of a superficial  kind   “limpidity”, “transparent depth” (</a:t>
            </a:r>
            <a:r>
              <a:rPr lang="en-US" dirty="0" err="1"/>
              <a:t>Theotokas</a:t>
            </a:r>
            <a:r>
              <a:rPr lang="en-US" dirty="0"/>
              <a:t>, </a:t>
            </a:r>
            <a:r>
              <a:rPr lang="en-US" dirty="0" err="1"/>
              <a:t>Karouzos</a:t>
            </a:r>
            <a:r>
              <a:rPr lang="en-US" dirty="0"/>
              <a:t>, </a:t>
            </a:r>
            <a:r>
              <a:rPr lang="en-US" dirty="0" smtClean="0"/>
              <a:t>Elytis</a:t>
            </a:r>
            <a:r>
              <a:rPr lang="en-US" dirty="0"/>
              <a:t>)</a:t>
            </a:r>
          </a:p>
          <a:p>
            <a:pPr fontAlgn="auto">
              <a:spcAft>
                <a:spcPts val="0"/>
              </a:spcAft>
              <a:buFont typeface="Arial" pitchFamily="34" charset="0"/>
              <a:buChar char="•"/>
              <a:defRPr/>
            </a:pPr>
            <a:r>
              <a:rPr lang="en-US" dirty="0" smtClean="0"/>
              <a:t>- A “spirit of resistance” </a:t>
            </a:r>
            <a:r>
              <a:rPr lang="en-US" dirty="0"/>
              <a:t>to external threats/</a:t>
            </a:r>
            <a:r>
              <a:rPr lang="en-US" dirty="0" smtClean="0"/>
              <a:t>invaders - resilience </a:t>
            </a:r>
            <a:r>
              <a:rPr lang="en-US" dirty="0"/>
              <a:t>(</a:t>
            </a:r>
            <a:r>
              <a:rPr lang="en-US" dirty="0" err="1"/>
              <a:t>Svoronos</a:t>
            </a:r>
            <a:r>
              <a:rPr lang="en-US" dirty="0"/>
              <a:t>)  </a:t>
            </a:r>
          </a:p>
          <a:p>
            <a:pPr fontAlgn="auto">
              <a:spcAft>
                <a:spcPts val="0"/>
              </a:spcAft>
              <a:buFont typeface="Arial" pitchFamily="34" charset="0"/>
              <a:buChar char="•"/>
              <a:defRPr/>
            </a:pPr>
            <a:r>
              <a:rPr lang="en-US" dirty="0"/>
              <a:t>- Coexistence / reconciliation (?) of opposites (</a:t>
            </a:r>
            <a:r>
              <a:rPr lang="en-US" dirty="0" err="1"/>
              <a:t>Zouraris</a:t>
            </a:r>
            <a:r>
              <a:rPr lang="en-US" dirty="0"/>
              <a:t>)</a:t>
            </a:r>
          </a:p>
          <a:p>
            <a:pPr fontAlgn="auto">
              <a:spcAft>
                <a:spcPts val="0"/>
              </a:spcAft>
              <a:buFont typeface="Arial" pitchFamily="34" charset="0"/>
              <a:buChar char="•"/>
              <a:defRPr/>
            </a:pPr>
            <a:r>
              <a:rPr lang="en-US" dirty="0"/>
              <a:t>- More or less essentialist </a:t>
            </a:r>
            <a:r>
              <a:rPr lang="en-US" dirty="0" err="1"/>
              <a:t>construals</a:t>
            </a:r>
            <a:r>
              <a:rPr lang="en-US" dirty="0"/>
              <a:t> of </a:t>
            </a:r>
            <a:r>
              <a:rPr lang="en-US" dirty="0" err="1"/>
              <a:t>Greekness</a:t>
            </a:r>
            <a:r>
              <a:rPr lang="en-US" dirty="0"/>
              <a:t> –the metaphor of the nation as a “silkworm”  undergoing      transformations (</a:t>
            </a:r>
            <a:r>
              <a:rPr lang="en-US" dirty="0" err="1"/>
              <a:t>Ramfos</a:t>
            </a:r>
            <a:r>
              <a:rPr lang="en-US" dirty="0"/>
              <a:t>)–   reference to natural and historical </a:t>
            </a:r>
            <a:r>
              <a:rPr lang="en-US" dirty="0" smtClean="0"/>
              <a:t>factors including  </a:t>
            </a:r>
            <a:r>
              <a:rPr lang="en-US" dirty="0"/>
              <a:t>landscape, historical   experience       etc. </a:t>
            </a:r>
            <a:r>
              <a:rPr lang="en-US" dirty="0" smtClean="0"/>
              <a:t>( See the </a:t>
            </a:r>
            <a:r>
              <a:rPr lang="en-US" dirty="0"/>
              <a:t>debate between </a:t>
            </a:r>
            <a:r>
              <a:rPr lang="en-US" dirty="0" err="1"/>
              <a:t>Seferis</a:t>
            </a:r>
            <a:r>
              <a:rPr lang="en-US" dirty="0"/>
              <a:t> and  </a:t>
            </a:r>
            <a:r>
              <a:rPr lang="en-US" dirty="0" err="1"/>
              <a:t>Tsatsos</a:t>
            </a:r>
            <a:r>
              <a:rPr lang="en-US" dirty="0"/>
              <a:t> on the need for rational  constraints on </a:t>
            </a:r>
            <a:r>
              <a:rPr lang="en-US" dirty="0" smtClean="0"/>
              <a:t>poetic </a:t>
            </a:r>
            <a:r>
              <a:rPr lang="en-US" dirty="0"/>
              <a:t>creation) </a:t>
            </a:r>
            <a:r>
              <a:rPr lang="en-US" dirty="0" smtClean="0"/>
              <a:t> </a:t>
            </a:r>
          </a:p>
          <a:p>
            <a:pPr fontAlgn="auto">
              <a:spcAft>
                <a:spcPts val="0"/>
              </a:spcAft>
              <a:buFont typeface="Arial" pitchFamily="34" charset="0"/>
              <a:buChar char="•"/>
              <a:defRPr/>
            </a:pPr>
            <a:r>
              <a:rPr lang="en-US" dirty="0" smtClean="0"/>
              <a:t>Questions </a:t>
            </a:r>
            <a:r>
              <a:rPr lang="en-US" dirty="0"/>
              <a:t>concerning the </a:t>
            </a:r>
            <a:r>
              <a:rPr lang="en-US" dirty="0" err="1"/>
              <a:t>helleno-christian</a:t>
            </a:r>
            <a:r>
              <a:rPr lang="en-US" dirty="0"/>
              <a:t> synthesis  -  a  simple combination  of  </a:t>
            </a:r>
            <a:r>
              <a:rPr lang="en-US" i="1" dirty="0"/>
              <a:t>Logos</a:t>
            </a:r>
            <a:r>
              <a:rPr lang="en-US" dirty="0"/>
              <a:t> </a:t>
            </a:r>
            <a:r>
              <a:rPr lang="en-US" dirty="0" smtClean="0"/>
              <a:t>with  </a:t>
            </a:r>
            <a:r>
              <a:rPr lang="en-US" i="1" dirty="0" smtClean="0"/>
              <a:t>Agape</a:t>
            </a:r>
            <a:r>
              <a:rPr lang="en-US" dirty="0" smtClean="0"/>
              <a:t> or </a:t>
            </a:r>
            <a:r>
              <a:rPr lang="en-US" dirty="0"/>
              <a:t>a deeper affinity and </a:t>
            </a:r>
            <a:r>
              <a:rPr lang="en-US" dirty="0" smtClean="0"/>
              <a:t>fusion? </a:t>
            </a:r>
            <a:r>
              <a:rPr lang="en-US" dirty="0"/>
              <a:t>– The dialectic of  universality </a:t>
            </a:r>
            <a:r>
              <a:rPr lang="en-US" dirty="0" smtClean="0"/>
              <a:t>(</a:t>
            </a:r>
            <a:r>
              <a:rPr lang="en-US" dirty="0" err="1" smtClean="0"/>
              <a:t>oecumenism</a:t>
            </a:r>
            <a:r>
              <a:rPr lang="en-US" dirty="0"/>
              <a:t>) and particularity</a:t>
            </a:r>
          </a:p>
          <a:p>
            <a:pPr fontAlgn="auto">
              <a:spcAft>
                <a:spcPts val="0"/>
              </a:spcAft>
              <a:buFont typeface="Arial" pitchFamily="34" charset="0"/>
              <a:buChar char="•"/>
              <a:defRPr/>
            </a:pPr>
            <a:r>
              <a:rPr lang="en-US" dirty="0"/>
              <a:t>- The need for a systematic and thoroughgoing philosophical </a:t>
            </a:r>
            <a:r>
              <a:rPr lang="en-US" dirty="0" smtClean="0"/>
              <a:t>critique</a:t>
            </a:r>
            <a:r>
              <a:rPr lang="en-US" b="1" dirty="0"/>
              <a:t> </a:t>
            </a:r>
            <a:r>
              <a:rPr lang="en-US" dirty="0" smtClean="0"/>
              <a:t>and the clash with common perceptions – how much debunking is possible and desirable?</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The “myth” of the Generation of the thirties</a:t>
            </a:r>
            <a:endParaRPr lang="en-US" dirty="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A modernist agenda – attempt at a combination of cosmopolitanism and traditionalism</a:t>
            </a:r>
          </a:p>
          <a:p>
            <a:pPr fontAlgn="auto">
              <a:spcAft>
                <a:spcPts val="0"/>
              </a:spcAft>
              <a:buFont typeface="Arial" pitchFamily="34" charset="0"/>
              <a:buChar char="•"/>
              <a:defRPr/>
            </a:pPr>
            <a:r>
              <a:rPr lang="en-US" dirty="0" smtClean="0"/>
              <a:t>The elaboration of an archetypal, aesthetic conception of “</a:t>
            </a:r>
            <a:r>
              <a:rPr lang="en-US" dirty="0" err="1" smtClean="0"/>
              <a:t>Greekness</a:t>
            </a:r>
            <a:r>
              <a:rPr lang="en-US" dirty="0" smtClean="0"/>
              <a:t>” – aiming at resolving or overcoming the tensions between modernity and popular culture/ continuity and renewal/ uniqueness and universalism</a:t>
            </a:r>
          </a:p>
          <a:p>
            <a:pPr fontAlgn="auto">
              <a:spcAft>
                <a:spcPts val="0"/>
              </a:spcAft>
              <a:buFont typeface="Arial" pitchFamily="34" charset="0"/>
              <a:buChar char="•"/>
              <a:defRPr/>
            </a:pPr>
            <a:r>
              <a:rPr lang="en-US" dirty="0" smtClean="0"/>
              <a:t>The political dimension – a dialectic between conservatism  and liberalism – the radical/Marxist opposition to the ideology promoted by all bourgeois intellectuals of the thirties – mythologies of the Left negative appraisals and the need for a critical reassessment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Some characteristic positions and arguments</a:t>
            </a:r>
            <a:endParaRPr lang="en-US" dirty="0"/>
          </a:p>
        </p:txBody>
      </p:sp>
      <p:sp>
        <p:nvSpPr>
          <p:cNvPr id="3" name="Content Placeholder 2"/>
          <p:cNvSpPr>
            <a:spLocks noGrp="1"/>
          </p:cNvSpPr>
          <p:nvPr>
            <p:ph idx="1"/>
          </p:nvPr>
        </p:nvSpPr>
        <p:spPr/>
        <p:txBody>
          <a:bodyPr rtlCol="0">
            <a:normAutofit fontScale="77500" lnSpcReduction="20000"/>
          </a:bodyPr>
          <a:lstStyle/>
          <a:p>
            <a:pPr algn="just" fontAlgn="auto">
              <a:spcAft>
                <a:spcPts val="0"/>
              </a:spcAft>
              <a:buFont typeface="Arial" pitchFamily="34" charset="0"/>
              <a:buChar char="•"/>
              <a:defRPr/>
            </a:pPr>
            <a:r>
              <a:rPr lang="en-US" dirty="0" smtClean="0"/>
              <a:t>Ideological uses / alternative readings and </a:t>
            </a:r>
            <a:r>
              <a:rPr lang="en-US" dirty="0" err="1" smtClean="0"/>
              <a:t>misreadings</a:t>
            </a:r>
            <a:r>
              <a:rPr lang="en-US" dirty="0" smtClean="0"/>
              <a:t> of Classical Greek, Byzantine and Modern Greek texts by contemporary Greek intellectuals</a:t>
            </a:r>
          </a:p>
          <a:p>
            <a:pPr algn="just" fontAlgn="auto">
              <a:spcAft>
                <a:spcPts val="0"/>
              </a:spcAft>
              <a:buFont typeface="Arial" pitchFamily="34" charset="0"/>
              <a:buChar char="•"/>
              <a:defRPr/>
            </a:pPr>
            <a:r>
              <a:rPr lang="en-US" dirty="0" smtClean="0"/>
              <a:t>The appeal of the writings of “neo-Orthodox”, “</a:t>
            </a:r>
            <a:r>
              <a:rPr lang="en-US" dirty="0" err="1"/>
              <a:t>H</a:t>
            </a:r>
            <a:r>
              <a:rPr lang="en-US" dirty="0" err="1" smtClean="0"/>
              <a:t>elleno</a:t>
            </a:r>
            <a:r>
              <a:rPr lang="en-US" dirty="0" smtClean="0"/>
              <a:t>-centric” thinkers, drawing to an important extent on certain trends in orthodox theology (mystical, </a:t>
            </a:r>
            <a:r>
              <a:rPr lang="en-US" dirty="0" err="1" smtClean="0"/>
              <a:t>personalist</a:t>
            </a:r>
            <a:r>
              <a:rPr lang="en-US" dirty="0" smtClean="0"/>
              <a:t>, but also communitarian) who elaborate the idea  of a unique cultural identity, displaying a synthesis of Greek epistemology and Christian ontology (</a:t>
            </a:r>
            <a:r>
              <a:rPr lang="en-US" dirty="0" err="1" smtClean="0"/>
              <a:t>Lorentzatos</a:t>
            </a:r>
            <a:r>
              <a:rPr lang="en-US" dirty="0" smtClean="0"/>
              <a:t>, </a:t>
            </a:r>
            <a:r>
              <a:rPr lang="en-US" dirty="0" err="1" smtClean="0"/>
              <a:t>Giannaras</a:t>
            </a:r>
            <a:r>
              <a:rPr lang="en-US" dirty="0" smtClean="0"/>
              <a:t>, </a:t>
            </a:r>
            <a:r>
              <a:rPr lang="en-US" dirty="0" err="1" smtClean="0"/>
              <a:t>Ramfos</a:t>
            </a:r>
            <a:r>
              <a:rPr lang="en-US" dirty="0" smtClean="0"/>
              <a:t>, </a:t>
            </a:r>
            <a:r>
              <a:rPr lang="en-US" dirty="0" err="1" smtClean="0"/>
              <a:t>Zouraris</a:t>
            </a:r>
            <a:r>
              <a:rPr lang="en-US" dirty="0" smtClean="0"/>
              <a:t>) – Analogies to the “</a:t>
            </a:r>
            <a:r>
              <a:rPr lang="en-US" dirty="0" err="1" smtClean="0"/>
              <a:t>Slavophile</a:t>
            </a:r>
            <a:r>
              <a:rPr lang="en-US" dirty="0" smtClean="0"/>
              <a:t>” movement in Russia of the late 19</a:t>
            </a:r>
            <a:r>
              <a:rPr lang="en-US" baseline="30000" dirty="0" smtClean="0"/>
              <a:t>th/</a:t>
            </a:r>
            <a:r>
              <a:rPr lang="en-US" dirty="0" smtClean="0"/>
              <a:t> early 20</a:t>
            </a:r>
            <a:r>
              <a:rPr lang="en-US" baseline="30000" dirty="0" smtClean="0"/>
              <a:t>th</a:t>
            </a:r>
            <a:r>
              <a:rPr lang="en-US" dirty="0" smtClean="0"/>
              <a:t> centuries (?) </a:t>
            </a:r>
          </a:p>
          <a:p>
            <a:pPr algn="just" fontAlgn="auto">
              <a:spcAft>
                <a:spcPts val="0"/>
              </a:spcAft>
              <a:buFont typeface="Arial" pitchFamily="34" charset="0"/>
              <a:buChar char="•"/>
              <a:defRPr/>
            </a:pPr>
            <a:r>
              <a:rPr lang="en-US" dirty="0" smtClean="0"/>
              <a:t>Philosophical perspectives of the Greek </a:t>
            </a:r>
            <a:r>
              <a:rPr lang="en-US" dirty="0" err="1" smtClean="0"/>
              <a:t>diaspora</a:t>
            </a:r>
            <a:r>
              <a:rPr lang="en-US" dirty="0" smtClean="0"/>
              <a:t> (</a:t>
            </a:r>
            <a:r>
              <a:rPr lang="en-US" dirty="0" err="1" smtClean="0"/>
              <a:t>Axelos</a:t>
            </a:r>
            <a:r>
              <a:rPr lang="en-US" dirty="0" smtClean="0"/>
              <a:t>, </a:t>
            </a:r>
            <a:r>
              <a:rPr lang="en-US" dirty="0" err="1" smtClean="0"/>
              <a:t>Castoriadis</a:t>
            </a:r>
            <a:r>
              <a:rPr lang="en-US" dirty="0" smtClean="0"/>
              <a:t>, </a:t>
            </a:r>
            <a:r>
              <a:rPr lang="en-US" dirty="0" err="1" smtClean="0"/>
              <a:t>Kondylis</a:t>
            </a: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Tentative conclusions – Questions and  prospects</a:t>
            </a:r>
            <a:endParaRPr lang="en-US" dirty="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t>To what extent and in what ways does the conscious promotion of different conceptions or </a:t>
            </a:r>
            <a:r>
              <a:rPr lang="en-US" dirty="0" smtClean="0"/>
              <a:t>Hellenism and </a:t>
            </a:r>
            <a:r>
              <a:rPr lang="en-US" dirty="0" err="1" smtClean="0"/>
              <a:t>Greekness</a:t>
            </a:r>
            <a:r>
              <a:rPr lang="en-US" dirty="0" smtClean="0"/>
              <a:t> </a:t>
            </a:r>
            <a:r>
              <a:rPr lang="en-US" dirty="0"/>
              <a:t>influence everyday life? – </a:t>
            </a:r>
            <a:r>
              <a:rPr lang="en-US" dirty="0" smtClean="0"/>
              <a:t>What might be the importance  </a:t>
            </a:r>
            <a:r>
              <a:rPr lang="en-US" dirty="0"/>
              <a:t>of </a:t>
            </a:r>
            <a:r>
              <a:rPr lang="en-US" dirty="0" smtClean="0"/>
              <a:t>retaining </a:t>
            </a:r>
            <a:r>
              <a:rPr lang="en-US" dirty="0"/>
              <a:t>traditional values </a:t>
            </a:r>
            <a:r>
              <a:rPr lang="en-US" dirty="0" smtClean="0"/>
              <a:t>– along  </a:t>
            </a:r>
            <a:r>
              <a:rPr lang="en-US" dirty="0"/>
              <a:t>different </a:t>
            </a:r>
            <a:r>
              <a:rPr lang="en-US" dirty="0" smtClean="0"/>
              <a:t>cosmopolitan and “</a:t>
            </a:r>
            <a:r>
              <a:rPr lang="en-US" dirty="0" err="1" smtClean="0"/>
              <a:t>glocal</a:t>
            </a:r>
            <a:r>
              <a:rPr lang="en-US" dirty="0" smtClean="0"/>
              <a:t>” </a:t>
            </a:r>
            <a:r>
              <a:rPr lang="en-US" dirty="0" err="1" smtClean="0"/>
              <a:t>construals</a:t>
            </a:r>
            <a:r>
              <a:rPr lang="en-US" dirty="0" smtClean="0"/>
              <a:t> </a:t>
            </a:r>
            <a:r>
              <a:rPr lang="en-US" dirty="0"/>
              <a:t>of the Greek </a:t>
            </a:r>
            <a:r>
              <a:rPr lang="en-US" dirty="0" smtClean="0"/>
              <a:t>heritage? </a:t>
            </a:r>
            <a:endParaRPr lang="en-US" dirty="0"/>
          </a:p>
          <a:p>
            <a:pPr fontAlgn="auto">
              <a:spcAft>
                <a:spcPts val="0"/>
              </a:spcAft>
              <a:buFont typeface="Arial" pitchFamily="34" charset="0"/>
              <a:buChar char="•"/>
              <a:defRPr/>
            </a:pPr>
            <a:r>
              <a:rPr lang="en-US" dirty="0"/>
              <a:t> </a:t>
            </a:r>
            <a:r>
              <a:rPr lang="en-US" dirty="0" smtClean="0"/>
              <a:t>Political implications of alternative and competing approaches to Greek culture and to its relation to Western European and to Eastern traditions at a time of crisis (financial but also political, moral and cultural) –  </a:t>
            </a:r>
            <a:r>
              <a:rPr lang="en-US" dirty="0" err="1" smtClean="0"/>
              <a:t>clientelism</a:t>
            </a:r>
            <a:r>
              <a:rPr lang="en-US" dirty="0" smtClean="0"/>
              <a:t> and civil disobedience - Modernizers and Traditionalists at the turn of the 21</a:t>
            </a:r>
            <a:r>
              <a:rPr lang="en-US" baseline="30000" dirty="0" smtClean="0"/>
              <a:t>st</a:t>
            </a:r>
            <a:r>
              <a:rPr lang="en-US" dirty="0" smtClean="0"/>
              <a:t> century – The persistence of </a:t>
            </a:r>
            <a:r>
              <a:rPr lang="en-US" dirty="0" err="1" smtClean="0"/>
              <a:t>exceptionalist</a:t>
            </a:r>
            <a:r>
              <a:rPr lang="en-US" dirty="0" smtClean="0"/>
              <a:t> views</a:t>
            </a:r>
          </a:p>
          <a:p>
            <a:pPr fontAlgn="auto">
              <a:spcAft>
                <a:spcPts val="0"/>
              </a:spcAft>
              <a:buFont typeface="Arial" pitchFamily="34" charset="0"/>
              <a:buChar char="•"/>
              <a:defRPr/>
            </a:pPr>
            <a:r>
              <a:rPr lang="en-US" dirty="0" smtClean="0"/>
              <a:t>The challenge of </a:t>
            </a:r>
            <a:r>
              <a:rPr lang="en-US" dirty="0" err="1" smtClean="0"/>
              <a:t>multicultarism</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Current debates</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smtClean="0"/>
              <a:t>The impact of the recent crisis –  the manifestation of pathological symptoms  (defensive and introvert stance – megalomania and self-victimization – blaming others – xenophobic, anti-western and anti-</a:t>
            </a:r>
            <a:r>
              <a:rPr lang="en-US" dirty="0" err="1" smtClean="0"/>
              <a:t>european</a:t>
            </a:r>
            <a:r>
              <a:rPr lang="en-US" dirty="0" smtClean="0"/>
              <a:t> tendencies)</a:t>
            </a:r>
          </a:p>
          <a:p>
            <a:pPr fontAlgn="auto">
              <a:spcAft>
                <a:spcPts val="0"/>
              </a:spcAft>
              <a:buFont typeface="Arial" pitchFamily="34" charset="0"/>
              <a:buChar char="•"/>
              <a:defRPr/>
            </a:pPr>
            <a:r>
              <a:rPr lang="en-US" dirty="0" smtClean="0"/>
              <a:t>The political dimension – The rise of the extreme Right and the victory of the radical Left  -  consequences</a:t>
            </a:r>
          </a:p>
          <a:p>
            <a:pPr fontAlgn="auto">
              <a:spcAft>
                <a:spcPts val="0"/>
              </a:spcAft>
              <a:buFont typeface="Arial" pitchFamily="34" charset="0"/>
              <a:buChar char="•"/>
              <a:defRPr/>
            </a:pPr>
            <a:r>
              <a:rPr lang="en-US" dirty="0" smtClean="0"/>
              <a:t>Myths and reality – which myths </a:t>
            </a:r>
            <a:r>
              <a:rPr lang="en-US" dirty="0"/>
              <a:t>(positive and negative</a:t>
            </a:r>
            <a:r>
              <a:rPr lang="en-US" dirty="0" smtClean="0"/>
              <a:t>) could we endorse?</a:t>
            </a:r>
          </a:p>
          <a:p>
            <a:pPr fontAlgn="auto">
              <a:spcAft>
                <a:spcPts val="0"/>
              </a:spcAft>
              <a:buFont typeface="Arial" pitchFamily="34" charset="0"/>
              <a:buChar char="•"/>
              <a:defRPr/>
            </a:pPr>
            <a:r>
              <a:rPr lang="en-US" dirty="0" smtClean="0"/>
              <a:t>How much deconstruction? – ethical issues </a:t>
            </a:r>
          </a:p>
          <a:p>
            <a:pPr fontAlgn="auto">
              <a:spcAft>
                <a:spcPts val="0"/>
              </a:spcAft>
              <a:buFont typeface="Arial" pitchFamily="34" charset="0"/>
              <a:buChar char="•"/>
              <a:defRPr/>
            </a:pPr>
            <a:r>
              <a:rPr lang="en-US" dirty="0" smtClean="0"/>
              <a:t>Strategies for cultivating a different identity? – promoting a “success story” – seven “boom- bust- bailout” cycles  (</a:t>
            </a:r>
            <a:r>
              <a:rPr lang="en-US" dirty="0" err="1" smtClean="0"/>
              <a:t>Kalyvas</a:t>
            </a:r>
            <a:r>
              <a:rPr lang="en-US" dirty="0" smtClean="0"/>
              <a:t>)</a:t>
            </a:r>
          </a:p>
          <a:p>
            <a:pPr fontAlgn="auto">
              <a:spcAft>
                <a:spcPts val="0"/>
              </a:spcAft>
              <a:buFont typeface="Arial" pitchFamily="34" charset="0"/>
              <a:buChar char="•"/>
              <a:defRPr/>
            </a:pPr>
            <a:r>
              <a:rPr lang="en-US" dirty="0" smtClean="0"/>
              <a:t>Drawing on existing institutions – education and public discourse – the teaching of history - modifying attitudes – the role of civil society – public intellectuals</a:t>
            </a:r>
          </a:p>
          <a:p>
            <a:pPr fontAlgn="auto">
              <a:spcAft>
                <a:spcPts val="0"/>
              </a:spcAft>
              <a:buFont typeface="Arial" pitchFamily="34" charset="0"/>
              <a:buChar char="•"/>
              <a:defRPr/>
            </a:pPr>
            <a:r>
              <a:rPr lang="en-US" dirty="0" smtClean="0"/>
              <a:t>Ambition – continuity -perseverance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BIBLIOGRAPHY</a:t>
            </a:r>
          </a:p>
        </p:txBody>
      </p:sp>
      <p:sp>
        <p:nvSpPr>
          <p:cNvPr id="3" name="Content Placeholder 2"/>
          <p:cNvSpPr>
            <a:spLocks noGrp="1"/>
          </p:cNvSpPr>
          <p:nvPr>
            <p:ph idx="1"/>
          </p:nvPr>
        </p:nvSpPr>
        <p:spPr>
          <a:xfrm>
            <a:off x="539552" y="1855365"/>
            <a:ext cx="8229600" cy="4525963"/>
          </a:xfrm>
        </p:spPr>
        <p:txBody>
          <a:bodyPr rtlCol="0">
            <a:normAutofit fontScale="25000" lnSpcReduction="20000"/>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l-GR" sz="4800" dirty="0" smtClean="0"/>
              <a:t>Αβδελά, Εφη, κ. α. (επιμ),  </a:t>
            </a:r>
            <a:r>
              <a:rPr lang="el-GR" sz="4800" i="1" dirty="0" smtClean="0"/>
              <a:t>Φυλετικές θεωρίες στην Ελλάδα</a:t>
            </a:r>
            <a:r>
              <a:rPr lang="el-GR" sz="4800" dirty="0" smtClean="0"/>
              <a:t>,  Ηράκλειο</a:t>
            </a:r>
            <a:r>
              <a:rPr lang="en-US" sz="4800" dirty="0" smtClean="0"/>
              <a:t>: </a:t>
            </a:r>
            <a:r>
              <a:rPr lang="el-GR" sz="4800" dirty="0" smtClean="0"/>
              <a:t>Πανεπιστημιακές  Εκδόσεις Κρήτης, 2017</a:t>
            </a:r>
          </a:p>
          <a:p>
            <a:pPr fontAlgn="auto">
              <a:spcAft>
                <a:spcPts val="0"/>
              </a:spcAft>
              <a:buFont typeface="Arial" pitchFamily="34" charset="0"/>
              <a:buChar char="•"/>
              <a:defRPr/>
            </a:pPr>
            <a:endParaRPr lang="el-GR" sz="4800" dirty="0" smtClean="0"/>
          </a:p>
          <a:p>
            <a:pPr fontAlgn="auto">
              <a:spcAft>
                <a:spcPts val="0"/>
              </a:spcAft>
              <a:buFont typeface="Arial" pitchFamily="34" charset="0"/>
              <a:buChar char="•"/>
              <a:defRPr/>
            </a:pPr>
            <a:r>
              <a:rPr lang="en-US" sz="4800" dirty="0" smtClean="0"/>
              <a:t>A</a:t>
            </a:r>
            <a:r>
              <a:rPr lang="el-GR" sz="4800" dirty="0" smtClean="0"/>
              <a:t>θανασιάδης,  Χάρης, </a:t>
            </a:r>
            <a:r>
              <a:rPr lang="en-US" sz="4800" dirty="0" smtClean="0"/>
              <a:t> </a:t>
            </a:r>
            <a:r>
              <a:rPr lang="el-GR" sz="4800" i="1" dirty="0" smtClean="0"/>
              <a:t>Τα  αποσυρθέντα  βιβλία</a:t>
            </a:r>
            <a:r>
              <a:rPr lang="en-US" sz="4800" i="1" dirty="0" smtClean="0"/>
              <a:t>:    ‘E</a:t>
            </a:r>
            <a:r>
              <a:rPr lang="el-GR" sz="4800" i="1" dirty="0" err="1" smtClean="0"/>
              <a:t>θνος</a:t>
            </a:r>
            <a:r>
              <a:rPr lang="el-GR" sz="4800" i="1" dirty="0" smtClean="0"/>
              <a:t>  και σχολική  Ιστορία στην  Ελλάδα, 1858-2008</a:t>
            </a:r>
            <a:r>
              <a:rPr lang="el-GR" sz="4800" dirty="0" smtClean="0"/>
              <a:t>,   Αθήνα</a:t>
            </a:r>
            <a:r>
              <a:rPr lang="en-US" sz="4800" dirty="0" smtClean="0"/>
              <a:t>: </a:t>
            </a:r>
            <a:r>
              <a:rPr lang="el-GR" sz="4800" dirty="0" smtClean="0"/>
              <a:t>Αλεξάνδρεια, 2015</a:t>
            </a:r>
            <a:endParaRPr lang="en-US" sz="4800" i="1" dirty="0" smtClean="0"/>
          </a:p>
          <a:p>
            <a:pPr marL="0" indent="0" fontAlgn="auto">
              <a:spcAft>
                <a:spcPts val="0"/>
              </a:spcAft>
              <a:buNone/>
              <a:defRPr/>
            </a:pPr>
            <a:endParaRPr lang="el-GR" sz="4800" dirty="0"/>
          </a:p>
          <a:p>
            <a:pPr fontAlgn="auto">
              <a:spcAft>
                <a:spcPts val="0"/>
              </a:spcAft>
              <a:defRPr/>
            </a:pPr>
            <a:r>
              <a:rPr lang="el-GR" sz="4800" dirty="0" smtClean="0"/>
              <a:t>Αξελός, Κώστας,  </a:t>
            </a:r>
            <a:r>
              <a:rPr lang="el-GR" sz="4800" i="1" dirty="0" smtClean="0"/>
              <a:t>Η μοίρα της σύγχρονης Ελλάδας,, </a:t>
            </a:r>
            <a:r>
              <a:rPr lang="el-GR" sz="4800" dirty="0" smtClean="0"/>
              <a:t>μτφρ. Κ. Δασκαλάκη, Αθήνα</a:t>
            </a:r>
            <a:r>
              <a:rPr lang="en-US" sz="4800" dirty="0" smtClean="0"/>
              <a:t>: N</a:t>
            </a:r>
            <a:r>
              <a:rPr lang="el-GR" sz="4800" dirty="0" smtClean="0"/>
              <a:t>εφέλη 2010</a:t>
            </a:r>
            <a:endParaRPr lang="en-US" sz="4800" dirty="0" smtClean="0"/>
          </a:p>
          <a:p>
            <a:pPr fontAlgn="auto">
              <a:spcAft>
                <a:spcPts val="0"/>
              </a:spcAft>
              <a:defRPr/>
            </a:pPr>
            <a:endParaRPr lang="en-US" sz="4800" i="1" dirty="0" smtClean="0"/>
          </a:p>
          <a:p>
            <a:pPr fontAlgn="auto">
              <a:spcAft>
                <a:spcPts val="0"/>
              </a:spcAft>
              <a:defRPr/>
            </a:pPr>
            <a:r>
              <a:rPr lang="en-US" sz="4800" dirty="0" smtClean="0"/>
              <a:t>Anderson, </a:t>
            </a:r>
            <a:r>
              <a:rPr lang="en-US" sz="4800" dirty="0" err="1" smtClean="0"/>
              <a:t>Benedikt</a:t>
            </a:r>
            <a:r>
              <a:rPr lang="en-US" sz="4800" dirty="0" smtClean="0"/>
              <a:t>,  </a:t>
            </a:r>
            <a:r>
              <a:rPr lang="en-US" sz="4800" i="1" dirty="0" smtClean="0"/>
              <a:t>Imagined Communities, Reflections on the Origins and Spread of Nationalism</a:t>
            </a:r>
            <a:r>
              <a:rPr lang="en-US" sz="4800" dirty="0" smtClean="0"/>
              <a:t>, </a:t>
            </a:r>
            <a:r>
              <a:rPr lang="en-US" sz="4800" i="1" dirty="0" smtClean="0"/>
              <a:t> </a:t>
            </a:r>
            <a:r>
              <a:rPr lang="en-US" sz="4800" dirty="0" smtClean="0"/>
              <a:t>London: Verso, 2010</a:t>
            </a:r>
            <a:endParaRPr lang="el-GR" sz="4800" dirty="0" smtClean="0"/>
          </a:p>
          <a:p>
            <a:pPr fontAlgn="auto">
              <a:spcAft>
                <a:spcPts val="0"/>
              </a:spcAft>
              <a:defRPr/>
            </a:pPr>
            <a:endParaRPr lang="en-US" sz="4800" dirty="0" smtClean="0"/>
          </a:p>
          <a:p>
            <a:pPr fontAlgn="auto">
              <a:spcAft>
                <a:spcPts val="0"/>
              </a:spcAft>
              <a:buFont typeface="Arial" pitchFamily="34" charset="0"/>
              <a:buChar char="•"/>
              <a:defRPr/>
            </a:pPr>
            <a:r>
              <a:rPr lang="en-US" sz="4800" dirty="0" err="1" smtClean="0"/>
              <a:t>Appiah</a:t>
            </a:r>
            <a:r>
              <a:rPr lang="en-US" sz="4800" dirty="0" smtClean="0"/>
              <a:t>, </a:t>
            </a:r>
            <a:r>
              <a:rPr lang="en-US" sz="4800" dirty="0" err="1" smtClean="0"/>
              <a:t>Kwame</a:t>
            </a:r>
            <a:r>
              <a:rPr lang="en-US" sz="4800" dirty="0" smtClean="0"/>
              <a:t>, Anthony,  </a:t>
            </a:r>
            <a:r>
              <a:rPr lang="en-US" sz="4800" i="1" dirty="0" smtClean="0"/>
              <a:t>The Ethics of Identity,</a:t>
            </a:r>
            <a:r>
              <a:rPr lang="en-US" sz="4800" dirty="0" smtClean="0"/>
              <a:t>  Princeton: Princeton University Press, 2005</a:t>
            </a:r>
          </a:p>
          <a:p>
            <a:pPr fontAlgn="auto">
              <a:spcAft>
                <a:spcPts val="0"/>
              </a:spcAft>
              <a:buFont typeface="Arial" pitchFamily="34" charset="0"/>
              <a:buChar char="•"/>
              <a:defRPr/>
            </a:pPr>
            <a:endParaRPr lang="en-US" sz="4800" dirty="0" smtClean="0"/>
          </a:p>
          <a:p>
            <a:pPr fontAlgn="auto">
              <a:spcAft>
                <a:spcPts val="0"/>
              </a:spcAft>
              <a:buFont typeface="Arial" pitchFamily="34" charset="0"/>
              <a:buChar char="•"/>
              <a:defRPr/>
            </a:pPr>
            <a:r>
              <a:rPr lang="el-GR" sz="4800" dirty="0" smtClean="0"/>
              <a:t>Βαγενάς, Νάσος,  «Νεοελληνική </a:t>
            </a:r>
            <a:r>
              <a:rPr lang="el-GR" sz="4800" dirty="0" err="1" smtClean="0"/>
              <a:t>μετανεωτερικότητα</a:t>
            </a:r>
            <a:r>
              <a:rPr lang="en-US" sz="4800" dirty="0" smtClean="0"/>
              <a:t>: </a:t>
            </a:r>
            <a:r>
              <a:rPr lang="el-GR" sz="4800" dirty="0" smtClean="0"/>
              <a:t>Από το ένα άκρο στο άλλο»,  </a:t>
            </a:r>
            <a:r>
              <a:rPr lang="el-GR" sz="4800" i="1" dirty="0" smtClean="0"/>
              <a:t>Α</a:t>
            </a:r>
            <a:r>
              <a:rPr lang="en-US" sz="4800" i="1" dirty="0" err="1" smtClean="0"/>
              <a:t>thens</a:t>
            </a:r>
            <a:r>
              <a:rPr lang="en-US" sz="4800" i="1" dirty="0" smtClean="0"/>
              <a:t> Review of Books</a:t>
            </a:r>
            <a:r>
              <a:rPr lang="en-US" sz="4800" dirty="0" smtClean="0"/>
              <a:t>,   </a:t>
            </a:r>
            <a:r>
              <a:rPr lang="en-US" sz="4800" dirty="0" err="1" smtClean="0"/>
              <a:t>τεύχος</a:t>
            </a:r>
            <a:r>
              <a:rPr lang="en-US" sz="4800" dirty="0" smtClean="0"/>
              <a:t> 66 </a:t>
            </a:r>
            <a:r>
              <a:rPr lang="en-US" sz="4800" i="1" dirty="0" smtClean="0"/>
              <a:t> </a:t>
            </a:r>
            <a:r>
              <a:rPr lang="en-US" sz="4800" dirty="0" smtClean="0"/>
              <a:t>(O</a:t>
            </a:r>
            <a:r>
              <a:rPr lang="el-GR" sz="4800" dirty="0" err="1" smtClean="0"/>
              <a:t>κτώβριος</a:t>
            </a:r>
            <a:r>
              <a:rPr lang="el-GR" sz="4800" dirty="0" smtClean="0"/>
              <a:t> 2015)</a:t>
            </a:r>
            <a:r>
              <a:rPr lang="en-US" sz="4800" dirty="0" smtClean="0"/>
              <a:t>:  39-42</a:t>
            </a:r>
          </a:p>
          <a:p>
            <a:pPr fontAlgn="auto">
              <a:spcAft>
                <a:spcPts val="0"/>
              </a:spcAft>
              <a:buFont typeface="Arial" pitchFamily="34" charset="0"/>
              <a:buChar char="•"/>
              <a:defRPr/>
            </a:pPr>
            <a:endParaRPr lang="en-US" sz="4800" dirty="0"/>
          </a:p>
          <a:p>
            <a:pPr fontAlgn="auto">
              <a:spcAft>
                <a:spcPts val="0"/>
              </a:spcAft>
              <a:buFont typeface="Arial" pitchFamily="34" charset="0"/>
              <a:buChar char="•"/>
              <a:defRPr/>
            </a:pPr>
            <a:r>
              <a:rPr lang="en-US" sz="4800" dirty="0" err="1" smtClean="0"/>
              <a:t>Barrash</a:t>
            </a:r>
            <a:r>
              <a:rPr lang="en-US" sz="4800" dirty="0" smtClean="0"/>
              <a:t>, Jeffrey Andrew, </a:t>
            </a:r>
            <a:r>
              <a:rPr lang="en-US" sz="4800" i="1" dirty="0" smtClean="0"/>
              <a:t>Collective Memory and the Historical Past, </a:t>
            </a:r>
            <a:r>
              <a:rPr lang="en-US" sz="4800" dirty="0" smtClean="0"/>
              <a:t> Chicago: Chicago University Press, 2016</a:t>
            </a:r>
            <a:endParaRPr lang="en-US" sz="4800" i="1" dirty="0" smtClean="0"/>
          </a:p>
          <a:p>
            <a:pPr fontAlgn="auto">
              <a:spcAft>
                <a:spcPts val="0"/>
              </a:spcAft>
              <a:buFont typeface="Arial" pitchFamily="34" charset="0"/>
              <a:buChar char="•"/>
              <a:defRPr/>
            </a:pPr>
            <a:endParaRPr lang="en-US" sz="4800" dirty="0"/>
          </a:p>
          <a:p>
            <a:pPr fontAlgn="auto">
              <a:spcAft>
                <a:spcPts val="0"/>
              </a:spcAft>
              <a:buFont typeface="Arial" pitchFamily="34" charset="0"/>
              <a:buChar char="•"/>
              <a:defRPr/>
            </a:pPr>
            <a:r>
              <a:rPr lang="en-US" sz="4800" dirty="0" smtClean="0"/>
              <a:t>Beaton Roderick, </a:t>
            </a:r>
            <a:r>
              <a:rPr lang="en-US" sz="4800" i="1" dirty="0" smtClean="0"/>
              <a:t>H </a:t>
            </a:r>
            <a:r>
              <a:rPr lang="el-GR" sz="4800" i="1" dirty="0" smtClean="0"/>
              <a:t>ιδέα του έθνους στη νεοελληνική λογοτεχνία. Από το Βυζάντιο στη Σύγχρονη Ελλάδα</a:t>
            </a:r>
            <a:r>
              <a:rPr lang="el-GR" sz="4800" dirty="0" smtClean="0"/>
              <a:t>, μτφρ. Ε.  Πιπίνη, Π. Νοτιά, Ηράκλειο</a:t>
            </a:r>
            <a:r>
              <a:rPr lang="en-US" sz="4800" dirty="0" smtClean="0"/>
              <a:t>:  </a:t>
            </a:r>
            <a:r>
              <a:rPr lang="el-GR" sz="4800" dirty="0" smtClean="0"/>
              <a:t>Πανεπιστημιακές Εκδόσεις Κρήτης,  2015</a:t>
            </a:r>
            <a:endParaRPr lang="en-US" sz="4800" i="1" dirty="0" smtClean="0"/>
          </a:p>
          <a:p>
            <a:pPr marL="0" indent="0" fontAlgn="auto">
              <a:spcAft>
                <a:spcPts val="0"/>
              </a:spcAft>
              <a:buFont typeface="Arial" pitchFamily="34" charset="0"/>
              <a:buNone/>
              <a:defRPr/>
            </a:pPr>
            <a:r>
              <a:rPr lang="en-US" sz="4800" i="1" dirty="0" smtClean="0"/>
              <a:t> </a:t>
            </a:r>
          </a:p>
          <a:p>
            <a:pPr fontAlgn="auto">
              <a:spcAft>
                <a:spcPts val="0"/>
              </a:spcAft>
              <a:buFont typeface="Arial" pitchFamily="34" charset="0"/>
              <a:buChar char="•"/>
              <a:defRPr/>
            </a:pPr>
            <a:r>
              <a:rPr lang="en-US" sz="4800" dirty="0" smtClean="0"/>
              <a:t>Brown, Keith and </a:t>
            </a:r>
            <a:r>
              <a:rPr lang="en-US" sz="4800" dirty="0" err="1" smtClean="0"/>
              <a:t>Hamilakis</a:t>
            </a:r>
            <a:r>
              <a:rPr lang="en-US" sz="4800" dirty="0" smtClean="0"/>
              <a:t>, Yannis (eds.).  </a:t>
            </a:r>
            <a:r>
              <a:rPr lang="en-US" sz="4800" i="1" dirty="0" smtClean="0"/>
              <a:t>The Usable Past. Greek </a:t>
            </a:r>
            <a:r>
              <a:rPr lang="en-US" sz="4800" i="1" dirty="0" err="1" smtClean="0"/>
              <a:t>Metahistories</a:t>
            </a:r>
            <a:r>
              <a:rPr lang="en-US" sz="4800" dirty="0" smtClean="0"/>
              <a:t>,  Lanham, Boulder, New York and Oxford: Lexington, 2003</a:t>
            </a:r>
          </a:p>
          <a:p>
            <a:pPr fontAlgn="auto">
              <a:spcAft>
                <a:spcPts val="0"/>
              </a:spcAft>
              <a:buFont typeface="Arial" pitchFamily="34" charset="0"/>
              <a:buChar char="•"/>
              <a:defRPr/>
            </a:pPr>
            <a:endParaRPr lang="el-GR" sz="4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l-GR" sz="2000" dirty="0"/>
              <a:t>Γαβριηλιδης, Ακης,  </a:t>
            </a:r>
            <a:r>
              <a:rPr lang="el-GR" sz="2000" i="1" dirty="0"/>
              <a:t>Η αθεράπευτη νεκροφιλία του ριζοσπαστικού πατριωτισμού</a:t>
            </a:r>
            <a:r>
              <a:rPr lang="el-GR" sz="2000" dirty="0"/>
              <a:t>,  Αθήνα</a:t>
            </a:r>
            <a:r>
              <a:rPr lang="en-US" sz="2000" dirty="0"/>
              <a:t>:</a:t>
            </a:r>
            <a:r>
              <a:rPr lang="el-GR" sz="2000" dirty="0"/>
              <a:t> </a:t>
            </a:r>
            <a:r>
              <a:rPr lang="en-US" sz="2000" dirty="0" err="1"/>
              <a:t>Futura</a:t>
            </a:r>
            <a:r>
              <a:rPr lang="en-US" sz="2000" dirty="0"/>
              <a:t>, </a:t>
            </a:r>
            <a:r>
              <a:rPr lang="en-US" sz="2000" dirty="0" smtClean="0"/>
              <a:t>2007</a:t>
            </a:r>
            <a:endParaRPr lang="en-US" sz="2000" dirty="0"/>
          </a:p>
          <a:p>
            <a:pPr fontAlgn="auto">
              <a:spcAft>
                <a:spcPts val="0"/>
              </a:spcAft>
              <a:buFont typeface="Arial" pitchFamily="34" charset="0"/>
              <a:buChar char="•"/>
              <a:defRPr/>
            </a:pPr>
            <a:r>
              <a:rPr lang="el-GR" sz="2000" dirty="0"/>
              <a:t>Γιαννόπουλος, Θεόδωρος, </a:t>
            </a:r>
            <a:r>
              <a:rPr lang="el-GR" sz="2000" i="1" dirty="0"/>
              <a:t>«Πόθεν και πότε οι  ‘Ελληνες»,   Οι υπεύθυνες απαντήσεις της επιστήμης και η παρούσα κατάσταση της  έρευνας για την πρώτη αρχή του ελληνικού πολιτισμού</a:t>
            </a:r>
            <a:r>
              <a:rPr lang="el-GR" sz="2000" dirty="0"/>
              <a:t>,   Ηράκλειο</a:t>
            </a:r>
            <a:r>
              <a:rPr lang="en-US" sz="2000" dirty="0"/>
              <a:t>:  </a:t>
            </a:r>
            <a:r>
              <a:rPr lang="el-GR" sz="2000" dirty="0"/>
              <a:t>Πανεπιστημιακές  Εκδόσεις Κρήτης, </a:t>
            </a:r>
            <a:r>
              <a:rPr lang="el-GR" sz="2000" dirty="0" smtClean="0"/>
              <a:t>201</a:t>
            </a:r>
            <a:endParaRPr lang="en-US" sz="2000" dirty="0"/>
          </a:p>
          <a:p>
            <a:pPr fontAlgn="auto">
              <a:spcAft>
                <a:spcPts val="0"/>
              </a:spcAft>
              <a:buFont typeface="Arial" pitchFamily="34" charset="0"/>
              <a:buChar char="•"/>
              <a:defRPr/>
            </a:pPr>
            <a:r>
              <a:rPr lang="el-GR" sz="2000" dirty="0" smtClean="0"/>
              <a:t>Γιαννουλόπουλος</a:t>
            </a:r>
            <a:r>
              <a:rPr lang="el-GR" sz="2000" dirty="0"/>
              <a:t>, Γιώργος,  </a:t>
            </a:r>
            <a:r>
              <a:rPr lang="el-GR" sz="2000" i="1" dirty="0"/>
              <a:t>Διαβάζοντας τον Μακρυγιάννη</a:t>
            </a:r>
            <a:r>
              <a:rPr lang="el-GR" sz="2000" dirty="0"/>
              <a:t>.  Η κατασκευή ενός μύθου από τον Βλαχογιάννη, ον Θεοτοκά, τον Σεφέρη και τον Λορεντζάτο, Αθήνα</a:t>
            </a:r>
            <a:r>
              <a:rPr lang="en-US" sz="2000" dirty="0"/>
              <a:t>: </a:t>
            </a:r>
            <a:r>
              <a:rPr lang="el-GR" sz="2000" dirty="0"/>
              <a:t>Πόλις, </a:t>
            </a:r>
            <a:r>
              <a:rPr lang="el-GR" sz="2000" dirty="0" smtClean="0"/>
              <a:t>2003</a:t>
            </a:r>
            <a:endParaRPr lang="el-GR" sz="2000" dirty="0"/>
          </a:p>
          <a:p>
            <a:pPr fontAlgn="auto">
              <a:spcAft>
                <a:spcPts val="0"/>
              </a:spcAft>
              <a:buFont typeface="Arial" pitchFamily="34" charset="0"/>
              <a:buChar char="•"/>
              <a:defRPr/>
            </a:pPr>
            <a:r>
              <a:rPr lang="el-GR" sz="2000" dirty="0"/>
              <a:t>-----------------------------------,  </a:t>
            </a:r>
            <a:r>
              <a:rPr lang="el-GR" sz="2000" i="1" dirty="0"/>
              <a:t>Τρία Δοκίμια για τη νεοελληνική ιδεολογία</a:t>
            </a:r>
            <a:r>
              <a:rPr lang="el-GR" sz="2000" dirty="0"/>
              <a:t>, Αθήνα</a:t>
            </a:r>
            <a:r>
              <a:rPr lang="en-US" sz="2000" dirty="0"/>
              <a:t>:  </a:t>
            </a:r>
            <a:r>
              <a:rPr lang="el-GR" sz="2000" dirty="0"/>
              <a:t>Πόλις, </a:t>
            </a:r>
            <a:r>
              <a:rPr lang="el-GR" sz="2000" dirty="0" smtClean="0"/>
              <a:t>2016</a:t>
            </a:r>
            <a:endParaRPr lang="en-US" sz="2000" dirty="0" smtClean="0"/>
          </a:p>
          <a:p>
            <a:pPr fontAlgn="auto">
              <a:spcAft>
                <a:spcPts val="0"/>
              </a:spcAft>
              <a:buFont typeface="Arial" pitchFamily="34" charset="0"/>
              <a:buChar char="•"/>
              <a:defRPr/>
            </a:pPr>
            <a:r>
              <a:rPr lang="el-GR" sz="2000" dirty="0" smtClean="0"/>
              <a:t>Γλύκατζη</a:t>
            </a:r>
            <a:r>
              <a:rPr lang="el-GR" sz="2000" dirty="0"/>
              <a:t>- Αρβελέρ, Ελένη, </a:t>
            </a:r>
            <a:r>
              <a:rPr lang="el-GR" sz="2000" i="1" dirty="0"/>
              <a:t>Πόσο ελληνικό είναι το Βυζάντιο</a:t>
            </a:r>
            <a:r>
              <a:rPr lang="en-US" sz="2000" i="1" dirty="0"/>
              <a:t>;  </a:t>
            </a:r>
            <a:r>
              <a:rPr lang="el-GR" sz="2000" i="1" dirty="0"/>
              <a:t>Πόσο Βυζαντινοί είναι οι Νεοελληνες</a:t>
            </a:r>
            <a:r>
              <a:rPr lang="en-US" sz="2000" dirty="0"/>
              <a:t>; A</a:t>
            </a:r>
            <a:r>
              <a:rPr lang="el-GR" sz="2000" dirty="0"/>
              <a:t>θήνα</a:t>
            </a:r>
            <a:r>
              <a:rPr lang="en-US" sz="2000" dirty="0"/>
              <a:t>:  Gutenberg, </a:t>
            </a:r>
            <a:r>
              <a:rPr lang="en-US" sz="2000" dirty="0" smtClean="0"/>
              <a:t>2016</a:t>
            </a:r>
          </a:p>
          <a:p>
            <a:pPr fontAlgn="auto">
              <a:spcAft>
                <a:spcPts val="0"/>
              </a:spcAft>
              <a:buFont typeface="Arial" pitchFamily="34" charset="0"/>
              <a:buChar char="•"/>
              <a:defRPr/>
            </a:pPr>
            <a:r>
              <a:rPr lang="en-US" sz="2000" dirty="0" err="1" smtClean="0"/>
              <a:t>Delhorme</a:t>
            </a:r>
            <a:r>
              <a:rPr lang="en-US" sz="2000" dirty="0"/>
              <a:t>, Olivier,  </a:t>
            </a:r>
            <a:r>
              <a:rPr lang="en-US" sz="2000" i="1" dirty="0"/>
              <a:t>La </a:t>
            </a:r>
            <a:r>
              <a:rPr lang="en-US" sz="2000" i="1" dirty="0" err="1"/>
              <a:t>Grèce</a:t>
            </a:r>
            <a:r>
              <a:rPr lang="en-US" sz="2000" i="1" dirty="0"/>
              <a:t> et les Balkans,  Du </a:t>
            </a:r>
            <a:r>
              <a:rPr lang="en-US" sz="2000" i="1" dirty="0" err="1"/>
              <a:t>Vème</a:t>
            </a:r>
            <a:r>
              <a:rPr lang="en-US" sz="2000" i="1" dirty="0"/>
              <a:t> siècle </a:t>
            </a:r>
            <a:r>
              <a:rPr lang="en-US" sz="2000" i="1" dirty="0" err="1"/>
              <a:t>à</a:t>
            </a:r>
            <a:r>
              <a:rPr lang="en-US" sz="2000" i="1" dirty="0"/>
              <a:t> </a:t>
            </a:r>
            <a:r>
              <a:rPr lang="en-US" sz="2000" i="1" dirty="0" err="1"/>
              <a:t>nos</a:t>
            </a:r>
            <a:r>
              <a:rPr lang="en-US" sz="2000" i="1" dirty="0"/>
              <a:t> </a:t>
            </a:r>
            <a:r>
              <a:rPr lang="en-US" sz="2000" i="1" dirty="0" err="1"/>
              <a:t>jours</a:t>
            </a:r>
            <a:r>
              <a:rPr lang="en-US" sz="2000" dirty="0"/>
              <a:t>,  3 </a:t>
            </a:r>
            <a:r>
              <a:rPr lang="en-US" sz="2000" dirty="0" err="1"/>
              <a:t>vols</a:t>
            </a:r>
            <a:r>
              <a:rPr lang="en-US" sz="2000" dirty="0"/>
              <a:t>,  Paris:  </a:t>
            </a:r>
            <a:r>
              <a:rPr lang="en-US" sz="2000" dirty="0" err="1"/>
              <a:t>Gallimard</a:t>
            </a:r>
            <a:r>
              <a:rPr lang="en-US" sz="2000" dirty="0"/>
              <a:t>,  </a:t>
            </a:r>
            <a:r>
              <a:rPr lang="en-US" sz="2000" dirty="0" smtClean="0"/>
              <a:t>2013</a:t>
            </a:r>
            <a:endParaRPr lang="en-US" sz="2000" dirty="0"/>
          </a:p>
          <a:p>
            <a:pPr fontAlgn="auto">
              <a:spcAft>
                <a:spcPts val="0"/>
              </a:spcAft>
              <a:buFont typeface="Arial" pitchFamily="34" charset="0"/>
              <a:buChar char="•"/>
              <a:defRPr/>
            </a:pPr>
            <a:endParaRPr lang="en-US" sz="2400" dirty="0" smtClean="0"/>
          </a:p>
          <a:p>
            <a:pPr fontAlgn="auto">
              <a:spcAft>
                <a:spcPts val="0"/>
              </a:spcAft>
              <a:buFont typeface="Arial" pitchFamily="34" charset="0"/>
              <a:buChar char="•"/>
              <a:defRPr/>
            </a:pPr>
            <a:endParaRPr lang="en-US" sz="2400" dirty="0"/>
          </a:p>
          <a:p>
            <a:pPr fontAlgn="auto">
              <a:spcAft>
                <a:spcPts val="0"/>
              </a:spcAft>
              <a:buFont typeface="Arial" pitchFamily="34" charset="0"/>
              <a:buChar char="•"/>
              <a:defRPr/>
            </a:pPr>
            <a:endParaRPr lang="en-US" dirty="0"/>
          </a:p>
          <a:p>
            <a:endParaRPr lang="en-US" dirty="0"/>
          </a:p>
        </p:txBody>
      </p:sp>
    </p:spTree>
    <p:extLst>
      <p:ext uri="{BB962C8B-B14F-4D97-AF65-F5344CB8AC3E}">
        <p14:creationId xmlns:p14="http://schemas.microsoft.com/office/powerpoint/2010/main" val="1582223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n-US" sz="2000" dirty="0" err="1"/>
              <a:t>Demacopoulos</a:t>
            </a:r>
            <a:r>
              <a:rPr lang="en-US" sz="2000" dirty="0"/>
              <a:t>,  George, </a:t>
            </a:r>
            <a:r>
              <a:rPr lang="en-US" sz="2000" dirty="0" err="1"/>
              <a:t>Papanicolaou</a:t>
            </a:r>
            <a:r>
              <a:rPr lang="en-US" sz="2000" dirty="0"/>
              <a:t>, Aristotle (</a:t>
            </a:r>
            <a:r>
              <a:rPr lang="en-US" sz="2000" dirty="0" err="1"/>
              <a:t>eds</a:t>
            </a:r>
            <a:r>
              <a:rPr lang="en-US" sz="2000" dirty="0"/>
              <a:t>),  </a:t>
            </a:r>
            <a:r>
              <a:rPr lang="en-US" sz="2000" i="1" dirty="0"/>
              <a:t>Orthodox Constructions of the West</a:t>
            </a:r>
            <a:r>
              <a:rPr lang="en-US" sz="2000" dirty="0"/>
              <a:t>,  New York: Fordham University Press, 2013</a:t>
            </a:r>
            <a:endParaRPr lang="el-GR" sz="2000" dirty="0"/>
          </a:p>
          <a:p>
            <a:pPr fontAlgn="auto">
              <a:spcAft>
                <a:spcPts val="0"/>
              </a:spcAft>
              <a:buFont typeface="Arial" pitchFamily="34" charset="0"/>
              <a:buChar char="•"/>
              <a:defRPr/>
            </a:pPr>
            <a:r>
              <a:rPr lang="en-US" sz="2000" dirty="0" err="1"/>
              <a:t>Detienne</a:t>
            </a:r>
            <a:r>
              <a:rPr lang="en-US" sz="2000" dirty="0"/>
              <a:t>, Marcel,  </a:t>
            </a:r>
            <a:r>
              <a:rPr lang="en-US" sz="2000" i="1" dirty="0" err="1"/>
              <a:t>L’identité</a:t>
            </a:r>
            <a:r>
              <a:rPr lang="en-US" sz="2000" i="1" dirty="0"/>
              <a:t> </a:t>
            </a:r>
            <a:r>
              <a:rPr lang="en-US" sz="2000" i="1" dirty="0" err="1"/>
              <a:t>nationale</a:t>
            </a:r>
            <a:r>
              <a:rPr lang="en-US" sz="2000" i="1" dirty="0"/>
              <a:t>, </a:t>
            </a:r>
            <a:r>
              <a:rPr lang="en-US" sz="2000" i="1" dirty="0" err="1"/>
              <a:t>une</a:t>
            </a:r>
            <a:r>
              <a:rPr lang="en-US" sz="2000" i="1" dirty="0"/>
              <a:t> </a:t>
            </a:r>
            <a:r>
              <a:rPr lang="en-US" sz="2000" i="1" dirty="0" err="1"/>
              <a:t>énigme</a:t>
            </a:r>
            <a:r>
              <a:rPr lang="en-US" sz="2000" dirty="0"/>
              <a:t>, Paris: </a:t>
            </a:r>
            <a:r>
              <a:rPr lang="en-US" sz="2000" dirty="0" err="1"/>
              <a:t>Gallimard</a:t>
            </a:r>
            <a:r>
              <a:rPr lang="en-US" sz="2000" dirty="0"/>
              <a:t> , 2010</a:t>
            </a:r>
            <a:endParaRPr lang="el-GR" sz="2000" dirty="0"/>
          </a:p>
          <a:p>
            <a:pPr fontAlgn="auto">
              <a:spcAft>
                <a:spcPts val="0"/>
              </a:spcAft>
              <a:buFont typeface="Arial" pitchFamily="34" charset="0"/>
              <a:buChar char="•"/>
              <a:defRPr/>
            </a:pPr>
            <a:r>
              <a:rPr lang="en-US" sz="2000" dirty="0"/>
              <a:t>Featherstone, Kevin (ed.),  </a:t>
            </a:r>
            <a:r>
              <a:rPr lang="en-US" sz="2000" i="1" dirty="0"/>
              <a:t>Europe in Modern Greek Historiography</a:t>
            </a:r>
            <a:r>
              <a:rPr lang="en-US" sz="2000" dirty="0"/>
              <a:t>,  London:  Hurst and Company, 2014</a:t>
            </a:r>
          </a:p>
          <a:p>
            <a:pPr fontAlgn="auto">
              <a:spcAft>
                <a:spcPts val="0"/>
              </a:spcAft>
              <a:buFont typeface="Arial" pitchFamily="34" charset="0"/>
              <a:buChar char="•"/>
              <a:defRPr/>
            </a:pPr>
            <a:r>
              <a:rPr lang="en-US" sz="2000" dirty="0" err="1"/>
              <a:t>Guillot</a:t>
            </a:r>
            <a:r>
              <a:rPr lang="en-US" sz="2000" dirty="0"/>
              <a:t>, </a:t>
            </a:r>
            <a:r>
              <a:rPr lang="en-US" sz="2000" dirty="0" err="1"/>
              <a:t>Adéa</a:t>
            </a:r>
            <a:r>
              <a:rPr lang="en-US" sz="2000" dirty="0"/>
              <a:t> et Françoise </a:t>
            </a:r>
            <a:r>
              <a:rPr lang="en-US" sz="2000" dirty="0" err="1"/>
              <a:t>Arvanitis</a:t>
            </a:r>
            <a:r>
              <a:rPr lang="en-US" sz="2000" dirty="0"/>
              <a:t> ,  </a:t>
            </a:r>
            <a:r>
              <a:rPr lang="en-US" sz="2000" i="1" dirty="0" err="1"/>
              <a:t>Grèce</a:t>
            </a:r>
            <a:r>
              <a:rPr lang="en-US" sz="2000" i="1" dirty="0"/>
              <a:t>:  La nouvelle </a:t>
            </a:r>
            <a:r>
              <a:rPr lang="en-US" sz="2000" i="1" dirty="0" err="1"/>
              <a:t>odyssée</a:t>
            </a:r>
            <a:r>
              <a:rPr lang="en-US" sz="2000" dirty="0"/>
              <a:t>,  </a:t>
            </a:r>
            <a:r>
              <a:rPr lang="en-US" sz="2000" dirty="0" err="1"/>
              <a:t>Bruxelles</a:t>
            </a:r>
            <a:r>
              <a:rPr lang="en-US" sz="2000" dirty="0"/>
              <a:t>:  </a:t>
            </a:r>
            <a:r>
              <a:rPr lang="en-US" sz="2000" dirty="0" err="1"/>
              <a:t>Éditions</a:t>
            </a:r>
            <a:r>
              <a:rPr lang="en-US" sz="2000" dirty="0"/>
              <a:t> </a:t>
            </a:r>
            <a:r>
              <a:rPr lang="en-US" sz="2000" dirty="0" err="1"/>
              <a:t>Navicata</a:t>
            </a:r>
            <a:r>
              <a:rPr lang="en-US" sz="2000" dirty="0"/>
              <a:t>, 2013</a:t>
            </a:r>
          </a:p>
          <a:p>
            <a:pPr fontAlgn="auto">
              <a:spcAft>
                <a:spcPts val="0"/>
              </a:spcAft>
              <a:buFont typeface="Arial" pitchFamily="34" charset="0"/>
              <a:buChar char="•"/>
              <a:defRPr/>
            </a:pPr>
            <a:r>
              <a:rPr lang="en-US" sz="2000" dirty="0" err="1"/>
              <a:t>Gütenke</a:t>
            </a:r>
            <a:r>
              <a:rPr lang="en-US" sz="2000" dirty="0"/>
              <a:t>, </a:t>
            </a:r>
            <a:r>
              <a:rPr lang="en-US" sz="2000" dirty="0" err="1"/>
              <a:t>Constanze</a:t>
            </a:r>
            <a:r>
              <a:rPr lang="en-US" sz="2000" dirty="0"/>
              <a:t>,  </a:t>
            </a:r>
            <a:r>
              <a:rPr lang="en-US" sz="2000" i="1" dirty="0"/>
              <a:t>Placing Modern Greece: The Dynamics of Romantic Hellenism</a:t>
            </a:r>
            <a:r>
              <a:rPr lang="en-US" sz="2000" dirty="0"/>
              <a:t> 1770-1840, Oxford: Oxford University Press, 2008</a:t>
            </a:r>
          </a:p>
          <a:p>
            <a:pPr fontAlgn="auto">
              <a:spcAft>
                <a:spcPts val="0"/>
              </a:spcAft>
              <a:buFont typeface="Arial" pitchFamily="34" charset="0"/>
              <a:buChar char="•"/>
              <a:defRPr/>
            </a:pPr>
            <a:r>
              <a:rPr lang="en-US" sz="2000" dirty="0"/>
              <a:t>Herzfeld, Michael,  </a:t>
            </a:r>
            <a:r>
              <a:rPr lang="en-US" sz="2000" i="1" dirty="0"/>
              <a:t>Ours Once More</a:t>
            </a:r>
            <a:r>
              <a:rPr lang="en-US" sz="2000" dirty="0"/>
              <a:t>, </a:t>
            </a:r>
            <a:r>
              <a:rPr lang="en-US" sz="2000" i="1" dirty="0"/>
              <a:t>Folklore, Ideology and the Making of Modern Greece</a:t>
            </a:r>
            <a:r>
              <a:rPr lang="en-US" sz="2000" dirty="0"/>
              <a:t>, New York: Pella Publishing Co, 1986 </a:t>
            </a:r>
          </a:p>
          <a:p>
            <a:endParaRPr lang="en-US" sz="2000" dirty="0"/>
          </a:p>
        </p:txBody>
      </p:sp>
    </p:spTree>
    <p:extLst>
      <p:ext uri="{BB962C8B-B14F-4D97-AF65-F5344CB8AC3E}">
        <p14:creationId xmlns:p14="http://schemas.microsoft.com/office/powerpoint/2010/main" val="771603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rtlCol="0">
            <a:noAutofit/>
          </a:bodyPr>
          <a:lstStyle/>
          <a:p>
            <a:pPr fontAlgn="auto">
              <a:spcAft>
                <a:spcPts val="0"/>
              </a:spcAft>
              <a:buFont typeface="Arial" pitchFamily="34" charset="0"/>
              <a:buChar char="•"/>
              <a:defRPr/>
            </a:pPr>
            <a:r>
              <a:rPr lang="el-GR" sz="1200" dirty="0" smtClean="0"/>
              <a:t>Καλαϊτζίδης Παντελής,  «Ορθοδοξία και ελληνικότητα», Ινδικτος, τχ. 17 (2003)</a:t>
            </a:r>
            <a:r>
              <a:rPr lang="en-US" sz="1200" dirty="0" smtClean="0"/>
              <a:t>:  44-94</a:t>
            </a:r>
            <a:endParaRPr lang="el-GR" sz="1200" dirty="0" smtClean="0"/>
          </a:p>
          <a:p>
            <a:pPr fontAlgn="auto">
              <a:spcAft>
                <a:spcPts val="0"/>
              </a:spcAft>
              <a:buFont typeface="Arial" pitchFamily="34" charset="0"/>
              <a:buChar char="•"/>
              <a:defRPr/>
            </a:pPr>
            <a:endParaRPr lang="el-GR" sz="1200" dirty="0"/>
          </a:p>
          <a:p>
            <a:pPr fontAlgn="auto">
              <a:spcAft>
                <a:spcPts val="0"/>
              </a:spcAft>
              <a:buFont typeface="Arial" pitchFamily="34" charset="0"/>
              <a:buChar char="•"/>
              <a:defRPr/>
            </a:pPr>
            <a:r>
              <a:rPr lang="en-US" sz="1200" dirty="0" err="1" smtClean="0"/>
              <a:t>Kaldellis</a:t>
            </a:r>
            <a:r>
              <a:rPr lang="en-US" sz="1200" dirty="0"/>
              <a:t>, Anthony,   </a:t>
            </a:r>
            <a:r>
              <a:rPr lang="en-US" sz="1200" i="1" dirty="0"/>
              <a:t>Hellenism in Byzantium: the Transformations of Greek Identity and the Reception of the Classical Tradition,  </a:t>
            </a:r>
            <a:r>
              <a:rPr lang="en-US" sz="1200" dirty="0"/>
              <a:t>Cambridge  and New York: Cambridge University Press, 2008</a:t>
            </a:r>
          </a:p>
          <a:p>
            <a:pPr fontAlgn="auto">
              <a:spcAft>
                <a:spcPts val="0"/>
              </a:spcAft>
              <a:buFont typeface="Arial" pitchFamily="34" charset="0"/>
              <a:buChar char="•"/>
              <a:defRPr/>
            </a:pPr>
            <a:endParaRPr lang="en-US" sz="1200" i="1" dirty="0"/>
          </a:p>
          <a:p>
            <a:pPr fontAlgn="auto">
              <a:spcAft>
                <a:spcPts val="0"/>
              </a:spcAft>
              <a:buFont typeface="Arial" pitchFamily="34" charset="0"/>
              <a:buChar char="•"/>
              <a:defRPr/>
            </a:pPr>
            <a:r>
              <a:rPr lang="en-US" sz="1200" dirty="0" err="1"/>
              <a:t>Kalyvas</a:t>
            </a:r>
            <a:r>
              <a:rPr lang="en-US" sz="1200" dirty="0"/>
              <a:t>, </a:t>
            </a:r>
            <a:r>
              <a:rPr lang="en-US" sz="1200" dirty="0" err="1"/>
              <a:t>Stathis</a:t>
            </a:r>
            <a:r>
              <a:rPr lang="en-US" sz="1200" dirty="0"/>
              <a:t>,  </a:t>
            </a:r>
            <a:r>
              <a:rPr lang="en-US" sz="1200" i="1" dirty="0"/>
              <a:t>Modern Greece: What Everyone Needs to Know</a:t>
            </a:r>
            <a:r>
              <a:rPr lang="en-US" sz="1200" dirty="0"/>
              <a:t>, Oxford and New York: Oxford University Press, 2015</a:t>
            </a:r>
          </a:p>
          <a:p>
            <a:pPr fontAlgn="auto">
              <a:spcAft>
                <a:spcPts val="0"/>
              </a:spcAft>
              <a:buFont typeface="Arial" pitchFamily="34" charset="0"/>
              <a:buChar char="•"/>
              <a:defRPr/>
            </a:pPr>
            <a:endParaRPr lang="en-US" sz="1200" dirty="0"/>
          </a:p>
          <a:p>
            <a:pPr fontAlgn="auto">
              <a:spcAft>
                <a:spcPts val="0"/>
              </a:spcAft>
              <a:buFont typeface="Arial" pitchFamily="34" charset="0"/>
              <a:buChar char="•"/>
              <a:defRPr/>
            </a:pPr>
            <a:r>
              <a:rPr lang="en-US" sz="1200" dirty="0"/>
              <a:t>--------------------,   </a:t>
            </a:r>
            <a:r>
              <a:rPr lang="el-GR" sz="1200" dirty="0"/>
              <a:t>«</a:t>
            </a:r>
            <a:r>
              <a:rPr lang="en-US" sz="1200" dirty="0"/>
              <a:t>E</a:t>
            </a:r>
            <a:r>
              <a:rPr lang="el-GR" sz="1200" dirty="0"/>
              <a:t>ίναι  δυνατή μια άλλη εθνική ταυτότητα</a:t>
            </a:r>
            <a:r>
              <a:rPr lang="en-US" sz="1200" dirty="0"/>
              <a:t>;</a:t>
            </a:r>
            <a:r>
              <a:rPr lang="el-GR" sz="1200" dirty="0"/>
              <a:t>»  (αδημοσίευτη διάλεξη - 21/12/2015) </a:t>
            </a:r>
            <a:endParaRPr lang="el-GR" sz="1200" dirty="0" smtClean="0"/>
          </a:p>
          <a:p>
            <a:pPr fontAlgn="auto">
              <a:spcAft>
                <a:spcPts val="0"/>
              </a:spcAft>
              <a:buFont typeface="Arial" pitchFamily="34" charset="0"/>
              <a:buChar char="•"/>
              <a:defRPr/>
            </a:pPr>
            <a:endParaRPr lang="el-GR" sz="1200" dirty="0" smtClean="0"/>
          </a:p>
          <a:p>
            <a:pPr fontAlgn="auto">
              <a:spcAft>
                <a:spcPts val="0"/>
              </a:spcAft>
              <a:buFont typeface="Arial" pitchFamily="34" charset="0"/>
              <a:buChar char="•"/>
              <a:defRPr/>
            </a:pPr>
            <a:r>
              <a:rPr lang="el-GR" sz="1200" dirty="0"/>
              <a:t>Καστοριάδης, Κορνήλιος,  </a:t>
            </a:r>
            <a:r>
              <a:rPr lang="el-GR" sz="1200" i="1" dirty="0"/>
              <a:t>Η ελληνική ιδιαιτερότητα</a:t>
            </a:r>
            <a:r>
              <a:rPr lang="el-GR" sz="1200" dirty="0"/>
              <a:t>, τόμ. Α, Από τον Ομηρο στον Ηράκλειτο,  Σεμινάρια 1983-4, μτφρ. Ξ. Γιαταγάνας,  Αθήνα</a:t>
            </a:r>
            <a:r>
              <a:rPr lang="en-US" sz="1200" dirty="0"/>
              <a:t>: </a:t>
            </a:r>
            <a:r>
              <a:rPr lang="el-GR" sz="1200" dirty="0"/>
              <a:t>Κριτική , 2007</a:t>
            </a:r>
          </a:p>
          <a:p>
            <a:pPr marL="0" indent="0" fontAlgn="auto">
              <a:spcAft>
                <a:spcPts val="0"/>
              </a:spcAft>
              <a:buNone/>
              <a:defRPr/>
            </a:pPr>
            <a:endParaRPr lang="en-US" sz="1200" dirty="0" smtClean="0"/>
          </a:p>
          <a:p>
            <a:pPr fontAlgn="auto">
              <a:spcAft>
                <a:spcPts val="0"/>
              </a:spcAft>
              <a:buFont typeface="Arial" pitchFamily="34" charset="0"/>
              <a:buChar char="•"/>
              <a:defRPr/>
            </a:pPr>
            <a:r>
              <a:rPr lang="en-US" sz="1200" dirty="0" smtClean="0"/>
              <a:t>K</a:t>
            </a:r>
            <a:r>
              <a:rPr lang="el-GR" sz="1200" dirty="0" smtClean="0"/>
              <a:t>ιτρομηλίδης , Πασχάλης και Σκλαβενίτης, Τριαντάφυλλος (επιμ.),   Ιστοριογραφία της Νεότερης και Σύγχρονης Ελλάδας, 1833 – 2002,  2 τόμ.,  Αθήνα</a:t>
            </a:r>
            <a:r>
              <a:rPr lang="en-US" sz="1200" dirty="0" smtClean="0"/>
              <a:t>:  K</a:t>
            </a:r>
            <a:r>
              <a:rPr lang="el-GR" sz="1200" dirty="0" err="1" smtClean="0"/>
              <a:t>έντρο</a:t>
            </a:r>
            <a:r>
              <a:rPr lang="el-GR" sz="1200" dirty="0" smtClean="0"/>
              <a:t>  Νεοελληνικών Ερευνών Εθνικού Ιδρύματος Ερευνών,  2004</a:t>
            </a:r>
            <a:endParaRPr lang="en-US" sz="1200" dirty="0" smtClean="0"/>
          </a:p>
          <a:p>
            <a:pPr marL="0" indent="0" fontAlgn="auto">
              <a:spcAft>
                <a:spcPts val="0"/>
              </a:spcAft>
              <a:buFont typeface="Arial" pitchFamily="34" charset="0"/>
              <a:buNone/>
              <a:defRPr/>
            </a:pPr>
            <a:r>
              <a:rPr lang="en-US" sz="1200" dirty="0" smtClean="0"/>
              <a:t> </a:t>
            </a:r>
          </a:p>
          <a:p>
            <a:pPr fontAlgn="auto">
              <a:spcAft>
                <a:spcPts val="0"/>
              </a:spcAft>
              <a:buFont typeface="Arial" pitchFamily="34" charset="0"/>
              <a:buChar char="•"/>
              <a:defRPr/>
            </a:pPr>
            <a:r>
              <a:rPr lang="en-US" sz="1200" dirty="0" err="1" smtClean="0"/>
              <a:t>Koliopoulos</a:t>
            </a:r>
            <a:r>
              <a:rPr lang="en-US" sz="1200" dirty="0" smtClean="0"/>
              <a:t>, John  and </a:t>
            </a:r>
            <a:r>
              <a:rPr lang="en-US" sz="1200" dirty="0" err="1" smtClean="0"/>
              <a:t>Veremis</a:t>
            </a:r>
            <a:r>
              <a:rPr lang="en-US" sz="1200" dirty="0" smtClean="0"/>
              <a:t>, </a:t>
            </a:r>
            <a:r>
              <a:rPr lang="en-US" sz="1200" dirty="0" err="1" smtClean="0"/>
              <a:t>Thanos</a:t>
            </a:r>
            <a:r>
              <a:rPr lang="en-US" sz="1200" dirty="0" smtClean="0"/>
              <a:t>, </a:t>
            </a:r>
            <a:r>
              <a:rPr lang="en-US" sz="1200" i="1" dirty="0" smtClean="0"/>
              <a:t> Modern Greece: A History since 1821</a:t>
            </a:r>
            <a:r>
              <a:rPr lang="en-US" sz="1200" dirty="0" smtClean="0"/>
              <a:t>,  Malden and Oxford: Wiley-Blackwell, 2010  </a:t>
            </a:r>
          </a:p>
          <a:p>
            <a:pPr fontAlgn="auto">
              <a:spcAft>
                <a:spcPts val="0"/>
              </a:spcAft>
              <a:buFont typeface="Arial" pitchFamily="34" charset="0"/>
              <a:buChar char="•"/>
              <a:defRPr/>
            </a:pPr>
            <a:endParaRPr lang="en-US" sz="1200" dirty="0" smtClean="0"/>
          </a:p>
          <a:p>
            <a:pPr fontAlgn="auto">
              <a:spcAft>
                <a:spcPts val="0"/>
              </a:spcAft>
              <a:buFont typeface="Arial" pitchFamily="34" charset="0"/>
              <a:buChar char="•"/>
              <a:defRPr/>
            </a:pPr>
            <a:r>
              <a:rPr lang="en-US" sz="1200" dirty="0" smtClean="0"/>
              <a:t>K</a:t>
            </a:r>
            <a:r>
              <a:rPr lang="el-GR" sz="1200" dirty="0" err="1" smtClean="0"/>
              <a:t>ωστής</a:t>
            </a:r>
            <a:r>
              <a:rPr lang="el-GR" sz="1200" dirty="0" smtClean="0"/>
              <a:t>, Κώστας,   </a:t>
            </a:r>
            <a:r>
              <a:rPr lang="el-GR" sz="1200" i="1" dirty="0" smtClean="0"/>
              <a:t>«</a:t>
            </a:r>
            <a:r>
              <a:rPr lang="el-GR" sz="1200" i="1" dirty="0" err="1" smtClean="0"/>
              <a:t>αΤα</a:t>
            </a:r>
            <a:r>
              <a:rPr lang="el-GR" sz="1200" i="1" dirty="0" smtClean="0"/>
              <a:t> κακομαθημένα παιδιά της Ιστορίας». Η διαμόρφωση του νεοελληνικού κράτους. 1802 -21 αιώνας.. </a:t>
            </a:r>
            <a:r>
              <a:rPr lang="el-GR" sz="1200" dirty="0" smtClean="0"/>
              <a:t>2</a:t>
            </a:r>
            <a:r>
              <a:rPr lang="el-GR" sz="1200" baseline="30000" dirty="0" smtClean="0"/>
              <a:t>η</a:t>
            </a:r>
            <a:r>
              <a:rPr lang="el-GR" sz="1200" dirty="0" smtClean="0"/>
              <a:t> έκδοση,  Αθήνα</a:t>
            </a:r>
            <a:r>
              <a:rPr lang="en-US" sz="1200" dirty="0" smtClean="0"/>
              <a:t>:  </a:t>
            </a:r>
            <a:r>
              <a:rPr lang="el-GR" sz="1200" dirty="0" smtClean="0"/>
              <a:t>Εκδόσεις Πατάκη , 2015</a:t>
            </a:r>
            <a:endParaRPr lang="en-US" sz="1200" dirty="0" smtClean="0"/>
          </a:p>
          <a:p>
            <a:pPr marL="0" indent="0" fontAlgn="auto">
              <a:spcAft>
                <a:spcPts val="0"/>
              </a:spcAft>
              <a:buFont typeface="Arial" pitchFamily="34" charset="0"/>
              <a:buNone/>
              <a:defRPr/>
            </a:pPr>
            <a:r>
              <a:rPr lang="en-US" sz="1200" dirty="0" smtClean="0"/>
              <a:t> </a:t>
            </a:r>
          </a:p>
          <a:p>
            <a:pPr fontAlgn="auto">
              <a:spcAft>
                <a:spcPts val="0"/>
              </a:spcAft>
              <a:buFont typeface="Arial" pitchFamily="34" charset="0"/>
              <a:buChar char="•"/>
              <a:defRPr/>
            </a:pPr>
            <a:r>
              <a:rPr lang="en-US" sz="1200" dirty="0" err="1" smtClean="0"/>
              <a:t>Lebow</a:t>
            </a:r>
            <a:r>
              <a:rPr lang="en-US" sz="1200" dirty="0" smtClean="0"/>
              <a:t>, Richard  Ned,  </a:t>
            </a:r>
            <a:r>
              <a:rPr lang="en-US" sz="1200" i="1" dirty="0" smtClean="0"/>
              <a:t>The Politics and Ethics of  Identity:  In Search of Ourselves</a:t>
            </a:r>
            <a:r>
              <a:rPr lang="en-US" sz="1200" dirty="0" smtClean="0"/>
              <a:t>,   Cambridge and New York: Cambridge University Press,  2012</a:t>
            </a:r>
            <a:endParaRPr lang="el-GR" sz="1200" dirty="0" smtClean="0"/>
          </a:p>
          <a:p>
            <a:pPr fontAlgn="auto">
              <a:spcAft>
                <a:spcPts val="0"/>
              </a:spcAft>
              <a:buFont typeface="Arial" pitchFamily="34" charset="0"/>
              <a:buChar char="•"/>
              <a:defRPr/>
            </a:pPr>
            <a:endParaRPr lang="el-GR" sz="1200" dirty="0" smtClean="0"/>
          </a:p>
          <a:p>
            <a:pPr fontAlgn="auto">
              <a:spcAft>
                <a:spcPts val="0"/>
              </a:spcAft>
              <a:buFont typeface="Arial" pitchFamily="34" charset="0"/>
              <a:buChar char="•"/>
              <a:defRPr/>
            </a:pPr>
            <a:r>
              <a:rPr lang="en-US" sz="1200" dirty="0" err="1" smtClean="0"/>
              <a:t>Mackridge</a:t>
            </a:r>
            <a:r>
              <a:rPr lang="en-US" sz="1200" dirty="0" smtClean="0"/>
              <a:t>, Peter,  </a:t>
            </a:r>
            <a:r>
              <a:rPr lang="en-US" sz="1200" i="1" dirty="0" smtClean="0"/>
              <a:t>Language and National Identity in Greece, 1766-1976</a:t>
            </a:r>
            <a:r>
              <a:rPr lang="en-US" sz="1200" dirty="0" smtClean="0"/>
              <a:t>, Oxford and New York: Oxford University Press, 2009</a:t>
            </a:r>
            <a:endParaRPr lang="el-GR" sz="1200" dirty="0" smtClean="0"/>
          </a:p>
          <a:p>
            <a:pPr fontAlgn="auto">
              <a:spcAft>
                <a:spcPts val="0"/>
              </a:spcAft>
              <a:buFont typeface="Arial" pitchFamily="34" charset="0"/>
              <a:buChar char="•"/>
              <a:defRPr/>
            </a:pPr>
            <a:endParaRPr lang="el-GR" sz="1200" dirty="0" smtClean="0"/>
          </a:p>
          <a:p>
            <a:pPr fontAlgn="auto">
              <a:spcAft>
                <a:spcPts val="0"/>
              </a:spcAft>
              <a:buFont typeface="Arial" pitchFamily="34" charset="0"/>
              <a:buChar char="•"/>
              <a:defRPr/>
            </a:pPr>
            <a:endParaRPr lang="el-GR" sz="12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l-GR" smtClean="0"/>
          </a:p>
        </p:txBody>
      </p:sp>
      <p:sp>
        <p:nvSpPr>
          <p:cNvPr id="3" name="Content Placeholder 2"/>
          <p:cNvSpPr>
            <a:spLocks noGrp="1"/>
          </p:cNvSpPr>
          <p:nvPr>
            <p:ph idx="1"/>
          </p:nvPr>
        </p:nvSpPr>
        <p:spPr/>
        <p:txBody>
          <a:bodyPr rtlCol="0">
            <a:noAutofit/>
          </a:bodyPr>
          <a:lstStyle/>
          <a:p>
            <a:pPr fontAlgn="auto">
              <a:spcAft>
                <a:spcPts val="0"/>
              </a:spcAft>
              <a:buFont typeface="Arial" pitchFamily="34" charset="0"/>
              <a:buChar char="•"/>
              <a:defRPr/>
            </a:pPr>
            <a:r>
              <a:rPr lang="en-US" sz="1400" dirty="0" err="1" smtClean="0"/>
              <a:t>Öskirimli</a:t>
            </a:r>
            <a:r>
              <a:rPr lang="en-US" sz="1400" dirty="0" smtClean="0"/>
              <a:t>, </a:t>
            </a:r>
            <a:r>
              <a:rPr lang="en-US" sz="1400" dirty="0" err="1" smtClean="0"/>
              <a:t>Umut</a:t>
            </a:r>
            <a:r>
              <a:rPr lang="en-US" sz="1400" dirty="0" smtClean="0"/>
              <a:t> and </a:t>
            </a:r>
            <a:r>
              <a:rPr lang="en-US" sz="1400" dirty="0" err="1" smtClean="0"/>
              <a:t>Sofos</a:t>
            </a:r>
            <a:r>
              <a:rPr lang="en-US" sz="1400" dirty="0" smtClean="0"/>
              <a:t>, Spyros,  </a:t>
            </a:r>
            <a:r>
              <a:rPr lang="en-US" sz="1400" i="1" dirty="0" smtClean="0"/>
              <a:t>Tormented by History: Nationalism in Greece and Turkey,   </a:t>
            </a:r>
            <a:r>
              <a:rPr lang="en-US" sz="1400" dirty="0" smtClean="0"/>
              <a:t>London:  Hurst and Company,  2008</a:t>
            </a:r>
            <a:endParaRPr lang="el-GR" sz="1400" dirty="0" smtClean="0"/>
          </a:p>
          <a:p>
            <a:pPr fontAlgn="auto">
              <a:spcAft>
                <a:spcPts val="0"/>
              </a:spcAft>
              <a:buFont typeface="Arial" pitchFamily="34" charset="0"/>
              <a:buChar char="•"/>
              <a:defRPr/>
            </a:pPr>
            <a:endParaRPr lang="el-GR" sz="1400" dirty="0" smtClean="0"/>
          </a:p>
          <a:p>
            <a:pPr fontAlgn="auto">
              <a:spcAft>
                <a:spcPts val="0"/>
              </a:spcAft>
              <a:buFont typeface="Arial" pitchFamily="34" charset="0"/>
              <a:buChar char="•"/>
              <a:defRPr/>
            </a:pPr>
            <a:r>
              <a:rPr lang="en-US" sz="1400" dirty="0" smtClean="0"/>
              <a:t>Page, Gill,  </a:t>
            </a:r>
            <a:r>
              <a:rPr lang="en-US" sz="1400" i="1" dirty="0" smtClean="0"/>
              <a:t>Being Byzantine: Greek  Identity before the Ottomans</a:t>
            </a:r>
            <a:r>
              <a:rPr lang="en-US" sz="1400" dirty="0" smtClean="0"/>
              <a:t>,   Cambridge and New York: Cambridge University Press,  2008</a:t>
            </a:r>
            <a:r>
              <a:rPr lang="en-US" sz="1400" i="1" dirty="0" smtClean="0"/>
              <a:t>   </a:t>
            </a:r>
            <a:endParaRPr lang="el-GR" sz="1400" i="1" dirty="0" smtClean="0"/>
          </a:p>
          <a:p>
            <a:pPr fontAlgn="auto">
              <a:spcAft>
                <a:spcPts val="0"/>
              </a:spcAft>
              <a:buFont typeface="Arial" pitchFamily="34" charset="0"/>
              <a:buChar char="•"/>
              <a:defRPr/>
            </a:pPr>
            <a:endParaRPr lang="el-GR" sz="1400" i="1" dirty="0"/>
          </a:p>
          <a:p>
            <a:pPr fontAlgn="auto">
              <a:spcAft>
                <a:spcPts val="0"/>
              </a:spcAft>
              <a:buFont typeface="Arial" pitchFamily="34" charset="0"/>
              <a:buChar char="•"/>
              <a:defRPr/>
            </a:pPr>
            <a:r>
              <a:rPr lang="el-GR" sz="1400" dirty="0" smtClean="0"/>
              <a:t>Πάπαρη, Κατερίνα, </a:t>
            </a:r>
            <a:r>
              <a:rPr lang="el-GR" sz="1400" i="1" dirty="0" smtClean="0"/>
              <a:t>Ελληνικότητα και αστική ιδεολογία στον Μεσοπόλεμο, </a:t>
            </a:r>
            <a:r>
              <a:rPr lang="el-GR" sz="1400" dirty="0" smtClean="0"/>
              <a:t>Το πολιτικό πρόγραμμα των Π. Κανελλόπουλου, Ι. Θεοδωρακόπουλου και Κ. Τσάτσου,  Αθήνα</a:t>
            </a:r>
            <a:r>
              <a:rPr lang="en-US" sz="1400" dirty="0" smtClean="0"/>
              <a:t>: A</a:t>
            </a:r>
            <a:r>
              <a:rPr lang="el-GR" sz="1400" dirty="0" smtClean="0"/>
              <a:t>σίνη, 2017</a:t>
            </a:r>
          </a:p>
          <a:p>
            <a:pPr fontAlgn="auto">
              <a:spcAft>
                <a:spcPts val="0"/>
              </a:spcAft>
              <a:buFont typeface="Arial" pitchFamily="34" charset="0"/>
              <a:buChar char="•"/>
              <a:defRPr/>
            </a:pPr>
            <a:endParaRPr lang="el-GR" sz="1400" i="1" dirty="0"/>
          </a:p>
          <a:p>
            <a:pPr fontAlgn="auto">
              <a:spcAft>
                <a:spcPts val="0"/>
              </a:spcAft>
              <a:buFont typeface="Arial" pitchFamily="34" charset="0"/>
              <a:buChar char="•"/>
              <a:defRPr/>
            </a:pPr>
            <a:r>
              <a:rPr lang="el-GR" sz="1400" dirty="0" smtClean="0"/>
              <a:t>Προγκίδης, Λάκης, </a:t>
            </a:r>
            <a:r>
              <a:rPr lang="el-GR" sz="1400" i="1" dirty="0" smtClean="0"/>
              <a:t>Υπό την παπαδιαμαντικήν δρυν</a:t>
            </a:r>
            <a:r>
              <a:rPr lang="el-GR" sz="1400" dirty="0" smtClean="0"/>
              <a:t>,  Αθήνα</a:t>
            </a:r>
            <a:r>
              <a:rPr lang="en-US" sz="1400" dirty="0" smtClean="0"/>
              <a:t>:  E</a:t>
            </a:r>
            <a:r>
              <a:rPr lang="el-GR" sz="1400" dirty="0" smtClean="0"/>
              <a:t>κδόσεις Εστίας, 2017</a:t>
            </a:r>
          </a:p>
          <a:p>
            <a:pPr fontAlgn="auto">
              <a:spcAft>
                <a:spcPts val="0"/>
              </a:spcAft>
              <a:buFont typeface="Arial" pitchFamily="34" charset="0"/>
              <a:buChar char="•"/>
              <a:defRPr/>
            </a:pPr>
            <a:endParaRPr lang="en-US" sz="1400" i="1" dirty="0" smtClean="0"/>
          </a:p>
          <a:p>
            <a:pPr fontAlgn="auto">
              <a:spcAft>
                <a:spcPts val="0"/>
              </a:spcAft>
              <a:buFont typeface="Arial" pitchFamily="34" charset="0"/>
              <a:buChar char="•"/>
              <a:defRPr/>
            </a:pPr>
            <a:r>
              <a:rPr lang="en-US" sz="1400" dirty="0" smtClean="0"/>
              <a:t> </a:t>
            </a:r>
            <a:r>
              <a:rPr lang="el-GR" sz="1400" dirty="0"/>
              <a:t>Ρ</a:t>
            </a:r>
            <a:r>
              <a:rPr lang="el-GR" sz="1400" dirty="0" smtClean="0"/>
              <a:t>άμφος, Στέλιος</a:t>
            </a:r>
            <a:r>
              <a:rPr lang="el-GR" sz="1400" i="1" dirty="0" smtClean="0"/>
              <a:t>,  Γενάρχες πεπρωμένων, </a:t>
            </a:r>
            <a:r>
              <a:rPr lang="el-GR" sz="1400" i="1" dirty="0"/>
              <a:t>Το αίσθημα </a:t>
            </a:r>
            <a:r>
              <a:rPr lang="en-US" sz="1400" i="1" dirty="0"/>
              <a:t> </a:t>
            </a:r>
            <a:r>
              <a:rPr lang="el-GR" sz="1400" i="1" dirty="0"/>
              <a:t>της «μορφής» στον Σολωμό και της «συνέχειας» στον Παπαρρηγόπουλο, </a:t>
            </a:r>
            <a:r>
              <a:rPr lang="el-GR" sz="1400" dirty="0"/>
              <a:t>Αθήνα</a:t>
            </a:r>
            <a:r>
              <a:rPr lang="en-US" sz="1400" dirty="0"/>
              <a:t>: </a:t>
            </a:r>
            <a:r>
              <a:rPr lang="el-GR" sz="1400" dirty="0"/>
              <a:t>Αρμός, 2007</a:t>
            </a:r>
          </a:p>
          <a:p>
            <a:pPr fontAlgn="auto">
              <a:spcAft>
                <a:spcPts val="0"/>
              </a:spcAft>
              <a:buNone/>
              <a:defRPr/>
            </a:pPr>
            <a:r>
              <a:rPr lang="en-US" sz="1400" i="1" dirty="0"/>
              <a:t>                                                          </a:t>
            </a:r>
          </a:p>
          <a:p>
            <a:pPr fontAlgn="auto">
              <a:spcAft>
                <a:spcPts val="0"/>
              </a:spcAft>
              <a:buFont typeface="Arial" pitchFamily="34" charset="0"/>
              <a:buChar char="•"/>
              <a:defRPr/>
            </a:pPr>
            <a:r>
              <a:rPr lang="el-GR" sz="1400" dirty="0" smtClean="0"/>
              <a:t>Ρουδομέτωφ, Βίκτωρ και Μακρίδης Βασίλης</a:t>
            </a:r>
            <a:r>
              <a:rPr lang="el-GR" sz="1400" i="1" dirty="0" smtClean="0"/>
              <a:t>,   Ο ορθόδοξος χριστιανισμός στην Ελλάδα του 21</a:t>
            </a:r>
            <a:r>
              <a:rPr lang="el-GR" sz="1400" i="1" baseline="30000" dirty="0" smtClean="0"/>
              <a:t>ου</a:t>
            </a:r>
            <a:r>
              <a:rPr lang="el-GR" sz="1400" i="1" dirty="0" smtClean="0"/>
              <a:t> αιώνα</a:t>
            </a:r>
            <a:r>
              <a:rPr lang="el-GR" sz="1400" dirty="0" smtClean="0"/>
              <a:t>.  Θεσσαλονίκη</a:t>
            </a:r>
            <a:r>
              <a:rPr lang="en-US" sz="1400" dirty="0" smtClean="0"/>
              <a:t>: E</a:t>
            </a:r>
            <a:r>
              <a:rPr lang="el-GR" sz="1400" dirty="0" smtClean="0"/>
              <a:t>πίκεντρο, 2017</a:t>
            </a:r>
          </a:p>
          <a:p>
            <a:pPr fontAlgn="auto">
              <a:spcAft>
                <a:spcPts val="0"/>
              </a:spcAft>
              <a:buFont typeface="Arial" pitchFamily="34" charset="0"/>
              <a:buChar char="•"/>
              <a:defRPr/>
            </a:pPr>
            <a:endParaRPr lang="el-G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Introductory remarks</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t>An awareness of  common historical origins as determining a shared identity/ directly or indirectly reflected in various aspects of  lifestyle in contemporary  Greek </a:t>
            </a:r>
            <a:r>
              <a:rPr lang="en-US" dirty="0" smtClean="0"/>
              <a:t>society - </a:t>
            </a:r>
            <a:r>
              <a:rPr lang="en-US" dirty="0"/>
              <a:t>the  issue of  national and cultural continuity   </a:t>
            </a:r>
          </a:p>
          <a:p>
            <a:pPr fontAlgn="auto">
              <a:spcAft>
                <a:spcPts val="0"/>
              </a:spcAft>
              <a:buFont typeface="Arial" pitchFamily="34" charset="0"/>
              <a:buChar char="•"/>
              <a:defRPr/>
            </a:pPr>
            <a:r>
              <a:rPr lang="en-US" dirty="0"/>
              <a:t>Nation/ national identity as a problem for philosophers, </a:t>
            </a:r>
            <a:r>
              <a:rPr lang="en-US" dirty="0" smtClean="0"/>
              <a:t>theologians, </a:t>
            </a:r>
            <a:r>
              <a:rPr lang="en-US" dirty="0"/>
              <a:t>historians, political </a:t>
            </a:r>
            <a:r>
              <a:rPr lang="en-US" dirty="0" smtClean="0"/>
              <a:t>scientists, social scientists, writers and artists.  </a:t>
            </a:r>
            <a:r>
              <a:rPr lang="el-GR" dirty="0"/>
              <a:t>Τ</a:t>
            </a:r>
            <a:r>
              <a:rPr lang="en-US" dirty="0"/>
              <a:t>he </a:t>
            </a:r>
            <a:r>
              <a:rPr lang="en-US" dirty="0" smtClean="0"/>
              <a:t>recent </a:t>
            </a:r>
            <a:r>
              <a:rPr lang="en-US" dirty="0"/>
              <a:t>contribution of </a:t>
            </a:r>
            <a:r>
              <a:rPr lang="en-US" dirty="0" smtClean="0"/>
              <a:t>cultural studies, </a:t>
            </a:r>
            <a:r>
              <a:rPr lang="en-US" dirty="0"/>
              <a:t>classical reception studies and post-colonial studies </a:t>
            </a:r>
            <a:r>
              <a:rPr lang="en-US" dirty="0" smtClean="0"/>
              <a:t>–</a:t>
            </a:r>
            <a:r>
              <a:rPr lang="el-GR" dirty="0" smtClean="0"/>
              <a:t> </a:t>
            </a:r>
            <a:r>
              <a:rPr lang="en-US" dirty="0" smtClean="0"/>
              <a:t>methodological issues </a:t>
            </a:r>
          </a:p>
          <a:p>
            <a:pPr fontAlgn="auto">
              <a:spcAft>
                <a:spcPts val="0"/>
              </a:spcAft>
              <a:buFont typeface="Arial" pitchFamily="34" charset="0"/>
              <a:buChar char="•"/>
              <a:defRPr/>
            </a:pPr>
            <a:r>
              <a:rPr lang="en-US" dirty="0" smtClean="0"/>
              <a:t>National consciousness and national identity – subjective and objective perspectives</a:t>
            </a:r>
          </a:p>
          <a:p>
            <a:pPr fontAlgn="auto">
              <a:spcAft>
                <a:spcPts val="0"/>
              </a:spcAft>
              <a:buFont typeface="Arial" pitchFamily="34" charset="0"/>
              <a:buChar char="•"/>
              <a:defRPr/>
            </a:pPr>
            <a:r>
              <a:rPr lang="en-US" dirty="0" smtClean="0"/>
              <a:t>Memory and forgetfulness – The role of the “other”</a:t>
            </a:r>
          </a:p>
          <a:p>
            <a:pPr fontAlgn="auto">
              <a:spcAft>
                <a:spcPts val="0"/>
              </a:spcAft>
              <a:buFont typeface="Arial" pitchFamily="34" charset="0"/>
              <a:buChar char="•"/>
              <a:defRPr/>
            </a:pPr>
            <a:r>
              <a:rPr lang="en-US" dirty="0"/>
              <a:t>Normative issues regarding the ethics and politics of Greek national </a:t>
            </a:r>
            <a:r>
              <a:rPr lang="en-US" dirty="0" smtClean="0"/>
              <a:t>identity</a:t>
            </a:r>
            <a:endParaRPr lang="en-US" dirty="0"/>
          </a:p>
          <a:p>
            <a:pPr fontAlgn="auto">
              <a:spcAft>
                <a:spcPts val="0"/>
              </a:spcAft>
              <a:buFont typeface="Arial" pitchFamily="34" charset="0"/>
              <a:buChar char="•"/>
              <a:defRPr/>
            </a:pPr>
            <a:r>
              <a:rPr lang="en-US" dirty="0" smtClean="0"/>
              <a:t>The </a:t>
            </a:r>
            <a:r>
              <a:rPr lang="en-US" dirty="0"/>
              <a:t>danger of nationalism (</a:t>
            </a:r>
            <a:r>
              <a:rPr lang="en-US" i="1" dirty="0"/>
              <a:t>ethnic</a:t>
            </a:r>
            <a:r>
              <a:rPr lang="en-US" dirty="0"/>
              <a:t> </a:t>
            </a:r>
            <a:r>
              <a:rPr lang="en-US" dirty="0" err="1"/>
              <a:t>vs</a:t>
            </a:r>
            <a:r>
              <a:rPr lang="en-US" dirty="0"/>
              <a:t> </a:t>
            </a:r>
            <a:r>
              <a:rPr lang="en-US" i="1" dirty="0"/>
              <a:t>civic</a:t>
            </a:r>
            <a:r>
              <a:rPr lang="en-US" dirty="0"/>
              <a:t> conceptions of nationalism) – </a:t>
            </a:r>
            <a:r>
              <a:rPr lang="en-US" dirty="0" smtClean="0"/>
              <a:t>political parties appealing to particular conceptions of national </a:t>
            </a:r>
            <a:r>
              <a:rPr lang="en-US" dirty="0"/>
              <a:t>and cultural identity - Contemporary cosmopolitan and “plural” identities. </a:t>
            </a:r>
            <a:r>
              <a:rPr lang="en-US" dirty="0" smtClean="0"/>
              <a:t> </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l-GR" sz="1800" dirty="0" smtClean="0"/>
              <a:t>Σβορώνος</a:t>
            </a:r>
            <a:r>
              <a:rPr lang="el-GR" sz="1800" dirty="0"/>
              <a:t>, Νίκος, </a:t>
            </a:r>
            <a:r>
              <a:rPr lang="el-GR" sz="1800" i="1" dirty="0"/>
              <a:t>Το ελληνικό έθνος</a:t>
            </a:r>
            <a:r>
              <a:rPr lang="en-US" sz="1800" i="1" dirty="0"/>
              <a:t>: </a:t>
            </a:r>
            <a:r>
              <a:rPr lang="el-GR" sz="1800" i="1" dirty="0"/>
              <a:t>Γένεση και διαμόρφωση του νέου ελληνισμού </a:t>
            </a:r>
            <a:r>
              <a:rPr lang="el-GR" sz="1800" dirty="0"/>
              <a:t>, Αθήνα</a:t>
            </a:r>
            <a:r>
              <a:rPr lang="en-US" sz="1800" dirty="0"/>
              <a:t>: </a:t>
            </a:r>
            <a:r>
              <a:rPr lang="el-GR" sz="1800" dirty="0"/>
              <a:t>Πόλις, 2004 </a:t>
            </a:r>
          </a:p>
          <a:p>
            <a:pPr fontAlgn="auto">
              <a:spcAft>
                <a:spcPts val="0"/>
              </a:spcAft>
              <a:buFont typeface="Arial" pitchFamily="34" charset="0"/>
              <a:buChar char="•"/>
              <a:defRPr/>
            </a:pPr>
            <a:r>
              <a:rPr lang="el-GR" sz="1800" dirty="0"/>
              <a:t>Σινιόσογλου, Νικήτας,  </a:t>
            </a:r>
            <a:r>
              <a:rPr lang="el-GR" sz="1800" i="1" dirty="0"/>
              <a:t>Αλλόκοτος Ελληνισμός, Δοκίμιο για την ορισκή εμπειρία των ιδεών,  </a:t>
            </a:r>
            <a:r>
              <a:rPr lang="el-GR" sz="1800" dirty="0"/>
              <a:t>Αθήνα</a:t>
            </a:r>
            <a:r>
              <a:rPr lang="en-US" sz="1800" dirty="0"/>
              <a:t>: K</a:t>
            </a:r>
            <a:r>
              <a:rPr lang="el-GR" sz="1800" dirty="0"/>
              <a:t>ίχλη, </a:t>
            </a:r>
            <a:r>
              <a:rPr lang="el-GR" sz="1800" dirty="0" smtClean="0"/>
              <a:t>2016</a:t>
            </a:r>
            <a:endParaRPr lang="en-US" sz="1800" dirty="0"/>
          </a:p>
          <a:p>
            <a:pPr fontAlgn="auto">
              <a:spcAft>
                <a:spcPts val="0"/>
              </a:spcAft>
              <a:buFont typeface="Arial" pitchFamily="34" charset="0"/>
              <a:buChar char="•"/>
              <a:defRPr/>
            </a:pPr>
            <a:r>
              <a:rPr lang="en-US" sz="1800" dirty="0" smtClean="0"/>
              <a:t>Smith, Anthony,  </a:t>
            </a:r>
            <a:r>
              <a:rPr lang="en-US" sz="1800" i="1" dirty="0" smtClean="0"/>
              <a:t>The Ethnic Origin of Nations</a:t>
            </a:r>
            <a:r>
              <a:rPr lang="en-US" sz="1800" dirty="0" smtClean="0"/>
              <a:t>, Oxford: Oxford University Press, 1986</a:t>
            </a:r>
          </a:p>
          <a:p>
            <a:pPr fontAlgn="auto">
              <a:spcAft>
                <a:spcPts val="0"/>
              </a:spcAft>
              <a:buFont typeface="Arial" pitchFamily="34" charset="0"/>
              <a:buChar char="•"/>
              <a:defRPr/>
            </a:pPr>
            <a:r>
              <a:rPr lang="en-US" sz="1800" dirty="0" smtClean="0"/>
              <a:t>--------------------,  </a:t>
            </a:r>
            <a:r>
              <a:rPr lang="en-US" sz="1800" i="1" dirty="0" smtClean="0"/>
              <a:t>Nationalism: Theory, Ideology, History</a:t>
            </a:r>
            <a:r>
              <a:rPr lang="en-US" sz="1800" dirty="0" smtClean="0"/>
              <a:t>,  Cambridge: Cambridge </a:t>
            </a:r>
            <a:r>
              <a:rPr lang="en-US" sz="1800" smtClean="0"/>
              <a:t>University Press, 2001 </a:t>
            </a:r>
            <a:endParaRPr lang="el-GR" sz="1800" dirty="0"/>
          </a:p>
          <a:p>
            <a:pPr fontAlgn="auto">
              <a:spcAft>
                <a:spcPts val="0"/>
              </a:spcAft>
              <a:buFont typeface="Arial" pitchFamily="34" charset="0"/>
              <a:buChar char="•"/>
              <a:defRPr/>
            </a:pPr>
            <a:r>
              <a:rPr lang="el-GR" sz="1800" dirty="0"/>
              <a:t>Τζιόβας, Δημήτρης,  </a:t>
            </a:r>
            <a:r>
              <a:rPr lang="el-GR" sz="1800" i="1" dirty="0"/>
              <a:t>Οι μεταμορφώσεις του εθνισμού και το ιδεολόγημα της ελληνικότητας στο Μεσοπόλεμο</a:t>
            </a:r>
            <a:r>
              <a:rPr lang="el-GR" sz="1800" dirty="0"/>
              <a:t>,</a:t>
            </a:r>
            <a:r>
              <a:rPr lang="en-US" sz="1800" dirty="0"/>
              <a:t> </a:t>
            </a:r>
            <a:r>
              <a:rPr lang="el-GR" sz="1800" dirty="0"/>
              <a:t>Αθήνα</a:t>
            </a:r>
            <a:r>
              <a:rPr lang="en-US" sz="1800" dirty="0"/>
              <a:t>: </a:t>
            </a:r>
            <a:r>
              <a:rPr lang="el-GR" sz="1800" dirty="0"/>
              <a:t>Οδυσσέας, 1989 </a:t>
            </a:r>
            <a:endParaRPr lang="en-US" sz="1800" dirty="0"/>
          </a:p>
          <a:p>
            <a:pPr fontAlgn="auto">
              <a:spcAft>
                <a:spcPts val="0"/>
              </a:spcAft>
              <a:buFont typeface="Arial" pitchFamily="34" charset="0"/>
              <a:buChar char="•"/>
              <a:defRPr/>
            </a:pPr>
            <a:r>
              <a:rPr lang="el-GR" sz="1800" dirty="0"/>
              <a:t>----------------------,  «Ελληνικότητα και η Γενιά του ’30», </a:t>
            </a:r>
            <a:r>
              <a:rPr lang="en-US" sz="1800" i="1" dirty="0"/>
              <a:t>Cogito</a:t>
            </a:r>
            <a:r>
              <a:rPr lang="en-US" sz="1800" dirty="0"/>
              <a:t> 6 (M</a:t>
            </a:r>
            <a:r>
              <a:rPr lang="el-GR" sz="1800" dirty="0"/>
              <a:t>άϊος 2008)</a:t>
            </a:r>
            <a:r>
              <a:rPr lang="en-US" sz="1800" dirty="0"/>
              <a:t>: 8-10</a:t>
            </a:r>
          </a:p>
          <a:p>
            <a:pPr fontAlgn="auto">
              <a:spcAft>
                <a:spcPts val="0"/>
              </a:spcAft>
              <a:buFont typeface="Arial" pitchFamily="34" charset="0"/>
              <a:buChar char="•"/>
              <a:defRPr/>
            </a:pPr>
            <a:r>
              <a:rPr lang="en-US" sz="1800" dirty="0"/>
              <a:t>----------------------,  </a:t>
            </a:r>
            <a:r>
              <a:rPr lang="en-US" sz="1800" i="1" dirty="0"/>
              <a:t>O </a:t>
            </a:r>
            <a:r>
              <a:rPr lang="el-GR" sz="1800" i="1" dirty="0"/>
              <a:t>μύθος της γενιάς του τριάντα</a:t>
            </a:r>
            <a:r>
              <a:rPr lang="en-US" sz="1800" i="1" dirty="0"/>
              <a:t>: N</a:t>
            </a:r>
            <a:r>
              <a:rPr lang="el-GR" sz="1800" i="1" dirty="0"/>
              <a:t>εωτερικότητα, ελληνικότητα και πολιτισμική ιδεολογία </a:t>
            </a:r>
            <a:r>
              <a:rPr lang="el-GR" sz="1800" dirty="0"/>
              <a:t>,   Αθήνα</a:t>
            </a:r>
            <a:r>
              <a:rPr lang="en-US" sz="1800" dirty="0"/>
              <a:t>:  </a:t>
            </a:r>
            <a:r>
              <a:rPr lang="el-GR" sz="1800" dirty="0"/>
              <a:t>Πόλις, </a:t>
            </a:r>
            <a:r>
              <a:rPr lang="el-GR" sz="1800" dirty="0" smtClean="0"/>
              <a:t>2011</a:t>
            </a:r>
            <a:endParaRPr lang="en-US" sz="1800" dirty="0"/>
          </a:p>
          <a:p>
            <a:pPr fontAlgn="auto">
              <a:spcAft>
                <a:spcPts val="0"/>
              </a:spcAft>
              <a:buFont typeface="Arial" pitchFamily="34" charset="0"/>
              <a:buChar char="•"/>
              <a:defRPr/>
            </a:pPr>
            <a:r>
              <a:rPr lang="en-US" sz="1800" dirty="0" err="1"/>
              <a:t>Tziovas</a:t>
            </a:r>
            <a:r>
              <a:rPr lang="en-US" sz="1800" dirty="0"/>
              <a:t>, </a:t>
            </a:r>
            <a:r>
              <a:rPr lang="en-US" sz="1800" dirty="0" err="1"/>
              <a:t>Dimitris</a:t>
            </a:r>
            <a:r>
              <a:rPr lang="en-US" sz="1800" dirty="0"/>
              <a:t> (ed.),  </a:t>
            </a:r>
            <a:r>
              <a:rPr lang="en-US" sz="1800" i="1" dirty="0"/>
              <a:t>Re-Imagining the Past:  Antiquity and Modern Greek Culture</a:t>
            </a:r>
            <a:r>
              <a:rPr lang="en-US" sz="1800" dirty="0"/>
              <a:t>, Oxford: Oxford University Press, 2014</a:t>
            </a:r>
            <a:r>
              <a:rPr lang="en-US" sz="1800" i="1" dirty="0"/>
              <a:t> </a:t>
            </a:r>
            <a:r>
              <a:rPr lang="en-US" sz="1800" dirty="0"/>
              <a:t>  </a:t>
            </a:r>
          </a:p>
          <a:p>
            <a:pPr marL="0" indent="0" fontAlgn="auto">
              <a:spcAft>
                <a:spcPts val="0"/>
              </a:spcAft>
              <a:buFont typeface="Arial" pitchFamily="34" charset="0"/>
              <a:buNone/>
              <a:defRPr/>
            </a:pPr>
            <a:endParaRPr lang="en-US" sz="1800" dirty="0"/>
          </a:p>
          <a:p>
            <a:endParaRPr lang="en-US" sz="1800" dirty="0"/>
          </a:p>
        </p:txBody>
      </p:sp>
    </p:spTree>
    <p:extLst>
      <p:ext uri="{BB962C8B-B14F-4D97-AF65-F5344CB8AC3E}">
        <p14:creationId xmlns:p14="http://schemas.microsoft.com/office/powerpoint/2010/main" val="3666577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n-US" sz="2000" dirty="0" err="1"/>
              <a:t>Todorova</a:t>
            </a:r>
            <a:r>
              <a:rPr lang="en-US" sz="2000" dirty="0"/>
              <a:t>, Maria (ed.</a:t>
            </a:r>
            <a:r>
              <a:rPr lang="en-US" sz="2000" i="1" dirty="0"/>
              <a:t>) Balkan Identities: Nation and Memory</a:t>
            </a:r>
            <a:r>
              <a:rPr lang="en-US" sz="2000" dirty="0"/>
              <a:t>, London: Hurst and Company, 2004         </a:t>
            </a:r>
          </a:p>
          <a:p>
            <a:pPr fontAlgn="auto">
              <a:spcAft>
                <a:spcPts val="0"/>
              </a:spcAft>
              <a:defRPr/>
            </a:pPr>
            <a:r>
              <a:rPr lang="en-US" sz="2000" dirty="0" err="1" smtClean="0"/>
              <a:t>Virvidakis</a:t>
            </a:r>
            <a:r>
              <a:rPr lang="en-US" sz="2000" dirty="0"/>
              <a:t>, </a:t>
            </a:r>
            <a:r>
              <a:rPr lang="en-US" sz="2000" dirty="0" err="1"/>
              <a:t>Stelios</a:t>
            </a:r>
            <a:r>
              <a:rPr lang="en-US" sz="2000" dirty="0"/>
              <a:t>,  “The Puzzle of Greek Identity”, in </a:t>
            </a:r>
            <a:r>
              <a:rPr lang="en-US" sz="2000" dirty="0" err="1"/>
              <a:t>Shahin</a:t>
            </a:r>
            <a:r>
              <a:rPr lang="en-US" sz="2000" dirty="0"/>
              <a:t> </a:t>
            </a:r>
            <a:r>
              <a:rPr lang="en-US" sz="2000" dirty="0" err="1"/>
              <a:t>Aawani</a:t>
            </a:r>
            <a:r>
              <a:rPr lang="en-US" sz="2000" dirty="0"/>
              <a:t> (ed.), </a:t>
            </a:r>
            <a:r>
              <a:rPr lang="en-US" sz="2000" i="1" dirty="0" err="1"/>
              <a:t>Salik-i-Hikmat</a:t>
            </a:r>
            <a:r>
              <a:rPr lang="en-US" sz="2000" dirty="0"/>
              <a:t> (</a:t>
            </a:r>
            <a:r>
              <a:rPr lang="en-US" sz="2000" i="1" dirty="0"/>
              <a:t>The Wayfarer of Wisdom</a:t>
            </a:r>
            <a:r>
              <a:rPr lang="en-US" sz="2000" dirty="0"/>
              <a:t>), Essays in </a:t>
            </a:r>
            <a:r>
              <a:rPr lang="en-US" sz="2000" dirty="0" err="1"/>
              <a:t>Honour</a:t>
            </a:r>
            <a:r>
              <a:rPr lang="en-US" sz="2000" dirty="0"/>
              <a:t> of Professor </a:t>
            </a:r>
            <a:r>
              <a:rPr lang="en-US" sz="2000" dirty="0" err="1"/>
              <a:t>Gholamreza</a:t>
            </a:r>
            <a:r>
              <a:rPr lang="en-US" sz="2000" dirty="0"/>
              <a:t> </a:t>
            </a:r>
            <a:r>
              <a:rPr lang="en-US" sz="2000" dirty="0" err="1"/>
              <a:t>Aavani</a:t>
            </a:r>
            <a:r>
              <a:rPr lang="en-US" sz="2000" dirty="0"/>
              <a:t>,  Tehran: Iranian Institute of Philosophy and Iranian Philosophical Society,  2014, 95-107,</a:t>
            </a:r>
            <a:endParaRPr lang="el-GR" sz="2000" dirty="0"/>
          </a:p>
          <a:p>
            <a:pPr fontAlgn="auto">
              <a:spcAft>
                <a:spcPts val="0"/>
              </a:spcAft>
              <a:buFont typeface="Arial" pitchFamily="34" charset="0"/>
              <a:buChar char="•"/>
              <a:defRPr/>
            </a:pPr>
            <a:r>
              <a:rPr lang="el-GR" sz="2000" dirty="0"/>
              <a:t> </a:t>
            </a:r>
            <a:r>
              <a:rPr lang="en-US" sz="2000" dirty="0"/>
              <a:t>-----------------, “National Identities, Epistemic and Moral Norms and Historical Narratives”, in </a:t>
            </a:r>
            <a:r>
              <a:rPr lang="en-US" sz="2000" dirty="0" err="1"/>
              <a:t>Ioanna</a:t>
            </a:r>
            <a:r>
              <a:rPr lang="en-US" sz="2000" dirty="0"/>
              <a:t> </a:t>
            </a:r>
            <a:r>
              <a:rPr lang="en-US" sz="2000" dirty="0" err="1"/>
              <a:t>Kuçuradi</a:t>
            </a:r>
            <a:r>
              <a:rPr lang="en-US" sz="2000" dirty="0"/>
              <a:t> (ed.), </a:t>
            </a:r>
            <a:r>
              <a:rPr lang="en-US" sz="2000" i="1" dirty="0"/>
              <a:t>The</a:t>
            </a:r>
            <a:r>
              <a:rPr lang="el-GR" sz="2000" i="1" dirty="0"/>
              <a:t> </a:t>
            </a:r>
            <a:r>
              <a:rPr lang="en-US" sz="2000" i="1" dirty="0"/>
              <a:t>Problem of Identities in South Eastern Europe and Human Rights</a:t>
            </a:r>
            <a:r>
              <a:rPr lang="en-US" sz="2000" dirty="0"/>
              <a:t>, Fifth Balkan Countries Seminar of Philosophy, T.C. </a:t>
            </a:r>
            <a:r>
              <a:rPr lang="en-US" sz="2000" dirty="0" err="1"/>
              <a:t>Maltepe</a:t>
            </a:r>
            <a:r>
              <a:rPr lang="en-US" sz="2000" dirty="0"/>
              <a:t> </a:t>
            </a:r>
            <a:r>
              <a:rPr lang="en-US" sz="2000" dirty="0" err="1"/>
              <a:t>Üniversitesi</a:t>
            </a:r>
            <a:r>
              <a:rPr lang="en-US" sz="2000" dirty="0"/>
              <a:t> </a:t>
            </a:r>
            <a:r>
              <a:rPr lang="en-US" sz="2000" dirty="0" err="1"/>
              <a:t>Yayinlari</a:t>
            </a:r>
            <a:r>
              <a:rPr lang="en-US" sz="2000" dirty="0"/>
              <a:t> No:56, Istanbul, 2014, 105-</a:t>
            </a:r>
            <a:r>
              <a:rPr lang="en-US" sz="2000" dirty="0" smtClean="0"/>
              <a:t>118</a:t>
            </a:r>
            <a:endParaRPr lang="el-GR" sz="2000" dirty="0" smtClean="0"/>
          </a:p>
          <a:p>
            <a:pPr fontAlgn="auto">
              <a:spcAft>
                <a:spcPts val="0"/>
              </a:spcAft>
              <a:buFont typeface="Arial" pitchFamily="34" charset="0"/>
              <a:buChar char="•"/>
              <a:defRPr/>
            </a:pPr>
            <a:r>
              <a:rPr lang="el-GR" sz="2000" dirty="0" smtClean="0"/>
              <a:t>Χατζής, Δημήτρης,  «Γύρω από τα προβλήματα της συνέχειας» στου ιδίου, </a:t>
            </a:r>
            <a:r>
              <a:rPr lang="el-GR" sz="2000" i="1" dirty="0" smtClean="0"/>
              <a:t>Το πρόσωπο του νέου ελληνισμού,  </a:t>
            </a:r>
            <a:r>
              <a:rPr lang="el-GR" sz="2000" dirty="0" smtClean="0"/>
              <a:t>επιμ. Β. Αποστολίδου, Αθήνα</a:t>
            </a:r>
            <a:r>
              <a:rPr lang="en-US" sz="2000" dirty="0" smtClean="0"/>
              <a:t>: To </a:t>
            </a:r>
            <a:r>
              <a:rPr lang="el-GR" sz="2000" dirty="0" smtClean="0"/>
              <a:t>Ροδακιό, 2005</a:t>
            </a:r>
            <a:endParaRPr lang="el-GR" sz="2000" dirty="0"/>
          </a:p>
          <a:p>
            <a:pPr fontAlgn="auto">
              <a:spcAft>
                <a:spcPts val="0"/>
              </a:spcAft>
              <a:buFont typeface="Arial" pitchFamily="34" charset="0"/>
              <a:buChar char="•"/>
              <a:defRPr/>
            </a:pPr>
            <a:endParaRPr lang="el-GR" sz="2000" dirty="0"/>
          </a:p>
          <a:p>
            <a:endParaRPr lang="en-US" sz="2000" dirty="0"/>
          </a:p>
        </p:txBody>
      </p:sp>
    </p:spTree>
    <p:extLst>
      <p:ext uri="{BB962C8B-B14F-4D97-AF65-F5344CB8AC3E}">
        <p14:creationId xmlns:p14="http://schemas.microsoft.com/office/powerpoint/2010/main" val="198533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t>Different aspects/ components – historical-cultural factors – language, customs, religion - difficulties in trying to define and elucidate the concept of a nation- the opposition between  realist/essentialist and antirealist/constructivist/nominalist approaches - </a:t>
            </a:r>
            <a:r>
              <a:rPr lang="en-US" dirty="0" smtClean="0"/>
              <a:t>Benedict </a:t>
            </a:r>
            <a:r>
              <a:rPr lang="en-US" dirty="0"/>
              <a:t>Anderson’s conception of an “imagined community” – the importance of comparative studies for the understanding of </a:t>
            </a:r>
            <a:r>
              <a:rPr lang="en-US" dirty="0" smtClean="0"/>
              <a:t>national, ethnic and cultural identities </a:t>
            </a:r>
          </a:p>
          <a:p>
            <a:pPr fontAlgn="auto">
              <a:spcAft>
                <a:spcPts val="0"/>
              </a:spcAft>
              <a:buFont typeface="Arial" pitchFamily="34" charset="0"/>
              <a:buChar char="•"/>
              <a:defRPr/>
            </a:pPr>
            <a:r>
              <a:rPr lang="en-US" dirty="0" smtClean="0"/>
              <a:t>Anthony Smith’s emphasis on the </a:t>
            </a:r>
            <a:r>
              <a:rPr lang="en-US" dirty="0"/>
              <a:t>role of preexisting ethnic elements that are </a:t>
            </a:r>
            <a:r>
              <a:rPr lang="en-US" dirty="0" err="1"/>
              <a:t>reelaborated</a:t>
            </a:r>
            <a:r>
              <a:rPr lang="en-US" dirty="0"/>
              <a:t> and revived in a new context</a:t>
            </a:r>
            <a:r>
              <a:rPr lang="el-GR" dirty="0"/>
              <a:t> – </a:t>
            </a:r>
            <a:r>
              <a:rPr lang="en-US" dirty="0"/>
              <a:t>invested with a new symbolic </a:t>
            </a:r>
            <a:r>
              <a:rPr lang="en-US" dirty="0" smtClean="0"/>
              <a:t>significance – “</a:t>
            </a:r>
            <a:r>
              <a:rPr lang="en-US" dirty="0" err="1" smtClean="0"/>
              <a:t>ethnosymbolism</a:t>
            </a:r>
            <a:r>
              <a:rPr lang="en-US" dirty="0" smtClean="0"/>
              <a:t>” </a:t>
            </a:r>
          </a:p>
          <a:p>
            <a:pPr fontAlgn="auto">
              <a:spcAft>
                <a:spcPts val="0"/>
              </a:spcAft>
              <a:buFont typeface="Arial" pitchFamily="34" charset="0"/>
              <a:buChar char="•"/>
              <a:defRPr/>
            </a:pPr>
            <a:r>
              <a:rPr lang="en-US" dirty="0"/>
              <a:t>ethnicity as arising from a nexus of (1) individual subjective belief that membership in a named group derives from ancestry </a:t>
            </a:r>
            <a:r>
              <a:rPr lang="en-US" dirty="0" smtClean="0"/>
              <a:t>;   (</a:t>
            </a:r>
            <a:r>
              <a:rPr lang="en-US" dirty="0"/>
              <a:t>2) possession, expression, or favoring of certain social and cultural traits or ethnic </a:t>
            </a:r>
            <a:r>
              <a:rPr lang="en-US" dirty="0" smtClean="0"/>
              <a:t>markers,  </a:t>
            </a:r>
            <a:r>
              <a:rPr lang="en-US" dirty="0"/>
              <a:t>and (3) awareness of a boundary and contrasts. </a:t>
            </a:r>
            <a:r>
              <a:rPr lang="en-US" dirty="0" smtClean="0"/>
              <a:t>(Page)</a:t>
            </a:r>
          </a:p>
          <a:p>
            <a:pPr fontAlgn="auto">
              <a:spcAft>
                <a:spcPts val="0"/>
              </a:spcAft>
              <a:buFont typeface="Arial" pitchFamily="34" charset="0"/>
              <a:buChar char="•"/>
              <a:defRPr/>
            </a:pPr>
            <a:r>
              <a:rPr lang="en-US" dirty="0"/>
              <a:t>competing narratives and debates among historians – “official”/national </a:t>
            </a:r>
            <a:r>
              <a:rPr lang="en-US" dirty="0" smtClean="0"/>
              <a:t>historical narratives, </a:t>
            </a:r>
            <a:r>
              <a:rPr lang="en-US" dirty="0"/>
              <a:t>popular perceptions </a:t>
            </a:r>
            <a:r>
              <a:rPr lang="en-US" dirty="0" smtClean="0"/>
              <a:t>and academic/”scientific” historiography</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The case of Greek identity</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smtClean="0"/>
              <a:t>The puzzle of Greek identity –  two senses of “puzzle” (enigma and jigsaw puzzle)  </a:t>
            </a:r>
          </a:p>
          <a:p>
            <a:pPr fontAlgn="auto">
              <a:spcAft>
                <a:spcPts val="0"/>
              </a:spcAft>
              <a:buFont typeface="Arial" pitchFamily="34" charset="0"/>
              <a:buChar char="•"/>
              <a:defRPr/>
            </a:pPr>
            <a:r>
              <a:rPr lang="en-US" dirty="0" smtClean="0"/>
              <a:t> trying to assemble different aspects of </a:t>
            </a:r>
            <a:r>
              <a:rPr lang="en-US" dirty="0" err="1" smtClean="0"/>
              <a:t>Greekness</a:t>
            </a:r>
            <a:r>
              <a:rPr lang="en-US" dirty="0" smtClean="0"/>
              <a:t>/</a:t>
            </a:r>
            <a:r>
              <a:rPr lang="en-US" dirty="0" err="1" smtClean="0"/>
              <a:t>Hellenicity</a:t>
            </a:r>
            <a:r>
              <a:rPr lang="en-US" dirty="0" smtClean="0"/>
              <a:t>  -imagining and re-imagining the past</a:t>
            </a:r>
          </a:p>
          <a:p>
            <a:pPr marL="0" indent="0" fontAlgn="auto">
              <a:spcAft>
                <a:spcPts val="0"/>
              </a:spcAft>
              <a:buFont typeface="Arial" pitchFamily="34" charset="0"/>
              <a:buNone/>
              <a:defRPr/>
            </a:pPr>
            <a:r>
              <a:rPr lang="en-US" dirty="0" smtClean="0"/>
              <a:t>     “cutting and pruning of earlier ethnic and religious identities” </a:t>
            </a:r>
          </a:p>
          <a:p>
            <a:pPr marL="0" indent="0" fontAlgn="auto">
              <a:spcAft>
                <a:spcPts val="0"/>
              </a:spcAft>
              <a:buFont typeface="Arial" pitchFamily="34" charset="0"/>
              <a:buNone/>
              <a:defRPr/>
            </a:pPr>
            <a:r>
              <a:rPr lang="en-US" dirty="0"/>
              <a:t> </a:t>
            </a:r>
            <a:r>
              <a:rPr lang="en-US" dirty="0" smtClean="0"/>
              <a:t>     (Costas </a:t>
            </a:r>
            <a:r>
              <a:rPr lang="en-US" dirty="0" err="1" smtClean="0"/>
              <a:t>Carras</a:t>
            </a:r>
            <a:r>
              <a:rPr lang="en-US" dirty="0" smtClean="0"/>
              <a:t>)</a:t>
            </a:r>
          </a:p>
          <a:p>
            <a:pPr fontAlgn="auto">
              <a:spcAft>
                <a:spcPts val="0"/>
              </a:spcAft>
              <a:buFont typeface="Arial" pitchFamily="34" charset="0"/>
              <a:buChar char="•"/>
              <a:defRPr/>
            </a:pPr>
            <a:r>
              <a:rPr lang="en-US" dirty="0" smtClean="0"/>
              <a:t>taking into account the “external perspective” of the “Other”  non Greeks -  Philhellenes and enemies  </a:t>
            </a:r>
          </a:p>
          <a:p>
            <a:pPr fontAlgn="auto">
              <a:spcAft>
                <a:spcPts val="0"/>
              </a:spcAft>
              <a:buFont typeface="Arial" pitchFamily="34" charset="0"/>
              <a:buChar char="•"/>
              <a:defRPr/>
            </a:pPr>
            <a:r>
              <a:rPr lang="en-US" dirty="0" smtClean="0"/>
              <a:t>The peculiarity of Greek identity –  A  “crossroad” of civilizations - A synthesis of East and West – past and present – “ruins”/ “layers”/ “traces” - Academic and popular history – Collective memory and political rhetoric – The central role of the Greek Orthodox Church in modern Greek culture   </a:t>
            </a:r>
          </a:p>
          <a:p>
            <a:pPr fontAlgn="auto">
              <a:spcAft>
                <a:spcPts val="0"/>
              </a:spcAft>
              <a:buFont typeface="Arial" pitchFamily="34" charset="0"/>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The official narrative</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t>The official narrative of Greek history – three periods (Ancient, Byzantine, Modern)  </a:t>
            </a:r>
            <a:endParaRPr lang="en-US" dirty="0" smtClean="0"/>
          </a:p>
          <a:p>
            <a:pPr fontAlgn="auto">
              <a:spcAft>
                <a:spcPts val="0"/>
              </a:spcAft>
              <a:buFont typeface="Arial" pitchFamily="34" charset="0"/>
              <a:buChar char="•"/>
              <a:defRPr/>
            </a:pPr>
            <a:r>
              <a:rPr lang="en-US" dirty="0" smtClean="0"/>
              <a:t>The </a:t>
            </a:r>
            <a:r>
              <a:rPr lang="en-US" dirty="0" err="1"/>
              <a:t>H</a:t>
            </a:r>
            <a:r>
              <a:rPr lang="en-US" dirty="0" err="1" smtClean="0"/>
              <a:t>elleno-christian</a:t>
            </a:r>
            <a:r>
              <a:rPr lang="en-US" dirty="0" smtClean="0"/>
              <a:t> synthesis (Spyridon </a:t>
            </a:r>
            <a:r>
              <a:rPr lang="en-US" dirty="0" err="1" smtClean="0"/>
              <a:t>Zampelios</a:t>
            </a:r>
            <a:r>
              <a:rPr lang="en-US" dirty="0" smtClean="0"/>
              <a:t>) </a:t>
            </a:r>
            <a:r>
              <a:rPr lang="en-US" dirty="0"/>
              <a:t>appropriated and elaborated by intellectuals  -the burden of the historical past – The role of “</a:t>
            </a:r>
            <a:r>
              <a:rPr lang="en-US" dirty="0" err="1"/>
              <a:t>laografia</a:t>
            </a:r>
            <a:r>
              <a:rPr lang="en-US" dirty="0"/>
              <a:t>” (</a:t>
            </a:r>
            <a:r>
              <a:rPr lang="en-US" dirty="0" err="1"/>
              <a:t>Volkskunde</a:t>
            </a:r>
            <a:r>
              <a:rPr lang="en-US" dirty="0"/>
              <a:t>) </a:t>
            </a:r>
            <a:endParaRPr lang="en-US" dirty="0" smtClean="0"/>
          </a:p>
          <a:p>
            <a:pPr fontAlgn="auto">
              <a:spcAft>
                <a:spcPts val="0"/>
              </a:spcAft>
              <a:buFont typeface="Arial" pitchFamily="34" charset="0"/>
              <a:buChar char="•"/>
              <a:defRPr/>
            </a:pPr>
            <a:r>
              <a:rPr lang="en-US" dirty="0" smtClean="0"/>
              <a:t>The </a:t>
            </a:r>
            <a:r>
              <a:rPr lang="en-US" dirty="0"/>
              <a:t>“</a:t>
            </a:r>
            <a:r>
              <a:rPr lang="en-US" dirty="0" err="1"/>
              <a:t>helleno-romaic</a:t>
            </a:r>
            <a:r>
              <a:rPr lang="en-US" dirty="0"/>
              <a:t>” dilemma according to </a:t>
            </a:r>
            <a:r>
              <a:rPr lang="en-US" dirty="0" err="1"/>
              <a:t>Patrik</a:t>
            </a:r>
            <a:r>
              <a:rPr lang="en-US" dirty="0"/>
              <a:t> Leigh </a:t>
            </a:r>
            <a:r>
              <a:rPr lang="en-US" dirty="0" err="1"/>
              <a:t>Fermor</a:t>
            </a:r>
            <a:r>
              <a:rPr lang="en-US" dirty="0"/>
              <a:t> (clash between a purist ideal of Hellenism and a popular /folk conception integrating the Byzantine/ orthodox tradition and Greek culture </a:t>
            </a:r>
            <a:r>
              <a:rPr lang="en-US" dirty="0" smtClean="0"/>
              <a:t>at </a:t>
            </a:r>
            <a:r>
              <a:rPr lang="en-US" dirty="0"/>
              <a:t>the time of Ottoman rule) </a:t>
            </a:r>
            <a:endParaRPr lang="en-US" dirty="0" smtClean="0"/>
          </a:p>
          <a:p>
            <a:pPr fontAlgn="auto">
              <a:spcAft>
                <a:spcPts val="0"/>
              </a:spcAft>
              <a:buFont typeface="Arial" pitchFamily="34" charset="0"/>
              <a:buChar char="•"/>
              <a:defRPr/>
            </a:pPr>
            <a:r>
              <a:rPr lang="en-US" dirty="0" smtClean="0"/>
              <a:t> </a:t>
            </a:r>
            <a:r>
              <a:rPr lang="en-US" dirty="0"/>
              <a:t>The ideological uses of culture and  the elaboration of  different forms of nationalism – “</a:t>
            </a:r>
            <a:r>
              <a:rPr lang="en-US" dirty="0" err="1"/>
              <a:t>Neorthodox</a:t>
            </a:r>
            <a:r>
              <a:rPr lang="en-US" dirty="0"/>
              <a:t>”/ “</a:t>
            </a:r>
            <a:r>
              <a:rPr lang="en-US" dirty="0" err="1"/>
              <a:t>Helleno</a:t>
            </a:r>
            <a:r>
              <a:rPr lang="en-US" dirty="0"/>
              <a:t>-centric” thinkers</a:t>
            </a:r>
          </a:p>
          <a:p>
            <a:pPr fontAlgn="auto">
              <a:spcAft>
                <a:spcPts val="0"/>
              </a:spcAft>
              <a:buFont typeface="Arial" pitchFamily="34" charset="0"/>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Different approaches to the Greek Past  </a:t>
            </a:r>
            <a:endParaRPr lang="en-US" dirty="0"/>
          </a:p>
        </p:txBody>
      </p:sp>
      <p:sp>
        <p:nvSpPr>
          <p:cNvPr id="3" name="Content Placeholder 2"/>
          <p:cNvSpPr>
            <a:spLocks noGrp="1"/>
          </p:cNvSpPr>
          <p:nvPr>
            <p:ph idx="1"/>
          </p:nvPr>
        </p:nvSpPr>
        <p:spPr/>
        <p:txBody>
          <a:bodyPr rtlCol="0">
            <a:normAutofit fontScale="25000" lnSpcReduction="20000"/>
          </a:bodyPr>
          <a:lstStyle/>
          <a:p>
            <a:pPr marL="0" indent="0" fontAlgn="auto">
              <a:spcAft>
                <a:spcPts val="0"/>
              </a:spcAft>
              <a:buFont typeface="Arial" pitchFamily="34" charset="0"/>
              <a:buNone/>
              <a:defRPr/>
            </a:pPr>
            <a:endParaRPr lang="en-US" sz="6000" dirty="0" smtClean="0"/>
          </a:p>
          <a:p>
            <a:pPr marL="0" indent="0" fontAlgn="auto">
              <a:spcAft>
                <a:spcPts val="0"/>
              </a:spcAft>
              <a:buFont typeface="Arial" pitchFamily="34" charset="0"/>
              <a:buNone/>
              <a:defRPr/>
            </a:pPr>
            <a:r>
              <a:rPr lang="en-US" sz="8000" dirty="0" smtClean="0"/>
              <a:t>According to Dimitris </a:t>
            </a:r>
            <a:r>
              <a:rPr lang="en-US" sz="8000" dirty="0" err="1" smtClean="0"/>
              <a:t>Tziovas</a:t>
            </a:r>
            <a:r>
              <a:rPr lang="en-US" sz="8000" dirty="0" smtClean="0"/>
              <a:t>, we could isolate the following approaches to the Greek Past presumably determining  the construction of Greek identity – our understanding of </a:t>
            </a:r>
            <a:r>
              <a:rPr lang="en-US" sz="8000" dirty="0" err="1" smtClean="0"/>
              <a:t>Greekness</a:t>
            </a:r>
            <a:r>
              <a:rPr lang="en-US" sz="8000" dirty="0" smtClean="0"/>
              <a:t> : </a:t>
            </a:r>
          </a:p>
          <a:p>
            <a:pPr marL="0" indent="0" fontAlgn="auto">
              <a:spcAft>
                <a:spcPts val="0"/>
              </a:spcAft>
              <a:buFont typeface="Arial" pitchFamily="34" charset="0"/>
              <a:buNone/>
              <a:defRPr/>
            </a:pPr>
            <a:endParaRPr lang="en-US" sz="8000" dirty="0" smtClean="0"/>
          </a:p>
          <a:p>
            <a:pPr fontAlgn="auto">
              <a:spcAft>
                <a:spcPts val="0"/>
              </a:spcAft>
              <a:buFont typeface="Arial" pitchFamily="34" charset="0"/>
              <a:buChar char="•"/>
              <a:defRPr/>
            </a:pPr>
            <a:r>
              <a:rPr lang="en-US" sz="8000" dirty="0" smtClean="0"/>
              <a:t>a</a:t>
            </a:r>
            <a:r>
              <a:rPr lang="en-US" sz="8000" dirty="0"/>
              <a:t>) the classical/symbolist/ideal – </a:t>
            </a:r>
            <a:r>
              <a:rPr lang="en-US" sz="8000" dirty="0" smtClean="0"/>
              <a:t>an emphasis </a:t>
            </a:r>
            <a:r>
              <a:rPr lang="en-US" sz="8000" dirty="0"/>
              <a:t>on Classical Greece and  its spiritual heritage</a:t>
            </a:r>
          </a:p>
          <a:p>
            <a:pPr fontAlgn="auto">
              <a:spcAft>
                <a:spcPts val="0"/>
              </a:spcAft>
              <a:buFont typeface="Arial" pitchFamily="34" charset="0"/>
              <a:buChar char="•"/>
              <a:defRPr/>
            </a:pPr>
            <a:r>
              <a:rPr lang="en-US" sz="8000" dirty="0" smtClean="0"/>
              <a:t>b</a:t>
            </a:r>
            <a:r>
              <a:rPr lang="en-US" sz="8000" dirty="0"/>
              <a:t>) the organic/romantic   –  </a:t>
            </a:r>
            <a:r>
              <a:rPr lang="en-US" sz="8000" dirty="0" smtClean="0"/>
              <a:t>the appropriation </a:t>
            </a:r>
            <a:r>
              <a:rPr lang="en-US" sz="8000" dirty="0"/>
              <a:t>of folk culture-  integration of the Byzantine legacy  </a:t>
            </a:r>
          </a:p>
          <a:p>
            <a:pPr fontAlgn="auto">
              <a:spcAft>
                <a:spcPts val="0"/>
              </a:spcAft>
              <a:buFont typeface="Arial" pitchFamily="34" charset="0"/>
              <a:buChar char="•"/>
              <a:defRPr/>
            </a:pPr>
            <a:r>
              <a:rPr lang="en-US" sz="8000" dirty="0" smtClean="0"/>
              <a:t>c</a:t>
            </a:r>
            <a:r>
              <a:rPr lang="en-US" sz="8000" dirty="0"/>
              <a:t>) a modernist/ aesthetic/ dynamic conception of </a:t>
            </a:r>
            <a:r>
              <a:rPr lang="en-US" sz="8000" dirty="0" err="1"/>
              <a:t>Greekness</a:t>
            </a:r>
            <a:r>
              <a:rPr lang="en-US" sz="8000" dirty="0"/>
              <a:t> as </a:t>
            </a:r>
            <a:r>
              <a:rPr lang="en-US" sz="8000" dirty="0" smtClean="0"/>
              <a:t>a cultural </a:t>
            </a:r>
            <a:r>
              <a:rPr lang="en-US" sz="8000" dirty="0"/>
              <a:t>archetype </a:t>
            </a:r>
            <a:r>
              <a:rPr lang="en-US" sz="8000" dirty="0" smtClean="0"/>
              <a:t>brought to light by </a:t>
            </a:r>
            <a:r>
              <a:rPr lang="en-US" sz="8000" dirty="0"/>
              <a:t>artistic creation </a:t>
            </a:r>
            <a:r>
              <a:rPr lang="en-US" sz="8000" dirty="0" smtClean="0"/>
              <a:t>involving </a:t>
            </a:r>
            <a:r>
              <a:rPr lang="en-US" sz="8000" dirty="0"/>
              <a:t>geographical and historical factors properly </a:t>
            </a:r>
            <a:r>
              <a:rPr lang="en-US" sz="8000" dirty="0" smtClean="0"/>
              <a:t>interpreted </a:t>
            </a:r>
            <a:r>
              <a:rPr lang="en-US" sz="8000" dirty="0"/>
              <a:t>– the role of  </a:t>
            </a:r>
            <a:r>
              <a:rPr lang="en-US" sz="8000" dirty="0" smtClean="0"/>
              <a:t>landscape</a:t>
            </a:r>
            <a:endParaRPr lang="en-US" sz="8000" dirty="0"/>
          </a:p>
          <a:p>
            <a:pPr fontAlgn="auto">
              <a:spcAft>
                <a:spcPts val="0"/>
              </a:spcAft>
              <a:buFont typeface="Arial" pitchFamily="34" charset="0"/>
              <a:buChar char="•"/>
              <a:defRPr/>
            </a:pPr>
            <a:r>
              <a:rPr lang="en-US" sz="8000" dirty="0" smtClean="0"/>
              <a:t>d) a </a:t>
            </a:r>
            <a:r>
              <a:rPr lang="en-US" sz="8000" dirty="0"/>
              <a:t>post-modernist/ironical/ open </a:t>
            </a:r>
            <a:r>
              <a:rPr lang="en-US" sz="8000" dirty="0" smtClean="0"/>
              <a:t>stance   - images of a complex past “deconstructed</a:t>
            </a:r>
            <a:r>
              <a:rPr lang="en-US" sz="8000" dirty="0"/>
              <a:t>”, relativized and  “negotiated” </a:t>
            </a:r>
          </a:p>
          <a:p>
            <a:pPr fontAlgn="auto">
              <a:spcAft>
                <a:spcPts val="0"/>
              </a:spcAft>
              <a:buFont typeface="Arial" pitchFamily="34" charset="0"/>
              <a:buChar char="•"/>
              <a:defRPr/>
            </a:pPr>
            <a:endParaRPr lang="en-US" sz="8000" dirty="0" smtClean="0"/>
          </a:p>
          <a:p>
            <a:pPr marL="0" indent="0" fontAlgn="auto">
              <a:spcAft>
                <a:spcPts val="0"/>
              </a:spcAft>
              <a:buFont typeface="Arial" pitchFamily="34" charset="0"/>
              <a:buNone/>
              <a:defRPr/>
            </a:pPr>
            <a:r>
              <a:rPr lang="en-US" sz="8000" dirty="0" smtClean="0"/>
              <a:t>      </a:t>
            </a:r>
          </a:p>
          <a:p>
            <a:pPr marL="0" indent="0" fontAlgn="auto">
              <a:spcAft>
                <a:spcPts val="0"/>
              </a:spcAft>
              <a:buFont typeface="Arial" pitchFamily="34" charset="0"/>
              <a:buNone/>
              <a:defRPr/>
            </a:pPr>
            <a:r>
              <a:rPr lang="en-US" dirty="0"/>
              <a:t> </a:t>
            </a:r>
            <a:r>
              <a:rPr lang="en-US" dirty="0" smtClean="0"/>
              <a:t>     </a:t>
            </a:r>
            <a:endParaRPr lang="en-US" dirty="0"/>
          </a:p>
        </p:txBody>
      </p:sp>
    </p:spTree>
    <p:extLst>
      <p:ext uri="{BB962C8B-B14F-4D97-AF65-F5344CB8AC3E}">
        <p14:creationId xmlns:p14="http://schemas.microsoft.com/office/powerpoint/2010/main" val="408159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Towards a critical scrutiny and assessment –normative questions</a:t>
            </a:r>
            <a:endParaRPr lang="en-US" dirty="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t>It is worth focusing on the </a:t>
            </a:r>
            <a:r>
              <a:rPr lang="en-US" dirty="0" smtClean="0"/>
              <a:t>development </a:t>
            </a:r>
            <a:r>
              <a:rPr lang="en-US" dirty="0"/>
              <a:t>of the non-essentialist models associated with c) and d) </a:t>
            </a:r>
            <a:r>
              <a:rPr lang="en-US" dirty="0" smtClean="0"/>
              <a:t>– but we                         could  </a:t>
            </a:r>
            <a:r>
              <a:rPr lang="en-US" dirty="0"/>
              <a:t>perhaps adopt a critical attitude towards extreme post-modernist views </a:t>
            </a:r>
            <a:endParaRPr lang="en-US" dirty="0" smtClean="0"/>
          </a:p>
          <a:p>
            <a:pPr fontAlgn="auto">
              <a:spcAft>
                <a:spcPts val="0"/>
              </a:spcAft>
              <a:buFont typeface="Arial" pitchFamily="34" charset="0"/>
              <a:buChar char="•"/>
              <a:defRPr/>
            </a:pPr>
            <a:r>
              <a:rPr lang="en-US" dirty="0"/>
              <a:t> </a:t>
            </a:r>
            <a:r>
              <a:rPr lang="en-US" dirty="0" smtClean="0"/>
              <a:t>Could and  </a:t>
            </a:r>
            <a:r>
              <a:rPr lang="en-US" dirty="0"/>
              <a:t>s</a:t>
            </a:r>
            <a:r>
              <a:rPr lang="en-US" dirty="0" smtClean="0"/>
              <a:t>hould </a:t>
            </a:r>
            <a:r>
              <a:rPr lang="en-US" dirty="0"/>
              <a:t>we aspire to a full deconstruction of the notion of Greek identity ?   Should we rather try to </a:t>
            </a:r>
            <a:r>
              <a:rPr lang="en-US" dirty="0" smtClean="0"/>
              <a:t>resist </a:t>
            </a:r>
            <a:r>
              <a:rPr lang="en-US" dirty="0"/>
              <a:t>it – in what sense and in what ways</a:t>
            </a:r>
            <a:r>
              <a:rPr lang="en-US" dirty="0" smtClean="0"/>
              <a:t>?</a:t>
            </a:r>
          </a:p>
          <a:p>
            <a:pPr fontAlgn="auto">
              <a:spcAft>
                <a:spcPts val="0"/>
              </a:spcAft>
              <a:buFont typeface="Arial" pitchFamily="34" charset="0"/>
              <a:buChar char="•"/>
              <a:defRPr/>
            </a:pPr>
            <a:r>
              <a:rPr lang="en-US" dirty="0" smtClean="0"/>
              <a:t>To what extent can we oppose the propagation of aspects of a) and b) and to some extent c) by the Greek state through various political and ideological mechanisms of the State (especially public education) and their assimilation by ordinary people, due to their psychological need to rely on a positive sense of a common identity – related to a supposedly unified long and glorious past?</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600" dirty="0" smtClean="0"/>
              <a:t>A brief survey of confrontations and debates among Greek intellectuals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sz="2800" dirty="0" smtClean="0"/>
              <a:t>Continuity/homogeneity </a:t>
            </a:r>
            <a:r>
              <a:rPr lang="en-US" sz="2800" dirty="0" err="1" smtClean="0"/>
              <a:t>vs</a:t>
            </a:r>
            <a:r>
              <a:rPr lang="en-US" sz="2800" dirty="0" smtClean="0"/>
              <a:t> discontinuity/plurality/diversity (characteristic positions of historians, philosophers, theologians, educators, artists, writers, politicians) </a:t>
            </a:r>
          </a:p>
          <a:p>
            <a:pPr fontAlgn="auto">
              <a:spcAft>
                <a:spcPts val="0"/>
              </a:spcAft>
              <a:buFont typeface="Arial" pitchFamily="34" charset="0"/>
              <a:buChar char="•"/>
              <a:defRPr/>
            </a:pPr>
            <a:r>
              <a:rPr lang="en-US" sz="2800" dirty="0" smtClean="0"/>
              <a:t>Appropriating the past </a:t>
            </a:r>
            <a:r>
              <a:rPr lang="en-US" sz="2800" dirty="0" err="1" smtClean="0"/>
              <a:t>vs</a:t>
            </a:r>
            <a:r>
              <a:rPr lang="en-US" sz="2800" dirty="0" smtClean="0"/>
              <a:t> examining critically and reconstructing historical data – scientific </a:t>
            </a:r>
            <a:r>
              <a:rPr lang="en-US" sz="2800" dirty="0" err="1" smtClean="0"/>
              <a:t>vs</a:t>
            </a:r>
            <a:r>
              <a:rPr lang="en-US" sz="2800" dirty="0" smtClean="0"/>
              <a:t> popular/public history</a:t>
            </a:r>
          </a:p>
          <a:p>
            <a:pPr fontAlgn="auto">
              <a:spcAft>
                <a:spcPts val="0"/>
              </a:spcAft>
              <a:buFont typeface="Arial" pitchFamily="34" charset="0"/>
              <a:buChar char="•"/>
              <a:defRPr/>
            </a:pPr>
            <a:r>
              <a:rPr lang="en-US" sz="2800" dirty="0" smtClean="0"/>
              <a:t>Particular claims about features/aspects of </a:t>
            </a:r>
            <a:r>
              <a:rPr lang="en-US" sz="2800" dirty="0" err="1" smtClean="0"/>
              <a:t>Greekness</a:t>
            </a:r>
            <a:endParaRPr lang="en-US" sz="2800" dirty="0" smtClean="0"/>
          </a:p>
          <a:p>
            <a:pPr fontAlgn="auto">
              <a:spcAft>
                <a:spcPts val="0"/>
              </a:spcAft>
              <a:buFont typeface="Arial" pitchFamily="34" charset="0"/>
              <a:buChar char="•"/>
              <a:defRPr/>
            </a:pPr>
            <a:r>
              <a:rPr lang="en-US" sz="2800" dirty="0" smtClean="0"/>
              <a:t>Contemporary critical approaches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2800" dirty="0" smtClean="0"/>
              <a:t>Examples of claims –  the adoption of apparently mutually incompatible stereotypes about </a:t>
            </a:r>
            <a:r>
              <a:rPr lang="en-US" sz="2800" dirty="0" err="1" smtClean="0"/>
              <a:t>Greekness</a:t>
            </a:r>
            <a:r>
              <a:rPr lang="en-US" sz="2800" dirty="0" smtClean="0"/>
              <a:t> –the Greek character</a:t>
            </a:r>
            <a:endParaRPr lang="en-US" sz="2800" dirty="0"/>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a:t>- A particular “way of thinking and feeling” (</a:t>
            </a:r>
            <a:r>
              <a:rPr lang="en-US" dirty="0" err="1"/>
              <a:t>Theotokas</a:t>
            </a:r>
            <a:r>
              <a:rPr lang="en-US" dirty="0"/>
              <a:t>)</a:t>
            </a:r>
          </a:p>
          <a:p>
            <a:pPr fontAlgn="auto">
              <a:spcAft>
                <a:spcPts val="0"/>
              </a:spcAft>
              <a:buFont typeface="Arial" pitchFamily="34" charset="0"/>
              <a:buChar char="•"/>
              <a:defRPr/>
            </a:pPr>
            <a:r>
              <a:rPr lang="en-US" dirty="0"/>
              <a:t>- </a:t>
            </a:r>
            <a:r>
              <a:rPr lang="en-US" dirty="0" smtClean="0"/>
              <a:t>Individualism, ingenuity </a:t>
            </a:r>
            <a:r>
              <a:rPr lang="en-US" dirty="0"/>
              <a:t>also related to defects of Greek character </a:t>
            </a:r>
            <a:r>
              <a:rPr lang="en-US" dirty="0" smtClean="0"/>
              <a:t>( pride and “</a:t>
            </a:r>
            <a:r>
              <a:rPr lang="el-GR" dirty="0" smtClean="0"/>
              <a:t>φιλότιμο</a:t>
            </a:r>
            <a:r>
              <a:rPr lang="en-US" dirty="0" smtClean="0"/>
              <a:t>”</a:t>
            </a:r>
            <a:r>
              <a:rPr lang="el-GR" dirty="0" smtClean="0"/>
              <a:t>, </a:t>
            </a:r>
            <a:r>
              <a:rPr lang="en-US" dirty="0" smtClean="0"/>
              <a:t>- lack </a:t>
            </a:r>
            <a:r>
              <a:rPr lang="en-US" dirty="0"/>
              <a:t>of discipline, egoism etc.)</a:t>
            </a:r>
          </a:p>
          <a:p>
            <a:pPr fontAlgn="auto">
              <a:spcAft>
                <a:spcPts val="0"/>
              </a:spcAft>
              <a:buFont typeface="Arial" pitchFamily="34" charset="0"/>
              <a:buChar char="•"/>
              <a:defRPr/>
            </a:pPr>
            <a:r>
              <a:rPr lang="en-US" dirty="0"/>
              <a:t> </a:t>
            </a:r>
            <a:r>
              <a:rPr lang="en-US" dirty="0" smtClean="0"/>
              <a:t>- </a:t>
            </a:r>
            <a:r>
              <a:rPr lang="en-US" dirty="0"/>
              <a:t>but also, “</a:t>
            </a:r>
            <a:r>
              <a:rPr lang="en-US" dirty="0" err="1"/>
              <a:t>sociocentric</a:t>
            </a:r>
            <a:r>
              <a:rPr lang="en-US" dirty="0"/>
              <a:t>” politics, communitarianism recognizing the importance of </a:t>
            </a:r>
            <a:r>
              <a:rPr lang="en-US" dirty="0" smtClean="0"/>
              <a:t>personhood  </a:t>
            </a:r>
            <a:r>
              <a:rPr lang="en-US" dirty="0"/>
              <a:t>(different approaches by </a:t>
            </a:r>
            <a:r>
              <a:rPr lang="en-US" dirty="0" err="1"/>
              <a:t>Giannaras</a:t>
            </a:r>
            <a:r>
              <a:rPr lang="en-US" dirty="0"/>
              <a:t> and </a:t>
            </a:r>
            <a:r>
              <a:rPr lang="en-US" dirty="0" smtClean="0"/>
              <a:t>earlier </a:t>
            </a:r>
            <a:r>
              <a:rPr lang="en-US" dirty="0" err="1" smtClean="0"/>
              <a:t>Ramfos</a:t>
            </a:r>
            <a:r>
              <a:rPr lang="en-US" dirty="0" smtClean="0"/>
              <a:t> – before </a:t>
            </a:r>
            <a:r>
              <a:rPr lang="en-US" dirty="0" err="1" smtClean="0"/>
              <a:t>Ramfos</a:t>
            </a:r>
            <a:r>
              <a:rPr lang="en-US" dirty="0" smtClean="0"/>
              <a:t>’ pro-western turn) </a:t>
            </a:r>
            <a:endParaRPr lang="en-US" dirty="0"/>
          </a:p>
          <a:p>
            <a:pPr fontAlgn="auto">
              <a:spcAft>
                <a:spcPts val="0"/>
              </a:spcAft>
              <a:buFont typeface="Arial" pitchFamily="34" charset="0"/>
              <a:buChar char="•"/>
              <a:defRPr/>
            </a:pPr>
            <a:r>
              <a:rPr lang="en-US" dirty="0"/>
              <a:t>- Sense of measure, harmony, respect for Reason, awareness of limits, finitude - Tragic sense of </a:t>
            </a:r>
            <a:r>
              <a:rPr lang="en-US" dirty="0" smtClean="0"/>
              <a:t>life (</a:t>
            </a:r>
            <a:r>
              <a:rPr lang="en-US" dirty="0" err="1" smtClean="0"/>
              <a:t>Seferis</a:t>
            </a:r>
            <a:r>
              <a:rPr lang="en-US" dirty="0" smtClean="0"/>
              <a:t>)</a:t>
            </a:r>
            <a:endParaRPr lang="en-US" dirty="0"/>
          </a:p>
          <a:p>
            <a:pPr fontAlgn="auto">
              <a:spcAft>
                <a:spcPts val="0"/>
              </a:spcAft>
              <a:buFont typeface="Arial" pitchFamily="34" charset="0"/>
              <a:buChar char="•"/>
              <a:defRPr/>
            </a:pPr>
            <a:r>
              <a:rPr lang="en-US" dirty="0"/>
              <a:t> </a:t>
            </a:r>
            <a:r>
              <a:rPr lang="el-GR" dirty="0" smtClean="0"/>
              <a:t>-</a:t>
            </a:r>
            <a:r>
              <a:rPr lang="en-US" dirty="0" smtClean="0"/>
              <a:t> </a:t>
            </a:r>
            <a:r>
              <a:rPr lang="el-GR" dirty="0" smtClean="0"/>
              <a:t>Η</a:t>
            </a:r>
            <a:r>
              <a:rPr lang="en-US" dirty="0" err="1" smtClean="0"/>
              <a:t>eroism</a:t>
            </a:r>
            <a:r>
              <a:rPr lang="en-US" dirty="0"/>
              <a:t>, self-determination, freedom, healthy affirmation of the pleasures of the senses and of our natural </a:t>
            </a:r>
            <a:r>
              <a:rPr lang="en-US" dirty="0" smtClean="0"/>
              <a:t>self –generosity (</a:t>
            </a:r>
            <a:r>
              <a:rPr lang="en-US" dirty="0" err="1" smtClean="0"/>
              <a:t>Tsatsos</a:t>
            </a:r>
            <a:r>
              <a:rPr lang="en-US" dirty="0"/>
              <a:t>, </a:t>
            </a:r>
            <a:r>
              <a:rPr lang="en-US" dirty="0" err="1"/>
              <a:t>Kanellopoulos</a:t>
            </a:r>
            <a:r>
              <a:rPr lang="en-US" dirty="0"/>
              <a:t>, </a:t>
            </a:r>
            <a:r>
              <a:rPr lang="en-US" dirty="0" err="1"/>
              <a:t>Sykoutris</a:t>
            </a:r>
            <a:r>
              <a:rPr lang="en-US" dirty="0"/>
              <a:t>, </a:t>
            </a:r>
            <a:r>
              <a:rPr lang="en-US" dirty="0" err="1"/>
              <a:t>Glinos</a:t>
            </a:r>
            <a:r>
              <a:rPr lang="en-US" dirty="0"/>
              <a:t>, </a:t>
            </a:r>
            <a:r>
              <a:rPr lang="en-US" dirty="0" err="1"/>
              <a:t>Theodoridis</a:t>
            </a:r>
            <a:r>
              <a:rPr lang="en-US" dirty="0"/>
              <a:t>, Kazantzakis) </a:t>
            </a:r>
            <a:endParaRPr lang="en-US" dirty="0" smtClean="0"/>
          </a:p>
          <a:p>
            <a:pPr fontAlgn="auto">
              <a:spcAft>
                <a:spcPts val="0"/>
              </a:spcAft>
              <a:buFont typeface="Arial" pitchFamily="34" charset="0"/>
              <a:buChar char="•"/>
              <a:defRPr/>
            </a:pPr>
            <a:r>
              <a:rPr lang="el-GR" dirty="0" smtClean="0"/>
              <a:t>- </a:t>
            </a:r>
            <a:r>
              <a:rPr lang="en-US" dirty="0" smtClean="0"/>
              <a:t>A problematic relation with time – passivity, inability to be creative</a:t>
            </a:r>
            <a:r>
              <a:rPr lang="el-GR" dirty="0" smtClean="0"/>
              <a:t> –</a:t>
            </a:r>
            <a:r>
              <a:rPr lang="en-US" dirty="0" smtClean="0"/>
              <a:t> lack of a sense of personal responsibility (recent </a:t>
            </a:r>
            <a:r>
              <a:rPr lang="en-US" dirty="0" err="1" smtClean="0"/>
              <a:t>Ramfos</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521</TotalTime>
  <Words>2811</Words>
  <Application>Microsoft Macintosh PowerPoint</Application>
  <PresentationFormat>On-screen Show (4:3)</PresentationFormat>
  <Paragraphs>156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THE PUZZLE OF GREEK IDENTITY</vt:lpstr>
      <vt:lpstr>Introductory remarks</vt:lpstr>
      <vt:lpstr>PowerPoint Presentation</vt:lpstr>
      <vt:lpstr>The case of Greek identity</vt:lpstr>
      <vt:lpstr>The official narrative</vt:lpstr>
      <vt:lpstr>Different approaches to the Greek Past  </vt:lpstr>
      <vt:lpstr>Towards a critical scrutiny and assessment –normative questions</vt:lpstr>
      <vt:lpstr>A brief survey of confrontations and debates among Greek intellectuals</vt:lpstr>
      <vt:lpstr>Examples of claims –  the adoption of apparently mutually incompatible stereotypes about Greekness –the Greek character</vt:lpstr>
      <vt:lpstr>PowerPoint Presentation</vt:lpstr>
      <vt:lpstr>The “myth” of the Generation of the thirties</vt:lpstr>
      <vt:lpstr>Some characteristic positions and arguments</vt:lpstr>
      <vt:lpstr>Tentative conclusions – Questions and  prospects</vt:lpstr>
      <vt:lpstr>Current debates</vt:lpstr>
      <vt:lpstr>BIBLIOGRAPHY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PUZZLE OF GREEK IDENTITY</dc:title>
  <dc:creator>Stelios Virvidakis</dc:creator>
  <cp:lastModifiedBy>User</cp:lastModifiedBy>
  <cp:revision>73</cp:revision>
  <dcterms:created xsi:type="dcterms:W3CDTF">2015-10-05T16:05:23Z</dcterms:created>
  <dcterms:modified xsi:type="dcterms:W3CDTF">2017-10-11T07:33:43Z</dcterms:modified>
</cp:coreProperties>
</file>