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2" r:id="rId3"/>
    <p:sldId id="261" r:id="rId4"/>
    <p:sldId id="260" r:id="rId5"/>
    <p:sldId id="259" r:id="rId6"/>
    <p:sldId id="263" r:id="rId7"/>
    <p:sldId id="265" r:id="rId8"/>
    <p:sldId id="267" r:id="rId9"/>
    <p:sldId id="268" r:id="rId10"/>
    <p:sldId id="270" r:id="rId11"/>
    <p:sldId id="271" r:id="rId12"/>
    <p:sldId id="274" r:id="rId13"/>
    <p:sldId id="276" r:id="rId14"/>
    <p:sldId id="275" r:id="rId15"/>
    <p:sldId id="273" r:id="rId16"/>
    <p:sldId id="277" r:id="rId17"/>
    <p:sldId id="278" r:id="rId18"/>
    <p:sldId id="279" r:id="rId19"/>
    <p:sldId id="280" r:id="rId20"/>
    <p:sldId id="281" r:id="rId21"/>
    <p:sldId id="282" r:id="rId22"/>
    <p:sldId id="283" r:id="rId23"/>
    <p:sldId id="269" r:id="rId24"/>
    <p:sldId id="284" r:id="rId25"/>
    <p:sldId id="285" r:id="rId26"/>
    <p:sldId id="286" r:id="rId27"/>
    <p:sldId id="287"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5F4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8B9A5B91-D1F9-4F36-8BAA-440C6FB81B62}" type="datetimeFigureOut">
              <a:rPr lang="cs-CZ" smtClean="0"/>
              <a:t>28.11.2017</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5F9F46-D646-4400-A25F-F90922E62711}"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B9A5B91-D1F9-4F36-8BAA-440C6FB81B62}" type="datetimeFigureOut">
              <a:rPr lang="cs-CZ" smtClean="0"/>
              <a:t>28.11.2017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5F9F46-D646-4400-A25F-F90922E62711}"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CF5F9F46-D646-4400-A25F-F90922E62711}"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B9A5B91-D1F9-4F36-8BAA-440C6FB81B62}" type="datetimeFigureOut">
              <a:rPr lang="cs-CZ" smtClean="0"/>
              <a:t>28.11.2017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8B9A5B91-D1F9-4F36-8BAA-440C6FB81B62}" type="datetimeFigureOut">
              <a:rPr lang="cs-CZ" smtClean="0"/>
              <a:t>28.11.2017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CF5F9F46-D646-4400-A25F-F90922E62711}"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8B9A5B91-D1F9-4F36-8BAA-440C6FB81B62}" type="datetimeFigureOut">
              <a:rPr lang="cs-CZ" smtClean="0"/>
              <a:t>28.11.2017</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5F9F46-D646-4400-A25F-F90922E62711}"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8B9A5B91-D1F9-4F36-8BAA-440C6FB81B62}" type="datetimeFigureOut">
              <a:rPr lang="cs-CZ" smtClean="0"/>
              <a:t>28.11.2017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F5F9F46-D646-4400-A25F-F90922E62711}"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8B9A5B91-D1F9-4F36-8BAA-440C6FB81B62}" type="datetimeFigureOut">
              <a:rPr lang="cs-CZ" smtClean="0"/>
              <a:t>28.11.2017</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CF5F9F46-D646-4400-A25F-F90922E62711}" type="slidenum">
              <a:rPr lang="cs-CZ" smtClean="0"/>
              <a:t>‹#›</a:t>
            </a:fld>
            <a:endParaRPr lang="cs-CZ"/>
          </a:p>
        </p:txBody>
      </p:sp>
      <p:sp>
        <p:nvSpPr>
          <p:cNvPr id="23" name="Nadpis 22"/>
          <p:cNvSpPr>
            <a:spLocks noGrp="1"/>
          </p:cNvSpPr>
          <p:nvPr>
            <p:ph type="title"/>
          </p:nvPr>
        </p:nvSpPr>
        <p:spPr/>
        <p:txBody>
          <a:bodyPr rtlCol="0" anchor="b" anchorCtr="0"/>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8B9A5B91-D1F9-4F36-8BAA-440C6FB81B62}" type="datetimeFigureOut">
              <a:rPr lang="cs-CZ" smtClean="0"/>
              <a:t>28.11.2017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CF5F9F46-D646-4400-A25F-F90922E62711}"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8B9A5B91-D1F9-4F36-8BAA-440C6FB81B62}" type="datetimeFigureOut">
              <a:rPr lang="cs-CZ" smtClean="0"/>
              <a:t>28.11.2017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5F9F46-D646-4400-A25F-F90922E62711}"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F5F9F46-D646-4400-A25F-F90922E62711}"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8B9A5B91-D1F9-4F36-8BAA-440C6FB81B62}" type="datetimeFigureOut">
              <a:rPr lang="cs-CZ" smtClean="0"/>
              <a:t>28.11.2017</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CF5F9F46-D646-4400-A25F-F90922E62711}"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8B9A5B91-D1F9-4F36-8BAA-440C6FB81B62}" type="datetimeFigureOut">
              <a:rPr lang="cs-CZ" smtClean="0"/>
              <a:t>28.11.2017</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B9A5B91-D1F9-4F36-8BAA-440C6FB81B62}" type="datetimeFigureOut">
              <a:rPr lang="cs-CZ" smtClean="0"/>
              <a:t>28.11.2017</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5F9F46-D646-4400-A25F-F90922E62711}"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403648" y="3284984"/>
            <a:ext cx="6400800" cy="1752600"/>
          </a:xfrm>
        </p:spPr>
        <p:txBody>
          <a:bodyPr/>
          <a:lstStyle/>
          <a:p>
            <a:pPr>
              <a:spcBef>
                <a:spcPts val="1200"/>
              </a:spcBef>
              <a:spcAft>
                <a:spcPts val="1200"/>
              </a:spcAft>
            </a:pPr>
            <a:r>
              <a:rPr lang="cs-CZ" sz="2400" smtClean="0"/>
              <a:t>Dalibor Papoušek</a:t>
            </a:r>
          </a:p>
          <a:p>
            <a:r>
              <a:rPr lang="cs-CZ" sz="2400" smtClean="0"/>
              <a:t>(</a:t>
            </a:r>
            <a:r>
              <a:rPr lang="cs-CZ" sz="2400" cap="none" smtClean="0"/>
              <a:t>Ústav religionistiky FF MU</a:t>
            </a:r>
            <a:r>
              <a:rPr lang="cs-CZ" sz="2400" smtClean="0"/>
              <a:t>)</a:t>
            </a:r>
            <a:endParaRPr lang="cs-CZ" sz="2400"/>
          </a:p>
        </p:txBody>
      </p:sp>
      <p:sp>
        <p:nvSpPr>
          <p:cNvPr id="2" name="Nadpis 1"/>
          <p:cNvSpPr>
            <a:spLocks noGrp="1"/>
          </p:cNvSpPr>
          <p:nvPr>
            <p:ph type="ctrTitle"/>
          </p:nvPr>
        </p:nvSpPr>
        <p:spPr/>
        <p:txBody>
          <a:bodyPr>
            <a:normAutofit/>
          </a:bodyPr>
          <a:lstStyle/>
          <a:p>
            <a:r>
              <a:rPr lang="cs-CZ" sz="4800" b="1" smtClean="0"/>
              <a:t>Násilí ve Starém zákoně</a:t>
            </a:r>
            <a:endParaRPr lang="cs-CZ" sz="4800" b="1"/>
          </a:p>
        </p:txBody>
      </p:sp>
    </p:spTree>
    <p:extLst>
      <p:ext uri="{BB962C8B-B14F-4D97-AF65-F5344CB8AC3E}">
        <p14:creationId xmlns:p14="http://schemas.microsoft.com/office/powerpoint/2010/main" val="704655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Izraelské lokality z doby železné I</a:t>
            </a:r>
            <a:endParaRPr lang="cs-CZ" b="1"/>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314111"/>
            <a:ext cx="4913004" cy="3306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p:cNvSpPr txBox="1"/>
          <p:nvPr/>
        </p:nvSpPr>
        <p:spPr>
          <a:xfrm>
            <a:off x="6765913" y="5620941"/>
            <a:ext cx="1854995" cy="276999"/>
          </a:xfrm>
          <a:prstGeom prst="rect">
            <a:avLst/>
          </a:prstGeom>
          <a:noFill/>
        </p:spPr>
        <p:txBody>
          <a:bodyPr vert="horz" wrap="none" rtlCol="0">
            <a:spAutoFit/>
          </a:bodyPr>
          <a:lstStyle/>
          <a:p>
            <a:pPr algn="r"/>
            <a:r>
              <a:rPr lang="cs-CZ" sz="1200" smtClean="0"/>
              <a:t>Zdroj: Faust 2009, s. 66.</a:t>
            </a:r>
            <a:endParaRPr lang="cs-CZ" sz="1200"/>
          </a:p>
        </p:txBody>
      </p:sp>
      <p:sp>
        <p:nvSpPr>
          <p:cNvPr id="4" name="TextovéPole 3"/>
          <p:cNvSpPr txBox="1"/>
          <p:nvPr/>
        </p:nvSpPr>
        <p:spPr>
          <a:xfrm>
            <a:off x="3656087" y="1700808"/>
            <a:ext cx="4964821" cy="369332"/>
          </a:xfrm>
          <a:prstGeom prst="rect">
            <a:avLst/>
          </a:prstGeom>
          <a:noFill/>
        </p:spPr>
        <p:txBody>
          <a:bodyPr wrap="none" rtlCol="0">
            <a:spAutoFit/>
          </a:bodyPr>
          <a:lstStyle/>
          <a:p>
            <a:r>
              <a:rPr lang="cs-CZ" b="1" smtClean="0">
                <a:solidFill>
                  <a:schemeClr val="tx2"/>
                </a:solidFill>
              </a:rPr>
              <a:t>Dům se sloupovým dvorem (Izbet Sarta)</a:t>
            </a:r>
            <a:endParaRPr lang="cs-CZ" b="1">
              <a:solidFill>
                <a:schemeClr val="tx2"/>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84784"/>
            <a:ext cx="2514071" cy="4595978"/>
          </a:xfrm>
          <a:prstGeom prst="rect">
            <a:avLst/>
          </a:prstGeom>
          <a:ln>
            <a:solidFill>
              <a:schemeClr val="tx1"/>
            </a:solidFill>
          </a:ln>
        </p:spPr>
      </p:pic>
      <p:sp>
        <p:nvSpPr>
          <p:cNvPr id="6" name="TextovéPole 5"/>
          <p:cNvSpPr txBox="1"/>
          <p:nvPr/>
        </p:nvSpPr>
        <p:spPr>
          <a:xfrm>
            <a:off x="2931062" y="4313290"/>
            <a:ext cx="369332" cy="1767472"/>
          </a:xfrm>
          <a:prstGeom prst="rect">
            <a:avLst/>
          </a:prstGeom>
          <a:noFill/>
        </p:spPr>
        <p:txBody>
          <a:bodyPr vert="vert270" wrap="none" rtlCol="0">
            <a:spAutoFit/>
          </a:bodyPr>
          <a:lstStyle/>
          <a:p>
            <a:r>
              <a:rPr lang="cs-CZ" sz="1200" smtClean="0"/>
              <a:t>Zdroj: Dever 2010, s. 69.</a:t>
            </a:r>
            <a:endParaRPr lang="cs-CZ" sz="1200"/>
          </a:p>
        </p:txBody>
      </p:sp>
    </p:spTree>
    <p:extLst>
      <p:ext uri="{BB962C8B-B14F-4D97-AF65-F5344CB8AC3E}">
        <p14:creationId xmlns:p14="http://schemas.microsoft.com/office/powerpoint/2010/main" val="186555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Archeologický obraz (Proto)Izraelitů</a:t>
            </a:r>
            <a:endParaRPr lang="cs-CZ" b="1"/>
          </a:p>
        </p:txBody>
      </p:sp>
      <p:sp>
        <p:nvSpPr>
          <p:cNvPr id="3" name="Zástupný symbol pro obsah 2"/>
          <p:cNvSpPr>
            <a:spLocks noGrp="1"/>
          </p:cNvSpPr>
          <p:nvPr>
            <p:ph sz="quarter" idx="1"/>
          </p:nvPr>
        </p:nvSpPr>
        <p:spPr/>
        <p:txBody>
          <a:bodyPr>
            <a:normAutofit/>
          </a:bodyPr>
          <a:lstStyle/>
          <a:p>
            <a:pPr>
              <a:spcBef>
                <a:spcPts val="0"/>
              </a:spcBef>
              <a:spcAft>
                <a:spcPts val="1200"/>
              </a:spcAft>
              <a:buFont typeface="Wingdings" panose="05000000000000000000" pitchFamily="2" charset="2"/>
              <a:buChar char="§"/>
            </a:pPr>
            <a:r>
              <a:rPr lang="cs-CZ" smtClean="0"/>
              <a:t>spíše autochtonní obyvatelstvo, které přešlo od (polo)nomadismu k usedlému způsobu života</a:t>
            </a:r>
          </a:p>
          <a:p>
            <a:pPr>
              <a:spcBef>
                <a:spcPts val="0"/>
              </a:spcBef>
              <a:spcAft>
                <a:spcPts val="1200"/>
              </a:spcAft>
              <a:buFont typeface="Wingdings" panose="05000000000000000000" pitchFamily="2" charset="2"/>
              <a:buChar char="§"/>
            </a:pPr>
            <a:r>
              <a:rPr lang="cs-CZ" smtClean="0"/>
              <a:t>důvodem přerušení směny pastevců s městy, která nebyla v důsledku mocenských otřesů schopna produkovat přebytky obilí</a:t>
            </a:r>
          </a:p>
          <a:p>
            <a:pPr>
              <a:spcBef>
                <a:spcPts val="0"/>
              </a:spcBef>
              <a:spcAft>
                <a:spcPts val="1200"/>
              </a:spcAft>
              <a:buFont typeface="Wingdings" panose="05000000000000000000" pitchFamily="2" charset="2"/>
              <a:buChar char="§"/>
            </a:pPr>
            <a:r>
              <a:rPr lang="cs-CZ" smtClean="0"/>
              <a:t>prostá materiální kultura (Proto)Izraelitů neumožňovala vojenské dobytí opevněných měst</a:t>
            </a:r>
          </a:p>
          <a:p>
            <a:pPr>
              <a:spcBef>
                <a:spcPts val="0"/>
              </a:spcBef>
              <a:spcAft>
                <a:spcPts val="1200"/>
              </a:spcAft>
              <a:buFont typeface="Wingdings" panose="05000000000000000000" pitchFamily="2" charset="2"/>
              <a:buChar char="§"/>
            </a:pPr>
            <a:r>
              <a:rPr lang="cs-CZ" smtClean="0"/>
              <a:t>od ostatních náhorních oblastí se jejich kultura liší jen absencí prasečích kostí</a:t>
            </a:r>
          </a:p>
          <a:p>
            <a:pPr>
              <a:spcBef>
                <a:spcPts val="0"/>
              </a:spcBef>
              <a:spcAft>
                <a:spcPts val="1200"/>
              </a:spcAft>
              <a:buFont typeface="Wingdings" panose="05000000000000000000" pitchFamily="2" charset="2"/>
              <a:buChar char="§"/>
            </a:pPr>
            <a:endParaRPr lang="cs-CZ"/>
          </a:p>
        </p:txBody>
      </p:sp>
    </p:spTree>
    <p:extLst>
      <p:ext uri="{BB962C8B-B14F-4D97-AF65-F5344CB8AC3E}">
        <p14:creationId xmlns:p14="http://schemas.microsoft.com/office/powerpoint/2010/main" val="11311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58800" y="548680"/>
            <a:ext cx="8784976" cy="954107"/>
          </a:xfrm>
          <a:prstGeom prst="rect">
            <a:avLst/>
          </a:prstGeom>
          <a:solidFill>
            <a:srgbClr val="CF5F45"/>
          </a:solidFill>
        </p:spPr>
        <p:txBody>
          <a:bodyPr wrap="square" rtlCol="0">
            <a:spAutoFit/>
          </a:bodyPr>
          <a:lstStyle/>
          <a:p>
            <a:r>
              <a:rPr lang="cs-CZ" sz="2800" smtClean="0">
                <a:solidFill>
                  <a:schemeClr val="bg1"/>
                </a:solidFill>
              </a:rPr>
              <a:t>Izraelské a Judské království</a:t>
            </a:r>
          </a:p>
          <a:p>
            <a:r>
              <a:rPr lang="cs-CZ" sz="2800" smtClean="0">
                <a:solidFill>
                  <a:schemeClr val="bg1"/>
                </a:solidFill>
              </a:rPr>
              <a:t>pod tlakem Asýrie</a:t>
            </a:r>
            <a:endParaRPr lang="cs-CZ" sz="2800">
              <a:solidFill>
                <a:schemeClr val="bg1"/>
              </a:solidFill>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727" y="407715"/>
            <a:ext cx="2496800" cy="6192688"/>
          </a:xfrm>
          <a:prstGeom prst="rect">
            <a:avLst/>
          </a:prstGeom>
          <a:ln>
            <a:solidFill>
              <a:schemeClr val="tx1"/>
            </a:solidFill>
          </a:ln>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653107"/>
            <a:ext cx="2747214" cy="4947296"/>
          </a:xfrm>
          <a:prstGeom prst="rect">
            <a:avLst/>
          </a:prstGeom>
          <a:ln>
            <a:solidFill>
              <a:schemeClr val="tx1"/>
            </a:solidFill>
          </a:ln>
        </p:spPr>
      </p:pic>
      <p:sp>
        <p:nvSpPr>
          <p:cNvPr id="5" name="TextovéPole 4"/>
          <p:cNvSpPr txBox="1"/>
          <p:nvPr/>
        </p:nvSpPr>
        <p:spPr>
          <a:xfrm>
            <a:off x="158351" y="1653107"/>
            <a:ext cx="2808312" cy="4570482"/>
          </a:xfrm>
          <a:prstGeom prst="rect">
            <a:avLst/>
          </a:prstGeom>
          <a:noFill/>
        </p:spPr>
        <p:txBody>
          <a:bodyPr wrap="square" rtlCol="0">
            <a:spAutoFit/>
          </a:bodyPr>
          <a:lstStyle/>
          <a:p>
            <a:pPr>
              <a:spcAft>
                <a:spcPts val="600"/>
              </a:spcAft>
            </a:pPr>
            <a:r>
              <a:rPr lang="cs-CZ" sz="2000" b="1" smtClean="0"/>
              <a:t>Izraelské království</a:t>
            </a:r>
          </a:p>
          <a:p>
            <a:pPr marL="285750" indent="-285750">
              <a:spcAft>
                <a:spcPts val="600"/>
              </a:spcAft>
              <a:buClr>
                <a:srgbClr val="CC3300"/>
              </a:buClr>
              <a:buFont typeface="Wingdings" panose="05000000000000000000" pitchFamily="2" charset="2"/>
              <a:buChar char="§"/>
            </a:pPr>
            <a:r>
              <a:rPr lang="cs-CZ" smtClean="0"/>
              <a:t>jádrem území kmenů Efrajim a Manases</a:t>
            </a:r>
          </a:p>
          <a:p>
            <a:pPr marL="285750" indent="-285750">
              <a:spcAft>
                <a:spcPts val="600"/>
              </a:spcAft>
              <a:buClr>
                <a:srgbClr val="CC3300"/>
              </a:buClr>
              <a:buFont typeface="Wingdings" panose="05000000000000000000" pitchFamily="2" charset="2"/>
              <a:buChar char="§"/>
            </a:pPr>
            <a:r>
              <a:rPr lang="cs-CZ" smtClean="0"/>
              <a:t>hl. město Samaří</a:t>
            </a:r>
          </a:p>
          <a:p>
            <a:pPr marL="285750" indent="-285750">
              <a:spcAft>
                <a:spcPts val="600"/>
              </a:spcAft>
              <a:buClr>
                <a:srgbClr val="CC3300"/>
              </a:buClr>
              <a:buFont typeface="Wingdings" panose="05000000000000000000" pitchFamily="2" charset="2"/>
              <a:buChar char="§"/>
            </a:pPr>
            <a:r>
              <a:rPr lang="cs-CZ" smtClean="0"/>
              <a:t>vyvráceno Asýrií 722 př.n.l.</a:t>
            </a:r>
          </a:p>
          <a:p>
            <a:pPr>
              <a:spcBef>
                <a:spcPts val="1200"/>
              </a:spcBef>
              <a:spcAft>
                <a:spcPts val="600"/>
              </a:spcAft>
            </a:pPr>
            <a:r>
              <a:rPr lang="cs-CZ" sz="2000" b="1" smtClean="0"/>
              <a:t>Judské království</a:t>
            </a:r>
          </a:p>
          <a:p>
            <a:pPr marL="285750" indent="-285750">
              <a:buClr>
                <a:srgbClr val="CC3300"/>
              </a:buClr>
              <a:buFont typeface="Wingdings" panose="05000000000000000000" pitchFamily="2" charset="2"/>
              <a:buChar char="§"/>
            </a:pPr>
            <a:r>
              <a:rPr lang="cs-CZ" smtClean="0"/>
              <a:t>jádrem území kmene Juda</a:t>
            </a:r>
          </a:p>
          <a:p>
            <a:pPr marL="285750" indent="-285750">
              <a:buClr>
                <a:srgbClr val="CC3300"/>
              </a:buClr>
              <a:buFont typeface="Wingdings" panose="05000000000000000000" pitchFamily="2" charset="2"/>
              <a:buChar char="§"/>
            </a:pPr>
            <a:r>
              <a:rPr lang="cs-CZ" smtClean="0"/>
              <a:t>hl. město Jeruzalém</a:t>
            </a:r>
          </a:p>
          <a:p>
            <a:pPr marL="285750" indent="-285750">
              <a:buClr>
                <a:srgbClr val="CC3300"/>
              </a:buClr>
              <a:buFont typeface="Wingdings" panose="05000000000000000000" pitchFamily="2" charset="2"/>
              <a:buChar char="§"/>
            </a:pPr>
            <a:r>
              <a:rPr lang="cs-CZ" smtClean="0"/>
              <a:t>ohrožováno Asýrií 701 př.n.l.</a:t>
            </a:r>
          </a:p>
          <a:p>
            <a:pPr marL="285750" indent="-285750">
              <a:buClr>
                <a:srgbClr val="CC3300"/>
              </a:buClr>
              <a:buFont typeface="Wingdings" panose="05000000000000000000" pitchFamily="2" charset="2"/>
              <a:buChar char="§"/>
            </a:pPr>
            <a:r>
              <a:rPr lang="cs-CZ" smtClean="0"/>
              <a:t>vyvráceno Babylónií 586 př.n.l.</a:t>
            </a:r>
            <a:endParaRPr lang="cs-CZ"/>
          </a:p>
        </p:txBody>
      </p:sp>
      <p:sp>
        <p:nvSpPr>
          <p:cNvPr id="6" name="TextovéPole 5"/>
          <p:cNvSpPr txBox="1"/>
          <p:nvPr/>
        </p:nvSpPr>
        <p:spPr>
          <a:xfrm>
            <a:off x="8680527" y="4417011"/>
            <a:ext cx="369332" cy="1854034"/>
          </a:xfrm>
          <a:prstGeom prst="rect">
            <a:avLst/>
          </a:prstGeom>
          <a:noFill/>
        </p:spPr>
        <p:txBody>
          <a:bodyPr vert="vert270" wrap="none" rtlCol="0">
            <a:spAutoFit/>
          </a:bodyPr>
          <a:lstStyle/>
          <a:p>
            <a:r>
              <a:rPr lang="cs-CZ" sz="1200" smtClean="0"/>
              <a:t>Zdroj: Barnavi 1995, s. 21.</a:t>
            </a:r>
            <a:endParaRPr lang="cs-CZ" sz="1200"/>
          </a:p>
        </p:txBody>
      </p:sp>
      <p:sp>
        <p:nvSpPr>
          <p:cNvPr id="7" name="TextovéPole 6"/>
          <p:cNvSpPr txBox="1"/>
          <p:nvPr/>
        </p:nvSpPr>
        <p:spPr>
          <a:xfrm>
            <a:off x="5807046" y="4397775"/>
            <a:ext cx="369332" cy="1873270"/>
          </a:xfrm>
          <a:prstGeom prst="rect">
            <a:avLst/>
          </a:prstGeom>
          <a:noFill/>
        </p:spPr>
        <p:txBody>
          <a:bodyPr vert="vert270" wrap="none" rtlCol="0">
            <a:spAutoFit/>
          </a:bodyPr>
          <a:lstStyle/>
          <a:p>
            <a:r>
              <a:rPr lang="cs-CZ" sz="1200"/>
              <a:t>Zdroj: Barnavi 1995, s. </a:t>
            </a:r>
            <a:r>
              <a:rPr lang="cs-CZ" sz="1200" smtClean="0"/>
              <a:t>23.</a:t>
            </a:r>
            <a:endParaRPr lang="cs-CZ" sz="1200"/>
          </a:p>
        </p:txBody>
      </p:sp>
    </p:spTree>
    <p:extLst>
      <p:ext uri="{BB962C8B-B14F-4D97-AF65-F5344CB8AC3E}">
        <p14:creationId xmlns:p14="http://schemas.microsoft.com/office/powerpoint/2010/main" val="423856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9512" y="488865"/>
            <a:ext cx="8784976" cy="523220"/>
          </a:xfrm>
          <a:prstGeom prst="rect">
            <a:avLst/>
          </a:prstGeom>
          <a:solidFill>
            <a:srgbClr val="CF5F45"/>
          </a:solidFill>
        </p:spPr>
        <p:txBody>
          <a:bodyPr wrap="square" rtlCol="0">
            <a:spAutoFit/>
          </a:bodyPr>
          <a:lstStyle/>
          <a:p>
            <a:pPr algn="ctr"/>
            <a:r>
              <a:rPr lang="cs-CZ" sz="2800" b="1" smtClean="0">
                <a:solidFill>
                  <a:schemeClr val="bg1"/>
                </a:solidFill>
              </a:rPr>
              <a:t>Judské království pod tlakem Babylónie</a:t>
            </a:r>
            <a:endParaRPr lang="cs-CZ" sz="2800" b="1">
              <a:solidFill>
                <a:schemeClr val="bg1"/>
              </a:solidFill>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012" y="1124744"/>
            <a:ext cx="6538686" cy="5137268"/>
          </a:xfrm>
          <a:prstGeom prst="rect">
            <a:avLst/>
          </a:prstGeom>
          <a:ln>
            <a:solidFill>
              <a:schemeClr val="tx1"/>
            </a:solidFill>
          </a:ln>
        </p:spPr>
      </p:pic>
      <p:sp>
        <p:nvSpPr>
          <p:cNvPr id="4" name="TextovéPole 3"/>
          <p:cNvSpPr txBox="1"/>
          <p:nvPr/>
        </p:nvSpPr>
        <p:spPr>
          <a:xfrm>
            <a:off x="7754698" y="4391948"/>
            <a:ext cx="369332" cy="1870064"/>
          </a:xfrm>
          <a:prstGeom prst="rect">
            <a:avLst/>
          </a:prstGeom>
          <a:noFill/>
        </p:spPr>
        <p:txBody>
          <a:bodyPr vert="vert270" wrap="none" rtlCol="0">
            <a:spAutoFit/>
          </a:bodyPr>
          <a:lstStyle/>
          <a:p>
            <a:r>
              <a:rPr lang="cs-CZ" sz="1200" smtClean="0"/>
              <a:t>Zdroj: Barnavi 1995, s. 25.</a:t>
            </a:r>
            <a:endParaRPr lang="cs-CZ" sz="1200"/>
          </a:p>
        </p:txBody>
      </p:sp>
    </p:spTree>
    <p:extLst>
      <p:ext uri="{BB962C8B-B14F-4D97-AF65-F5344CB8AC3E}">
        <p14:creationId xmlns:p14="http://schemas.microsoft.com/office/powerpoint/2010/main" val="143695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Reformní králové Judského království</a:t>
            </a:r>
            <a:endParaRPr lang="cs-CZ" b="1"/>
          </a:p>
        </p:txBody>
      </p:sp>
      <p:sp>
        <p:nvSpPr>
          <p:cNvPr id="3" name="Zástupný symbol pro obsah 2"/>
          <p:cNvSpPr>
            <a:spLocks noGrp="1"/>
          </p:cNvSpPr>
          <p:nvPr>
            <p:ph sz="quarter" idx="1"/>
          </p:nvPr>
        </p:nvSpPr>
        <p:spPr>
          <a:xfrm>
            <a:off x="323528" y="1628800"/>
            <a:ext cx="8503920" cy="4572000"/>
          </a:xfrm>
        </p:spPr>
        <p:txBody>
          <a:bodyPr/>
          <a:lstStyle/>
          <a:p>
            <a:pPr>
              <a:buNone/>
            </a:pPr>
            <a:r>
              <a:rPr lang="cs-CZ" altLang="cs-CZ" b="1"/>
              <a:t>Chizkijáš (</a:t>
            </a:r>
            <a:r>
              <a:rPr lang="cs-CZ" altLang="cs-CZ" b="1" smtClean="0"/>
              <a:t>715–687 </a:t>
            </a:r>
            <a:r>
              <a:rPr lang="cs-CZ" altLang="cs-CZ" b="1"/>
              <a:t>př.n.l.)</a:t>
            </a:r>
          </a:p>
          <a:p>
            <a:pPr>
              <a:buFont typeface="Wingdings" panose="05000000000000000000" pitchFamily="2" charset="2"/>
              <a:buChar char="§"/>
            </a:pPr>
            <a:r>
              <a:rPr lang="cs-CZ" altLang="cs-CZ"/>
              <a:t>konsolidace judského státu</a:t>
            </a:r>
          </a:p>
          <a:p>
            <a:pPr>
              <a:buFont typeface="Wingdings" panose="05000000000000000000" pitchFamily="2" charset="2"/>
              <a:buChar char="§"/>
            </a:pPr>
            <a:r>
              <a:rPr lang="cs-CZ" altLang="cs-CZ"/>
              <a:t>obnova jeruzalémských hradeb, vodovod</a:t>
            </a:r>
          </a:p>
          <a:p>
            <a:pPr>
              <a:buFont typeface="Wingdings" panose="05000000000000000000" pitchFamily="2" charset="2"/>
              <a:buChar char="§"/>
            </a:pPr>
            <a:r>
              <a:rPr lang="cs-CZ" altLang="cs-CZ"/>
              <a:t>náboženská očista, polyjahvismus</a:t>
            </a:r>
          </a:p>
          <a:p>
            <a:pPr>
              <a:buFont typeface="Wingdings" panose="05000000000000000000" pitchFamily="2" charset="2"/>
              <a:buChar char="§"/>
            </a:pPr>
            <a:r>
              <a:rPr lang="cs-CZ" altLang="cs-CZ"/>
              <a:t>Sinacheribovo tažení do Palestiny (701 př.n.l.)</a:t>
            </a:r>
          </a:p>
          <a:p>
            <a:endParaRPr lang="cs-CZ" altLang="cs-CZ"/>
          </a:p>
          <a:p>
            <a:pPr>
              <a:buNone/>
            </a:pPr>
            <a:r>
              <a:rPr lang="cs-CZ" altLang="cs-CZ" b="1"/>
              <a:t>Jóšijáš (</a:t>
            </a:r>
            <a:r>
              <a:rPr lang="cs-CZ" altLang="cs-CZ" b="1" smtClean="0"/>
              <a:t>640–609 </a:t>
            </a:r>
            <a:r>
              <a:rPr lang="cs-CZ" altLang="cs-CZ" b="1"/>
              <a:t>př.n.l.)</a:t>
            </a:r>
          </a:p>
          <a:p>
            <a:pPr>
              <a:buFont typeface="Wingdings" panose="05000000000000000000" pitchFamily="2" charset="2"/>
              <a:buChar char="§"/>
            </a:pPr>
            <a:r>
              <a:rPr lang="cs-CZ" altLang="cs-CZ"/>
              <a:t>náboženská reforma, monojahvismus</a:t>
            </a:r>
          </a:p>
          <a:p>
            <a:pPr>
              <a:buFont typeface="Wingdings" panose="05000000000000000000" pitchFamily="2" charset="2"/>
              <a:buChar char="§"/>
            </a:pPr>
            <a:r>
              <a:rPr lang="cs-CZ" altLang="cs-CZ"/>
              <a:t>deuteronomistická </a:t>
            </a:r>
            <a:r>
              <a:rPr lang="cs-CZ" altLang="cs-CZ" smtClean="0"/>
              <a:t>teologie</a:t>
            </a:r>
            <a:endParaRPr lang="cs-CZ" altLang="cs-CZ"/>
          </a:p>
        </p:txBody>
      </p:sp>
    </p:spTree>
    <p:extLst>
      <p:ext uri="{BB962C8B-B14F-4D97-AF65-F5344CB8AC3E}">
        <p14:creationId xmlns:p14="http://schemas.microsoft.com/office/powerpoint/2010/main" val="4220190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Textová kritika hebrejské Bible</a:t>
            </a:r>
            <a:endParaRPr lang="cs-CZ" b="1"/>
          </a:p>
        </p:txBody>
      </p:sp>
      <p:graphicFrame>
        <p:nvGraphicFramePr>
          <p:cNvPr id="3" name="Tabulka 2"/>
          <p:cNvGraphicFramePr>
            <a:graphicFrameLocks noGrp="1"/>
          </p:cNvGraphicFramePr>
          <p:nvPr>
            <p:extLst>
              <p:ext uri="{D42A27DB-BD31-4B8C-83A1-F6EECF244321}">
                <p14:modId xmlns:p14="http://schemas.microsoft.com/office/powerpoint/2010/main" val="3386866636"/>
              </p:ext>
            </p:extLst>
          </p:nvPr>
        </p:nvGraphicFramePr>
        <p:xfrm>
          <a:off x="179512" y="2348880"/>
          <a:ext cx="8784977" cy="3312367"/>
        </p:xfrm>
        <a:graphic>
          <a:graphicData uri="http://schemas.openxmlformats.org/drawingml/2006/table">
            <a:tbl>
              <a:tblPr firstRow="1" bandRow="1">
                <a:tableStyleId>{16D9F66E-5EB9-4882-86FB-DCBF35E3C3E4}</a:tableStyleId>
              </a:tblPr>
              <a:tblGrid>
                <a:gridCol w="2250251"/>
                <a:gridCol w="2178242"/>
                <a:gridCol w="2178242"/>
                <a:gridCol w="2178242"/>
              </a:tblGrid>
              <a:tr h="760351">
                <a:tc>
                  <a:txBody>
                    <a:bodyPr/>
                    <a:lstStyle/>
                    <a:p>
                      <a:pPr algn="ctr"/>
                      <a:r>
                        <a:rPr lang="cs-CZ" cap="small" baseline="0" smtClean="0"/>
                        <a:t>Jahvista</a:t>
                      </a:r>
                    </a:p>
                    <a:p>
                      <a:pPr algn="ctr"/>
                      <a:r>
                        <a:rPr lang="cs-CZ" b="0" smtClean="0"/>
                        <a:t>(J) 850 př.n.l.</a:t>
                      </a:r>
                      <a:endParaRPr lang="cs-CZ" b="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cs-CZ"/>
                    </a:p>
                  </a:txBody>
                  <a:tcPr anchor="ctr">
                    <a:lnT w="12700" cap="flat" cmpd="sng" algn="ctr">
                      <a:solidFill>
                        <a:schemeClr val="tx1"/>
                      </a:solidFill>
                      <a:prstDash val="solid"/>
                      <a:round/>
                      <a:headEnd type="none" w="med" len="med"/>
                      <a:tailEnd type="none" w="med" len="med"/>
                    </a:lnT>
                  </a:tcPr>
                </a:tc>
                <a:tc>
                  <a:txBody>
                    <a:bodyPr/>
                    <a:lstStyle/>
                    <a:p>
                      <a:pPr algn="ctr"/>
                      <a:endParaRPr lang="cs-CZ"/>
                    </a:p>
                  </a:txBody>
                  <a:tcPr anchor="ctr">
                    <a:lnT w="12700" cap="flat" cmpd="sng" algn="ctr">
                      <a:solidFill>
                        <a:schemeClr val="tx1"/>
                      </a:solidFill>
                      <a:prstDash val="solid"/>
                      <a:round/>
                      <a:headEnd type="none" w="med" len="med"/>
                      <a:tailEnd type="none" w="med" len="med"/>
                    </a:lnT>
                  </a:tcPr>
                </a:tc>
                <a:tc>
                  <a:txBody>
                    <a:bodyPr/>
                    <a:lstStyle/>
                    <a:p>
                      <a:pPr algn="ctr"/>
                      <a:endParaRPr lang="cs-CZ"/>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850672">
                <a:tc>
                  <a:txBody>
                    <a:bodyPr/>
                    <a:lstStyle/>
                    <a:p>
                      <a:pPr algn="ctr"/>
                      <a:r>
                        <a:rPr lang="cs-CZ" b="1" cap="small" baseline="0" smtClean="0"/>
                        <a:t>Elohista</a:t>
                      </a:r>
                      <a:r>
                        <a:rPr lang="cs-CZ" b="1" smtClean="0"/>
                        <a:t> </a:t>
                      </a:r>
                    </a:p>
                    <a:p>
                      <a:pPr algn="ctr"/>
                      <a:r>
                        <a:rPr lang="cs-CZ" b="0" smtClean="0"/>
                        <a:t>(E)</a:t>
                      </a:r>
                      <a:r>
                        <a:rPr lang="cs-CZ" b="0" baseline="0" smtClean="0"/>
                        <a:t> </a:t>
                      </a:r>
                      <a:r>
                        <a:rPr lang="cs-CZ" smtClean="0"/>
                        <a:t>750 př.n.l.</a:t>
                      </a:r>
                      <a:endParaRPr lang="cs-CZ"/>
                    </a:p>
                  </a:txBody>
                  <a:tcPr anchor="ctr">
                    <a:lnL w="12700" cap="flat" cmpd="sng" algn="ctr">
                      <a:solidFill>
                        <a:schemeClr val="tx1"/>
                      </a:solidFill>
                      <a:prstDash val="solid"/>
                      <a:round/>
                      <a:headEnd type="none" w="med" len="med"/>
                      <a:tailEnd type="none" w="med" len="med"/>
                    </a:lnL>
                  </a:tcPr>
                </a:tc>
                <a:tc>
                  <a:txBody>
                    <a:bodyPr/>
                    <a:lstStyle/>
                    <a:p>
                      <a:pPr algn="ctr"/>
                      <a:r>
                        <a:rPr lang="cs-CZ" smtClean="0"/>
                        <a:t>redakce JE</a:t>
                      </a:r>
                    </a:p>
                    <a:p>
                      <a:pPr algn="ctr"/>
                      <a:r>
                        <a:rPr lang="cs-CZ" smtClean="0"/>
                        <a:t>650 př.n.l.</a:t>
                      </a:r>
                      <a:endParaRPr lang="cs-CZ"/>
                    </a:p>
                  </a:txBody>
                  <a:tcPr anchor="ctr"/>
                </a:tc>
                <a:tc>
                  <a:txBody>
                    <a:bodyPr/>
                    <a:lstStyle/>
                    <a:p>
                      <a:pPr algn="ctr"/>
                      <a:endParaRPr lang="cs-CZ"/>
                    </a:p>
                  </a:txBody>
                  <a:tcPr anchor="ctr"/>
                </a:tc>
                <a:tc>
                  <a:txBody>
                    <a:bodyPr/>
                    <a:lstStyle/>
                    <a:p>
                      <a:pPr algn="ctr"/>
                      <a:endParaRPr lang="cs-CZ"/>
                    </a:p>
                  </a:txBody>
                  <a:tcPr anchor="ctr">
                    <a:lnR w="12700" cap="flat" cmpd="sng" algn="ctr">
                      <a:solidFill>
                        <a:schemeClr val="tx1"/>
                      </a:solidFill>
                      <a:prstDash val="solid"/>
                      <a:round/>
                      <a:headEnd type="none" w="med" len="med"/>
                      <a:tailEnd type="none" w="med" len="med"/>
                    </a:lnR>
                  </a:tcPr>
                </a:tc>
              </a:tr>
              <a:tr h="850672">
                <a:tc>
                  <a:txBody>
                    <a:bodyPr/>
                    <a:lstStyle/>
                    <a:p>
                      <a:pPr algn="ctr"/>
                      <a:endParaRPr lang="cs-CZ"/>
                    </a:p>
                  </a:txBody>
                  <a:tcPr anchor="ctr">
                    <a:lnL w="12700" cap="flat" cmpd="sng" algn="ctr">
                      <a:solidFill>
                        <a:schemeClr val="tx1"/>
                      </a:solidFill>
                      <a:prstDash val="solid"/>
                      <a:round/>
                      <a:headEnd type="none" w="med" len="med"/>
                      <a:tailEnd type="none" w="med" len="med"/>
                    </a:lnL>
                  </a:tcPr>
                </a:tc>
                <a:tc>
                  <a:txBody>
                    <a:bodyPr/>
                    <a:lstStyle/>
                    <a:p>
                      <a:pPr algn="ctr"/>
                      <a:r>
                        <a:rPr lang="cs-CZ" b="1" cap="small" baseline="0" smtClean="0">
                          <a:solidFill>
                            <a:srgbClr val="FF0000"/>
                          </a:solidFill>
                        </a:rPr>
                        <a:t>Deuteronomista</a:t>
                      </a:r>
                      <a:r>
                        <a:rPr lang="cs-CZ" smtClean="0"/>
                        <a:t> (D) 622 př.n.l.</a:t>
                      </a:r>
                      <a:endParaRPr lang="cs-CZ"/>
                    </a:p>
                  </a:txBody>
                  <a:tcPr anchor="ctr"/>
                </a:tc>
                <a:tc>
                  <a:txBody>
                    <a:bodyPr/>
                    <a:lstStyle/>
                    <a:p>
                      <a:pPr algn="ctr"/>
                      <a:r>
                        <a:rPr lang="cs-CZ" smtClean="0"/>
                        <a:t>redakce D</a:t>
                      </a:r>
                    </a:p>
                    <a:p>
                      <a:pPr algn="ctr"/>
                      <a:r>
                        <a:rPr lang="cs-CZ" smtClean="0"/>
                        <a:t>550 př.n.l.</a:t>
                      </a:r>
                      <a:endParaRPr lang="cs-CZ"/>
                    </a:p>
                  </a:txBody>
                  <a:tcPr anchor="ctr"/>
                </a:tc>
                <a:tc>
                  <a:txBody>
                    <a:bodyPr/>
                    <a:lstStyle/>
                    <a:p>
                      <a:pPr algn="ctr"/>
                      <a:endParaRPr lang="cs-CZ"/>
                    </a:p>
                  </a:txBody>
                  <a:tcPr anchor="ctr">
                    <a:lnR w="12700" cap="flat" cmpd="sng" algn="ctr">
                      <a:solidFill>
                        <a:schemeClr val="tx1"/>
                      </a:solidFill>
                      <a:prstDash val="solid"/>
                      <a:round/>
                      <a:headEnd type="none" w="med" len="med"/>
                      <a:tailEnd type="none" w="med" len="med"/>
                    </a:lnR>
                  </a:tcPr>
                </a:tc>
              </a:tr>
              <a:tr h="850672">
                <a:tc>
                  <a:txBody>
                    <a:bodyPr/>
                    <a:lstStyle/>
                    <a:p>
                      <a:pPr algn="ctr"/>
                      <a:endParaRPr lang="cs-CZ"/>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cs-CZ"/>
                    </a:p>
                  </a:txBody>
                  <a:tcPr anchor="ctr">
                    <a:lnB w="12700" cap="flat" cmpd="sng" algn="ctr">
                      <a:solidFill>
                        <a:schemeClr val="tx1"/>
                      </a:solidFill>
                      <a:prstDash val="solid"/>
                      <a:round/>
                      <a:headEnd type="none" w="med" len="med"/>
                      <a:tailEnd type="none" w="med" len="med"/>
                    </a:lnB>
                  </a:tcPr>
                </a:tc>
                <a:tc>
                  <a:txBody>
                    <a:bodyPr/>
                    <a:lstStyle/>
                    <a:p>
                      <a:pPr algn="ctr"/>
                      <a:r>
                        <a:rPr lang="cs-CZ" b="1" cap="small" baseline="0" smtClean="0"/>
                        <a:t>Kněžský kodex</a:t>
                      </a:r>
                    </a:p>
                    <a:p>
                      <a:pPr algn="ctr"/>
                      <a:r>
                        <a:rPr lang="cs-CZ" smtClean="0"/>
                        <a:t>(P) 500-450 př.n.l.</a:t>
                      </a:r>
                      <a:endParaRPr lang="cs-CZ"/>
                    </a:p>
                  </a:txBody>
                  <a:tcPr anchor="ctr">
                    <a:lnB w="12700" cap="flat" cmpd="sng" algn="ctr">
                      <a:solidFill>
                        <a:schemeClr val="tx1"/>
                      </a:solidFill>
                      <a:prstDash val="solid"/>
                      <a:round/>
                      <a:headEnd type="none" w="med" len="med"/>
                      <a:tailEnd type="none" w="med" len="med"/>
                    </a:lnB>
                  </a:tcPr>
                </a:tc>
                <a:tc>
                  <a:txBody>
                    <a:bodyPr/>
                    <a:lstStyle/>
                    <a:p>
                      <a:pPr algn="ctr"/>
                      <a:r>
                        <a:rPr lang="cs-CZ" smtClean="0"/>
                        <a:t>redakce P</a:t>
                      </a:r>
                    </a:p>
                    <a:p>
                      <a:pPr algn="ctr"/>
                      <a:r>
                        <a:rPr lang="cs-CZ" smtClean="0"/>
                        <a:t>400 př.nl.</a:t>
                      </a:r>
                      <a:endParaRPr lang="cs-CZ"/>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TextovéPole 3"/>
          <p:cNvSpPr txBox="1"/>
          <p:nvPr/>
        </p:nvSpPr>
        <p:spPr>
          <a:xfrm>
            <a:off x="7222716" y="5655731"/>
            <a:ext cx="1737976" cy="276999"/>
          </a:xfrm>
          <a:prstGeom prst="rect">
            <a:avLst/>
          </a:prstGeom>
          <a:noFill/>
        </p:spPr>
        <p:txBody>
          <a:bodyPr wrap="none" rtlCol="0">
            <a:spAutoFit/>
          </a:bodyPr>
          <a:lstStyle/>
          <a:p>
            <a:pPr algn="r"/>
            <a:r>
              <a:rPr lang="cs-CZ" sz="1200" smtClean="0"/>
              <a:t>Zdroj: Bič 1989, s. 535.</a:t>
            </a:r>
            <a:endParaRPr lang="cs-CZ" sz="1200"/>
          </a:p>
        </p:txBody>
      </p:sp>
      <p:sp>
        <p:nvSpPr>
          <p:cNvPr id="5" name="TextovéPole 4"/>
          <p:cNvSpPr txBox="1"/>
          <p:nvPr/>
        </p:nvSpPr>
        <p:spPr>
          <a:xfrm>
            <a:off x="179512" y="1700808"/>
            <a:ext cx="8794760" cy="369332"/>
          </a:xfrm>
          <a:prstGeom prst="rect">
            <a:avLst/>
          </a:prstGeom>
          <a:noFill/>
        </p:spPr>
        <p:txBody>
          <a:bodyPr wrap="square" rtlCol="0">
            <a:spAutoFit/>
          </a:bodyPr>
          <a:lstStyle/>
          <a:p>
            <a:pPr algn="ctr"/>
            <a:r>
              <a:rPr lang="cs-CZ" b="1" smtClean="0">
                <a:solidFill>
                  <a:schemeClr val="tx2"/>
                </a:solidFill>
              </a:rPr>
              <a:t>Nová dokumentová hypotéza podle Julia Wellhausena (1844-1918)</a:t>
            </a:r>
            <a:endParaRPr lang="cs-CZ" b="1">
              <a:solidFill>
                <a:schemeClr val="tx2"/>
              </a:solidFill>
            </a:endParaRPr>
          </a:p>
        </p:txBody>
      </p:sp>
    </p:spTree>
    <p:extLst>
      <p:ext uri="{BB962C8B-B14F-4D97-AF65-F5344CB8AC3E}">
        <p14:creationId xmlns:p14="http://schemas.microsoft.com/office/powerpoint/2010/main" val="343093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Asyrské vazalské smlouvy</a:t>
            </a:r>
            <a:endParaRPr lang="cs-CZ" b="1"/>
          </a:p>
        </p:txBody>
      </p:sp>
      <p:sp>
        <p:nvSpPr>
          <p:cNvPr id="3" name="Zástupný symbol pro obsah 2"/>
          <p:cNvSpPr>
            <a:spLocks noGrp="1"/>
          </p:cNvSpPr>
          <p:nvPr>
            <p:ph sz="quarter" idx="1"/>
          </p:nvPr>
        </p:nvSpPr>
        <p:spPr>
          <a:xfrm>
            <a:off x="323528" y="1700808"/>
            <a:ext cx="8503920" cy="4572000"/>
          </a:xfrm>
        </p:spPr>
        <p:txBody>
          <a:bodyPr/>
          <a:lstStyle/>
          <a:p>
            <a:pPr marL="0" indent="0">
              <a:spcBef>
                <a:spcPts val="0"/>
              </a:spcBef>
              <a:spcAft>
                <a:spcPts val="1200"/>
              </a:spcAft>
              <a:buNone/>
            </a:pPr>
            <a:r>
              <a:rPr lang="cs-CZ" sz="2800" b="1" smtClean="0"/>
              <a:t>Asarhaddonova smlouva (672 př.n.l.):</a:t>
            </a:r>
          </a:p>
          <a:p>
            <a:pPr marL="0" indent="0" algn="just">
              <a:buNone/>
            </a:pPr>
            <a:r>
              <a:rPr lang="cs-CZ" sz="2200" smtClean="0"/>
              <a:t>Budeš milovat Aššurbanipala, ... syna Asarhaddona, krále Asýrie, jako sebe sama.</a:t>
            </a:r>
          </a:p>
          <a:p>
            <a:pPr marL="0" indent="0">
              <a:spcBef>
                <a:spcPts val="2400"/>
              </a:spcBef>
              <a:spcAft>
                <a:spcPts val="1200"/>
              </a:spcAft>
              <a:buNone/>
            </a:pPr>
            <a:r>
              <a:rPr lang="cs-CZ" sz="2800" b="1" smtClean="0"/>
              <a:t>Aššurbanipalova smlouva (asi 650 př.n.l.):</a:t>
            </a:r>
          </a:p>
          <a:p>
            <a:pPr marL="0" indent="0" algn="just">
              <a:buNone/>
            </a:pPr>
            <a:r>
              <a:rPr lang="cs-CZ" sz="2200" smtClean="0"/>
              <a:t>Budeme milovat Aššurbanipala, krále Asýrie, a budeme nenávidět jeho nepřítele. Od tohoto dne a po dobu našeho života, Aššurbanipal bude naším králem a pánem. Nenastolíme a ani pro nás nebudeme hledat jiného krále.</a:t>
            </a:r>
            <a:endParaRPr lang="cs-CZ" sz="2200"/>
          </a:p>
        </p:txBody>
      </p:sp>
    </p:spTree>
    <p:extLst>
      <p:ext uri="{BB962C8B-B14F-4D97-AF65-F5344CB8AC3E}">
        <p14:creationId xmlns:p14="http://schemas.microsoft.com/office/powerpoint/2010/main" val="218094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spcBef>
                <a:spcPts val="0"/>
              </a:spcBef>
              <a:spcAft>
                <a:spcPts val="1200"/>
              </a:spcAft>
            </a:pPr>
            <a:r>
              <a:rPr lang="cs-CZ" b="1" smtClean="0"/>
              <a:t>Struktura asyrských vazalských smluv</a:t>
            </a:r>
            <a:endParaRPr lang="cs-CZ" b="1"/>
          </a:p>
        </p:txBody>
      </p:sp>
      <p:sp>
        <p:nvSpPr>
          <p:cNvPr id="3" name="Zástupný symbol pro obsah 2"/>
          <p:cNvSpPr>
            <a:spLocks noGrp="1"/>
          </p:cNvSpPr>
          <p:nvPr>
            <p:ph sz="quarter" idx="1"/>
          </p:nvPr>
        </p:nvSpPr>
        <p:spPr>
          <a:xfrm>
            <a:off x="323528" y="1772816"/>
            <a:ext cx="8503920" cy="4320480"/>
          </a:xfrm>
        </p:spPr>
        <p:txBody>
          <a:bodyPr/>
          <a:lstStyle/>
          <a:p>
            <a:pPr>
              <a:spcBef>
                <a:spcPts val="0"/>
              </a:spcBef>
              <a:spcAft>
                <a:spcPts val="1200"/>
              </a:spcAft>
              <a:buFont typeface="Wingdings" panose="05000000000000000000" pitchFamily="2" charset="2"/>
              <a:buChar char="§"/>
            </a:pPr>
            <a:r>
              <a:rPr lang="cs-CZ" smtClean="0"/>
              <a:t>často „historický prolog, vypovídající o setkání vládce a vazala</a:t>
            </a:r>
          </a:p>
          <a:p>
            <a:pPr>
              <a:spcBef>
                <a:spcPts val="0"/>
              </a:spcBef>
              <a:spcAft>
                <a:spcPts val="1200"/>
              </a:spcAft>
              <a:buFont typeface="Wingdings" panose="05000000000000000000" pitchFamily="2" charset="2"/>
              <a:buChar char="§"/>
            </a:pPr>
            <a:r>
              <a:rPr lang="cs-CZ" smtClean="0"/>
              <a:t>ústřední přikázání (přísaha asyrskému králi)</a:t>
            </a:r>
          </a:p>
          <a:p>
            <a:pPr>
              <a:spcBef>
                <a:spcPts val="0"/>
              </a:spcBef>
              <a:spcAft>
                <a:spcPts val="1200"/>
              </a:spcAft>
              <a:buFont typeface="Wingdings" panose="05000000000000000000" pitchFamily="2" charset="2"/>
              <a:buChar char="§"/>
            </a:pPr>
            <a:r>
              <a:rPr lang="cs-CZ" smtClean="0"/>
              <a:t>zvláštní ustanovení (poplatky, vojenské povinnosti)</a:t>
            </a:r>
          </a:p>
          <a:p>
            <a:pPr>
              <a:spcBef>
                <a:spcPts val="0"/>
              </a:spcBef>
              <a:spcAft>
                <a:spcPts val="1200"/>
              </a:spcAft>
              <a:buFont typeface="Wingdings" panose="05000000000000000000" pitchFamily="2" charset="2"/>
              <a:buChar char="§"/>
            </a:pPr>
            <a:r>
              <a:rPr lang="cs-CZ" smtClean="0"/>
              <a:t>vzývání bohů jako svědků, kteří zaručují platnost smlouvy</a:t>
            </a:r>
          </a:p>
          <a:p>
            <a:pPr>
              <a:spcBef>
                <a:spcPts val="0"/>
              </a:spcBef>
              <a:spcAft>
                <a:spcPts val="1200"/>
              </a:spcAft>
              <a:buFont typeface="Wingdings" panose="05000000000000000000" pitchFamily="2" charset="2"/>
              <a:buChar char="§"/>
            </a:pPr>
            <a:r>
              <a:rPr lang="cs-CZ" smtClean="0"/>
              <a:t>požehnání a kletby pro ty, kteří respektují či nerespektují ustanovení smlouvy</a:t>
            </a:r>
            <a:endParaRPr lang="cs-CZ"/>
          </a:p>
        </p:txBody>
      </p:sp>
    </p:spTree>
    <p:extLst>
      <p:ext uri="{BB962C8B-B14F-4D97-AF65-F5344CB8AC3E}">
        <p14:creationId xmlns:p14="http://schemas.microsoft.com/office/powerpoint/2010/main" val="370929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Analogie vazalských smluv s Desaterem</a:t>
            </a:r>
            <a:endParaRPr lang="cs-CZ" b="1"/>
          </a:p>
        </p:txBody>
      </p:sp>
      <p:sp>
        <p:nvSpPr>
          <p:cNvPr id="3" name="Zástupný symbol pro obsah 2"/>
          <p:cNvSpPr>
            <a:spLocks noGrp="1"/>
          </p:cNvSpPr>
          <p:nvPr>
            <p:ph sz="quarter" idx="1"/>
          </p:nvPr>
        </p:nvSpPr>
        <p:spPr>
          <a:xfrm>
            <a:off x="323528" y="1628800"/>
            <a:ext cx="8503920" cy="4572000"/>
          </a:xfrm>
        </p:spPr>
        <p:txBody>
          <a:bodyPr>
            <a:normAutofit fontScale="92500" lnSpcReduction="10000"/>
          </a:bodyPr>
          <a:lstStyle/>
          <a:p>
            <a:pPr marL="0" indent="0">
              <a:spcBef>
                <a:spcPts val="0"/>
              </a:spcBef>
              <a:spcAft>
                <a:spcPts val="1200"/>
              </a:spcAft>
              <a:buNone/>
            </a:pPr>
            <a:r>
              <a:rPr lang="cs-CZ" sz="2800" b="1" smtClean="0"/>
              <a:t>Desatero (</a:t>
            </a:r>
            <a:r>
              <a:rPr lang="cs-CZ" sz="2800" b="1" i="1" smtClean="0"/>
              <a:t>Dt</a:t>
            </a:r>
            <a:r>
              <a:rPr lang="cs-CZ" sz="2800" b="1" smtClean="0"/>
              <a:t> 5,6-11; srov. </a:t>
            </a:r>
            <a:r>
              <a:rPr lang="cs-CZ" sz="2800" b="1" i="1" smtClean="0"/>
              <a:t>Ex</a:t>
            </a:r>
            <a:r>
              <a:rPr lang="cs-CZ" sz="2800" b="1" smtClean="0"/>
              <a:t> 20,2-7)</a:t>
            </a:r>
          </a:p>
          <a:p>
            <a:pPr marL="0" indent="0" algn="just">
              <a:buNone/>
            </a:pPr>
            <a:r>
              <a:rPr lang="cs-CZ" sz="2400" smtClean="0"/>
              <a:t>(6) Já jsem Hospodin, tvůj Bůh,; já jsem tě vyvedl z egyptské země, z domu otroctví.</a:t>
            </a:r>
          </a:p>
          <a:p>
            <a:pPr marL="0" indent="0" algn="just">
              <a:buNone/>
            </a:pPr>
            <a:r>
              <a:rPr lang="cs-CZ" sz="2400" smtClean="0"/>
              <a:t>(7) Nebudeš mít jiného boha mimo mne.</a:t>
            </a:r>
          </a:p>
          <a:p>
            <a:pPr marL="0" indent="0" algn="just">
              <a:buNone/>
            </a:pPr>
            <a:r>
              <a:rPr lang="cs-CZ" sz="2400" smtClean="0"/>
              <a:t>(8) Nezobrazíš si Boha zpodobením ničeho, co je nahoře na nebi, dole na zemi nebo ve vodách pod zemí. (9) Nebudeš se ničemu takovému klanět ani tomu sloužit. Já Hospodin, tvůj Bůh, jsem Bůh žárlivě milující. Stíhám vinu otců na synech i do třetího a čtvrtého pokolení těch, kdo mně nenávidí, (10) ale prokazuji milosrdenství tisícům pokolení těch, kteří mě milují a má přikázání zachovávají.</a:t>
            </a:r>
          </a:p>
          <a:p>
            <a:pPr marL="0" indent="0" algn="just">
              <a:buNone/>
            </a:pPr>
            <a:r>
              <a:rPr lang="cs-CZ" sz="2400" smtClean="0"/>
              <a:t>(11) Nezneužiješ jména Hospodina, svého Boha. Hospodin nenechá bez trestu toho, kdo by jeho jména zneužíval.</a:t>
            </a:r>
          </a:p>
          <a:p>
            <a:pPr marL="0" indent="0">
              <a:buNone/>
            </a:pPr>
            <a:endParaRPr lang="cs-CZ"/>
          </a:p>
        </p:txBody>
      </p:sp>
    </p:spTree>
    <p:extLst>
      <p:ext uri="{BB962C8B-B14F-4D97-AF65-F5344CB8AC3E}">
        <p14:creationId xmlns:p14="http://schemas.microsoft.com/office/powerpoint/2010/main" val="141778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Hospodin jako krutý vladař a dobyvatel</a:t>
            </a:r>
            <a:endParaRPr lang="cs-CZ" b="1"/>
          </a:p>
        </p:txBody>
      </p:sp>
      <p:sp>
        <p:nvSpPr>
          <p:cNvPr id="3" name="Zástupný symbol pro obsah 2"/>
          <p:cNvSpPr>
            <a:spLocks noGrp="1"/>
          </p:cNvSpPr>
          <p:nvPr>
            <p:ph sz="quarter" idx="1"/>
          </p:nvPr>
        </p:nvSpPr>
        <p:spPr/>
        <p:txBody>
          <a:bodyPr>
            <a:normAutofit fontScale="85000" lnSpcReduction="20000"/>
          </a:bodyPr>
          <a:lstStyle/>
          <a:p>
            <a:r>
              <a:rPr lang="cs-CZ" smtClean="0"/>
              <a:t>v deuteronomistické teologii Hospodin vystupuje jako tyran a uzurpátor</a:t>
            </a:r>
          </a:p>
          <a:p>
            <a:r>
              <a:rPr lang="cs-CZ" smtClean="0"/>
              <a:t>od svého lidu, který zavázal smlouvou (</a:t>
            </a:r>
            <a:r>
              <a:rPr lang="cs-CZ" i="1" smtClean="0"/>
              <a:t>berit</a:t>
            </a:r>
            <a:r>
              <a:rPr lang="cs-CZ" smtClean="0"/>
              <a:t>), vyžaduje slepou poslušnost a trestá každé překročení svých zákonů nejhoršími kletbami (</a:t>
            </a:r>
            <a:r>
              <a:rPr lang="cs-CZ" i="1" smtClean="0"/>
              <a:t>cherem</a:t>
            </a:r>
            <a:r>
              <a:rPr lang="cs-CZ" smtClean="0"/>
              <a:t>)</a:t>
            </a:r>
          </a:p>
          <a:p>
            <a:r>
              <a:rPr lang="cs-CZ" smtClean="0"/>
              <a:t>v duchu deuteronomistické historiografie je toto pojetí promítnuto zpět do minulosti – dobývání země Jozuem (</a:t>
            </a:r>
            <a:r>
              <a:rPr lang="cs-CZ" i="1" smtClean="0"/>
              <a:t>Joz </a:t>
            </a:r>
            <a:r>
              <a:rPr lang="cs-CZ" smtClean="0"/>
              <a:t>1-12) </a:t>
            </a:r>
          </a:p>
          <a:p>
            <a:r>
              <a:rPr lang="cs-CZ" smtClean="0"/>
              <a:t>ideologie v souladu s územními nároky Judského království na někdejší území Izraelského království (podobný význam má i idealizovaná vize spojeného království za Davida a Šalomouna)</a:t>
            </a:r>
          </a:p>
          <a:p>
            <a:r>
              <a:rPr lang="cs-CZ" smtClean="0"/>
              <a:t>ostrý protiasyrský osten, Judejci jsou podřízeni Hospodinu, nikoli asyrskému králi</a:t>
            </a:r>
            <a:endParaRPr lang="cs-CZ"/>
          </a:p>
        </p:txBody>
      </p:sp>
    </p:spTree>
    <p:extLst>
      <p:ext uri="{BB962C8B-B14F-4D97-AF65-F5344CB8AC3E}">
        <p14:creationId xmlns:p14="http://schemas.microsoft.com/office/powerpoint/2010/main" val="32634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a:t>Podoby </a:t>
            </a:r>
            <a:r>
              <a:rPr lang="cs-CZ" sz="3600" b="1" smtClean="0"/>
              <a:t>násilí ve </a:t>
            </a:r>
            <a:r>
              <a:rPr lang="cs-CZ" sz="3600" b="1"/>
              <a:t>Starém zákoně</a:t>
            </a:r>
            <a:endParaRPr lang="cs-CZ"/>
          </a:p>
        </p:txBody>
      </p:sp>
      <p:sp>
        <p:nvSpPr>
          <p:cNvPr id="3" name="Zástupný symbol pro obsah 2"/>
          <p:cNvSpPr>
            <a:spLocks noGrp="1"/>
          </p:cNvSpPr>
          <p:nvPr>
            <p:ph sz="quarter" idx="1"/>
          </p:nvPr>
        </p:nvSpPr>
        <p:spPr>
          <a:xfrm>
            <a:off x="301752" y="2276872"/>
            <a:ext cx="8503920" cy="3822176"/>
          </a:xfrm>
        </p:spPr>
        <p:txBody>
          <a:bodyPr/>
          <a:lstStyle/>
          <a:p>
            <a:pPr marL="0" indent="0">
              <a:spcBef>
                <a:spcPts val="0"/>
              </a:spcBef>
              <a:spcAft>
                <a:spcPts val="2400"/>
              </a:spcAft>
              <a:buNone/>
            </a:pPr>
            <a:r>
              <a:rPr lang="cs-CZ" sz="2800" b="1"/>
              <a:t>Prováděli staří Izraelité </a:t>
            </a:r>
            <a:r>
              <a:rPr lang="cs-CZ" sz="2800" b="1" smtClean="0">
                <a:solidFill>
                  <a:srgbClr val="FF0000"/>
                </a:solidFill>
              </a:rPr>
              <a:t>genocidu </a:t>
            </a:r>
            <a:r>
              <a:rPr lang="cs-CZ" sz="2800" b="1" smtClean="0"/>
              <a:t>?</a:t>
            </a:r>
          </a:p>
          <a:p>
            <a:pPr>
              <a:spcBef>
                <a:spcPts val="0"/>
              </a:spcBef>
              <a:spcAft>
                <a:spcPts val="3600"/>
              </a:spcAft>
              <a:buFont typeface="Wingdings" panose="05000000000000000000" pitchFamily="2" charset="2"/>
              <a:buChar char="v"/>
            </a:pPr>
            <a:r>
              <a:rPr lang="cs-CZ" sz="2800" smtClean="0"/>
              <a:t> dobývání zaslíbené země Jozuem</a:t>
            </a:r>
          </a:p>
          <a:p>
            <a:pPr marL="0" indent="0">
              <a:spcBef>
                <a:spcPts val="0"/>
              </a:spcBef>
              <a:spcAft>
                <a:spcPts val="1800"/>
              </a:spcAft>
              <a:buNone/>
            </a:pPr>
            <a:r>
              <a:rPr lang="cs-CZ" sz="2800" b="1" smtClean="0"/>
              <a:t>Vykonávali </a:t>
            </a:r>
            <a:r>
              <a:rPr lang="cs-CZ" sz="2800" b="1"/>
              <a:t>staří Izraelité </a:t>
            </a:r>
            <a:r>
              <a:rPr lang="cs-CZ" sz="2800" b="1">
                <a:solidFill>
                  <a:srgbClr val="FF0000"/>
                </a:solidFill>
              </a:rPr>
              <a:t>lidské oběti</a:t>
            </a:r>
            <a:r>
              <a:rPr lang="cs-CZ" sz="2800" b="1" smtClean="0"/>
              <a:t>?</a:t>
            </a:r>
          </a:p>
          <a:p>
            <a:pPr>
              <a:spcBef>
                <a:spcPts val="0"/>
              </a:spcBef>
              <a:spcAft>
                <a:spcPts val="1800"/>
              </a:spcAft>
              <a:buFont typeface="Wingdings" panose="05000000000000000000" pitchFamily="2" charset="2"/>
              <a:buChar char="v"/>
            </a:pPr>
            <a:r>
              <a:rPr lang="cs-CZ" sz="2800" b="1"/>
              <a:t> </a:t>
            </a:r>
            <a:r>
              <a:rPr lang="cs-CZ" sz="2800" smtClean="0"/>
              <a:t>dětské oběti Molekovi</a:t>
            </a:r>
            <a:endParaRPr lang="cs-CZ" sz="2800"/>
          </a:p>
        </p:txBody>
      </p:sp>
    </p:spTree>
    <p:extLst>
      <p:ext uri="{BB962C8B-B14F-4D97-AF65-F5344CB8AC3E}">
        <p14:creationId xmlns:p14="http://schemas.microsoft.com/office/powerpoint/2010/main" val="3848385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Základní schéma „svaté války“</a:t>
            </a:r>
            <a:endParaRPr lang="cs-CZ" b="1"/>
          </a:p>
        </p:txBody>
      </p:sp>
      <p:sp>
        <p:nvSpPr>
          <p:cNvPr id="3" name="Zástupný symbol pro obsah 2"/>
          <p:cNvSpPr>
            <a:spLocks noGrp="1"/>
          </p:cNvSpPr>
          <p:nvPr>
            <p:ph sz="quarter" idx="1"/>
          </p:nvPr>
        </p:nvSpPr>
        <p:spPr>
          <a:xfrm>
            <a:off x="323528" y="1700808"/>
            <a:ext cx="8503920" cy="4572000"/>
          </a:xfrm>
        </p:spPr>
        <p:txBody>
          <a:bodyPr>
            <a:normAutofit fontScale="92500" lnSpcReduction="20000"/>
          </a:bodyPr>
          <a:lstStyle/>
          <a:p>
            <a:pPr>
              <a:spcBef>
                <a:spcPts val="0"/>
              </a:spcBef>
              <a:spcAft>
                <a:spcPts val="1200"/>
              </a:spcAft>
              <a:buFont typeface="Wingdings" panose="05000000000000000000" pitchFamily="2" charset="2"/>
              <a:buChar char="§"/>
            </a:pPr>
            <a:r>
              <a:rPr lang="cs-CZ" sz="2600" smtClean="0"/>
              <a:t>nepřítel se staví do pozice útočníka proti Izraeli</a:t>
            </a:r>
          </a:p>
          <a:p>
            <a:pPr>
              <a:spcBef>
                <a:spcPts val="0"/>
              </a:spcBef>
              <a:spcAft>
                <a:spcPts val="1200"/>
              </a:spcAft>
              <a:buFont typeface="Wingdings" panose="05000000000000000000" pitchFamily="2" charset="2"/>
              <a:buChar char="§"/>
            </a:pPr>
            <a:r>
              <a:rPr lang="cs-CZ" sz="2600" smtClean="0"/>
              <a:t>reakce Izraele; ztráta odvahy, strach, křik (k Hospodinu)</a:t>
            </a:r>
          </a:p>
          <a:p>
            <a:pPr>
              <a:spcBef>
                <a:spcPts val="0"/>
              </a:spcBef>
              <a:spcAft>
                <a:spcPts val="1200"/>
              </a:spcAft>
              <a:buFont typeface="Wingdings" panose="05000000000000000000" pitchFamily="2" charset="2"/>
              <a:buChar char="§"/>
            </a:pPr>
            <a:r>
              <a:rPr lang="cs-CZ" sz="2600" smtClean="0"/>
              <a:t>povzbuzení nebát se nepřítele, nýbrž věřit v Hospodina</a:t>
            </a:r>
          </a:p>
          <a:p>
            <a:pPr>
              <a:spcBef>
                <a:spcPts val="0"/>
              </a:spcBef>
              <a:spcAft>
                <a:spcPts val="1200"/>
              </a:spcAft>
              <a:buFont typeface="Wingdings" panose="05000000000000000000" pitchFamily="2" charset="2"/>
              <a:buChar char="§"/>
            </a:pPr>
            <a:r>
              <a:rPr lang="cs-CZ" sz="2600" smtClean="0"/>
              <a:t>Hospodin vychází před Izrael a sám svádí bitvu</a:t>
            </a:r>
          </a:p>
          <a:p>
            <a:pPr>
              <a:spcBef>
                <a:spcPts val="0"/>
              </a:spcBef>
              <a:spcAft>
                <a:spcPts val="1200"/>
              </a:spcAft>
              <a:buFont typeface="Wingdings" panose="05000000000000000000" pitchFamily="2" charset="2"/>
              <a:buChar char="§"/>
            </a:pPr>
            <a:r>
              <a:rPr lang="cs-CZ" sz="2600" smtClean="0"/>
              <a:t>zázračný zásah Hospodina, jehož následkem nepřítel ztrácí odvahu</a:t>
            </a:r>
          </a:p>
          <a:p>
            <a:pPr>
              <a:spcBef>
                <a:spcPts val="0"/>
              </a:spcBef>
              <a:spcAft>
                <a:spcPts val="1200"/>
              </a:spcAft>
              <a:buFont typeface="Wingdings" panose="05000000000000000000" pitchFamily="2" charset="2"/>
              <a:buChar char="§"/>
            </a:pPr>
            <a:r>
              <a:rPr lang="cs-CZ" sz="2600" smtClean="0"/>
              <a:t>díky předešlé události dochází k naprostému vítězství nad nepřáteli</a:t>
            </a:r>
          </a:p>
          <a:p>
            <a:pPr>
              <a:spcBef>
                <a:spcPts val="0"/>
              </a:spcBef>
              <a:spcAft>
                <a:spcPts val="1200"/>
              </a:spcAft>
              <a:buFont typeface="Wingdings" panose="05000000000000000000" pitchFamily="2" charset="2"/>
              <a:buChar char="§"/>
            </a:pPr>
            <a:r>
              <a:rPr lang="cs-CZ" sz="2600" smtClean="0"/>
              <a:t>ti jsou pronásledováni a do posledního vyhubeni</a:t>
            </a:r>
          </a:p>
          <a:p>
            <a:pPr>
              <a:spcBef>
                <a:spcPts val="0"/>
              </a:spcBef>
              <a:spcAft>
                <a:spcPts val="1200"/>
              </a:spcAft>
              <a:buFont typeface="Wingdings" panose="05000000000000000000" pitchFamily="2" charset="2"/>
              <a:buChar char="§"/>
            </a:pPr>
            <a:r>
              <a:rPr lang="cs-CZ" sz="2600" smtClean="0"/>
              <a:t>Izraelité si nesmí ponechat nic z kořisti, protože jako klatá náleží Hospodinu</a:t>
            </a:r>
          </a:p>
          <a:p>
            <a:endParaRPr lang="cs-CZ"/>
          </a:p>
        </p:txBody>
      </p:sp>
    </p:spTree>
    <p:extLst>
      <p:ext uri="{BB962C8B-B14F-4D97-AF65-F5344CB8AC3E}">
        <p14:creationId xmlns:p14="http://schemas.microsoft.com/office/powerpoint/2010/main" val="177744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323528" y="2743200"/>
            <a:ext cx="8496944" cy="3350096"/>
          </a:xfrm>
        </p:spPr>
        <p:txBody>
          <a:bodyPr>
            <a:normAutofit/>
          </a:bodyPr>
          <a:lstStyle/>
          <a:p>
            <a:pPr algn="just">
              <a:spcBef>
                <a:spcPts val="0"/>
              </a:spcBef>
              <a:spcAft>
                <a:spcPts val="1200"/>
              </a:spcAft>
            </a:pPr>
            <a:r>
              <a:rPr lang="cs-CZ" sz="2800" cap="none" spc="0" smtClean="0">
                <a:solidFill>
                  <a:schemeClr val="tx1"/>
                </a:solidFill>
              </a:rPr>
              <a:t>Akeda </a:t>
            </a:r>
            <a:r>
              <a:rPr lang="cs-CZ" sz="1800" cap="none" spc="0" smtClean="0">
                <a:solidFill>
                  <a:schemeClr val="tx1"/>
                </a:solidFill>
              </a:rPr>
              <a:t>(hebr. „upoutání“, příp. </a:t>
            </a:r>
            <a:r>
              <a:rPr lang="cs-CZ" sz="1800" i="1" cap="none" spc="0" smtClean="0">
                <a:solidFill>
                  <a:schemeClr val="tx1"/>
                </a:solidFill>
              </a:rPr>
              <a:t>akedat Jicchak</a:t>
            </a:r>
            <a:r>
              <a:rPr lang="cs-CZ" sz="1800" cap="none" spc="0" smtClean="0">
                <a:solidFill>
                  <a:schemeClr val="tx1"/>
                </a:solidFill>
              </a:rPr>
              <a:t> – „upoutání Izáka“)</a:t>
            </a:r>
          </a:p>
          <a:p>
            <a:pPr marL="285750" indent="-285750" algn="just">
              <a:buClr>
                <a:srgbClr val="CF5F45"/>
              </a:buClr>
              <a:buFont typeface="Wingdings" panose="05000000000000000000" pitchFamily="2" charset="2"/>
              <a:buChar char="§"/>
            </a:pPr>
            <a:r>
              <a:rPr lang="cs-CZ" sz="2400" b="0" cap="none" spc="0" smtClean="0">
                <a:solidFill>
                  <a:schemeClr val="tx1"/>
                </a:solidFill>
              </a:rPr>
              <a:t>příběh o Abrahámově zkoušce (</a:t>
            </a:r>
            <a:r>
              <a:rPr lang="cs-CZ" sz="2400" b="0" i="1" cap="none" spc="0" smtClean="0">
                <a:solidFill>
                  <a:schemeClr val="tx1"/>
                </a:solidFill>
              </a:rPr>
              <a:t>Gn</a:t>
            </a:r>
            <a:r>
              <a:rPr lang="cs-CZ" sz="2400" b="0" cap="none" spc="0" smtClean="0">
                <a:solidFill>
                  <a:schemeClr val="tx1"/>
                </a:solidFill>
              </a:rPr>
              <a:t> 22,1-19)</a:t>
            </a:r>
          </a:p>
          <a:p>
            <a:pPr marL="285750" indent="-285750" algn="just">
              <a:buClr>
                <a:srgbClr val="CF5F45"/>
              </a:buClr>
              <a:buFont typeface="Wingdings" panose="05000000000000000000" pitchFamily="2" charset="2"/>
              <a:buChar char="§"/>
            </a:pPr>
            <a:r>
              <a:rPr lang="cs-CZ" sz="2400" b="0" cap="none" spc="0" smtClean="0">
                <a:solidFill>
                  <a:schemeClr val="tx1"/>
                </a:solidFill>
              </a:rPr>
              <a:t>na Hospodinovu výzvu Abrahám upoutá Izáka za ruce a nohy k oltáři</a:t>
            </a:r>
          </a:p>
          <a:p>
            <a:pPr marL="285750" indent="-285750" algn="just">
              <a:buClr>
                <a:srgbClr val="CF5F45"/>
              </a:buClr>
              <a:buFont typeface="Wingdings" panose="05000000000000000000" pitchFamily="2" charset="2"/>
              <a:buChar char="§"/>
            </a:pPr>
            <a:r>
              <a:rPr lang="cs-CZ" sz="2400" b="0" cap="none" spc="0" smtClean="0">
                <a:solidFill>
                  <a:schemeClr val="tx1"/>
                </a:solidFill>
              </a:rPr>
              <a:t>je odhodlán přinést syna jako zápalnou obět</a:t>
            </a:r>
          </a:p>
          <a:p>
            <a:pPr marL="285750" indent="-285750" algn="just">
              <a:buClr>
                <a:srgbClr val="CF5F45"/>
              </a:buClr>
              <a:buFont typeface="Wingdings" panose="05000000000000000000" pitchFamily="2" charset="2"/>
              <a:buChar char="§"/>
            </a:pPr>
            <a:r>
              <a:rPr lang="cs-CZ" sz="2400" b="0" cap="none" spc="0" smtClean="0">
                <a:solidFill>
                  <a:schemeClr val="tx1"/>
                </a:solidFill>
              </a:rPr>
              <a:t>Hospodin Abraháma v poslední chvíli zastaví a je přinesena obět berana </a:t>
            </a:r>
            <a:endParaRPr lang="cs-CZ" sz="2400" b="0" cap="none" spc="0">
              <a:solidFill>
                <a:schemeClr val="tx1"/>
              </a:solidFill>
            </a:endParaRPr>
          </a:p>
        </p:txBody>
      </p:sp>
      <p:sp>
        <p:nvSpPr>
          <p:cNvPr id="3" name="Nadpis 2"/>
          <p:cNvSpPr>
            <a:spLocks noGrp="1"/>
          </p:cNvSpPr>
          <p:nvPr>
            <p:ph type="title"/>
          </p:nvPr>
        </p:nvSpPr>
        <p:spPr>
          <a:xfrm>
            <a:off x="722313" y="533400"/>
            <a:ext cx="7772400" cy="1095400"/>
          </a:xfrm>
        </p:spPr>
        <p:txBody>
          <a:bodyPr/>
          <a:lstStyle/>
          <a:p>
            <a:r>
              <a:rPr lang="cs-CZ" b="1" smtClean="0"/>
              <a:t>Obětování Izáka</a:t>
            </a:r>
            <a:endParaRPr lang="cs-CZ" b="1"/>
          </a:p>
        </p:txBody>
      </p:sp>
    </p:spTree>
    <p:extLst>
      <p:ext uri="{BB962C8B-B14F-4D97-AF65-F5344CB8AC3E}">
        <p14:creationId xmlns:p14="http://schemas.microsoft.com/office/powerpoint/2010/main" val="1570063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Akeda</a:t>
            </a:r>
            <a:endParaRPr lang="cs-CZ" b="1"/>
          </a:p>
        </p:txBody>
      </p:sp>
      <p:sp>
        <p:nvSpPr>
          <p:cNvPr id="3" name="Zástupný symbol pro obsah 2"/>
          <p:cNvSpPr>
            <a:spLocks noGrp="1"/>
          </p:cNvSpPr>
          <p:nvPr>
            <p:ph sz="quarter" idx="1"/>
          </p:nvPr>
        </p:nvSpPr>
        <p:spPr>
          <a:xfrm>
            <a:off x="323528" y="1628800"/>
            <a:ext cx="8503920" cy="4638256"/>
          </a:xfrm>
        </p:spPr>
        <p:txBody>
          <a:bodyPr>
            <a:normAutofit fontScale="70000" lnSpcReduction="20000"/>
          </a:bodyPr>
          <a:lstStyle/>
          <a:p>
            <a:pPr marL="0" indent="0">
              <a:spcBef>
                <a:spcPts val="0"/>
              </a:spcBef>
              <a:spcAft>
                <a:spcPts val="1200"/>
              </a:spcAft>
              <a:buNone/>
            </a:pPr>
            <a:r>
              <a:rPr lang="cs-CZ" sz="4000" b="1" smtClean="0"/>
              <a:t>Obětování jediného syna (</a:t>
            </a:r>
            <a:r>
              <a:rPr lang="cs-CZ" sz="4000" b="1" i="1" smtClean="0"/>
              <a:t>Gn</a:t>
            </a:r>
            <a:r>
              <a:rPr lang="cs-CZ" sz="4000" b="1" smtClean="0"/>
              <a:t> 22,1-14)</a:t>
            </a:r>
          </a:p>
          <a:p>
            <a:pPr marL="0" indent="0" algn="just">
              <a:buNone/>
            </a:pPr>
            <a:r>
              <a:rPr lang="cs-CZ" sz="2800" smtClean="0"/>
              <a:t>(1) Po těchto událostech chtěl Bůh Abraháma vyzkoušet. řekl mu: „Abraháme!“ Ten odvětil: „Tu jsem.“ (2) A Bůh řekl: „Vezmi svého jediného syna Izáka, kterého miluješ, odejdi do země Mórija a tam ho obětuj jako oběť zápalnou na jedné  hoře, o níž ti povím!“ (3) Za časného jitra osedlal tedy Abrahám osla, vzal s sebou dva své služebníky a svého syna Izáka, naštípal dříví k zápalné oběti a vydal se k místu, o němž mu Bůh pověděl. ... (9) Když přišli na místo, o němž mu Bůh pověděl, vybudoval tam Abrahám oltář, narovnal dříví, svázal svého syna do kozelce a položil ho na oltář, nahoru na dříví. (10) I vztáhl Abrahám ruku po obětním noži, aby svého syna zabil jako obětního beránka. (11) Vtom na něho z nebe volá Hospodinův posel: „Abraháme, Abraháme!“ Ten odvětil: „Tu jsem.“ (12) A posel řekl: „Nevztahuj na chlapce ruku, nic mu nedělej! Právě teď jsem poznal, že jsi bohabojný, neboť jsi mi neodpeřel svého jediného syna.“ (14) Abrahám se rozhlédl a vidí, že vzadu je beran a obětoval jej v zápalnou oběť místo svého syna. </a:t>
            </a:r>
            <a:endParaRPr lang="cs-CZ" sz="2800"/>
          </a:p>
        </p:txBody>
      </p:sp>
    </p:spTree>
    <p:extLst>
      <p:ext uri="{BB962C8B-B14F-4D97-AF65-F5344CB8AC3E}">
        <p14:creationId xmlns:p14="http://schemas.microsoft.com/office/powerpoint/2010/main" val="236708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24136"/>
          </a:xfrm>
        </p:spPr>
        <p:txBody>
          <a:bodyPr>
            <a:normAutofit fontScale="90000"/>
          </a:bodyPr>
          <a:lstStyle/>
          <a:p>
            <a:r>
              <a:rPr lang="cs-CZ" b="1" smtClean="0"/>
              <a:t>Synagoga Bet </a:t>
            </a:r>
            <a:r>
              <a:rPr lang="cs-CZ" b="1" smtClean="0"/>
              <a:t>Alfa</a:t>
            </a:r>
            <a:br>
              <a:rPr lang="cs-CZ" b="1" smtClean="0"/>
            </a:br>
            <a:r>
              <a:rPr lang="cs-CZ" sz="2700" b="1" smtClean="0"/>
              <a:t>podlahová mozaika, 6. stol. n.l.</a:t>
            </a:r>
            <a:endParaRPr lang="cs-CZ" sz="2700" b="1"/>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6"/>
            <a:ext cx="7956376" cy="4403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p:cNvSpPr txBox="1"/>
          <p:nvPr/>
        </p:nvSpPr>
        <p:spPr>
          <a:xfrm>
            <a:off x="8567936" y="1772816"/>
            <a:ext cx="369332" cy="1884490"/>
          </a:xfrm>
          <a:prstGeom prst="rect">
            <a:avLst/>
          </a:prstGeom>
          <a:noFill/>
        </p:spPr>
        <p:txBody>
          <a:bodyPr vert="vert270" wrap="none" rtlCol="0">
            <a:spAutoFit/>
          </a:bodyPr>
          <a:lstStyle/>
          <a:p>
            <a:r>
              <a:rPr lang="cs-CZ" sz="1200" smtClean="0"/>
              <a:t>Zdroj: Hachlili 2015, s. 35.</a:t>
            </a:r>
            <a:endParaRPr lang="cs-CZ" sz="1200"/>
          </a:p>
        </p:txBody>
      </p:sp>
    </p:spTree>
    <p:extLst>
      <p:ext uri="{BB962C8B-B14F-4D97-AF65-F5344CB8AC3E}">
        <p14:creationId xmlns:p14="http://schemas.microsoft.com/office/powerpoint/2010/main" val="210960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Textová kritika</a:t>
            </a:r>
            <a:endParaRPr lang="cs-CZ" b="1"/>
          </a:p>
        </p:txBody>
      </p:sp>
      <p:sp>
        <p:nvSpPr>
          <p:cNvPr id="3" name="Zástupný symbol pro obsah 2"/>
          <p:cNvSpPr>
            <a:spLocks noGrp="1"/>
          </p:cNvSpPr>
          <p:nvPr>
            <p:ph sz="quarter" idx="1"/>
          </p:nvPr>
        </p:nvSpPr>
        <p:spPr>
          <a:xfrm>
            <a:off x="323528" y="1628800"/>
            <a:ext cx="8503920" cy="4572000"/>
          </a:xfrm>
        </p:spPr>
        <p:txBody>
          <a:bodyPr/>
          <a:lstStyle/>
          <a:p>
            <a:pPr>
              <a:buFont typeface="Wingdings" panose="05000000000000000000" pitchFamily="2" charset="2"/>
              <a:buChar char="§"/>
            </a:pPr>
            <a:r>
              <a:rPr lang="cs-CZ" smtClean="0"/>
              <a:t>Gn 22 jediný text, v němž Abrahám přináší oběť</a:t>
            </a:r>
          </a:p>
          <a:p>
            <a:pPr>
              <a:buFont typeface="Wingdings" panose="05000000000000000000" pitchFamily="2" charset="2"/>
              <a:buChar char="§"/>
            </a:pPr>
            <a:r>
              <a:rPr lang="cs-CZ" smtClean="0">
                <a:solidFill>
                  <a:srgbClr val="FF0000"/>
                </a:solidFill>
              </a:rPr>
              <a:t>Mórija</a:t>
            </a:r>
            <a:r>
              <a:rPr lang="cs-CZ" smtClean="0"/>
              <a:t> není geografický, nýbrž teologický termín (odvozeno od slovesa „vidět“, jež v textu hraje zásadní roli)</a:t>
            </a:r>
          </a:p>
          <a:p>
            <a:pPr>
              <a:buFont typeface="Wingdings" panose="05000000000000000000" pitchFamily="2" charset="2"/>
              <a:buChar char="§"/>
            </a:pPr>
            <a:r>
              <a:rPr lang="cs-CZ" smtClean="0"/>
              <a:t>podle </a:t>
            </a:r>
            <a:r>
              <a:rPr lang="cs-CZ" i="1" smtClean="0"/>
              <a:t>2 Pa </a:t>
            </a:r>
            <a:r>
              <a:rPr lang="cs-CZ" smtClean="0"/>
              <a:t>3,1 je Mórija totžná s horou na níž stojí Jeruzalémský chrám</a:t>
            </a:r>
          </a:p>
          <a:p>
            <a:pPr>
              <a:buFont typeface="Wingdings" panose="05000000000000000000" pitchFamily="2" charset="2"/>
              <a:buChar char="§"/>
            </a:pPr>
            <a:r>
              <a:rPr lang="cs-CZ" smtClean="0"/>
              <a:t>autor </a:t>
            </a:r>
            <a:r>
              <a:rPr lang="cs-CZ" i="1" smtClean="0"/>
              <a:t>Gn</a:t>
            </a:r>
            <a:r>
              <a:rPr lang="cs-CZ" smtClean="0"/>
              <a:t> 22 zřejmě tuto identifikaci znal, neboť respektuje </a:t>
            </a:r>
            <a:r>
              <a:rPr lang="cs-CZ" smtClean="0">
                <a:solidFill>
                  <a:srgbClr val="FF0000"/>
                </a:solidFill>
              </a:rPr>
              <a:t>deuteronomistickou teologii</a:t>
            </a:r>
            <a:r>
              <a:rPr lang="cs-CZ" smtClean="0"/>
              <a:t>, podle níž je Jeruzalémský chrám jediným přípustným místem obětní bohoslužby</a:t>
            </a:r>
            <a:endParaRPr lang="cs-CZ"/>
          </a:p>
        </p:txBody>
      </p:sp>
    </p:spTree>
    <p:extLst>
      <p:ext uri="{BB962C8B-B14F-4D97-AF65-F5344CB8AC3E}">
        <p14:creationId xmlns:p14="http://schemas.microsoft.com/office/powerpoint/2010/main" val="1237562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Polemika s dětskými obětmi</a:t>
            </a:r>
            <a:endParaRPr lang="cs-CZ" b="1"/>
          </a:p>
        </p:txBody>
      </p:sp>
      <p:sp>
        <p:nvSpPr>
          <p:cNvPr id="3" name="Zástupný symbol pro obsah 2"/>
          <p:cNvSpPr>
            <a:spLocks noGrp="1"/>
          </p:cNvSpPr>
          <p:nvPr>
            <p:ph sz="quarter" idx="1"/>
          </p:nvPr>
        </p:nvSpPr>
        <p:spPr>
          <a:xfrm>
            <a:off x="323528" y="1772816"/>
            <a:ext cx="8503920" cy="4320480"/>
          </a:xfrm>
        </p:spPr>
        <p:txBody>
          <a:bodyPr/>
          <a:lstStyle/>
          <a:p>
            <a:pPr>
              <a:buFont typeface="Wingdings" panose="05000000000000000000" pitchFamily="2" charset="2"/>
              <a:buChar char="§"/>
            </a:pPr>
            <a:r>
              <a:rPr lang="cs-CZ" i="1" smtClean="0"/>
              <a:t>Gn</a:t>
            </a:r>
            <a:r>
              <a:rPr lang="cs-CZ" smtClean="0"/>
              <a:t> 22 je didaktický příběh, který ujišťuje, že izraelský Bůh nežádá lidské oběti</a:t>
            </a:r>
          </a:p>
          <a:p>
            <a:pPr>
              <a:buFont typeface="Wingdings" panose="05000000000000000000" pitchFamily="2" charset="2"/>
              <a:buChar char="§"/>
            </a:pPr>
            <a:r>
              <a:rPr lang="cs-CZ" smtClean="0"/>
              <a:t>polemika s kultem božstva jménem </a:t>
            </a:r>
            <a:r>
              <a:rPr lang="cs-CZ" smtClean="0">
                <a:solidFill>
                  <a:srgbClr val="FF0000"/>
                </a:solidFill>
              </a:rPr>
              <a:t>Molek</a:t>
            </a:r>
            <a:r>
              <a:rPr lang="cs-CZ" smtClean="0"/>
              <a:t>, jemuž byly přinášeny dětské zápalné oběti</a:t>
            </a:r>
          </a:p>
          <a:p>
            <a:pPr marL="0" indent="0">
              <a:spcBef>
                <a:spcPts val="2400"/>
              </a:spcBef>
              <a:spcAft>
                <a:spcPts val="1200"/>
              </a:spcAft>
              <a:buNone/>
            </a:pPr>
            <a:r>
              <a:rPr lang="cs-CZ" sz="2800" b="1" smtClean="0"/>
              <a:t>Menašeho dětská oběť (</a:t>
            </a:r>
            <a:r>
              <a:rPr lang="cs-CZ" sz="2800" b="1" i="1" smtClean="0"/>
              <a:t>2 Kr </a:t>
            </a:r>
            <a:r>
              <a:rPr lang="cs-CZ" sz="2800" b="1" smtClean="0"/>
              <a:t>21,1-17)</a:t>
            </a:r>
          </a:p>
          <a:p>
            <a:pPr marL="0" indent="0" algn="just">
              <a:buNone/>
            </a:pPr>
            <a:r>
              <a:rPr lang="cs-CZ" sz="2400" smtClean="0"/>
              <a:t>(2) </a:t>
            </a:r>
            <a:r>
              <a:rPr lang="en-US" sz="2400" smtClean="0"/>
              <a:t>[Kr</a:t>
            </a:r>
            <a:r>
              <a:rPr lang="cs-CZ" sz="2400" smtClean="0"/>
              <a:t>ál Menaše d</a:t>
            </a:r>
            <a:r>
              <a:rPr lang="en-US" sz="2400" smtClean="0"/>
              <a:t>]</a:t>
            </a:r>
            <a:r>
              <a:rPr lang="cs-CZ" sz="2400" smtClean="0"/>
              <a:t>opouštěl se toho, co je zlé v</a:t>
            </a:r>
            <a:r>
              <a:rPr lang="sk-SK" sz="2400"/>
              <a:t> </a:t>
            </a:r>
            <a:r>
              <a:rPr lang="cs-CZ" sz="2400" smtClean="0"/>
              <a:t>Hospodinových očích, podle </a:t>
            </a:r>
            <a:r>
              <a:rPr lang="cs-CZ" sz="2400" smtClean="0">
                <a:solidFill>
                  <a:srgbClr val="FF0000"/>
                </a:solidFill>
              </a:rPr>
              <a:t>ohavností pronárodů</a:t>
            </a:r>
            <a:r>
              <a:rPr lang="cs-CZ" sz="2400" smtClean="0"/>
              <a:t>, které Hospodin před Izraelci vyhnal. ... (6) </a:t>
            </a:r>
            <a:r>
              <a:rPr lang="cs-CZ" sz="2400" smtClean="0">
                <a:solidFill>
                  <a:srgbClr val="FF0000"/>
                </a:solidFill>
              </a:rPr>
              <a:t>Svého syna provedl ohněm</a:t>
            </a:r>
            <a:r>
              <a:rPr lang="cs-CZ" sz="2400"/>
              <a:t> </a:t>
            </a:r>
            <a:r>
              <a:rPr lang="cs-CZ" sz="2400" smtClean="0"/>
              <a:t>...</a:t>
            </a:r>
            <a:endParaRPr lang="cs-CZ" sz="2400"/>
          </a:p>
        </p:txBody>
      </p:sp>
    </p:spTree>
    <p:extLst>
      <p:ext uri="{BB962C8B-B14F-4D97-AF65-F5344CB8AC3E}">
        <p14:creationId xmlns:p14="http://schemas.microsoft.com/office/powerpoint/2010/main" val="3733823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Jóšijášova náboženská očista</a:t>
            </a:r>
            <a:endParaRPr lang="cs-CZ" b="1"/>
          </a:p>
        </p:txBody>
      </p:sp>
      <p:sp>
        <p:nvSpPr>
          <p:cNvPr id="3" name="Zástupný symbol pro obsah 2"/>
          <p:cNvSpPr>
            <a:spLocks noGrp="1"/>
          </p:cNvSpPr>
          <p:nvPr>
            <p:ph sz="quarter" idx="1"/>
          </p:nvPr>
        </p:nvSpPr>
        <p:spPr>
          <a:xfrm>
            <a:off x="323528" y="1844824"/>
            <a:ext cx="8503920" cy="4572000"/>
          </a:xfrm>
        </p:spPr>
        <p:txBody>
          <a:bodyPr>
            <a:normAutofit/>
          </a:bodyPr>
          <a:lstStyle/>
          <a:p>
            <a:pPr marL="0" indent="0">
              <a:spcBef>
                <a:spcPts val="1200"/>
              </a:spcBef>
              <a:spcAft>
                <a:spcPts val="1200"/>
              </a:spcAft>
              <a:buNone/>
            </a:pPr>
            <a:r>
              <a:rPr lang="cs-CZ" sz="2800" b="1" smtClean="0"/>
              <a:t>Vymýcení Molekova kultu (</a:t>
            </a:r>
            <a:r>
              <a:rPr lang="cs-CZ" sz="2800" b="1" i="1" smtClean="0"/>
              <a:t>2 Kr </a:t>
            </a:r>
            <a:r>
              <a:rPr lang="cs-CZ" sz="2800" b="1" smtClean="0"/>
              <a:t>23,10)</a:t>
            </a:r>
          </a:p>
          <a:p>
            <a:pPr marL="0" indent="0" algn="just">
              <a:spcBef>
                <a:spcPts val="0"/>
              </a:spcBef>
              <a:spcAft>
                <a:spcPts val="2400"/>
              </a:spcAft>
              <a:buNone/>
            </a:pPr>
            <a:r>
              <a:rPr lang="en-US" sz="2400" smtClean="0"/>
              <a:t>[J</a:t>
            </a:r>
            <a:r>
              <a:rPr lang="cs-CZ" sz="2400" smtClean="0"/>
              <a:t>óšijáš p</a:t>
            </a:r>
            <a:r>
              <a:rPr lang="en-US" sz="2400" smtClean="0"/>
              <a:t>]</a:t>
            </a:r>
            <a:r>
              <a:rPr lang="cs-CZ" sz="2400" smtClean="0"/>
              <a:t>oskvrnil i </a:t>
            </a:r>
            <a:r>
              <a:rPr lang="cs-CZ" sz="2400" smtClean="0">
                <a:solidFill>
                  <a:srgbClr val="FF0000"/>
                </a:solidFill>
              </a:rPr>
              <a:t>Tófet</a:t>
            </a:r>
            <a:r>
              <a:rPr lang="cs-CZ" sz="2400" smtClean="0"/>
              <a:t> v </a:t>
            </a:r>
            <a:r>
              <a:rPr lang="cs-CZ" sz="2400" smtClean="0">
                <a:solidFill>
                  <a:srgbClr val="FF0000"/>
                </a:solidFill>
              </a:rPr>
              <a:t>Údolí syna Hinómova</a:t>
            </a:r>
            <a:r>
              <a:rPr lang="cs-CZ" sz="2400" smtClean="0"/>
              <a:t>, aby už nikdo neprovedl svého syna nebo dceru ohněm k poctě Molekově.</a:t>
            </a:r>
          </a:p>
          <a:p>
            <a:pPr marL="0" indent="0">
              <a:spcBef>
                <a:spcPts val="0"/>
              </a:spcBef>
              <a:spcAft>
                <a:spcPts val="2400"/>
              </a:spcAft>
              <a:buNone/>
            </a:pPr>
            <a:endParaRPr lang="cs-CZ" sz="2400" smtClean="0"/>
          </a:p>
          <a:p>
            <a:pPr>
              <a:buFont typeface="Wingdings" panose="05000000000000000000" pitchFamily="2" charset="2"/>
              <a:buChar char="§"/>
            </a:pPr>
            <a:r>
              <a:rPr lang="cs-CZ" smtClean="0"/>
              <a:t>Údolí syna Hinómova (hebr. </a:t>
            </a:r>
            <a:r>
              <a:rPr lang="cs-CZ" i="1" smtClean="0"/>
              <a:t>ge Hinom)</a:t>
            </a:r>
            <a:r>
              <a:rPr lang="cs-CZ" smtClean="0"/>
              <a:t> – odtud </a:t>
            </a:r>
            <a:r>
              <a:rPr lang="cs-CZ" i="1" smtClean="0"/>
              <a:t>gehenna</a:t>
            </a:r>
            <a:r>
              <a:rPr lang="cs-CZ" smtClean="0"/>
              <a:t> jako pozdější výraz pro „peklo“</a:t>
            </a:r>
          </a:p>
        </p:txBody>
      </p:sp>
    </p:spTree>
    <p:extLst>
      <p:ext uri="{BB962C8B-B14F-4D97-AF65-F5344CB8AC3E}">
        <p14:creationId xmlns:p14="http://schemas.microsoft.com/office/powerpoint/2010/main" val="1322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Pozdější polemika s Molekovým kultem</a:t>
            </a:r>
            <a:endParaRPr lang="cs-CZ" b="1"/>
          </a:p>
        </p:txBody>
      </p:sp>
      <p:sp>
        <p:nvSpPr>
          <p:cNvPr id="3" name="TextovéPole 2"/>
          <p:cNvSpPr txBox="1"/>
          <p:nvPr/>
        </p:nvSpPr>
        <p:spPr>
          <a:xfrm>
            <a:off x="323528" y="1561527"/>
            <a:ext cx="4968552" cy="4893647"/>
          </a:xfrm>
          <a:prstGeom prst="rect">
            <a:avLst/>
          </a:prstGeom>
          <a:noFill/>
        </p:spPr>
        <p:txBody>
          <a:bodyPr wrap="square" rtlCol="0">
            <a:spAutoFit/>
          </a:bodyPr>
          <a:lstStyle/>
          <a:p>
            <a:pPr>
              <a:spcAft>
                <a:spcPts val="1200"/>
              </a:spcAft>
            </a:pPr>
            <a:r>
              <a:rPr lang="cs-CZ" sz="2400" b="1" smtClean="0"/>
              <a:t>Diodóros Sicilský  (20,14):</a:t>
            </a:r>
          </a:p>
          <a:p>
            <a:pPr marL="285750" indent="-285750" algn="just">
              <a:buClr>
                <a:srgbClr val="CC3300"/>
              </a:buClr>
              <a:buFont typeface="Wingdings" panose="05000000000000000000" pitchFamily="2" charset="2"/>
              <a:buChar char="§"/>
            </a:pPr>
            <a:r>
              <a:rPr lang="cs-CZ" smtClean="0"/>
              <a:t>bronzová socha boha Krona (řec. ekvivalent Moleka), na kterou se pokládaly děti a</a:t>
            </a:r>
            <a:r>
              <a:rPr lang="sk-SK"/>
              <a:t> </a:t>
            </a:r>
            <a:r>
              <a:rPr lang="cs-CZ" smtClean="0"/>
              <a:t>nechaly se sklouznout do jejího rozpáleného nitra</a:t>
            </a:r>
          </a:p>
          <a:p>
            <a:pPr algn="just">
              <a:spcBef>
                <a:spcPts val="1200"/>
              </a:spcBef>
              <a:spcAft>
                <a:spcPts val="1200"/>
              </a:spcAft>
            </a:pPr>
            <a:r>
              <a:rPr lang="cs-CZ" sz="2400" b="1"/>
              <a:t>Bošetová </a:t>
            </a:r>
            <a:r>
              <a:rPr lang="cs-CZ" sz="2400" b="1" smtClean="0"/>
              <a:t>vokalizace</a:t>
            </a:r>
          </a:p>
          <a:p>
            <a:pPr marL="285750" indent="-285750" algn="just">
              <a:buClr>
                <a:srgbClr val="CC3300"/>
              </a:buClr>
              <a:buFont typeface="Wingdings" panose="05000000000000000000" pitchFamily="2" charset="2"/>
              <a:buChar char="§"/>
            </a:pPr>
            <a:r>
              <a:rPr lang="cs-CZ" smtClean="0"/>
              <a:t>masoretské </a:t>
            </a:r>
            <a:r>
              <a:rPr lang="cs-CZ"/>
              <a:t>pejorativní doplnění samohlásek do souhláskového záznamu nežádoucích jevů (hebr. </a:t>
            </a:r>
            <a:r>
              <a:rPr lang="cs-CZ" i="1"/>
              <a:t>bošet</a:t>
            </a:r>
            <a:r>
              <a:rPr lang="cs-CZ"/>
              <a:t> – „ohavnost, hanebnost, </a:t>
            </a:r>
            <a:r>
              <a:rPr lang="cs-CZ"/>
              <a:t>nestydatost</a:t>
            </a:r>
            <a:r>
              <a:rPr lang="cs-CZ" smtClean="0"/>
              <a:t>“)</a:t>
            </a:r>
          </a:p>
          <a:p>
            <a:pPr marL="285750" indent="-285750" algn="just">
              <a:buClr>
                <a:srgbClr val="CC3300"/>
              </a:buClr>
              <a:buFont typeface="Wingdings" panose="05000000000000000000" pitchFamily="2" charset="2"/>
              <a:buChar char="§"/>
            </a:pPr>
            <a:r>
              <a:rPr lang="cs-CZ" i="1" smtClean="0">
                <a:solidFill>
                  <a:srgbClr val="FF0000"/>
                </a:solidFill>
              </a:rPr>
              <a:t>tefet – tofet</a:t>
            </a:r>
            <a:r>
              <a:rPr lang="cs-CZ" i="1" smtClean="0"/>
              <a:t> </a:t>
            </a:r>
            <a:r>
              <a:rPr lang="cs-CZ" smtClean="0"/>
              <a:t>(„žároviště“, místo Molekova kultu)</a:t>
            </a:r>
          </a:p>
          <a:p>
            <a:pPr marL="285750" indent="-285750" algn="just">
              <a:buClr>
                <a:srgbClr val="CC3300"/>
              </a:buClr>
              <a:buFont typeface="Wingdings" panose="05000000000000000000" pitchFamily="2" charset="2"/>
              <a:buChar char="§"/>
            </a:pPr>
            <a:r>
              <a:rPr lang="cs-CZ" i="1" smtClean="0">
                <a:solidFill>
                  <a:srgbClr val="FF0000"/>
                </a:solidFill>
              </a:rPr>
              <a:t>Melek – Molek </a:t>
            </a:r>
            <a:r>
              <a:rPr lang="cs-CZ" smtClean="0"/>
              <a:t>(titul božstva v původním významu „král“)</a:t>
            </a:r>
            <a:endParaRPr lang="cs-CZ"/>
          </a:p>
          <a:p>
            <a:pPr algn="just"/>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556792"/>
            <a:ext cx="2564059" cy="4509208"/>
          </a:xfrm>
          <a:prstGeom prst="rect">
            <a:avLst/>
          </a:prstGeom>
          <a:ln>
            <a:solidFill>
              <a:schemeClr val="tx1"/>
            </a:solidFill>
          </a:ln>
        </p:spPr>
      </p:pic>
      <p:sp>
        <p:nvSpPr>
          <p:cNvPr id="5" name="TextovéPole 4"/>
          <p:cNvSpPr txBox="1"/>
          <p:nvPr/>
        </p:nvSpPr>
        <p:spPr>
          <a:xfrm>
            <a:off x="8360195" y="1537847"/>
            <a:ext cx="369332" cy="1281761"/>
          </a:xfrm>
          <a:prstGeom prst="rect">
            <a:avLst/>
          </a:prstGeom>
          <a:noFill/>
        </p:spPr>
        <p:txBody>
          <a:bodyPr vert="vert270" wrap="none" rtlCol="0">
            <a:spAutoFit/>
          </a:bodyPr>
          <a:lstStyle/>
          <a:p>
            <a:r>
              <a:rPr lang="cs-CZ" sz="1200" smtClean="0"/>
              <a:t>Zdroj: Wikipedie.</a:t>
            </a:r>
            <a:endParaRPr lang="cs-CZ" sz="1200"/>
          </a:p>
        </p:txBody>
      </p:sp>
    </p:spTree>
    <p:extLst>
      <p:ext uri="{BB962C8B-B14F-4D97-AF65-F5344CB8AC3E}">
        <p14:creationId xmlns:p14="http://schemas.microsoft.com/office/powerpoint/2010/main" val="58092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395536" y="2924944"/>
            <a:ext cx="8352928" cy="3240360"/>
          </a:xfrm>
        </p:spPr>
        <p:txBody>
          <a:bodyPr>
            <a:normAutofit/>
          </a:bodyPr>
          <a:lstStyle/>
          <a:p>
            <a:pPr marL="457200" indent="-457200" algn="l">
              <a:spcBef>
                <a:spcPts val="0"/>
              </a:spcBef>
              <a:spcAft>
                <a:spcPts val="1200"/>
              </a:spcAft>
              <a:buSzPct val="100000"/>
              <a:buFont typeface="Wingdings" panose="05000000000000000000" pitchFamily="2" charset="2"/>
              <a:buChar char="§"/>
            </a:pPr>
            <a:r>
              <a:rPr lang="cs-CZ" sz="2800" b="0" cap="none" spc="0" smtClean="0">
                <a:solidFill>
                  <a:schemeClr val="tx1"/>
                </a:solidFill>
              </a:rPr>
              <a:t>Jozue legitimizován jako nástupce Mojžíše (zastavení vod Jordánu, </a:t>
            </a:r>
            <a:r>
              <a:rPr lang="cs-CZ" sz="2800" b="0" i="1" cap="none" spc="0" smtClean="0">
                <a:solidFill>
                  <a:schemeClr val="tx1"/>
                </a:solidFill>
              </a:rPr>
              <a:t>Joz</a:t>
            </a:r>
            <a:r>
              <a:rPr lang="cs-CZ" sz="2800" b="0" cap="none" spc="0" smtClean="0">
                <a:solidFill>
                  <a:schemeClr val="tx1"/>
                </a:solidFill>
              </a:rPr>
              <a:t> 3)</a:t>
            </a:r>
          </a:p>
          <a:p>
            <a:pPr marL="457200" indent="-457200" algn="l">
              <a:spcBef>
                <a:spcPts val="0"/>
              </a:spcBef>
              <a:spcAft>
                <a:spcPts val="1200"/>
              </a:spcAft>
              <a:buSzPct val="100000"/>
              <a:buFont typeface="Wingdings" panose="05000000000000000000" pitchFamily="2" charset="2"/>
              <a:buChar char="§"/>
            </a:pPr>
            <a:r>
              <a:rPr lang="cs-CZ" sz="2800" b="0" cap="none" spc="0" smtClean="0">
                <a:solidFill>
                  <a:schemeClr val="tx1"/>
                </a:solidFill>
              </a:rPr>
              <a:t>země získána v důsledku vojenských akcí Izraelitů, vedených Jozuem</a:t>
            </a:r>
          </a:p>
          <a:p>
            <a:pPr marL="457200" indent="-457200" algn="l">
              <a:spcBef>
                <a:spcPts val="0"/>
              </a:spcBef>
              <a:spcAft>
                <a:spcPts val="1200"/>
              </a:spcAft>
              <a:buSzPct val="100000"/>
              <a:buFont typeface="Wingdings" panose="05000000000000000000" pitchFamily="2" charset="2"/>
              <a:buChar char="§"/>
            </a:pPr>
            <a:r>
              <a:rPr lang="cs-CZ" sz="2800" b="0" cap="none" spc="0" smtClean="0">
                <a:solidFill>
                  <a:schemeClr val="tx1"/>
                </a:solidFill>
              </a:rPr>
              <a:t>válečné aktivity Izraelitů z nařízení a</a:t>
            </a:r>
            <a:r>
              <a:rPr lang="cs-CZ" sz="2800" spc="0"/>
              <a:t> </a:t>
            </a:r>
            <a:r>
              <a:rPr lang="cs-CZ" sz="2800" b="0" cap="none" spc="0" smtClean="0">
                <a:solidFill>
                  <a:schemeClr val="tx1"/>
                </a:solidFill>
              </a:rPr>
              <a:t>s</a:t>
            </a:r>
            <a:r>
              <a:rPr lang="cs-CZ" sz="2800" spc="0"/>
              <a:t> </a:t>
            </a:r>
            <a:r>
              <a:rPr lang="cs-CZ" sz="2800" b="0" cap="none" spc="0" smtClean="0">
                <a:solidFill>
                  <a:schemeClr val="tx1"/>
                </a:solidFill>
              </a:rPr>
              <a:t>podporou izraelského Boha (</a:t>
            </a:r>
            <a:r>
              <a:rPr lang="cs-CZ" sz="2800" b="0" i="1" cap="none" spc="0" smtClean="0">
                <a:solidFill>
                  <a:schemeClr val="tx1"/>
                </a:solidFill>
              </a:rPr>
              <a:t>Dt</a:t>
            </a:r>
            <a:r>
              <a:rPr lang="cs-CZ" sz="2800" b="0" cap="none" spc="0" smtClean="0">
                <a:solidFill>
                  <a:schemeClr val="tx1"/>
                </a:solidFill>
              </a:rPr>
              <a:t> 7)</a:t>
            </a:r>
            <a:endParaRPr lang="cs-CZ" sz="2800" b="0" cap="none" spc="0">
              <a:solidFill>
                <a:schemeClr val="tx1"/>
              </a:solidFill>
            </a:endParaRPr>
          </a:p>
        </p:txBody>
      </p:sp>
      <p:sp>
        <p:nvSpPr>
          <p:cNvPr id="3" name="Nadpis 2"/>
          <p:cNvSpPr>
            <a:spLocks noGrp="1"/>
          </p:cNvSpPr>
          <p:nvPr>
            <p:ph type="title"/>
          </p:nvPr>
        </p:nvSpPr>
        <p:spPr>
          <a:xfrm>
            <a:off x="722313" y="533400"/>
            <a:ext cx="7772400" cy="1095400"/>
          </a:xfrm>
        </p:spPr>
        <p:txBody>
          <a:bodyPr/>
          <a:lstStyle/>
          <a:p>
            <a:r>
              <a:rPr lang="cs-CZ" b="1" smtClean="0"/>
              <a:t>Dobývání zaslíbené země</a:t>
            </a:r>
            <a:endParaRPr lang="cs-CZ" b="1"/>
          </a:p>
        </p:txBody>
      </p:sp>
    </p:spTree>
    <p:extLst>
      <p:ext uri="{BB962C8B-B14F-4D97-AF65-F5344CB8AC3E}">
        <p14:creationId xmlns:p14="http://schemas.microsoft.com/office/powerpoint/2010/main" val="3917503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smtClean="0"/>
              <a:t>Svatá válka jako etnická čistka?</a:t>
            </a:r>
            <a:endParaRPr lang="cs-CZ" sz="3600" b="1"/>
          </a:p>
        </p:txBody>
      </p:sp>
      <p:sp>
        <p:nvSpPr>
          <p:cNvPr id="3" name="Zástupný symbol pro obsah 2"/>
          <p:cNvSpPr>
            <a:spLocks noGrp="1"/>
          </p:cNvSpPr>
          <p:nvPr>
            <p:ph sz="quarter" idx="1"/>
          </p:nvPr>
        </p:nvSpPr>
        <p:spPr>
          <a:xfrm>
            <a:off x="251520" y="1700808"/>
            <a:ext cx="8503920" cy="4572000"/>
          </a:xfrm>
        </p:spPr>
        <p:txBody>
          <a:bodyPr>
            <a:normAutofit/>
          </a:bodyPr>
          <a:lstStyle/>
          <a:p>
            <a:pPr marL="0" indent="0">
              <a:spcBef>
                <a:spcPts val="0"/>
              </a:spcBef>
              <a:spcAft>
                <a:spcPts val="1200"/>
              </a:spcAft>
              <a:buNone/>
            </a:pPr>
            <a:r>
              <a:rPr lang="cs-CZ" sz="2800" b="1" smtClean="0"/>
              <a:t>Hospodinova výzva a varování (</a:t>
            </a:r>
            <a:r>
              <a:rPr lang="cs-CZ" sz="2800" b="1" i="1" smtClean="0"/>
              <a:t>Dt</a:t>
            </a:r>
            <a:r>
              <a:rPr lang="cs-CZ" sz="2800" b="1" smtClean="0"/>
              <a:t> 7,1-4)</a:t>
            </a:r>
          </a:p>
          <a:p>
            <a:pPr marL="0" indent="0" algn="just">
              <a:buNone/>
            </a:pPr>
            <a:r>
              <a:rPr lang="cs-CZ" sz="2200" smtClean="0"/>
              <a:t>(1) Až tě Hospodin, tvůj Bůh, uvede do země, kterou přicházíš obsadit, zažene před tebou početné pronárody, Chetejce, Girgašejce, Emorejce, Kenaance, Perizejce, Chívejce a Jebúsejce, sedm pronárodů početnějších a zdatnějších než ty, (2) </a:t>
            </a:r>
            <a:r>
              <a:rPr lang="cs-CZ" sz="2200" smtClean="0">
                <a:solidFill>
                  <a:srgbClr val="FF0000"/>
                </a:solidFill>
              </a:rPr>
              <a:t>Hospodin, tvůj Bůh ti je předá, abys je pobil. Vyhubíš je jako klaté </a:t>
            </a:r>
            <a:r>
              <a:rPr lang="cs-CZ" sz="2200" i="1" smtClean="0">
                <a:solidFill>
                  <a:srgbClr val="FF0000"/>
                </a:solidFill>
              </a:rPr>
              <a:t>(cherem</a:t>
            </a:r>
            <a:r>
              <a:rPr lang="cs-CZ" sz="2200" smtClean="0">
                <a:solidFill>
                  <a:srgbClr val="FF0000"/>
                </a:solidFill>
              </a:rPr>
              <a:t>)</a:t>
            </a:r>
            <a:r>
              <a:rPr lang="cs-CZ" sz="2200" i="1" smtClean="0">
                <a:solidFill>
                  <a:srgbClr val="FF0000"/>
                </a:solidFill>
              </a:rPr>
              <a:t>,</a:t>
            </a:r>
            <a:r>
              <a:rPr lang="cs-CZ" sz="2200" smtClean="0">
                <a:solidFill>
                  <a:srgbClr val="FF0000"/>
                </a:solidFill>
              </a:rPr>
              <a:t> neuzavřeš s</a:t>
            </a:r>
            <a:r>
              <a:rPr lang="cs-CZ" sz="2400"/>
              <a:t> </a:t>
            </a:r>
            <a:r>
              <a:rPr lang="cs-CZ" sz="2200" smtClean="0">
                <a:solidFill>
                  <a:srgbClr val="FF0000"/>
                </a:solidFill>
              </a:rPr>
              <a:t>nimi smlouvu (</a:t>
            </a:r>
            <a:r>
              <a:rPr lang="cs-CZ" sz="2200" i="1" smtClean="0">
                <a:solidFill>
                  <a:srgbClr val="FF0000"/>
                </a:solidFill>
              </a:rPr>
              <a:t>berit</a:t>
            </a:r>
            <a:r>
              <a:rPr lang="cs-CZ" sz="2200" smtClean="0">
                <a:solidFill>
                  <a:srgbClr val="FF0000"/>
                </a:solidFill>
              </a:rPr>
              <a:t>) a nesmiluješ se nad nimi</a:t>
            </a:r>
            <a:r>
              <a:rPr lang="cs-CZ" sz="2200" smtClean="0"/>
              <a:t>, (3) nespřízníš se s nimi, svou dceru neprovdáš za syna někoho z nich ani jeho dceru nevezmeš pro svého syna. (4) To by odvrátilo tvého syna ode mne, takže by sloužili jiným bohům. Hospodin by proti vám vzplanul hněvem a rychle by tě vyhladil.</a:t>
            </a:r>
            <a:endParaRPr lang="cs-CZ" sz="2200"/>
          </a:p>
        </p:txBody>
      </p:sp>
    </p:spTree>
    <p:extLst>
      <p:ext uri="{BB962C8B-B14F-4D97-AF65-F5344CB8AC3E}">
        <p14:creationId xmlns:p14="http://schemas.microsoft.com/office/powerpoint/2010/main" val="231762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smtClean="0"/>
              <a:t>Genocida ve jménu svaté války?</a:t>
            </a:r>
            <a:endParaRPr lang="cs-CZ" sz="3600" b="1"/>
          </a:p>
        </p:txBody>
      </p:sp>
      <p:sp>
        <p:nvSpPr>
          <p:cNvPr id="3" name="Zástupný symbol pro obsah 2"/>
          <p:cNvSpPr>
            <a:spLocks noGrp="1"/>
          </p:cNvSpPr>
          <p:nvPr>
            <p:ph sz="quarter" idx="1"/>
          </p:nvPr>
        </p:nvSpPr>
        <p:spPr>
          <a:xfrm>
            <a:off x="323528" y="1700808"/>
            <a:ext cx="8503920" cy="4572000"/>
          </a:xfrm>
        </p:spPr>
        <p:txBody>
          <a:bodyPr>
            <a:normAutofit lnSpcReduction="10000"/>
          </a:bodyPr>
          <a:lstStyle/>
          <a:p>
            <a:pPr marL="0" indent="0">
              <a:spcBef>
                <a:spcPts val="1200"/>
              </a:spcBef>
              <a:spcAft>
                <a:spcPts val="1200"/>
              </a:spcAft>
              <a:buNone/>
            </a:pPr>
            <a:r>
              <a:rPr lang="cs-CZ" sz="2800" b="1" smtClean="0"/>
              <a:t>Dobývání zaslíbené země (</a:t>
            </a:r>
            <a:r>
              <a:rPr lang="cs-CZ" sz="2800" b="1" i="1" smtClean="0"/>
              <a:t>Joz</a:t>
            </a:r>
            <a:r>
              <a:rPr lang="cs-CZ" sz="2800" b="1" smtClean="0"/>
              <a:t> 10,8-11.40)</a:t>
            </a:r>
          </a:p>
          <a:p>
            <a:pPr marL="0" indent="0" algn="just">
              <a:spcBef>
                <a:spcPts val="0"/>
              </a:spcBef>
              <a:spcAft>
                <a:spcPts val="600"/>
              </a:spcAft>
              <a:buNone/>
            </a:pPr>
            <a:r>
              <a:rPr lang="cs-CZ" sz="2200" smtClean="0"/>
              <a:t>(8) I řekl Hospodin Jozuovi: „Neboj se jich, neboť jsem ti je vydal do rukou. Žádný z nich před tebou neobstojí.“ (8) Jozue táhl z</a:t>
            </a:r>
            <a:r>
              <a:rPr lang="cs-CZ" sz="2400"/>
              <a:t> </a:t>
            </a:r>
            <a:r>
              <a:rPr lang="cs-CZ" sz="2200" smtClean="0"/>
              <a:t>Gilgálu po celou noc a náhle je přepadl. (10) A Hospodin je před Izraelem uvedl ve zmatek. Připravil jim u</a:t>
            </a:r>
            <a:r>
              <a:rPr lang="cs-CZ" sz="2200"/>
              <a:t> </a:t>
            </a:r>
            <a:r>
              <a:rPr lang="cs-CZ" sz="2200" smtClean="0"/>
              <a:t>Gibeónu zdrcující porážku, Pronásledoval je směrem k</a:t>
            </a:r>
            <a:r>
              <a:rPr lang="cs-CZ" sz="2200"/>
              <a:t> </a:t>
            </a:r>
            <a:r>
              <a:rPr lang="cs-CZ" sz="2200" smtClean="0"/>
              <a:t>bétchorónskému svahu a</a:t>
            </a:r>
            <a:r>
              <a:rPr lang="cs-CZ" sz="2400"/>
              <a:t> </a:t>
            </a:r>
            <a:r>
              <a:rPr lang="cs-CZ" sz="2200" smtClean="0"/>
              <a:t>pobíjel je až do Azeky a Makedy. (11) Když před Izraelem utíkali a</a:t>
            </a:r>
            <a:r>
              <a:rPr lang="cs-CZ" sz="2400"/>
              <a:t> </a:t>
            </a:r>
            <a:r>
              <a:rPr lang="cs-CZ" sz="2200" smtClean="0"/>
              <a:t>byli na bétchorónské stráni, vrhal na ně Hospodin z nebe balvany až do Azeky; tak umírali. Těch, kteří zemřeli po kamenném krupobití, bylo více než těch, které Izraelci pobili mečem.</a:t>
            </a:r>
          </a:p>
          <a:p>
            <a:pPr marL="0" indent="0" algn="just">
              <a:buNone/>
            </a:pPr>
            <a:r>
              <a:rPr lang="cs-CZ" sz="2200" smtClean="0">
                <a:solidFill>
                  <a:srgbClr val="FF0000"/>
                </a:solidFill>
              </a:rPr>
              <a:t>(40) Tak vybil Jozue celou zemi ... Nikoho nenechal vyváznout, vše, co dýchalo, vyhubil jako klaté, jak přikázal Hospodin, Bůh Izraele.</a:t>
            </a:r>
            <a:endParaRPr lang="cs-CZ" sz="2200">
              <a:solidFill>
                <a:srgbClr val="FF0000"/>
              </a:solidFill>
            </a:endParaRPr>
          </a:p>
        </p:txBody>
      </p:sp>
    </p:spTree>
    <p:extLst>
      <p:ext uri="{BB962C8B-B14F-4D97-AF65-F5344CB8AC3E}">
        <p14:creationId xmlns:p14="http://schemas.microsoft.com/office/powerpoint/2010/main" val="2148593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Archeologická evidence</a:t>
            </a:r>
            <a:endParaRPr lang="cs-CZ" b="1"/>
          </a:p>
        </p:txBody>
      </p:sp>
      <p:sp>
        <p:nvSpPr>
          <p:cNvPr id="3" name="Zástupný symbol pro obsah 2"/>
          <p:cNvSpPr>
            <a:spLocks noGrp="1"/>
          </p:cNvSpPr>
          <p:nvPr>
            <p:ph sz="quarter" idx="1"/>
          </p:nvPr>
        </p:nvSpPr>
        <p:spPr>
          <a:xfrm>
            <a:off x="301752" y="1772816"/>
            <a:ext cx="8518720" cy="4326232"/>
          </a:xfrm>
        </p:spPr>
        <p:txBody>
          <a:bodyPr>
            <a:normAutofit/>
          </a:bodyPr>
          <a:lstStyle/>
          <a:p>
            <a:pPr>
              <a:buFont typeface="Wingdings" panose="05000000000000000000" pitchFamily="2" charset="2"/>
              <a:buChar char="§"/>
            </a:pPr>
            <a:r>
              <a:rPr lang="cs-CZ" sz="2800" smtClean="0"/>
              <a:t>existence Izraele poprvé doložena Merenptahovou stélou (ca 1210 př.n.l.)</a:t>
            </a:r>
          </a:p>
          <a:p>
            <a:pPr>
              <a:buFont typeface="Wingdings" panose="05000000000000000000" pitchFamily="2" charset="2"/>
              <a:buChar char="§"/>
            </a:pPr>
            <a:r>
              <a:rPr lang="cs-CZ" sz="2800" smtClean="0"/>
              <a:t>archeologický výzkum dlouho tradičně zaměřen na opevněná města v pobřežní nížině a údolích (kontinuita z mladší doby bronzové)</a:t>
            </a:r>
          </a:p>
          <a:p>
            <a:pPr>
              <a:buFont typeface="Wingdings" panose="05000000000000000000" pitchFamily="2" charset="2"/>
              <a:buChar char="§"/>
            </a:pPr>
            <a:r>
              <a:rPr lang="cs-CZ" sz="2800" smtClean="0"/>
              <a:t>průlom přinesl až průzkum centrální vysočiny (osídlení až v době železné I)</a:t>
            </a:r>
          </a:p>
          <a:p>
            <a:pPr>
              <a:buFont typeface="Wingdings" panose="05000000000000000000" pitchFamily="2" charset="2"/>
              <a:buChar char="§"/>
            </a:pPr>
            <a:r>
              <a:rPr lang="cs-CZ" sz="2800" smtClean="0"/>
              <a:t>malé neopevněné vesnice, bez nálezů zbraní</a:t>
            </a:r>
          </a:p>
        </p:txBody>
      </p:sp>
    </p:spTree>
    <p:extLst>
      <p:ext uri="{BB962C8B-B14F-4D97-AF65-F5344CB8AC3E}">
        <p14:creationId xmlns:p14="http://schemas.microsoft.com/office/powerpoint/2010/main" val="1030925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Merenptahova stéla (26-28)</a:t>
            </a:r>
            <a:endParaRPr lang="cs-CZ" b="1"/>
          </a:p>
        </p:txBody>
      </p:sp>
      <p:sp>
        <p:nvSpPr>
          <p:cNvPr id="3" name="Zástupný symbol pro obsah 2"/>
          <p:cNvSpPr>
            <a:spLocks noGrp="1"/>
          </p:cNvSpPr>
          <p:nvPr>
            <p:ph sz="quarter" idx="1"/>
          </p:nvPr>
        </p:nvSpPr>
        <p:spPr>
          <a:xfrm>
            <a:off x="3635896" y="1527048"/>
            <a:ext cx="5184576" cy="4710264"/>
          </a:xfrm>
        </p:spPr>
        <p:txBody>
          <a:bodyPr>
            <a:noAutofit/>
          </a:bodyPr>
          <a:lstStyle/>
          <a:p>
            <a:pPr marL="0" indent="0">
              <a:spcBef>
                <a:spcPts val="0"/>
              </a:spcBef>
              <a:buNone/>
            </a:pPr>
            <a:r>
              <a:rPr lang="cs-CZ" sz="1800"/>
              <a:t>Knížata jsou pokořena a jen říkají: „Šalom!“</a:t>
            </a:r>
          </a:p>
          <a:p>
            <a:pPr marL="0" indent="0">
              <a:spcBef>
                <a:spcPts val="0"/>
              </a:spcBef>
              <a:buNone/>
            </a:pPr>
            <a:r>
              <a:rPr lang="cs-CZ" sz="1800"/>
              <a:t>Žádný z příslušníků Devíti luků už nezvedá hlavu.</a:t>
            </a:r>
          </a:p>
          <a:p>
            <a:pPr marL="0" indent="0">
              <a:spcBef>
                <a:spcPts val="0"/>
              </a:spcBef>
              <a:buNone/>
            </a:pPr>
            <a:r>
              <a:rPr lang="cs-CZ" sz="1800"/>
              <a:t>Cekenu </a:t>
            </a:r>
            <a:r>
              <a:rPr lang="de-DE" sz="1800" smtClean="0"/>
              <a:t>[</a:t>
            </a:r>
            <a:r>
              <a:rPr lang="cs-CZ" sz="1800" smtClean="0"/>
              <a:t>Libye</a:t>
            </a:r>
            <a:r>
              <a:rPr lang="de-DE" sz="1800"/>
              <a:t>]</a:t>
            </a:r>
            <a:r>
              <a:rPr lang="cs-CZ" sz="1800"/>
              <a:t> je poražen, Chatti </a:t>
            </a:r>
            <a:r>
              <a:rPr lang="de-DE" sz="1800" smtClean="0"/>
              <a:t>[země </a:t>
            </a:r>
            <a:r>
              <a:rPr lang="de-DE" sz="1800"/>
              <a:t>Chetitů] je v klidu,</a:t>
            </a:r>
            <a:endParaRPr lang="cs-CZ" sz="1800"/>
          </a:p>
          <a:p>
            <a:pPr marL="0" indent="0">
              <a:spcBef>
                <a:spcPts val="0"/>
              </a:spcBef>
              <a:buNone/>
            </a:pPr>
            <a:r>
              <a:rPr lang="de-DE" sz="1800"/>
              <a:t>Kana</a:t>
            </a:r>
            <a:r>
              <a:rPr lang="cs-CZ" sz="1800"/>
              <a:t>án je zbědovaný.</a:t>
            </a:r>
          </a:p>
          <a:p>
            <a:pPr marL="0" indent="0">
              <a:spcBef>
                <a:spcPts val="0"/>
              </a:spcBef>
              <a:buNone/>
            </a:pPr>
            <a:r>
              <a:rPr lang="cs-CZ" sz="1800"/>
              <a:t>Aškalón je dobyt, Gezer uchvácen.</a:t>
            </a:r>
          </a:p>
          <a:p>
            <a:pPr marL="0" indent="0">
              <a:spcBef>
                <a:spcPts val="0"/>
              </a:spcBef>
              <a:buNone/>
            </a:pPr>
            <a:r>
              <a:rPr lang="cs-CZ" sz="1800"/>
              <a:t>Jenoam už neexistuje.</a:t>
            </a:r>
          </a:p>
          <a:p>
            <a:pPr marL="0" indent="0">
              <a:spcBef>
                <a:spcPts val="0"/>
              </a:spcBef>
              <a:buNone/>
            </a:pPr>
            <a:r>
              <a:rPr lang="cs-CZ" sz="1800">
                <a:solidFill>
                  <a:srgbClr val="FF0000"/>
                </a:solidFill>
              </a:rPr>
              <a:t>Izrael je zpustošen a nemá plody.</a:t>
            </a:r>
          </a:p>
          <a:p>
            <a:pPr marL="0" indent="0">
              <a:spcBef>
                <a:spcPts val="0"/>
              </a:spcBef>
              <a:buNone/>
            </a:pPr>
            <a:r>
              <a:rPr lang="cs-CZ" sz="1800"/>
              <a:t>Charu </a:t>
            </a:r>
            <a:r>
              <a:rPr lang="en-US" sz="1800" smtClean="0"/>
              <a:t>[</a:t>
            </a:r>
            <a:r>
              <a:rPr lang="cs-CZ" sz="1800" smtClean="0"/>
              <a:t>Sýrie/Palestina</a:t>
            </a:r>
            <a:r>
              <a:rPr lang="en-US" sz="1800"/>
              <a:t>] se </a:t>
            </a:r>
            <a:r>
              <a:rPr lang="cs-CZ" sz="1800"/>
              <a:t>stal vdovou (vydanou napospas) Egyptu.</a:t>
            </a:r>
          </a:p>
          <a:p>
            <a:pPr marL="0" indent="0">
              <a:spcBef>
                <a:spcPts val="0"/>
              </a:spcBef>
              <a:buNone/>
            </a:pPr>
            <a:r>
              <a:rPr lang="cs-CZ" sz="1800"/>
              <a:t>Všechny země jsou v klidu.</a:t>
            </a:r>
          </a:p>
          <a:p>
            <a:pPr marL="0" indent="0">
              <a:spcBef>
                <a:spcPts val="0"/>
              </a:spcBef>
              <a:buNone/>
            </a:pPr>
            <a:r>
              <a:rPr lang="cs-CZ" sz="1800"/>
              <a:t>Každého, jenž se volně pohyboval, </a:t>
            </a:r>
            <a:r>
              <a:rPr lang="cs-CZ" sz="1800" smtClean="0"/>
              <a:t>zastavil král </a:t>
            </a:r>
            <a:r>
              <a:rPr lang="cs-CZ" sz="1800"/>
              <a:t>Horního a Dolního Egypta, Baenre </a:t>
            </a:r>
            <a:r>
              <a:rPr lang="cs-CZ" sz="1800" smtClean="0"/>
              <a:t>Merenptah, syn </a:t>
            </a:r>
            <a:r>
              <a:rPr lang="cs-CZ" sz="1800"/>
              <a:t>Réa, </a:t>
            </a:r>
            <a:r>
              <a:rPr lang="cs-CZ" sz="1800" smtClean="0"/>
              <a:t>Merenptah Hetephermaat, obdarovávaný </a:t>
            </a:r>
            <a:r>
              <a:rPr lang="cs-CZ" sz="1800"/>
              <a:t>životem každý den jako Ré</a:t>
            </a:r>
            <a:r>
              <a:rPr lang="cs-CZ" sz="1800" smtClean="0"/>
              <a:t>.</a:t>
            </a:r>
          </a:p>
          <a:p>
            <a:pPr marL="0" indent="0" algn="r">
              <a:spcBef>
                <a:spcPts val="0"/>
              </a:spcBef>
              <a:buNone/>
            </a:pPr>
            <a:endParaRPr lang="cs-CZ" sz="1200" smtClean="0"/>
          </a:p>
          <a:p>
            <a:pPr marL="0" indent="0" algn="r">
              <a:spcBef>
                <a:spcPts val="0"/>
              </a:spcBef>
              <a:buNone/>
            </a:pPr>
            <a:r>
              <a:rPr lang="cs-CZ" sz="1200" smtClean="0"/>
              <a:t>(překlad Břetislav Vachala)</a:t>
            </a:r>
            <a:endParaRPr lang="cs-CZ" sz="120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56792"/>
            <a:ext cx="2448272" cy="4633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1882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678120"/>
            <a:ext cx="2469099" cy="4487181"/>
          </a:xfrm>
          <a:prstGeom prst="rect">
            <a:avLst/>
          </a:prstGeom>
          <a:ln>
            <a:solidFill>
              <a:schemeClr val="tx1"/>
            </a:solidFill>
          </a:ln>
        </p:spPr>
      </p:pic>
      <p:sp>
        <p:nvSpPr>
          <p:cNvPr id="4" name="TextovéPole 3"/>
          <p:cNvSpPr txBox="1"/>
          <p:nvPr/>
        </p:nvSpPr>
        <p:spPr>
          <a:xfrm>
            <a:off x="179512" y="448001"/>
            <a:ext cx="8784976" cy="954107"/>
          </a:xfrm>
          <a:prstGeom prst="rect">
            <a:avLst/>
          </a:prstGeom>
          <a:solidFill>
            <a:srgbClr val="CF5F45"/>
          </a:solidFill>
        </p:spPr>
        <p:txBody>
          <a:bodyPr wrap="square" rtlCol="0">
            <a:spAutoFit/>
          </a:bodyPr>
          <a:lstStyle/>
          <a:p>
            <a:r>
              <a:rPr lang="cs-CZ" sz="2800" b="1" smtClean="0">
                <a:solidFill>
                  <a:schemeClr val="bg1"/>
                </a:solidFill>
              </a:rPr>
              <a:t>Tradiční rozložení</a:t>
            </a:r>
          </a:p>
          <a:p>
            <a:r>
              <a:rPr lang="cs-CZ" sz="2800" b="1" smtClean="0">
                <a:solidFill>
                  <a:schemeClr val="bg1"/>
                </a:solidFill>
              </a:rPr>
              <a:t>kmenů Izraele</a:t>
            </a:r>
            <a:endParaRPr lang="cs-CZ" sz="2800" b="1">
              <a:solidFill>
                <a:schemeClr val="bg1"/>
              </a:solidFill>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32656"/>
            <a:ext cx="4036829" cy="6221867"/>
          </a:xfrm>
          <a:prstGeom prst="rect">
            <a:avLst/>
          </a:prstGeom>
          <a:ln>
            <a:solidFill>
              <a:schemeClr val="tx1"/>
            </a:solidFill>
          </a:ln>
        </p:spPr>
      </p:pic>
      <p:sp>
        <p:nvSpPr>
          <p:cNvPr id="5" name="TextovéPole 4"/>
          <p:cNvSpPr txBox="1"/>
          <p:nvPr/>
        </p:nvSpPr>
        <p:spPr>
          <a:xfrm>
            <a:off x="179512" y="1682049"/>
            <a:ext cx="1656184" cy="923330"/>
          </a:xfrm>
          <a:prstGeom prst="rect">
            <a:avLst/>
          </a:prstGeom>
          <a:noFill/>
        </p:spPr>
        <p:txBody>
          <a:bodyPr wrap="square" rtlCol="0">
            <a:spAutoFit/>
          </a:bodyPr>
          <a:lstStyle/>
          <a:p>
            <a:r>
              <a:rPr lang="cs-CZ" b="1" smtClean="0">
                <a:solidFill>
                  <a:schemeClr val="tx2"/>
                </a:solidFill>
              </a:rPr>
              <a:t>Geografické oblasti Palestiny</a:t>
            </a:r>
            <a:endParaRPr lang="cs-CZ" b="1">
              <a:solidFill>
                <a:schemeClr val="tx2"/>
              </a:solidFill>
            </a:endParaRPr>
          </a:p>
        </p:txBody>
      </p:sp>
      <p:sp>
        <p:nvSpPr>
          <p:cNvPr id="6" name="TextovéPole 5"/>
          <p:cNvSpPr txBox="1"/>
          <p:nvPr/>
        </p:nvSpPr>
        <p:spPr>
          <a:xfrm>
            <a:off x="1466364" y="2711470"/>
            <a:ext cx="369332" cy="3453831"/>
          </a:xfrm>
          <a:prstGeom prst="rect">
            <a:avLst/>
          </a:prstGeom>
          <a:noFill/>
        </p:spPr>
        <p:txBody>
          <a:bodyPr vert="vert270" wrap="none" rtlCol="0">
            <a:spAutoFit/>
          </a:bodyPr>
          <a:lstStyle/>
          <a:p>
            <a:r>
              <a:rPr lang="cs-CZ" sz="1200" smtClean="0"/>
              <a:t>Zdroj: Finkelstein – Silberman 2007, s. 27, obr. 1.</a:t>
            </a:r>
          </a:p>
        </p:txBody>
      </p:sp>
      <p:sp>
        <p:nvSpPr>
          <p:cNvPr id="7" name="TextovéPole 6"/>
          <p:cNvSpPr txBox="1"/>
          <p:nvPr/>
        </p:nvSpPr>
        <p:spPr>
          <a:xfrm>
            <a:off x="8625499" y="4883539"/>
            <a:ext cx="369332" cy="1281761"/>
          </a:xfrm>
          <a:prstGeom prst="rect">
            <a:avLst/>
          </a:prstGeom>
          <a:noFill/>
        </p:spPr>
        <p:txBody>
          <a:bodyPr vert="vert270" wrap="none" rtlCol="0">
            <a:spAutoFit/>
          </a:bodyPr>
          <a:lstStyle/>
          <a:p>
            <a:r>
              <a:rPr lang="cs-CZ" sz="1200" smtClean="0"/>
              <a:t>Zdroj: Wikipedie.</a:t>
            </a:r>
          </a:p>
        </p:txBody>
      </p:sp>
    </p:spTree>
    <p:extLst>
      <p:ext uri="{BB962C8B-B14F-4D97-AF65-F5344CB8AC3E}">
        <p14:creationId xmlns:p14="http://schemas.microsoft.com/office/powerpoint/2010/main" val="842441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Osídlovací vlny na centrální vysočině</a:t>
            </a:r>
            <a:endParaRPr lang="cs-CZ" b="1"/>
          </a:p>
        </p:txBody>
      </p:sp>
      <p:graphicFrame>
        <p:nvGraphicFramePr>
          <p:cNvPr id="3" name="Tabulka 2"/>
          <p:cNvGraphicFramePr>
            <a:graphicFrameLocks noGrp="1"/>
          </p:cNvGraphicFramePr>
          <p:nvPr>
            <p:extLst>
              <p:ext uri="{D42A27DB-BD31-4B8C-83A1-F6EECF244321}">
                <p14:modId xmlns:p14="http://schemas.microsoft.com/office/powerpoint/2010/main" val="2317591160"/>
              </p:ext>
            </p:extLst>
          </p:nvPr>
        </p:nvGraphicFramePr>
        <p:xfrm>
          <a:off x="467544" y="1612736"/>
          <a:ext cx="8208912" cy="4480560"/>
        </p:xfrm>
        <a:graphic>
          <a:graphicData uri="http://schemas.openxmlformats.org/drawingml/2006/table">
            <a:tbl>
              <a:tblPr firstRow="1" bandRow="1">
                <a:tableStyleId>{5C22544A-7EE6-4342-B048-85BDC9FD1C3A}</a:tableStyleId>
              </a:tblPr>
              <a:tblGrid>
                <a:gridCol w="2736304"/>
                <a:gridCol w="2202958"/>
                <a:gridCol w="3269650"/>
              </a:tblGrid>
              <a:tr h="520233">
                <a:tc>
                  <a:txBody>
                    <a:bodyPr/>
                    <a:lstStyle/>
                    <a:p>
                      <a:r>
                        <a:rPr lang="cs-CZ" smtClean="0"/>
                        <a:t>Období</a:t>
                      </a:r>
                      <a:endParaRPr lang="cs-CZ"/>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cs-CZ" smtClean="0"/>
                        <a:t>Datování (př.n.l.)</a:t>
                      </a:r>
                      <a:endParaRPr lang="cs-CZ"/>
                    </a:p>
                  </a:txBody>
                  <a:tcPr>
                    <a:lnT w="12700" cap="flat" cmpd="sng" algn="ctr">
                      <a:solidFill>
                        <a:schemeClr val="tx1"/>
                      </a:solidFill>
                      <a:prstDash val="solid"/>
                      <a:round/>
                      <a:headEnd type="none" w="med" len="med"/>
                      <a:tailEnd type="none" w="med" len="med"/>
                    </a:lnT>
                  </a:tcPr>
                </a:tc>
                <a:tc>
                  <a:txBody>
                    <a:bodyPr/>
                    <a:lstStyle/>
                    <a:p>
                      <a:r>
                        <a:rPr lang="cs-CZ" smtClean="0"/>
                        <a:t>Charakteristika</a:t>
                      </a:r>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31896">
                <a:tc>
                  <a:txBody>
                    <a:bodyPr/>
                    <a:lstStyle/>
                    <a:p>
                      <a:r>
                        <a:rPr lang="cs-CZ" smtClean="0"/>
                        <a:t>Starší doba bronzová</a:t>
                      </a:r>
                      <a:endParaRPr lang="cs-CZ"/>
                    </a:p>
                  </a:txBody>
                  <a:tcPr>
                    <a:lnL w="12700" cap="flat" cmpd="sng" algn="ctr">
                      <a:solidFill>
                        <a:schemeClr val="tx1"/>
                      </a:solidFill>
                      <a:prstDash val="solid"/>
                      <a:round/>
                      <a:headEnd type="none" w="med" len="med"/>
                      <a:tailEnd type="none" w="med" len="med"/>
                    </a:lnL>
                  </a:tcPr>
                </a:tc>
                <a:tc>
                  <a:txBody>
                    <a:bodyPr/>
                    <a:lstStyle/>
                    <a:p>
                      <a:r>
                        <a:rPr lang="cs-CZ" smtClean="0"/>
                        <a:t>3500 –</a:t>
                      </a:r>
                      <a:r>
                        <a:rPr lang="cs-CZ" baseline="0" smtClean="0"/>
                        <a:t> </a:t>
                      </a:r>
                      <a:r>
                        <a:rPr lang="cs-CZ" smtClean="0"/>
                        <a:t>2200</a:t>
                      </a:r>
                      <a:endParaRPr lang="cs-CZ"/>
                    </a:p>
                  </a:txBody>
                  <a:tcPr/>
                </a:tc>
                <a:tc>
                  <a:txBody>
                    <a:bodyPr/>
                    <a:lstStyle/>
                    <a:p>
                      <a:r>
                        <a:rPr lang="cs-CZ" b="1" smtClean="0"/>
                        <a:t>První osídlovací vlna</a:t>
                      </a:r>
                    </a:p>
                    <a:p>
                      <a:r>
                        <a:rPr lang="cs-CZ" smtClean="0"/>
                        <a:t>(asi</a:t>
                      </a:r>
                      <a:r>
                        <a:rPr lang="cs-CZ" baseline="0" smtClean="0"/>
                        <a:t> 100 sídel)</a:t>
                      </a:r>
                      <a:endParaRPr lang="cs-CZ"/>
                    </a:p>
                  </a:txBody>
                  <a:tcPr>
                    <a:lnR w="12700" cap="flat" cmpd="sng" algn="ctr">
                      <a:solidFill>
                        <a:schemeClr val="tx1"/>
                      </a:solidFill>
                      <a:prstDash val="solid"/>
                      <a:round/>
                      <a:headEnd type="none" w="med" len="med"/>
                      <a:tailEnd type="none" w="med" len="med"/>
                    </a:lnR>
                  </a:tcPr>
                </a:tc>
              </a:tr>
              <a:tr h="600945">
                <a:tc>
                  <a:txBody>
                    <a:bodyPr/>
                    <a:lstStyle/>
                    <a:p>
                      <a:r>
                        <a:rPr lang="cs-CZ" smtClean="0"/>
                        <a:t>Přechodná doba bronzová</a:t>
                      </a:r>
                      <a:endParaRPr lang="cs-CZ"/>
                    </a:p>
                  </a:txBody>
                  <a:tcPr>
                    <a:lnL w="12700" cap="flat" cmpd="sng" algn="ctr">
                      <a:solidFill>
                        <a:schemeClr val="tx1"/>
                      </a:solidFill>
                      <a:prstDash val="solid"/>
                      <a:round/>
                      <a:headEnd type="none" w="med" len="med"/>
                      <a:tailEnd type="none" w="med" len="med"/>
                    </a:lnL>
                  </a:tcPr>
                </a:tc>
                <a:tc>
                  <a:txBody>
                    <a:bodyPr/>
                    <a:lstStyle/>
                    <a:p>
                      <a:r>
                        <a:rPr lang="cs-CZ" smtClean="0"/>
                        <a:t>2200 –</a:t>
                      </a:r>
                      <a:r>
                        <a:rPr lang="cs-CZ" baseline="0" smtClean="0"/>
                        <a:t> </a:t>
                      </a:r>
                      <a:r>
                        <a:rPr lang="cs-CZ" smtClean="0"/>
                        <a:t>2000</a:t>
                      </a:r>
                      <a:endParaRPr lang="cs-CZ"/>
                    </a:p>
                  </a:txBody>
                  <a:tcPr/>
                </a:tc>
                <a:tc>
                  <a:txBody>
                    <a:bodyPr/>
                    <a:lstStyle/>
                    <a:p>
                      <a:r>
                        <a:rPr lang="cs-CZ" smtClean="0"/>
                        <a:t>Krize osídlení</a:t>
                      </a:r>
                    </a:p>
                    <a:p>
                      <a:r>
                        <a:rPr lang="cs-CZ" smtClean="0"/>
                        <a:t>(většina</a:t>
                      </a:r>
                      <a:r>
                        <a:rPr lang="cs-CZ" baseline="0" smtClean="0"/>
                        <a:t> sídlišť opuštěna)</a:t>
                      </a:r>
                      <a:endParaRPr lang="cs-CZ"/>
                    </a:p>
                  </a:txBody>
                  <a:tcPr>
                    <a:lnR w="12700" cap="flat" cmpd="sng" algn="ctr">
                      <a:solidFill>
                        <a:schemeClr val="tx1"/>
                      </a:solidFill>
                      <a:prstDash val="solid"/>
                      <a:round/>
                      <a:headEnd type="none" w="med" len="med"/>
                      <a:tailEnd type="none" w="med" len="med"/>
                    </a:lnR>
                  </a:tcPr>
                </a:tc>
              </a:tr>
              <a:tr h="600945">
                <a:tc>
                  <a:txBody>
                    <a:bodyPr/>
                    <a:lstStyle/>
                    <a:p>
                      <a:r>
                        <a:rPr lang="cs-CZ" smtClean="0"/>
                        <a:t>Střední doba bronzová</a:t>
                      </a:r>
                      <a:endParaRPr lang="cs-CZ"/>
                    </a:p>
                  </a:txBody>
                  <a:tcPr>
                    <a:lnL w="12700" cap="flat" cmpd="sng" algn="ctr">
                      <a:solidFill>
                        <a:schemeClr val="tx1"/>
                      </a:solidFill>
                      <a:prstDash val="solid"/>
                      <a:round/>
                      <a:headEnd type="none" w="med" len="med"/>
                      <a:tailEnd type="none" w="med" len="med"/>
                    </a:lnL>
                  </a:tcPr>
                </a:tc>
                <a:tc>
                  <a:txBody>
                    <a:bodyPr/>
                    <a:lstStyle/>
                    <a:p>
                      <a:r>
                        <a:rPr lang="cs-CZ" smtClean="0"/>
                        <a:t>2000 –</a:t>
                      </a:r>
                      <a:r>
                        <a:rPr lang="cs-CZ" baseline="0" smtClean="0"/>
                        <a:t> </a:t>
                      </a:r>
                      <a:r>
                        <a:rPr lang="cs-CZ" smtClean="0"/>
                        <a:t>1550</a:t>
                      </a:r>
                      <a:endParaRPr lang="cs-CZ"/>
                    </a:p>
                  </a:txBody>
                  <a:tcPr/>
                </a:tc>
                <a:tc>
                  <a:txBody>
                    <a:bodyPr/>
                    <a:lstStyle/>
                    <a:p>
                      <a:r>
                        <a:rPr lang="cs-CZ" b="1" smtClean="0"/>
                        <a:t>Druhá osídlovací vlna</a:t>
                      </a:r>
                    </a:p>
                    <a:p>
                      <a:r>
                        <a:rPr lang="cs-CZ" smtClean="0"/>
                        <a:t>(asi 220 sídlišť)</a:t>
                      </a:r>
                      <a:endParaRPr lang="cs-CZ"/>
                    </a:p>
                  </a:txBody>
                  <a:tcPr>
                    <a:lnR w="12700" cap="flat" cmpd="sng" algn="ctr">
                      <a:solidFill>
                        <a:schemeClr val="tx1"/>
                      </a:solidFill>
                      <a:prstDash val="solid"/>
                      <a:round/>
                      <a:headEnd type="none" w="med" len="med"/>
                      <a:tailEnd type="none" w="med" len="med"/>
                    </a:lnR>
                  </a:tcPr>
                </a:tc>
              </a:tr>
              <a:tr h="600945">
                <a:tc>
                  <a:txBody>
                    <a:bodyPr/>
                    <a:lstStyle/>
                    <a:p>
                      <a:r>
                        <a:rPr lang="cs-CZ" smtClean="0"/>
                        <a:t>Mladší doba bronzová</a:t>
                      </a:r>
                      <a:endParaRPr lang="cs-CZ"/>
                    </a:p>
                  </a:txBody>
                  <a:tcPr>
                    <a:lnL w="12700" cap="flat" cmpd="sng" algn="ctr">
                      <a:solidFill>
                        <a:schemeClr val="tx1"/>
                      </a:solidFill>
                      <a:prstDash val="solid"/>
                      <a:round/>
                      <a:headEnd type="none" w="med" len="med"/>
                      <a:tailEnd type="none" w="med" len="med"/>
                    </a:lnL>
                  </a:tcPr>
                </a:tc>
                <a:tc>
                  <a:txBody>
                    <a:bodyPr/>
                    <a:lstStyle/>
                    <a:p>
                      <a:r>
                        <a:rPr lang="cs-CZ" smtClean="0"/>
                        <a:t>1550 –</a:t>
                      </a:r>
                      <a:r>
                        <a:rPr lang="cs-CZ" baseline="0" smtClean="0"/>
                        <a:t> </a:t>
                      </a:r>
                      <a:r>
                        <a:rPr lang="cs-CZ" smtClean="0"/>
                        <a:t>1200</a:t>
                      </a:r>
                      <a:endParaRPr lang="cs-CZ"/>
                    </a:p>
                  </a:txBody>
                  <a:tcPr/>
                </a:tc>
                <a:tc>
                  <a:txBody>
                    <a:bodyPr/>
                    <a:lstStyle/>
                    <a:p>
                      <a:r>
                        <a:rPr lang="cs-CZ" smtClean="0"/>
                        <a:t>Krize osídlení</a:t>
                      </a:r>
                    </a:p>
                    <a:p>
                      <a:r>
                        <a:rPr lang="cs-CZ" smtClean="0"/>
                        <a:t>(jen asi 25 sídel)</a:t>
                      </a:r>
                      <a:endParaRPr lang="cs-CZ"/>
                    </a:p>
                  </a:txBody>
                  <a:tcPr>
                    <a:lnR w="12700" cap="flat" cmpd="sng" algn="ctr">
                      <a:solidFill>
                        <a:schemeClr val="tx1"/>
                      </a:solidFill>
                      <a:prstDash val="solid"/>
                      <a:round/>
                      <a:headEnd type="none" w="med" len="med"/>
                      <a:tailEnd type="none" w="med" len="med"/>
                    </a:lnR>
                  </a:tcPr>
                </a:tc>
              </a:tr>
              <a:tr h="600945">
                <a:tc>
                  <a:txBody>
                    <a:bodyPr/>
                    <a:lstStyle/>
                    <a:p>
                      <a:r>
                        <a:rPr lang="cs-CZ" smtClean="0"/>
                        <a:t>Doba železná I</a:t>
                      </a:r>
                      <a:endParaRPr lang="cs-CZ"/>
                    </a:p>
                  </a:txBody>
                  <a:tcPr>
                    <a:lnL w="12700" cap="flat" cmpd="sng" algn="ctr">
                      <a:solidFill>
                        <a:schemeClr val="tx1"/>
                      </a:solidFill>
                      <a:prstDash val="solid"/>
                      <a:round/>
                      <a:headEnd type="none" w="med" len="med"/>
                      <a:tailEnd type="none" w="med" len="med"/>
                    </a:lnL>
                  </a:tcPr>
                </a:tc>
                <a:tc>
                  <a:txBody>
                    <a:bodyPr/>
                    <a:lstStyle/>
                    <a:p>
                      <a:r>
                        <a:rPr lang="cs-CZ" smtClean="0"/>
                        <a:t>1200 – 900</a:t>
                      </a:r>
                      <a:endParaRPr lang="cs-CZ"/>
                    </a:p>
                  </a:txBody>
                  <a:tcPr/>
                </a:tc>
                <a:tc>
                  <a:txBody>
                    <a:bodyPr/>
                    <a:lstStyle/>
                    <a:p>
                      <a:r>
                        <a:rPr lang="cs-CZ" b="1" smtClean="0">
                          <a:solidFill>
                            <a:srgbClr val="FF0000"/>
                          </a:solidFill>
                        </a:rPr>
                        <a:t>Třetí osídlovací vlna</a:t>
                      </a:r>
                    </a:p>
                    <a:p>
                      <a:r>
                        <a:rPr lang="cs-CZ" smtClean="0"/>
                        <a:t>(asi 250 sídel)</a:t>
                      </a:r>
                      <a:endParaRPr lang="cs-CZ"/>
                    </a:p>
                  </a:txBody>
                  <a:tcPr>
                    <a:lnR w="12700" cap="flat" cmpd="sng" algn="ctr">
                      <a:solidFill>
                        <a:schemeClr val="tx1"/>
                      </a:solidFill>
                      <a:prstDash val="solid"/>
                      <a:round/>
                      <a:headEnd type="none" w="med" len="med"/>
                      <a:tailEnd type="none" w="med" len="med"/>
                    </a:lnR>
                  </a:tcPr>
                </a:tc>
              </a:tr>
              <a:tr h="600945">
                <a:tc>
                  <a:txBody>
                    <a:bodyPr/>
                    <a:lstStyle/>
                    <a:p>
                      <a:r>
                        <a:rPr lang="cs-CZ" smtClean="0"/>
                        <a:t>Doba železná II</a:t>
                      </a:r>
                      <a:endParaRPr lang="cs-CZ"/>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cs-CZ" smtClean="0"/>
                        <a:t>900</a:t>
                      </a:r>
                      <a:r>
                        <a:rPr lang="cs-CZ" baseline="0" smtClean="0"/>
                        <a:t> – 586</a:t>
                      </a:r>
                      <a:endParaRPr lang="cs-CZ"/>
                    </a:p>
                  </a:txBody>
                  <a:tcPr>
                    <a:lnB w="12700" cap="flat" cmpd="sng" algn="ctr">
                      <a:solidFill>
                        <a:schemeClr val="tx1"/>
                      </a:solidFill>
                      <a:prstDash val="solid"/>
                      <a:round/>
                      <a:headEnd type="none" w="med" len="med"/>
                      <a:tailEnd type="none" w="med" len="med"/>
                    </a:lnB>
                  </a:tcPr>
                </a:tc>
                <a:tc>
                  <a:txBody>
                    <a:bodyPr/>
                    <a:lstStyle/>
                    <a:p>
                      <a:r>
                        <a:rPr lang="cs-CZ" smtClean="0"/>
                        <a:t>Rozvoj osídlení</a:t>
                      </a:r>
                    </a:p>
                    <a:p>
                      <a:r>
                        <a:rPr lang="cs-CZ" smtClean="0"/>
                        <a:t>(více než 500 sídel v 8. stol.)</a:t>
                      </a:r>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TextovéPole 3"/>
          <p:cNvSpPr txBox="1"/>
          <p:nvPr/>
        </p:nvSpPr>
        <p:spPr>
          <a:xfrm>
            <a:off x="8604448" y="1628800"/>
            <a:ext cx="369332" cy="3540393"/>
          </a:xfrm>
          <a:prstGeom prst="rect">
            <a:avLst/>
          </a:prstGeom>
          <a:noFill/>
        </p:spPr>
        <p:txBody>
          <a:bodyPr vert="vert270" wrap="none" rtlCol="0">
            <a:spAutoFit/>
          </a:bodyPr>
          <a:lstStyle/>
          <a:p>
            <a:r>
              <a:rPr lang="cs-CZ" sz="1200" smtClean="0"/>
              <a:t>Zdroj: Finkelstein – Silberman 2007, s. 109, tab. 3.</a:t>
            </a:r>
            <a:endParaRPr lang="cs-CZ" sz="1200"/>
          </a:p>
        </p:txBody>
      </p:sp>
    </p:spTree>
    <p:extLst>
      <p:ext uri="{BB962C8B-B14F-4D97-AF65-F5344CB8AC3E}">
        <p14:creationId xmlns:p14="http://schemas.microsoft.com/office/powerpoint/2010/main" val="514870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818</TotalTime>
  <Words>1758</Words>
  <Application>Microsoft Office PowerPoint</Application>
  <PresentationFormat>Předvádění na obrazovce (4:3)</PresentationFormat>
  <Paragraphs>187</Paragraphs>
  <Slides>27</Slides>
  <Notes>0</Notes>
  <HiddenSlides>0</HiddenSlides>
  <MMClips>0</MMClips>
  <ScaleCrop>false</ScaleCrop>
  <HeadingPairs>
    <vt:vector size="4" baseType="variant">
      <vt:variant>
        <vt:lpstr>Motiv</vt:lpstr>
      </vt:variant>
      <vt:variant>
        <vt:i4>1</vt:i4>
      </vt:variant>
      <vt:variant>
        <vt:lpstr>Nadpisy snímků</vt:lpstr>
      </vt:variant>
      <vt:variant>
        <vt:i4>27</vt:i4>
      </vt:variant>
    </vt:vector>
  </HeadingPairs>
  <TitlesOfParts>
    <vt:vector size="28" baseType="lpstr">
      <vt:lpstr>Administrativní</vt:lpstr>
      <vt:lpstr>Násilí ve Starém zákoně</vt:lpstr>
      <vt:lpstr>Podoby násilí ve Starém zákoně</vt:lpstr>
      <vt:lpstr>Dobývání zaslíbené země</vt:lpstr>
      <vt:lpstr>Svatá válka jako etnická čistka?</vt:lpstr>
      <vt:lpstr>Genocida ve jménu svaté války?</vt:lpstr>
      <vt:lpstr>Archeologická evidence</vt:lpstr>
      <vt:lpstr>Merenptahova stéla (26-28)</vt:lpstr>
      <vt:lpstr>Prezentace aplikace PowerPoint</vt:lpstr>
      <vt:lpstr>Osídlovací vlny na centrální vysočině</vt:lpstr>
      <vt:lpstr>Izraelské lokality z doby železné I</vt:lpstr>
      <vt:lpstr>Archeologický obraz (Proto)Izraelitů</vt:lpstr>
      <vt:lpstr>Prezentace aplikace PowerPoint</vt:lpstr>
      <vt:lpstr>Prezentace aplikace PowerPoint</vt:lpstr>
      <vt:lpstr>Reformní králové Judského království</vt:lpstr>
      <vt:lpstr>Textová kritika hebrejské Bible</vt:lpstr>
      <vt:lpstr>Asyrské vazalské smlouvy</vt:lpstr>
      <vt:lpstr>Struktura asyrských vazalských smluv</vt:lpstr>
      <vt:lpstr>Analogie vazalských smluv s Desaterem</vt:lpstr>
      <vt:lpstr>Hospodin jako krutý vladař a dobyvatel</vt:lpstr>
      <vt:lpstr>Základní schéma „svaté války“</vt:lpstr>
      <vt:lpstr>Obětování Izáka</vt:lpstr>
      <vt:lpstr>Akeda</vt:lpstr>
      <vt:lpstr>Synagoga Bet Alfa podlahová mozaika, 6. stol. n.l.</vt:lpstr>
      <vt:lpstr>Textová kritika</vt:lpstr>
      <vt:lpstr>Polemika s dětskými obětmi</vt:lpstr>
      <vt:lpstr>Jóšijášova náboženská očista</vt:lpstr>
      <vt:lpstr>Pozdější polemika s Molekovým kultem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Násilí ve Starém zákoně</dc:title>
  <dc:creator>Dalibor Papoušek</dc:creator>
  <cp:lastModifiedBy>Dalibor Papoušek</cp:lastModifiedBy>
  <cp:revision>63</cp:revision>
  <dcterms:created xsi:type="dcterms:W3CDTF">2017-11-27T14:37:48Z</dcterms:created>
  <dcterms:modified xsi:type="dcterms:W3CDTF">2017-11-28T17:33:41Z</dcterms:modified>
</cp:coreProperties>
</file>